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9DD7F-4BD6-4F99-BAAF-143A8BA9FCBC}" type="datetimeFigureOut">
              <a:rPr lang="el-GR" smtClean="0"/>
              <a:pPr/>
              <a:t>29/9/2011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612B-8308-4397-8F24-88C22B2463F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612B-8308-4397-8F24-88C22B2463F5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,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612B-8308-4397-8F24-88C22B2463F5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άσκα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612B-8308-4397-8F24-88C22B2463F5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E0474F2-0D8C-4A79-954B-84EE75390421}" type="datetime1">
              <a:rPr lang="el-GR" smtClean="0"/>
              <a:pPr/>
              <a:t>29/9/2011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l-GR" smtClean="0"/>
              <a:t>Πνευματικά Δικαιώματα: Αμαλία Κ. Ηλιάδη/ailiadi@sch.gr</a:t>
            </a:r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7683B56-EF66-473C-AEAC-7C1FA93E66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1" name="bomb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9B89-B9C0-4940-BDE2-5504E044D7BA}" type="datetime1">
              <a:rPr lang="el-GR" smtClean="0"/>
              <a:pPr/>
              <a:t>29/9/2011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Πνευματικά Δικαιώματα: Αμαλία Κ. Ηλιάδη/ailiadi@sch.gr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1" name="bomb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E7FB-3D3D-4D3D-8AEC-31B1ABB8D70B}" type="datetime1">
              <a:rPr lang="el-GR" smtClean="0"/>
              <a:pPr/>
              <a:t>29/9/2011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Πνευματικά Δικαιώματα: Αμαλία Κ. Ηλιάδη/ailiadi@sch.gr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1" name="bomb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C22F-92B3-4DAC-8F25-EF5A724C5F51}" type="datetime1">
              <a:rPr lang="el-GR" smtClean="0"/>
              <a:pPr/>
              <a:t>29/9/2011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Πνευματικά Δικαιώματα: Αμαλία Κ. Ηλιάδη/ailiadi@sch.gr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1" name="bomb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2D4D-8F50-4C33-BE2C-DE91BCCAF758}" type="datetime1">
              <a:rPr lang="el-GR" smtClean="0"/>
              <a:pPr/>
              <a:t>29/9/2011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Πνευματικά Δικαιώματα: Αμαλία Κ. Ηλιάδη/ailiadi@sch.gr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1" name="bomb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C534-2A00-4260-88C4-75ED7215F589}" type="datetime1">
              <a:rPr lang="el-GR" smtClean="0"/>
              <a:pPr/>
              <a:t>29/9/2011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Πνευματικά Δικαιώματα: Αμαλία Κ. Ηλιάδη/ailiadi@sch.gr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1" name="bomb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CC51B5-39FC-48DF-8873-55A537BD04E0}" type="datetime1">
              <a:rPr lang="el-GR" smtClean="0"/>
              <a:pPr/>
              <a:t>29/9/2011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683B56-EF66-473C-AEAC-7C1FA93E668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l-GR" smtClean="0"/>
              <a:t>Πνευματικά Δικαιώματα: Αμαλία Κ. Ηλιάδη/ailiadi@sch.gr</a:t>
            </a:r>
            <a:endParaRPr lang="el-GR"/>
          </a:p>
        </p:txBody>
      </p:sp>
    </p:spTree>
  </p:cSld>
  <p:clrMapOvr>
    <a:masterClrMapping/>
  </p:clrMapOvr>
  <p:transition>
    <p:wipe dir="r"/>
    <p:sndAc>
      <p:stSnd>
        <p:snd r:embed="rId1" name="bomb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C75E421-7CEE-4183-A856-2C5253FD1FA9}" type="datetime1">
              <a:rPr lang="el-GR" smtClean="0"/>
              <a:pPr/>
              <a:t>29/9/2011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l-GR" smtClean="0"/>
              <a:t>Πνευματικά Δικαιώματα: Αμαλία Κ. Ηλιάδη/ailiadi@sch.gr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7683B56-EF66-473C-AEAC-7C1FA93E66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1" name="bomb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CF29-6AAA-404D-9513-552D2366C59A}" type="datetime1">
              <a:rPr lang="el-GR" smtClean="0"/>
              <a:pPr/>
              <a:t>29/9/2011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Πνευματικά Δικαιώματα: Αμαλία Κ. Ηλιάδη/ailiadi@sch.gr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1" name="bomb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D25E-B021-44B5-BB4C-9630565D3209}" type="datetime1">
              <a:rPr lang="el-GR" smtClean="0"/>
              <a:pPr/>
              <a:t>29/9/2011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Πνευματικά Δικαιώματα: Αμαλία Κ. Ηλιάδη/ailiadi@sch.gr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1" name="bomb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FDB9-0768-4736-B1CD-C2F382CA4479}" type="datetime1">
              <a:rPr lang="el-GR" smtClean="0"/>
              <a:pPr/>
              <a:t>29/9/2011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Πνευματικά Δικαιώματα: Αμαλία Κ. Ηλιάδη/ailiadi@sch.gr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1" name="bomb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5E7FCB7-0ABF-4212-B378-B1AAD7C17E98}" type="datetime1">
              <a:rPr lang="el-GR" smtClean="0"/>
              <a:pPr/>
              <a:t>29/9/2011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l-GR" smtClean="0"/>
              <a:t>Πνευματικά Δικαιώματα: Αμαλία Κ. Ηλιάδη/ailiadi@sch.gr</a:t>
            </a: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7683B56-EF66-473C-AEAC-7C1FA93E668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  <p:sndAc>
      <p:stSnd>
        <p:snd r:embed="rId13" name="bomb.wav" builtIn="1"/>
      </p:stSnd>
    </p:sndAc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0019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2000" i="1" dirty="0" smtClean="0">
                <a:solidFill>
                  <a:schemeClr val="tx1">
                    <a:lumMod val="95000"/>
                  </a:schemeClr>
                </a:solidFill>
              </a:rPr>
              <a:t>Αμαλία Κ. Ηλιάδη</a:t>
            </a:r>
            <a:br>
              <a:rPr lang="el-GR" sz="2000" i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l-GR" sz="2000" i="1" dirty="0" smtClean="0">
                <a:solidFill>
                  <a:schemeClr val="tx1">
                    <a:lumMod val="95000"/>
                  </a:schemeClr>
                </a:solidFill>
              </a:rPr>
              <a:t>Φιλόλογος-ιστορικός </a:t>
            </a:r>
            <a:br>
              <a:rPr lang="el-GR" sz="2000" i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l-GR" sz="2000" i="1" dirty="0" smtClean="0">
                <a:solidFill>
                  <a:schemeClr val="tx1">
                    <a:lumMod val="95000"/>
                  </a:schemeClr>
                </a:solidFill>
              </a:rPr>
              <a:t>(Μεταπτυχιακό Δίπλωμα Βυζαντινής </a:t>
            </a:r>
            <a:r>
              <a:rPr lang="el-GR" sz="2000" i="1" dirty="0" smtClean="0">
                <a:solidFill>
                  <a:schemeClr val="tx1">
                    <a:lumMod val="95000"/>
                  </a:schemeClr>
                </a:solidFill>
              </a:rPr>
              <a:t>Ιστορίας</a:t>
            </a:r>
            <a:r>
              <a:rPr lang="en-US" sz="2000" i="1" dirty="0" smtClean="0">
                <a:solidFill>
                  <a:schemeClr val="tx1">
                    <a:lumMod val="95000"/>
                  </a:schemeClr>
                </a:solidFill>
              </a:rPr>
              <a:t>)</a:t>
            </a:r>
            <a:br>
              <a:rPr lang="en-US" sz="2000" i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l-GR" sz="2000" i="1" dirty="0" smtClean="0">
                <a:solidFill>
                  <a:schemeClr val="tx1">
                    <a:lumMod val="95000"/>
                  </a:schemeClr>
                </a:solidFill>
              </a:rPr>
              <a:t>Διευθύντρια 3</a:t>
            </a:r>
            <a:r>
              <a:rPr lang="el-GR" sz="2000" i="1" baseline="30000" dirty="0" smtClean="0">
                <a:solidFill>
                  <a:schemeClr val="tx1">
                    <a:lumMod val="95000"/>
                  </a:schemeClr>
                </a:solidFill>
              </a:rPr>
              <a:t>ου</a:t>
            </a:r>
            <a:r>
              <a:rPr lang="el-GR" sz="2000" i="1" dirty="0" smtClean="0">
                <a:solidFill>
                  <a:schemeClr val="tx1">
                    <a:lumMod val="95000"/>
                  </a:schemeClr>
                </a:solidFill>
              </a:rPr>
              <a:t> Γυμνασίου Τρικάλων</a:t>
            </a:r>
            <a:endParaRPr lang="el-GR" sz="2000" dirty="0"/>
          </a:p>
        </p:txBody>
      </p:sp>
      <p:pic>
        <p:nvPicPr>
          <p:cNvPr id="6" name="5 - Θέση περιεχομένου" descr="Αχίλλειο-Κέρκυρα-199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2332895"/>
            <a:ext cx="5486400" cy="3584448"/>
          </a:xfrm>
          <a:ln w="38100">
            <a:solidFill>
              <a:schemeClr val="tx1"/>
            </a:solidFill>
          </a:ln>
        </p:spPr>
      </p:pic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929322" y="6072206"/>
            <a:ext cx="2643206" cy="428628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043758" cy="785802"/>
          </a:xfr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l-GR" dirty="0" smtClean="0"/>
              <a:t>Παραστάσεις και διδασκαλίες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5771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2000" dirty="0" smtClean="0"/>
              <a:t>Έργο: 1 τετραλογία (1 τριλογία : 3 τραγωδίες με ενιαίο θέμα &amp; </a:t>
            </a:r>
          </a:p>
          <a:p>
            <a:pPr>
              <a:buNone/>
            </a:pPr>
            <a:r>
              <a:rPr lang="el-GR" sz="2000" dirty="0" smtClean="0"/>
              <a:t>1 σατυρικό δράμα: εύθυμο διονυσιακό </a:t>
            </a:r>
            <a:r>
              <a:rPr lang="el-GR" sz="2000" dirty="0" err="1" smtClean="0"/>
              <a:t>θέμα+χορός</a:t>
            </a:r>
            <a:r>
              <a:rPr lang="el-GR" sz="2000" dirty="0" smtClean="0"/>
              <a:t> σατύρων).</a:t>
            </a:r>
          </a:p>
          <a:p>
            <a:pPr>
              <a:buNone/>
            </a:pPr>
            <a:r>
              <a:rPr lang="el-GR" sz="2000" dirty="0" smtClean="0"/>
              <a:t>-Τα έξοδα των παραστάσεων αναλάμβανε η πολιτεία μέσω των</a:t>
            </a:r>
          </a:p>
          <a:p>
            <a:pPr>
              <a:buNone/>
            </a:pPr>
            <a:r>
              <a:rPr lang="el-GR" sz="2000" b="1" dirty="0" smtClean="0"/>
              <a:t>χορηγών </a:t>
            </a:r>
            <a:r>
              <a:rPr lang="el-GR" sz="2000" dirty="0" smtClean="0"/>
              <a:t>[χορηγία: λειτουργία= έκτακτη φορολογία των πλουσίων</a:t>
            </a:r>
          </a:p>
          <a:p>
            <a:pPr>
              <a:buNone/>
            </a:pPr>
            <a:r>
              <a:rPr lang="el-GR" sz="2000" dirty="0" smtClean="0"/>
              <a:t>πολιτών προς όφελος του λαού(θεσμός της Αθηναϊκής Δημοκρατίας)].</a:t>
            </a:r>
          </a:p>
          <a:p>
            <a:pPr>
              <a:buNone/>
            </a:pPr>
            <a:r>
              <a:rPr lang="el-GR" sz="2000" b="1" dirty="0" smtClean="0"/>
              <a:t>Ωδείο </a:t>
            </a:r>
            <a:r>
              <a:rPr lang="el-GR" sz="2000" dirty="0" smtClean="0"/>
              <a:t>(κλειστό θέατρο): </a:t>
            </a:r>
            <a:r>
              <a:rPr lang="el-GR" sz="2000" dirty="0" err="1" smtClean="0"/>
              <a:t>προάγωνας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-</a:t>
            </a:r>
            <a:r>
              <a:rPr lang="el-GR" sz="2000" b="1" dirty="0" smtClean="0"/>
              <a:t>θεατρώνη</a:t>
            </a:r>
            <a:r>
              <a:rPr lang="el-GR" sz="2000" dirty="0" smtClean="0"/>
              <a:t>ς (οργάνωση του θεάματος) με παροχή «συμβόλου» (εισιτηρίου) θεωρικά (Περικλής).</a:t>
            </a:r>
          </a:p>
          <a:p>
            <a:pPr>
              <a:buFontTx/>
              <a:buChar char="-"/>
            </a:pPr>
            <a:r>
              <a:rPr lang="el-GR" sz="2000" b="1" dirty="0" smtClean="0"/>
              <a:t>«Διδασκαλίες»: </a:t>
            </a:r>
            <a:r>
              <a:rPr lang="el-GR" sz="2000" dirty="0" smtClean="0"/>
              <a:t>πολύτιμα ανασκαφικά ευρήματα, πλάκες με το</a:t>
            </a:r>
          </a:p>
          <a:p>
            <a:pPr>
              <a:buNone/>
            </a:pPr>
            <a:r>
              <a:rPr lang="el-GR" sz="2000" dirty="0" smtClean="0"/>
              <a:t>όνομα του ποιητή, του χορηγού, των πρωτοψαλτών και τον τίτλο των </a:t>
            </a:r>
          </a:p>
          <a:p>
            <a:pPr>
              <a:buNone/>
            </a:pPr>
            <a:r>
              <a:rPr lang="el-GR" sz="2000" dirty="0" smtClean="0"/>
              <a:t>έργων (τετραλογία που βραβευόταν )+όνομα επωνύμου άρχοντος</a:t>
            </a:r>
          </a:p>
          <a:p>
            <a:pPr>
              <a:buNone/>
            </a:pPr>
            <a:r>
              <a:rPr lang="el-GR" sz="2000" dirty="0" smtClean="0"/>
              <a:t>χρονολόγησης της παράστασης.</a:t>
            </a:r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endParaRPr lang="el-GR" sz="20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429388" y="642918"/>
            <a:ext cx="2571768" cy="428628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85852" y="1143000"/>
            <a:ext cx="5929354" cy="785802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2800" b="1" i="1" u="sng" dirty="0" smtClean="0"/>
              <a:t>Ειδικά χαρακτηριστικά της τραγωδίας</a:t>
            </a:r>
            <a:endParaRPr lang="el-GR" sz="2800" b="1" i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43116"/>
            <a:ext cx="8115328" cy="4357718"/>
          </a:xfr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566928" indent="-457200">
              <a:buAutoNum type="arabicParenR"/>
            </a:pPr>
            <a:r>
              <a:rPr lang="el-GR" sz="2000" b="1" dirty="0" smtClean="0"/>
              <a:t>Θέατρο τελετουργικό (θρησκευτικές ρίζες)</a:t>
            </a:r>
          </a:p>
          <a:p>
            <a:pPr marL="566928" indent="-457200">
              <a:buAutoNum type="arabicParenR"/>
            </a:pPr>
            <a:r>
              <a:rPr lang="el-GR" sz="2000" b="1" dirty="0" smtClean="0"/>
              <a:t>Ύπαρξη τυπικών συμβόλων επικοινωνίας</a:t>
            </a:r>
          </a:p>
          <a:p>
            <a:pPr marL="566928" indent="-457200">
              <a:buAutoNum type="arabicParenR"/>
            </a:pPr>
            <a:r>
              <a:rPr lang="el-GR" sz="2000" b="1" dirty="0" smtClean="0"/>
              <a:t>Προβλήματα  που θέτει:</a:t>
            </a:r>
            <a:r>
              <a:rPr lang="el-GR" sz="2000" dirty="0" smtClean="0"/>
              <a:t> οι μόνιμες αγωνίες του ανθρώπου (</a:t>
            </a:r>
            <a:r>
              <a:rPr lang="el-GR" sz="2000" dirty="0" err="1" smtClean="0"/>
              <a:t>ζωή+θάνατος</a:t>
            </a:r>
            <a:r>
              <a:rPr lang="el-GR" sz="2000" dirty="0" smtClean="0"/>
              <a:t>, σχέση ανθρώπου-Θεού, τα όρια της ανθρώπινης πρωτοβουλίας, η ελευθερία, η σχέση ανάμεσα στην εξουσία και τον εξουσιαζόμενο, το κύρος των θεσμών, η σύγκρουση των καθηκόντων), ολόκληρο το </a:t>
            </a:r>
            <a:r>
              <a:rPr lang="el-GR" sz="2000" dirty="0" err="1" smtClean="0"/>
              <a:t>ηθικό+πολιτικό</a:t>
            </a:r>
            <a:r>
              <a:rPr lang="el-GR" sz="2000" dirty="0" smtClean="0"/>
              <a:t> πρόβλημα της κοινωνικής ζωής.</a:t>
            </a:r>
          </a:p>
          <a:p>
            <a:pPr marL="566928" indent="-457200">
              <a:buNone/>
            </a:pPr>
            <a:r>
              <a:rPr lang="el-GR" sz="2000" dirty="0" smtClean="0"/>
              <a:t>     </a:t>
            </a:r>
            <a:r>
              <a:rPr lang="el-GR" sz="2000" b="1" i="1" u="sng" dirty="0" smtClean="0"/>
              <a:t>Αριστοτέλης «Περί ποιητικής»</a:t>
            </a:r>
          </a:p>
          <a:p>
            <a:pPr marL="566928" indent="-457200">
              <a:buNone/>
            </a:pPr>
            <a:r>
              <a:rPr lang="el-GR" sz="2000" dirty="0" smtClean="0"/>
              <a:t>Τραγωδία: </a:t>
            </a:r>
            <a:r>
              <a:rPr lang="el-GR" sz="2000" dirty="0" err="1" smtClean="0"/>
              <a:t>μίμησις</a:t>
            </a:r>
            <a:r>
              <a:rPr lang="el-GR" sz="2000" dirty="0" smtClean="0"/>
              <a:t> πράξεως </a:t>
            </a:r>
            <a:r>
              <a:rPr lang="el-GR" sz="2000" dirty="0" err="1" smtClean="0"/>
              <a:t>σπουδαίας+τελείας</a:t>
            </a:r>
            <a:endParaRPr lang="el-GR" sz="2000" dirty="0" smtClean="0"/>
          </a:p>
          <a:p>
            <a:pPr marL="566928" indent="-457200">
              <a:buNone/>
            </a:pPr>
            <a:r>
              <a:rPr lang="el-GR" sz="2000" dirty="0" smtClean="0"/>
              <a:t>Σκοπός της: η κάθαρση: (</a:t>
            </a:r>
            <a:r>
              <a:rPr lang="el-GR" sz="2000" dirty="0" err="1" smtClean="0"/>
              <a:t>ευσπλαχνία+φόβος</a:t>
            </a:r>
            <a:r>
              <a:rPr lang="el-GR" sz="2000" dirty="0" smtClean="0"/>
              <a:t>) </a:t>
            </a:r>
            <a:r>
              <a:rPr lang="el-GR" sz="2000" dirty="0" err="1" smtClean="0"/>
              <a:t>λογική+συναισθηματική</a:t>
            </a:r>
            <a:r>
              <a:rPr lang="el-GR" sz="2000" dirty="0" smtClean="0"/>
              <a:t> μέθεξη, μετοχή του θεατή στα διαδραματιζόμενα -&gt; </a:t>
            </a:r>
            <a:r>
              <a:rPr lang="el-GR" sz="2000" dirty="0" err="1" smtClean="0"/>
              <a:t>λύτρωση=κάθαρση</a:t>
            </a:r>
            <a:r>
              <a:rPr lang="el-GR" sz="2000" dirty="0" smtClean="0"/>
              <a:t>-&gt;</a:t>
            </a:r>
            <a:r>
              <a:rPr lang="el-GR" sz="2000" dirty="0" err="1" smtClean="0"/>
              <a:t>διδασκαλία=θέατρο</a:t>
            </a:r>
            <a:r>
              <a:rPr lang="el-GR" sz="2000" dirty="0" smtClean="0"/>
              <a:t>-&gt;βελτίωση του θεατή.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143636" y="612648"/>
            <a:ext cx="2643206" cy="457200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14480" y="857232"/>
            <a:ext cx="5857916" cy="642942"/>
          </a:xfr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dirty="0" smtClean="0"/>
              <a:t> </a:t>
            </a:r>
            <a:r>
              <a:rPr lang="el-GR" b="1" i="1" u="sng" dirty="0" smtClean="0"/>
              <a:t>Οι τρεις μεγάλοι Τραγικοί</a:t>
            </a:r>
            <a:endParaRPr lang="el-GR" b="1" i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sz="2000" dirty="0" smtClean="0"/>
              <a:t>Προκάτοχοι: (παλιοί τραγικοί ποιητές): Θέσπης, Φρύνιχος, </a:t>
            </a:r>
            <a:r>
              <a:rPr lang="el-GR" sz="2000" dirty="0" err="1" smtClean="0"/>
              <a:t>Πρατίνας</a:t>
            </a:r>
            <a:r>
              <a:rPr lang="el-GR" sz="2000" dirty="0" smtClean="0"/>
              <a:t>.</a:t>
            </a:r>
          </a:p>
          <a:p>
            <a:pPr marL="566928" indent="-457200">
              <a:buNone/>
            </a:pPr>
            <a:r>
              <a:rPr lang="el-GR" sz="2000" u="sng" dirty="0" smtClean="0"/>
              <a:t>1) </a:t>
            </a:r>
            <a:r>
              <a:rPr lang="el-GR" sz="2000" b="1" u="sng" dirty="0" smtClean="0"/>
              <a:t>Αισχύλος</a:t>
            </a:r>
            <a:r>
              <a:rPr lang="el-GR" sz="2000" dirty="0" smtClean="0"/>
              <a:t>: 7 τραγωδίες: Πέρσες, Επτά επί Θήβας, Ικέτιδες,</a:t>
            </a:r>
          </a:p>
          <a:p>
            <a:pPr marL="566928" indent="-457200">
              <a:buNone/>
            </a:pPr>
            <a:r>
              <a:rPr lang="el-GR" sz="2000" dirty="0" smtClean="0"/>
              <a:t>Προμηθεύς Δεσμώτης, τριλογία: </a:t>
            </a:r>
            <a:r>
              <a:rPr lang="el-GR" sz="2000" dirty="0" err="1" smtClean="0"/>
              <a:t>Ορέστεια</a:t>
            </a:r>
            <a:r>
              <a:rPr lang="el-GR" sz="2000" dirty="0" smtClean="0"/>
              <a:t> (Αγαμέμνων, Χοηφόροι, Ευμενίδες)</a:t>
            </a:r>
          </a:p>
          <a:p>
            <a:pPr marL="566928" indent="-457200">
              <a:buNone/>
            </a:pPr>
            <a:r>
              <a:rPr lang="el-GR" sz="2000" dirty="0" smtClean="0"/>
              <a:t>Τιτανικές οι μορφές των ηρώων του. </a:t>
            </a:r>
            <a:r>
              <a:rPr lang="el-GR" sz="2000" b="1" dirty="0" smtClean="0"/>
              <a:t>Θρησκευτική φύση που θέτει τα</a:t>
            </a:r>
          </a:p>
          <a:p>
            <a:pPr marL="566928" indent="-457200">
              <a:buNone/>
            </a:pPr>
            <a:r>
              <a:rPr lang="el-GR" sz="2000" b="1" dirty="0" smtClean="0"/>
              <a:t>προβλήματα της θείας πρόνοιας στον κόσμο και της αλαζονείας της</a:t>
            </a:r>
          </a:p>
          <a:p>
            <a:pPr marL="566928" indent="-457200">
              <a:buNone/>
            </a:pPr>
            <a:r>
              <a:rPr lang="el-GR" sz="2000" b="1" dirty="0" smtClean="0"/>
              <a:t>ανθρώπινης ύπαρξης.</a:t>
            </a:r>
          </a:p>
          <a:p>
            <a:pPr marL="566928" indent="-457200">
              <a:buNone/>
            </a:pPr>
            <a:r>
              <a:rPr lang="el-GR" sz="2000" u="sng" dirty="0" smtClean="0"/>
              <a:t> 2) </a:t>
            </a:r>
            <a:r>
              <a:rPr lang="el-GR" sz="2000" b="1" u="sng" dirty="0" smtClean="0"/>
              <a:t>Σοφοκλής</a:t>
            </a:r>
            <a:r>
              <a:rPr lang="el-GR" sz="2000" dirty="0" smtClean="0"/>
              <a:t>: τραγωδίες του: Αίας, Αντιγόνη, Οιδίπους τύραννος, Ηλέκτρα, </a:t>
            </a:r>
            <a:r>
              <a:rPr lang="el-GR" sz="2000" dirty="0" err="1" smtClean="0"/>
              <a:t>Τραχίνιαι</a:t>
            </a:r>
            <a:r>
              <a:rPr lang="el-GR" sz="2000" dirty="0" smtClean="0"/>
              <a:t>, Φιλοκτήτης, Οιδίπους επί </a:t>
            </a:r>
            <a:r>
              <a:rPr lang="el-GR" sz="2000" dirty="0" err="1" smtClean="0"/>
              <a:t>Κολωνώ</a:t>
            </a:r>
            <a:r>
              <a:rPr lang="el-GR" sz="2000" dirty="0" smtClean="0"/>
              <a:t> , Αποσπάσματα απ’ το σατυρικό του δράμα: </a:t>
            </a:r>
            <a:r>
              <a:rPr lang="el-GR" sz="2000" dirty="0" err="1" smtClean="0"/>
              <a:t>Ιχνευταί</a:t>
            </a:r>
            <a:endParaRPr lang="el-GR" sz="2000" dirty="0" smtClean="0"/>
          </a:p>
          <a:p>
            <a:pPr marL="566928" indent="-457200">
              <a:buNone/>
            </a:pPr>
            <a:r>
              <a:rPr lang="el-GR" sz="2000" b="1" dirty="0" smtClean="0"/>
              <a:t>Τέλειες αναλογίες στη μορφή τους, σαφής δομή, λογικές συγκρούσεις των ηρώων του.</a:t>
            </a:r>
          </a:p>
          <a:p>
            <a:pPr marL="566928" indent="-457200">
              <a:buNone/>
            </a:pPr>
            <a:r>
              <a:rPr lang="el-GR" sz="2000" b="1" dirty="0" smtClean="0"/>
              <a:t>Θέτει την αξιοπρέπεια με την οποία το άτομο οφείλει ν’ αντιμετωπίσει τις καταδρομές της μοίρας του.</a:t>
            </a:r>
          </a:p>
          <a:p>
            <a:pPr marL="566928" indent="-457200">
              <a:buNone/>
            </a:pPr>
            <a:r>
              <a:rPr lang="el-GR" sz="2000" b="1" dirty="0" smtClean="0"/>
              <a:t>Καινοτομίες του: 3</a:t>
            </a:r>
            <a:r>
              <a:rPr lang="el-GR" sz="2000" b="1" baseline="30000" dirty="0" smtClean="0"/>
              <a:t>ος</a:t>
            </a:r>
            <a:r>
              <a:rPr lang="el-GR" sz="2000" b="1" dirty="0" smtClean="0"/>
              <a:t> υποκριτής, 15 οι χορευτές (από 12), χρήση των «περιάκτων» στη σκηνογραφία, μείωση του λυρικού στοιχείου (χορικών) με αποτέλεσμα να ισορροπεί με το επικό.</a:t>
            </a:r>
          </a:p>
          <a:p>
            <a:pPr marL="566928" indent="-457200">
              <a:buNone/>
            </a:pPr>
            <a:endParaRPr lang="el-GR" sz="2000" dirty="0" smtClean="0"/>
          </a:p>
          <a:p>
            <a:pPr marL="566928" indent="-457200"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143372" y="357166"/>
            <a:ext cx="4786346" cy="214314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686700" cy="714364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2400" dirty="0" smtClean="0"/>
              <a:t>Ευριπίδης: ο καινοτόμος τραγικός ποιητής, η πρόκληση στο κατεστημένο.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2000" dirty="0" smtClean="0"/>
              <a:t>Δέχτηκε επιρροές από τους </a:t>
            </a:r>
            <a:r>
              <a:rPr lang="el-GR" sz="2000" b="1" dirty="0" smtClean="0"/>
              <a:t>Σοφιστές.</a:t>
            </a:r>
            <a:r>
              <a:rPr lang="el-GR" sz="2000" dirty="0" smtClean="0"/>
              <a:t> Ήταν κλειστός χαρακτήρας. Το έργο του γράφεται και παίζεται κατά τη διάρκεια του </a:t>
            </a:r>
            <a:r>
              <a:rPr lang="el-GR" sz="2000" b="1" dirty="0" smtClean="0"/>
              <a:t>Πελοποννησιακού πολέμου </a:t>
            </a:r>
            <a:r>
              <a:rPr lang="el-GR" sz="2000" dirty="0" smtClean="0"/>
              <a:t>και απηχεί τα γεγονότα του. Λίγα  χρόνια πριν το θάνατό του πήγε στην Πέλλα της Μακεδονίας, όπου τον φιλοξένησε ο βασιλιάς Αρχέλαος. Στις τραγωδίες του αντικατοπτρίζονται </a:t>
            </a:r>
            <a:r>
              <a:rPr lang="el-GR" sz="2000" b="1" dirty="0" smtClean="0"/>
              <a:t>οι αλλαγές στην κοινωνική, πολιτική, και ηθική ζωή.</a:t>
            </a:r>
          </a:p>
          <a:p>
            <a:r>
              <a:rPr lang="el-GR" sz="2000" dirty="0" smtClean="0"/>
              <a:t>Σώθηκαν 19 έργα του: Άλκηστη, Μήδεια, </a:t>
            </a:r>
            <a:r>
              <a:rPr lang="el-GR" sz="2000" dirty="0" err="1" smtClean="0"/>
              <a:t>Ηρακλείδαι</a:t>
            </a:r>
            <a:r>
              <a:rPr lang="el-GR" sz="2000" dirty="0" smtClean="0"/>
              <a:t>, Ιππόλυτος, Ανδρομάχη, Εκάβη, Ηρακλής μαινόμενος, Ικέτιδες, Ίων, Ηλέκτρα, Τρωάδες, Ιφιγένεια η  εν </a:t>
            </a:r>
            <a:r>
              <a:rPr lang="el-GR" sz="2000" dirty="0" err="1" smtClean="0"/>
              <a:t>Ταύροις</a:t>
            </a:r>
            <a:r>
              <a:rPr lang="el-GR" sz="2000" dirty="0" smtClean="0"/>
              <a:t>, Ελένη, </a:t>
            </a:r>
            <a:r>
              <a:rPr lang="el-GR" sz="2000" dirty="0" err="1" smtClean="0"/>
              <a:t>Φοίνισσαι</a:t>
            </a:r>
            <a:r>
              <a:rPr lang="el-GR" sz="2000" dirty="0" smtClean="0"/>
              <a:t>, Ορέστης, Ιφιγένεια η εν </a:t>
            </a:r>
            <a:r>
              <a:rPr lang="el-GR" sz="2000" dirty="0" err="1" smtClean="0"/>
              <a:t>Αυλίδι</a:t>
            </a:r>
            <a:r>
              <a:rPr lang="el-GR" sz="2000" dirty="0" smtClean="0"/>
              <a:t>, Βάκχαι, </a:t>
            </a:r>
            <a:r>
              <a:rPr lang="el-GR" sz="2000" dirty="0" err="1" smtClean="0"/>
              <a:t>Κύκλωψ</a:t>
            </a:r>
            <a:r>
              <a:rPr lang="el-GR" sz="2000" dirty="0" smtClean="0"/>
              <a:t> (σατυρικό δράμα), Ρήσος.</a:t>
            </a:r>
          </a:p>
          <a:p>
            <a:r>
              <a:rPr lang="el-GR" sz="2000" dirty="0" smtClean="0"/>
              <a:t>Είναι ο </a:t>
            </a:r>
            <a:r>
              <a:rPr lang="el-GR" sz="2000" b="1" dirty="0" smtClean="0"/>
              <a:t>από σκηνής φιλόσοφος (τραγικότατος: </a:t>
            </a:r>
            <a:r>
              <a:rPr lang="el-GR" sz="2000" i="1" dirty="0" smtClean="0"/>
              <a:t>άνθρωπος = τελείως μόνος απέναντι  στις πράξεις και τις αποφάσεις του. Θεός = απρόσιτος &amp; ανεξερεύνητος.</a:t>
            </a:r>
            <a:endParaRPr lang="el-GR" sz="2000" b="1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929454" y="428604"/>
            <a:ext cx="1928826" cy="571504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6686568" cy="571488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2400" dirty="0" err="1" smtClean="0"/>
              <a:t>Ευρυπίδης</a:t>
            </a:r>
            <a:r>
              <a:rPr lang="el-GR" sz="2400" dirty="0" smtClean="0"/>
              <a:t>: ο πιο σύγχρονος τραγικός ποιητής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2000" dirty="0" smtClean="0"/>
              <a:t>Τεχνική του </a:t>
            </a:r>
            <a:r>
              <a:rPr lang="el-GR" sz="2000" dirty="0" err="1" smtClean="0"/>
              <a:t>Ευρυπίδη</a:t>
            </a:r>
            <a:r>
              <a:rPr lang="el-GR" sz="2000" dirty="0" smtClean="0"/>
              <a:t>: καταιγισμός δράσης, απότομες μεταπτώσεις, νευρώδης διάλογος.</a:t>
            </a:r>
          </a:p>
          <a:p>
            <a:r>
              <a:rPr lang="el-GR" sz="2000" dirty="0" smtClean="0"/>
              <a:t>Θεωρείται </a:t>
            </a:r>
            <a:r>
              <a:rPr lang="el-GR" sz="2000" b="1" dirty="0" smtClean="0"/>
              <a:t>πατέρας του σύγχρονου δράματος </a:t>
            </a:r>
            <a:r>
              <a:rPr lang="el-GR" sz="2000" i="1" dirty="0" smtClean="0"/>
              <a:t>(πλούσια πινακοθήκη προσώπων)</a:t>
            </a:r>
          </a:p>
          <a:p>
            <a:r>
              <a:rPr lang="el-GR" sz="2000" b="1" i="1" dirty="0" smtClean="0"/>
              <a:t>Καινοτομίες του: </a:t>
            </a:r>
            <a:r>
              <a:rPr lang="el-GR" sz="2000" i="1" dirty="0" smtClean="0"/>
              <a:t>μονιμοποίηση προλόγων, εισαγωγή του από μηχανής θεού, περιορισμός των χορικών και συχνή χρήση της μονωδίας, ανατολίτικοι ρυθμοί &amp; μελωδίες ( γι αυτό κατηγορήθηκε ότι χρησιμοποιούσε βαρβαρικούς ήχους).</a:t>
            </a:r>
          </a:p>
          <a:p>
            <a:r>
              <a:rPr lang="el-GR" sz="2000" b="1" i="1" dirty="0" smtClean="0"/>
              <a:t>Γενικά για το ρόλο του χορού: 3 απόψεις: </a:t>
            </a:r>
          </a:p>
          <a:p>
            <a:r>
              <a:rPr lang="el-GR" sz="2000" i="1" dirty="0" smtClean="0"/>
              <a:t>1. Χορός = ιδανικός θεατής</a:t>
            </a:r>
          </a:p>
          <a:p>
            <a:r>
              <a:rPr lang="el-GR" sz="2000" i="1" dirty="0" smtClean="0"/>
              <a:t>2.  χορός = «φερέφωνο» του ποιητή</a:t>
            </a:r>
          </a:p>
          <a:p>
            <a:r>
              <a:rPr lang="el-GR" sz="2000" i="1" dirty="0" smtClean="0"/>
              <a:t>3. χορός = κατώτερος υποκριτής</a:t>
            </a:r>
          </a:p>
          <a:p>
            <a:r>
              <a:rPr lang="el-GR" sz="2000" i="1" dirty="0" smtClean="0"/>
              <a:t>Χορός: λυρικό συλλογικό όργανο στα χέρια του ποιητή για να επηρεάζει τη σκέψη και το συναίσθημα των θεατών.</a:t>
            </a:r>
          </a:p>
          <a:p>
            <a:endParaRPr lang="el-GR" sz="20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929454" y="500042"/>
            <a:ext cx="1857388" cy="569806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2" name="bomb.wav" builtIn="1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5186370" cy="571488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2400" dirty="0" smtClean="0"/>
              <a:t>Η εποχή μας και η αρχαία τραγωδία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l-GR" sz="2000" dirty="0" smtClean="0"/>
              <a:t>Ευρωπαϊκή Αναγέννηση: η τραγωδία μελετάται, αλλά δεν παίζεται στο θέατρο. Μελετάται ιδιαίτερα ο </a:t>
            </a:r>
            <a:r>
              <a:rPr lang="el-GR" sz="2000" dirty="0" err="1" smtClean="0"/>
              <a:t>Ευρυπίδης</a:t>
            </a:r>
            <a:r>
              <a:rPr lang="el-GR" sz="2000" dirty="0" smtClean="0"/>
              <a:t> από το έργο του Ρωμαίου ποιητή Σενέκα που τον μιμήθηκε.</a:t>
            </a:r>
          </a:p>
          <a:p>
            <a:r>
              <a:rPr lang="el-GR" sz="2000" b="1" dirty="0" smtClean="0"/>
              <a:t>19</a:t>
            </a:r>
            <a:r>
              <a:rPr lang="el-GR" sz="2000" b="1" baseline="30000" dirty="0" smtClean="0"/>
              <a:t>ος</a:t>
            </a:r>
            <a:r>
              <a:rPr lang="el-GR" sz="2000" b="1" dirty="0" smtClean="0"/>
              <a:t> αι.: </a:t>
            </a:r>
            <a:r>
              <a:rPr lang="el-GR" sz="2000" dirty="0" smtClean="0"/>
              <a:t>εποχή του Ρομαντισμού: οι αρχαίοι τραγικοί μεταφράζονται στις Ευρωπαϊκές γλώσσες και αρχίζουν να παίζονται στη σκηνή </a:t>
            </a:r>
            <a:r>
              <a:rPr lang="el-GR" sz="2000" b="1" dirty="0" smtClean="0"/>
              <a:t>(Γερμανία – Γκαίτε).</a:t>
            </a:r>
          </a:p>
          <a:p>
            <a:r>
              <a:rPr lang="el-GR" sz="2000" b="1" dirty="0" smtClean="0"/>
              <a:t>20</a:t>
            </a:r>
            <a:r>
              <a:rPr lang="el-GR" sz="2000" b="1" baseline="30000" dirty="0" smtClean="0"/>
              <a:t>ος</a:t>
            </a:r>
            <a:r>
              <a:rPr lang="el-GR" sz="2000" b="1" dirty="0" smtClean="0"/>
              <a:t> αι.: </a:t>
            </a:r>
            <a:r>
              <a:rPr lang="el-GR" sz="2000" i="1" dirty="0" smtClean="0"/>
              <a:t>σοβαρές προσπάθειες παρουσίασης αρχαίας τραγωδίας:</a:t>
            </a:r>
          </a:p>
          <a:p>
            <a:r>
              <a:rPr lang="el-GR" sz="2000" b="1" i="1" dirty="0" smtClean="0"/>
              <a:t>1903, 1919, 1927 </a:t>
            </a:r>
            <a:r>
              <a:rPr lang="el-GR" sz="2000" i="1" dirty="0" smtClean="0"/>
              <a:t>(Δελφικές γιορτές: Άγγελος Σικελιανός, Εύα </a:t>
            </a:r>
            <a:r>
              <a:rPr lang="el-GR" sz="2000" i="1" dirty="0" err="1" smtClean="0"/>
              <a:t>Πάλμερ</a:t>
            </a:r>
            <a:r>
              <a:rPr lang="el-GR" sz="2000" i="1" dirty="0" smtClean="0"/>
              <a:t>)</a:t>
            </a:r>
          </a:p>
          <a:p>
            <a:r>
              <a:rPr lang="el-GR" sz="2000" b="1" i="1" dirty="0" smtClean="0"/>
              <a:t>1932: </a:t>
            </a:r>
            <a:r>
              <a:rPr lang="el-GR" sz="2000" i="1" dirty="0" smtClean="0"/>
              <a:t>Εθνικό Θέατρο</a:t>
            </a:r>
          </a:p>
          <a:p>
            <a:r>
              <a:rPr lang="el-GR" sz="2000" b="1" i="1" dirty="0" smtClean="0"/>
              <a:t>1938: Επίδαυρος: </a:t>
            </a:r>
            <a:r>
              <a:rPr lang="el-GR" sz="2000" i="1" dirty="0" smtClean="0"/>
              <a:t>Ηλέκτρα του Σοφοκλή</a:t>
            </a:r>
          </a:p>
          <a:p>
            <a:r>
              <a:rPr lang="el-GR" sz="2000" b="1" i="1" dirty="0" smtClean="0"/>
              <a:t>1954: </a:t>
            </a:r>
            <a:r>
              <a:rPr lang="el-GR" sz="2000" b="1" i="1" dirty="0" err="1" smtClean="0"/>
              <a:t>Επιδαύρεια</a:t>
            </a:r>
            <a:r>
              <a:rPr lang="el-GR" sz="2000" b="1" i="1" dirty="0" smtClean="0"/>
              <a:t>: </a:t>
            </a:r>
            <a:r>
              <a:rPr lang="el-GR" sz="2000" i="1" dirty="0" smtClean="0"/>
              <a:t>ετήσιος επίσημος θεσμός. Κάθε καλοκαίρι σε πολλά αρχαία θέατρα της Ελλάδος παίζονται τραγωδίες (Ωδείο </a:t>
            </a:r>
            <a:r>
              <a:rPr lang="el-GR" sz="2000" i="1" dirty="0" err="1" smtClean="0"/>
              <a:t>Ηρώδου</a:t>
            </a:r>
            <a:r>
              <a:rPr lang="el-GR" sz="2000" i="1" dirty="0" smtClean="0"/>
              <a:t> του Αττικού στην Αθήνα, Φίλιπποι, Δωδώνη, Θάσος, Δημητριάδα, Ρόδος, Μεγαλόπολη κ. ά. )</a:t>
            </a:r>
            <a:endParaRPr lang="el-GR" sz="2000" b="1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858016" y="428604"/>
            <a:ext cx="1857388" cy="641244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2" name="bomb.wav" builtIn="1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2984"/>
            <a:ext cx="7829576" cy="714380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2000" dirty="0" smtClean="0"/>
              <a:t>Το θέατρο στο σχολείο και η θεατρική σύνθεση ως αποτέλεσμα της συγκρότησης θεατρικής ομάδας.</a:t>
            </a: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00594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2000" dirty="0" smtClean="0"/>
              <a:t>Το θέατρο στο σχολείο και ο εκπαιδευτικός χαρακτήρας της θεατρικής σύνθεσης.</a:t>
            </a:r>
          </a:p>
          <a:p>
            <a:r>
              <a:rPr lang="el-GR" sz="2000" dirty="0" smtClean="0"/>
              <a:t>Ο  ρόλος της μουσικής στο θέατρο και η σπουδαιότητα της κίνησης.</a:t>
            </a:r>
          </a:p>
          <a:p>
            <a:r>
              <a:rPr lang="el-GR" sz="2000" dirty="0" smtClean="0"/>
              <a:t>Μεθοδολογία, ασκήσεις, ατομικές και συνθετικές.</a:t>
            </a:r>
          </a:p>
          <a:p>
            <a:r>
              <a:rPr lang="el-GR" sz="2000" dirty="0" smtClean="0"/>
              <a:t>Χειρονομία, ρυθμός, κίνηση, μελωδία.</a:t>
            </a:r>
          </a:p>
          <a:p>
            <a:r>
              <a:rPr lang="el-GR" sz="2000" dirty="0" smtClean="0"/>
              <a:t>Γνωριμία του μαθητή – ηθοποιού με τα μουσικά στυλ / τεχνοτροπίες.</a:t>
            </a:r>
          </a:p>
          <a:p>
            <a:r>
              <a:rPr lang="el-GR" sz="2000" dirty="0" smtClean="0"/>
              <a:t>Ημερολόγιο θεατρικού εργαστηρίου.</a:t>
            </a:r>
          </a:p>
          <a:p>
            <a:pPr>
              <a:buNone/>
            </a:pPr>
            <a:endParaRPr lang="el-GR" sz="2000" dirty="0" smtClean="0"/>
          </a:p>
          <a:p>
            <a:r>
              <a:rPr lang="el-GR" sz="2000" b="1" i="1" dirty="0" smtClean="0"/>
              <a:t>Θεατρικές Συνθέσεις – δείγματα  για ένα νεανικό – μαθητικό θεατρικό εργαστήρι: </a:t>
            </a:r>
            <a:r>
              <a:rPr lang="el-GR" sz="2000" i="1" dirty="0" smtClean="0"/>
              <a:t>προετοιμασία, πλεονεκτήματα, μειονεκτήματα, τεχνικά στοιχεία, κείμενα πεζά και ποιητικά, τελική εναλλακτική  σύνθεση</a:t>
            </a:r>
            <a:endParaRPr lang="el-GR" sz="2000" b="1" i="1" dirty="0" smtClean="0"/>
          </a:p>
          <a:p>
            <a:endParaRPr lang="el-GR" sz="2000" b="1" i="1" dirty="0" smtClean="0"/>
          </a:p>
          <a:p>
            <a:endParaRPr lang="el-GR" sz="20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643702" y="357166"/>
            <a:ext cx="2071702" cy="712682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2" name="bomb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57200" y="285729"/>
            <a:ext cx="8458200" cy="3214710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l-GR" sz="3200" dirty="0" smtClean="0"/>
              <a:t>Εισαγωγή στη Δραματική ποίηση: Ιστορικό και πολιτικό πλαίσιο. 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i="1" dirty="0" smtClean="0"/>
              <a:t>Διόνυσος, ο Θεός της βλάστησης και του Δράματος. </a:t>
            </a:r>
            <a:br>
              <a:rPr lang="el-GR" sz="2800" i="1" dirty="0" smtClean="0"/>
            </a:br>
            <a:r>
              <a:rPr lang="el-GR" sz="2800" i="1" dirty="0" smtClean="0"/>
              <a:t>Οι ρίζες του Δράματος.</a:t>
            </a:r>
            <a:br>
              <a:rPr lang="el-GR" sz="2800" i="1" dirty="0" smtClean="0"/>
            </a:br>
            <a:r>
              <a:rPr lang="el-GR" sz="2800" i="1" dirty="0" smtClean="0"/>
              <a:t> Ακμή, μορφή και περιεχόμενο του Δράματος. 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4357694"/>
            <a:ext cx="4757742" cy="2071702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Το θέατρο.</a:t>
            </a:r>
            <a:br>
              <a:rPr lang="el-GR" dirty="0" smtClean="0"/>
            </a:br>
            <a:r>
              <a:rPr lang="el-GR" dirty="0" smtClean="0"/>
              <a:t>Γιορτές και διδασκαλίες.</a:t>
            </a:r>
            <a:br>
              <a:rPr lang="el-GR" dirty="0" smtClean="0"/>
            </a:br>
            <a:r>
              <a:rPr lang="el-GR" dirty="0" smtClean="0"/>
              <a:t>Ειδικά χαρακτηριστικά της τραγωδίας.</a:t>
            </a:r>
            <a:br>
              <a:rPr lang="el-GR" dirty="0" smtClean="0"/>
            </a:br>
            <a:r>
              <a:rPr lang="el-GR" dirty="0" smtClean="0"/>
              <a:t>Οι τρεις μεγάλοι Τραγικοί.</a:t>
            </a:r>
            <a:br>
              <a:rPr lang="el-GR" dirty="0" smtClean="0"/>
            </a:br>
            <a:r>
              <a:rPr lang="el-GR" dirty="0" smtClean="0"/>
              <a:t>Η εποχή μας και η Τραγωδία.</a:t>
            </a:r>
            <a:br>
              <a:rPr lang="el-GR" dirty="0" smtClean="0"/>
            </a:br>
            <a:r>
              <a:rPr lang="el-GR" dirty="0" smtClean="0"/>
              <a:t>Ο ρόλος του χορού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5929330"/>
            <a:ext cx="3019452" cy="500066"/>
          </a:xfrm>
        </p:spPr>
        <p:txBody>
          <a:bodyPr/>
          <a:lstStyle/>
          <a:p>
            <a:r>
              <a:rPr lang="el-GR" sz="1400" dirty="0" smtClean="0"/>
              <a:t>Πνευματικά Δικαιώματα: Αμαλία Κ. Ηλιάδη/</a:t>
            </a:r>
            <a:r>
              <a:rPr lang="el-GR" sz="1400" dirty="0" err="1" smtClean="0"/>
              <a:t>ailiadi@sch.gr</a:t>
            </a:r>
            <a:endParaRPr lang="el-GR" sz="1400" dirty="0"/>
          </a:p>
        </p:txBody>
      </p:sp>
    </p:spTree>
  </p:cSld>
  <p:clrMapOvr>
    <a:masterClrMapping/>
  </p:clrMapOvr>
  <p:transition>
    <p:wipe dir="r"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28662" y="714356"/>
            <a:ext cx="6500858" cy="1000132"/>
          </a:xfr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/>
              <a:t>Ιστορικό και πολιτικό πλαίσιο της αρχαίας ελληνικής δραματικής ποίησης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43404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Εμφάνιση δράματος: μέσα 6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αι.</a:t>
            </a:r>
          </a:p>
          <a:p>
            <a:r>
              <a:rPr lang="el-GR" sz="2400" dirty="0" smtClean="0"/>
              <a:t>Ρίζες του: μέσα 5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αι. (χρυσός αιώνας): εκδήλωση αντίθεσης ανάμεσα σε ισχυρή αριστοκρατία της γης και στην πολυάριθμη αλλά ανοργάνωτη τάξη των αγροτών &amp; μικροβιοτεχνών.</a:t>
            </a:r>
          </a:p>
          <a:p>
            <a:r>
              <a:rPr lang="el-GR" sz="2400" dirty="0" smtClean="0"/>
              <a:t>Νομοθεσία του Σόλωνα, μεταρρύθμιση του Κλεισθένη: διαμόρφωση θεσμών της Αθηναϊκής Δημοκρατίας.</a:t>
            </a:r>
          </a:p>
          <a:p>
            <a:r>
              <a:rPr lang="el-GR" sz="2400" dirty="0" smtClean="0"/>
              <a:t>Εισαγωγή Δράματος στην Αθήνα επί Πεισιστράτου:</a:t>
            </a:r>
          </a:p>
          <a:p>
            <a:r>
              <a:rPr lang="el-GR" sz="2400" dirty="0" smtClean="0"/>
              <a:t>Δράμα: γέννημα της Δημοκρατίας, του διαλόγου και της ελευθερίας των ιδεών. </a:t>
            </a: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857884" y="6215082"/>
            <a:ext cx="2886100" cy="500066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</p:spTree>
  </p:cSld>
  <p:clrMapOvr>
    <a:masterClrMapping/>
  </p:clrMapOvr>
  <p:transition>
    <p:wipe dir="r"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714364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/>
              <a:t>Διόνυσος, ο Θεός της βλάστησης και του Δράματος</a:t>
            </a:r>
            <a:endParaRPr lang="el-GR" sz="28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000240"/>
            <a:ext cx="4041648" cy="571504"/>
          </a:xfrm>
        </p:spPr>
        <p:txBody>
          <a:bodyPr/>
          <a:lstStyle/>
          <a:p>
            <a:r>
              <a:rPr lang="el-GR" dirty="0" smtClean="0"/>
              <a:t>Εναλλαγή των εποχών: μύθος του Διονύσου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000240"/>
            <a:ext cx="4041775" cy="571504"/>
          </a:xfrm>
        </p:spPr>
        <p:txBody>
          <a:bodyPr/>
          <a:lstStyle/>
          <a:p>
            <a:r>
              <a:rPr lang="el-GR" dirty="0" smtClean="0"/>
              <a:t>Γιορταστικές τελετές στη δωρική διάλεκτο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Αδιάκοπη ανακύκληση της ζωής και του θανάτου: </a:t>
            </a:r>
            <a:r>
              <a:rPr lang="el-GR" b="1" dirty="0" smtClean="0"/>
              <a:t>μύθος του Διονύσου : ζωή, θάνατος, ανάσταση.</a:t>
            </a:r>
          </a:p>
          <a:p>
            <a:r>
              <a:rPr lang="el-GR" dirty="0" smtClean="0"/>
              <a:t>Αυτόνομο πρόσωπο του μύθου &amp; </a:t>
            </a:r>
            <a:r>
              <a:rPr lang="el-GR" i="1" dirty="0" smtClean="0"/>
              <a:t>«θίασος»: </a:t>
            </a:r>
            <a:r>
              <a:rPr lang="el-GR" dirty="0" smtClean="0"/>
              <a:t>πολυθόρυβος, χαρούμενος, σκληρός: </a:t>
            </a:r>
            <a:r>
              <a:rPr lang="el-GR" i="1" dirty="0" smtClean="0"/>
              <a:t>Ένθεη «μανία».</a:t>
            </a:r>
          </a:p>
          <a:p>
            <a:r>
              <a:rPr lang="el-GR" dirty="0" smtClean="0"/>
              <a:t>Προέλευση του Διονύσου:</a:t>
            </a:r>
            <a:r>
              <a:rPr lang="en-US" dirty="0" smtClean="0"/>
              <a:t> </a:t>
            </a:r>
            <a:r>
              <a:rPr lang="el-GR" dirty="0" smtClean="0"/>
              <a:t>Αίγυπτος ή βουνά της Φρυγίας (Όμηρος, Βάκχες του Ευριπίδη). Διόνυσος της Μυθολογίας: σύνθεση ανατολίτικων και εγχώριων στοιχείων (τοπικά του ονόματα: Ίακχος, Βάκχος, </a:t>
            </a:r>
            <a:r>
              <a:rPr lang="el-GR" dirty="0" err="1" smtClean="0"/>
              <a:t>Ζαγρέας</a:t>
            </a:r>
            <a:r>
              <a:rPr lang="el-GR" dirty="0" smtClean="0"/>
              <a:t>, </a:t>
            </a:r>
            <a:r>
              <a:rPr lang="el-GR" dirty="0" err="1" smtClean="0"/>
              <a:t>Βρόμιος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3143248"/>
            <a:ext cx="4041775" cy="3000396"/>
          </a:xfrm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l-GR" dirty="0" smtClean="0"/>
              <a:t>Ομαδικά λατρευτικά τραγούδια και χοροί</a:t>
            </a:r>
          </a:p>
          <a:p>
            <a:r>
              <a:rPr lang="el-GR" i="1" dirty="0" smtClean="0"/>
              <a:t>«Θιασώτες» </a:t>
            </a:r>
            <a:r>
              <a:rPr lang="el-GR" dirty="0" smtClean="0"/>
              <a:t>που τραγουδούσαν το </a:t>
            </a:r>
            <a:r>
              <a:rPr lang="el-GR" b="1" dirty="0" smtClean="0"/>
              <a:t>Διθύραμβο (χορικό άσμα με συνοδεία αυλού)</a:t>
            </a:r>
          </a:p>
          <a:p>
            <a:r>
              <a:rPr lang="el-GR" dirty="0" smtClean="0"/>
              <a:t>7</a:t>
            </a:r>
            <a:r>
              <a:rPr lang="el-GR" baseline="30000" dirty="0" smtClean="0"/>
              <a:t>ος</a:t>
            </a:r>
            <a:r>
              <a:rPr lang="el-GR" dirty="0" smtClean="0"/>
              <a:t> αι.: Αρίωνας – έξοχοι οι Διθύραμβοί του (συνοδεία του θεού: οι Σάτυροι και οι Σιληνοί: ζωόμορφα όντα)</a:t>
            </a: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7000892" y="428604"/>
            <a:ext cx="1928826" cy="641244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</p:spTree>
  </p:cSld>
  <p:clrMapOvr>
    <a:masterClrMapping/>
  </p:clrMapOvr>
  <p:transition>
    <p:wipe dir="r"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071546"/>
            <a:ext cx="2718966" cy="1071570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dirty="0" smtClean="0"/>
              <a:t> Εισαγωγή </a:t>
            </a:r>
            <a:r>
              <a:rPr lang="el-GR" dirty="0" err="1" smtClean="0"/>
              <a:t>α΄</a:t>
            </a:r>
            <a:r>
              <a:rPr lang="el-GR" dirty="0" smtClean="0"/>
              <a:t> υποκριτή (ηθοποιού): μεικτή μορφή (διάλογος ανάμεσα στον υποκριτή και το χορό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285993"/>
            <a:ext cx="3383280" cy="392909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b="1" dirty="0" smtClean="0"/>
              <a:t>Υποκρίνομαι: αποκρίνομαι = απαντώ</a:t>
            </a:r>
          </a:p>
          <a:p>
            <a:r>
              <a:rPr lang="el-GR" b="1" dirty="0" smtClean="0"/>
              <a:t>Ερωταποκρίσεις = διάλογος </a:t>
            </a:r>
            <a:r>
              <a:rPr lang="el-GR" dirty="0" smtClean="0"/>
              <a:t>ανάμεσα στο άτομο = ηθοποιός και στην ομάδα = χορός)</a:t>
            </a:r>
          </a:p>
          <a:p>
            <a:r>
              <a:rPr lang="el-GR" b="1" dirty="0" smtClean="0"/>
              <a:t>Γέννηση Δράματος : </a:t>
            </a:r>
            <a:r>
              <a:rPr lang="el-GR" dirty="0" smtClean="0"/>
              <a:t>χαρακτηριστικά του : </a:t>
            </a:r>
            <a:r>
              <a:rPr lang="el-GR" b="1" dirty="0" smtClean="0"/>
              <a:t>δράση</a:t>
            </a:r>
            <a:r>
              <a:rPr lang="el-GR" dirty="0" smtClean="0"/>
              <a:t>, μίμηση, αναπαράσταση μιας πράξεως</a:t>
            </a:r>
          </a:p>
          <a:p>
            <a:r>
              <a:rPr lang="el-GR" dirty="0" smtClean="0"/>
              <a:t>Διαλογική μορφή</a:t>
            </a:r>
          </a:p>
          <a:p>
            <a:r>
              <a:rPr lang="el-GR" b="1" dirty="0" smtClean="0"/>
              <a:t>Σύνθεση των 2 παλιότερων ειδών (έπους &amp; λυρικής ποίησης): Δράμα</a:t>
            </a:r>
          </a:p>
          <a:p>
            <a:r>
              <a:rPr lang="el-GR" b="1" dirty="0" smtClean="0"/>
              <a:t>«Άρμα  Θέσπιδος»: </a:t>
            </a:r>
            <a:r>
              <a:rPr lang="el-GR" dirty="0" smtClean="0"/>
              <a:t>πρώτος περιοδεύων θίασος του κόσμου</a:t>
            </a:r>
          </a:p>
          <a:p>
            <a:r>
              <a:rPr lang="el-GR" b="1" dirty="0" smtClean="0"/>
              <a:t>Θέσπιση πρώτων δραματικών αγώνων στην Αθήνα – θεατρικών διαγωνισμών επί Πεισιστράτου.</a:t>
            </a: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642918"/>
            <a:ext cx="4991104" cy="5786478"/>
          </a:xfrm>
        </p:spPr>
        <p:txBody>
          <a:bodyPr>
            <a:normAutofit fontScale="47500" lnSpcReduction="20000"/>
          </a:bodyPr>
          <a:lstStyle/>
          <a:p>
            <a:r>
              <a:rPr lang="el-GR" sz="5100" b="1" i="1" dirty="0" smtClean="0"/>
              <a:t>Οι ρίζες του Δράματος:</a:t>
            </a:r>
          </a:p>
          <a:p>
            <a:pPr>
              <a:buNone/>
            </a:pPr>
            <a:endParaRPr lang="el-GR" sz="2000" i="1" dirty="0" smtClean="0"/>
          </a:p>
          <a:p>
            <a:r>
              <a:rPr lang="el-GR" sz="3600" b="1" i="1" dirty="0" smtClean="0"/>
              <a:t>Διθύραμβος: </a:t>
            </a:r>
            <a:r>
              <a:rPr lang="el-GR" sz="3600" i="1" dirty="0" smtClean="0"/>
              <a:t>δημοφιλής στην Αττική (δήμοι των Μεσογείων = αμπελουργοί: προστάτης τους ο Διόνυσος: γιορτές με πάνδημο χαρακτήρα προς τιμήν του.</a:t>
            </a:r>
          </a:p>
          <a:p>
            <a:r>
              <a:rPr lang="el-GR" sz="3600" b="1" i="1" dirty="0" smtClean="0"/>
              <a:t>Ελεγεία: </a:t>
            </a:r>
            <a:r>
              <a:rPr lang="el-GR" sz="3600" i="1" dirty="0" smtClean="0"/>
              <a:t>εύθυμος + κοροϊδευτικός χαρακτήρας – Σόλωνας</a:t>
            </a:r>
          </a:p>
          <a:p>
            <a:pPr>
              <a:buNone/>
            </a:pPr>
            <a:endParaRPr lang="el-GR" sz="3600" i="1" dirty="0" smtClean="0"/>
          </a:p>
          <a:p>
            <a:r>
              <a:rPr lang="el-GR" sz="3600" i="1" dirty="0" smtClean="0"/>
              <a:t>Γιορτές με επίσημο χαρακτήρα (</a:t>
            </a:r>
            <a:r>
              <a:rPr lang="el-GR" sz="3600" i="1" u="sng" dirty="0" smtClean="0"/>
              <a:t>θίασοι </a:t>
            </a:r>
            <a:r>
              <a:rPr lang="el-GR" sz="3600" i="1" dirty="0" smtClean="0"/>
              <a:t>με </a:t>
            </a:r>
            <a:r>
              <a:rPr lang="el-GR" sz="3600" i="1" u="sng" dirty="0" smtClean="0"/>
              <a:t>«εθελοντές» </a:t>
            </a:r>
            <a:r>
              <a:rPr lang="el-GR" sz="3600" i="1" dirty="0" smtClean="0"/>
              <a:t>που εκτελούσαν άρτια τους </a:t>
            </a:r>
            <a:r>
              <a:rPr lang="el-GR" sz="3600" b="1" i="1" dirty="0" smtClean="0"/>
              <a:t>διθυράμβους</a:t>
            </a:r>
            <a:r>
              <a:rPr lang="el-GR" sz="3600" i="1" dirty="0" smtClean="0"/>
              <a:t>) -  </a:t>
            </a:r>
            <a:r>
              <a:rPr lang="el-GR" sz="3600" i="1" u="sng" dirty="0" smtClean="0"/>
              <a:t>«</a:t>
            </a:r>
            <a:r>
              <a:rPr lang="el-GR" sz="3600" i="1" u="sng" dirty="0" err="1" smtClean="0"/>
              <a:t>εξάρχων</a:t>
            </a:r>
            <a:r>
              <a:rPr lang="el-GR" sz="3600" i="1" u="sng" dirty="0" smtClean="0"/>
              <a:t>», κορυφαίος του χορού</a:t>
            </a:r>
            <a:r>
              <a:rPr lang="el-GR" sz="3600" b="1" i="1" u="sng" dirty="0" smtClean="0"/>
              <a:t>  </a:t>
            </a:r>
            <a:r>
              <a:rPr lang="el-GR" sz="3600" i="1" u="sng" dirty="0" smtClean="0"/>
              <a:t>ή μπροστάρης – τραγούδι + χορός</a:t>
            </a:r>
            <a:r>
              <a:rPr lang="el-GR" sz="3600" i="1" dirty="0" smtClean="0"/>
              <a:t> που εκτελούνταν κυκλικά</a:t>
            </a:r>
          </a:p>
          <a:p>
            <a:pPr>
              <a:buNone/>
            </a:pPr>
            <a:endParaRPr lang="el-GR" sz="3600" i="1" dirty="0" smtClean="0"/>
          </a:p>
          <a:p>
            <a:r>
              <a:rPr lang="el-GR" sz="3600" i="1" u="sng" dirty="0" smtClean="0"/>
              <a:t>Α) αδόμενα (τραγουδιστά μέρη)</a:t>
            </a:r>
          </a:p>
          <a:p>
            <a:r>
              <a:rPr lang="el-GR" sz="3600" i="1" u="sng" dirty="0" smtClean="0"/>
              <a:t>Β) δρώμενα: μιμητικές αναπαραστάσεις: κινήσεις, κραυγές)</a:t>
            </a:r>
          </a:p>
          <a:p>
            <a:r>
              <a:rPr lang="el-GR" sz="3600" i="1" u="sng" dirty="0" smtClean="0"/>
              <a:t>Μέσα 6</a:t>
            </a:r>
            <a:r>
              <a:rPr lang="el-GR" sz="3600" i="1" u="sng" baseline="30000" dirty="0" smtClean="0"/>
              <a:t>ου</a:t>
            </a:r>
            <a:r>
              <a:rPr lang="el-GR" sz="3600" i="1" u="sng" dirty="0" smtClean="0"/>
              <a:t> </a:t>
            </a:r>
            <a:r>
              <a:rPr lang="el-GR" sz="3600" i="1" u="sng" dirty="0" err="1" smtClean="0"/>
              <a:t>αι.:Θέσπης</a:t>
            </a:r>
            <a:r>
              <a:rPr lang="el-GR" sz="3600" i="1" u="sng" dirty="0" smtClean="0"/>
              <a:t> </a:t>
            </a:r>
            <a:r>
              <a:rPr lang="el-GR" sz="3600" i="1" dirty="0" smtClean="0"/>
              <a:t>(ποιητής στο δήμο Ικαρίας): καινοτομία εμπνευσμένη: μπήκε στη μέση του χορού, φορώντας ένα προσωπείο – μάσκα και άρχισε να απαγγέλλει στίχους.</a:t>
            </a:r>
          </a:p>
          <a:p>
            <a:endParaRPr lang="el-GR" sz="2000" i="1" dirty="0" smtClean="0"/>
          </a:p>
          <a:p>
            <a:pPr>
              <a:buNone/>
            </a:pPr>
            <a:r>
              <a:rPr lang="el-GR" sz="2000" i="1" dirty="0" smtClean="0"/>
              <a:t> 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215074" y="500042"/>
            <a:ext cx="2571768" cy="428628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3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928670"/>
            <a:ext cx="6972320" cy="114300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l-GR" sz="2400" dirty="0" smtClean="0"/>
              <a:t>Ακμή, Μορφή, Περιεχόμενο του Δράματος: Είδη Δραματικής ποίησης:</a:t>
            </a:r>
            <a:br>
              <a:rPr lang="el-GR" sz="2400" dirty="0" smtClean="0"/>
            </a:br>
            <a:r>
              <a:rPr lang="el-GR" sz="2400" dirty="0" smtClean="0"/>
              <a:t>Τραγωδία, Σατυρικό Δράμα, Κωμωδία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Θέματα Δραματικής Ποίησης</a:t>
            </a:r>
            <a:r>
              <a:rPr lang="el-GR" sz="2400" dirty="0" smtClean="0"/>
              <a:t>: Μύθοι για το Διόνυσο, για άλλους θεούς ή ήρωες, η πρόσφατη ιστορία της Αθήνας  και η ζωντανή πραγματικότητα.</a:t>
            </a:r>
          </a:p>
          <a:p>
            <a:r>
              <a:rPr lang="el-GR" sz="2400" dirty="0" smtClean="0"/>
              <a:t>Τυπική μορφή του δράματος: </a:t>
            </a:r>
            <a:r>
              <a:rPr lang="el-GR" sz="2400" b="1" dirty="0" smtClean="0"/>
              <a:t>εναλλαγή επικών + λυρικών μερών: </a:t>
            </a:r>
            <a:r>
              <a:rPr lang="el-GR" sz="2400" i="1" dirty="0" smtClean="0"/>
              <a:t>εμφανίσεις του υποκριτή – ηθοποιού / παρεμβάσεις του χορού.</a:t>
            </a:r>
          </a:p>
          <a:p>
            <a:r>
              <a:rPr lang="el-GR" sz="2400" b="1" i="1" dirty="0" smtClean="0"/>
              <a:t>Δραματικοί ποιητές: Αισχύλος, Σοφοκλής, </a:t>
            </a:r>
            <a:r>
              <a:rPr lang="el-GR" sz="2400" b="1" i="1" dirty="0" err="1" smtClean="0"/>
              <a:t>Ευρυπίδης</a:t>
            </a:r>
            <a:r>
              <a:rPr lang="el-GR" sz="2400" b="1" i="1" dirty="0" smtClean="0"/>
              <a:t>. </a:t>
            </a:r>
            <a:r>
              <a:rPr lang="el-GR" sz="2400" i="1" dirty="0" smtClean="0"/>
              <a:t>Καινοτομίες: αύξηση των υποκριτών = ηθοποιών,  μεγάλωμα του χορού, εισαγωγή προλόγου, μείωση των χορικών και αύξηση των διαλογικών μερών) 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929322" y="428604"/>
            <a:ext cx="3000396" cy="500066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571504"/>
          </a:xfrm>
        </p:spPr>
        <p:txBody>
          <a:bodyPr anchor="t">
            <a:noAutofit/>
          </a:bodyPr>
          <a:lstStyle/>
          <a:p>
            <a:r>
              <a:rPr lang="el-GR" sz="3200" b="1" i="1" u="sng" dirty="0" smtClean="0"/>
              <a:t>Μέρη του Δράματος (Αριστοτέλης)</a:t>
            </a:r>
            <a:br>
              <a:rPr lang="el-GR" sz="3200" b="1" i="1" u="sng" dirty="0" smtClean="0"/>
            </a:b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/>
          </a:bodyPr>
          <a:lstStyle/>
          <a:p>
            <a:r>
              <a:rPr lang="el-GR" sz="2000" b="1" i="1" u="sng" dirty="0" smtClean="0"/>
              <a:t>Μέρη του Δράματος (Αριστοτέλης):</a:t>
            </a:r>
          </a:p>
          <a:p>
            <a:r>
              <a:rPr lang="el-GR" sz="2000" i="1" dirty="0" smtClean="0"/>
              <a:t>1) </a:t>
            </a:r>
            <a:r>
              <a:rPr lang="el-GR" sz="2000" b="1" i="1" dirty="0" smtClean="0"/>
              <a:t>Πρόλογος</a:t>
            </a:r>
            <a:r>
              <a:rPr lang="el-GR" sz="2000" i="1" dirty="0" smtClean="0"/>
              <a:t> ( μονόλογος ή διάλογος μεταξύ «υποκριτών»)</a:t>
            </a:r>
          </a:p>
          <a:p>
            <a:r>
              <a:rPr lang="el-GR" sz="2000" i="1" dirty="0" smtClean="0"/>
              <a:t>2) </a:t>
            </a:r>
            <a:r>
              <a:rPr lang="el-GR" sz="2000" b="1" i="1" dirty="0" smtClean="0"/>
              <a:t>πάροδος </a:t>
            </a:r>
            <a:r>
              <a:rPr lang="el-GR" sz="2000" i="1" dirty="0" smtClean="0"/>
              <a:t>του χορού (τραγούδι)</a:t>
            </a:r>
          </a:p>
          <a:p>
            <a:r>
              <a:rPr lang="el-GR" sz="2000" i="1" dirty="0" smtClean="0"/>
              <a:t>3) Α΄ </a:t>
            </a:r>
            <a:r>
              <a:rPr lang="el-GR" sz="2000" b="1" i="1" dirty="0" smtClean="0"/>
              <a:t>Επεισόδιο</a:t>
            </a:r>
            <a:r>
              <a:rPr lang="el-GR" sz="2000" i="1" dirty="0" smtClean="0"/>
              <a:t> – Α΄ </a:t>
            </a:r>
            <a:r>
              <a:rPr lang="el-GR" sz="2000" b="1" i="1" dirty="0" smtClean="0"/>
              <a:t>Στάσιμο του Χορού </a:t>
            </a:r>
            <a:r>
              <a:rPr lang="el-GR" sz="2000" i="1" dirty="0" smtClean="0"/>
              <a:t>(τραγούδι – ωδή ) με αυλό. (Β΄ , Γ΄ Επεισόδιο &amp; Στάσιμο)</a:t>
            </a:r>
          </a:p>
          <a:p>
            <a:r>
              <a:rPr lang="el-GR" sz="2000" i="1" dirty="0" smtClean="0"/>
              <a:t>4) </a:t>
            </a:r>
            <a:r>
              <a:rPr lang="el-GR" sz="2000" b="1" i="1" dirty="0" smtClean="0"/>
              <a:t>Έξοδος</a:t>
            </a:r>
            <a:r>
              <a:rPr lang="el-GR" sz="2000" i="1" dirty="0" smtClean="0"/>
              <a:t> (κομμοί = θρήνοι, μονωδίες = σόλο, διωδίες = ντουέτο, σκηνικά τραγούδια.</a:t>
            </a:r>
          </a:p>
          <a:p>
            <a:r>
              <a:rPr lang="el-GR" sz="2000" i="1" dirty="0" smtClean="0"/>
              <a:t>Επεισόδια: προωθούν τη δράση, γραμμένα σε αττική διάλεκτο</a:t>
            </a:r>
          </a:p>
          <a:p>
            <a:r>
              <a:rPr lang="el-GR" sz="2000" i="1" dirty="0" smtClean="0"/>
              <a:t>Λυρικά μέρη (άσματα) – ωδές – τραγούδια (δηλ. πάροδος, στάσιμα, κομμοί, σκηνικά τραγούδια, εξόδιο άσμα): γραμμένα σε δωρική διάλεκτο από σεβασμό στην παράδοση του Διθυράμβου</a:t>
            </a:r>
          </a:p>
          <a:p>
            <a:r>
              <a:rPr lang="el-GR" sz="2000" b="1" i="1" dirty="0" smtClean="0"/>
              <a:t>Σύνθεση του Δράματος: α) </a:t>
            </a:r>
            <a:r>
              <a:rPr lang="el-GR" sz="2000" i="1" dirty="0" smtClean="0"/>
              <a:t>εξωτερικά – τυπικά στοιχεία: Πλοκή, Δέση, Λύση: Περιπέτεια, Αναγνώριση</a:t>
            </a:r>
          </a:p>
          <a:p>
            <a:r>
              <a:rPr lang="el-GR" sz="2000" b="1" i="1" dirty="0" smtClean="0"/>
              <a:t>Β) </a:t>
            </a:r>
            <a:r>
              <a:rPr lang="el-GR" sz="2000" i="1" dirty="0" smtClean="0"/>
              <a:t>εσωτερικά – ουσιαστικά στοιχεία (κατά τον Αριστοτέλη)</a:t>
            </a:r>
            <a:endParaRPr lang="el-GR" sz="2000" b="1" dirty="0" smtClean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357950" y="500042"/>
            <a:ext cx="2428892" cy="500066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3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357298"/>
            <a:ext cx="7686700" cy="571504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2400" i="1" dirty="0" smtClean="0"/>
              <a:t>Εσωτερικά – ουσιαστικά στοιχεία (κατά τον Αριστοτέλη)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43404"/>
          </a:xfrm>
        </p:spPr>
        <p:txBody>
          <a:bodyPr>
            <a:normAutofit/>
          </a:bodyPr>
          <a:lstStyle/>
          <a:p>
            <a:r>
              <a:rPr lang="el-GR" sz="2000" dirty="0" smtClean="0"/>
              <a:t>1. </a:t>
            </a:r>
            <a:r>
              <a:rPr lang="el-GR" sz="2000" b="1" dirty="0" smtClean="0"/>
              <a:t>Μύθος:</a:t>
            </a:r>
            <a:r>
              <a:rPr lang="el-GR" sz="2000" dirty="0" smtClean="0"/>
              <a:t> υπόθεση, σενάριο (απλό ή περίπλοκο)</a:t>
            </a:r>
          </a:p>
          <a:p>
            <a:r>
              <a:rPr lang="el-GR" sz="2000" dirty="0" smtClean="0"/>
              <a:t>2. </a:t>
            </a:r>
            <a:r>
              <a:rPr lang="el-GR" sz="2000" b="1" dirty="0" smtClean="0"/>
              <a:t>Λέξη </a:t>
            </a:r>
            <a:r>
              <a:rPr lang="el-GR" sz="2000" dirty="0" smtClean="0"/>
              <a:t>= κείμενο</a:t>
            </a:r>
          </a:p>
          <a:p>
            <a:r>
              <a:rPr lang="el-GR" sz="2000" dirty="0" smtClean="0"/>
              <a:t>3. </a:t>
            </a:r>
            <a:r>
              <a:rPr lang="el-GR" sz="2000" b="1" dirty="0" smtClean="0"/>
              <a:t>Μέλος</a:t>
            </a:r>
            <a:r>
              <a:rPr lang="el-GR" sz="2000" dirty="0" smtClean="0"/>
              <a:t> = μελωδίες, μουσικά στοιχεία.</a:t>
            </a:r>
          </a:p>
          <a:p>
            <a:r>
              <a:rPr lang="el-GR" sz="2000" dirty="0" smtClean="0"/>
              <a:t>4</a:t>
            </a:r>
            <a:r>
              <a:rPr lang="el-GR" sz="2000" b="1" dirty="0" smtClean="0"/>
              <a:t>. Όψη </a:t>
            </a:r>
            <a:r>
              <a:rPr lang="el-GR" sz="2000" dirty="0" smtClean="0"/>
              <a:t>= οπτικά στοιχεία: σκηνικά, κοστούμια</a:t>
            </a:r>
          </a:p>
          <a:p>
            <a:r>
              <a:rPr lang="el-GR" sz="2000" dirty="0" smtClean="0"/>
              <a:t>5. </a:t>
            </a:r>
            <a:r>
              <a:rPr lang="el-GR" sz="2000" b="1" dirty="0" smtClean="0"/>
              <a:t>Ήθος </a:t>
            </a:r>
            <a:r>
              <a:rPr lang="el-GR" sz="2000" dirty="0" smtClean="0"/>
              <a:t>= χαρακτήρας προσώπων, ηρώων</a:t>
            </a:r>
          </a:p>
          <a:p>
            <a:r>
              <a:rPr lang="el-GR" sz="2000" dirty="0" smtClean="0"/>
              <a:t>6</a:t>
            </a:r>
            <a:r>
              <a:rPr lang="el-GR" sz="2000" b="1" dirty="0" smtClean="0"/>
              <a:t>. Διάνοια </a:t>
            </a:r>
            <a:r>
              <a:rPr lang="el-GR" sz="2000" dirty="0" smtClean="0"/>
              <a:t>= τρόπος σκέψης</a:t>
            </a:r>
          </a:p>
          <a:p>
            <a:r>
              <a:rPr lang="el-GR" sz="2000" b="1" dirty="0" smtClean="0"/>
              <a:t>Επεξηγήσεις: </a:t>
            </a:r>
            <a:r>
              <a:rPr lang="el-GR" sz="2000" b="1" i="1" dirty="0" smtClean="0"/>
              <a:t>Μύθος:</a:t>
            </a:r>
            <a:r>
              <a:rPr lang="el-GR" sz="2000" i="1" dirty="0" smtClean="0"/>
              <a:t> παρμένος </a:t>
            </a:r>
            <a:r>
              <a:rPr lang="el-GR" sz="2000" i="1" dirty="0" err="1" smtClean="0"/>
              <a:t>απ΄</a:t>
            </a:r>
            <a:r>
              <a:rPr lang="el-GR" sz="2000" i="1" dirty="0" smtClean="0"/>
              <a:t> το απέραντο υλικό της Μυθολογίας ή της Ιστορίας (αργολικός κύκλος, θηβαϊκός κύκλος, τρωικός  κύκλος, αργοναυτικός κύκλος κ.τ.λ.). </a:t>
            </a:r>
            <a:r>
              <a:rPr lang="el-GR" sz="2000" b="1" i="1" dirty="0" smtClean="0"/>
              <a:t>Λέξη:</a:t>
            </a:r>
            <a:r>
              <a:rPr lang="el-GR" sz="2000" i="1" dirty="0" smtClean="0"/>
              <a:t> λεκτικό, στιχουργία, μέτρα, ρυθμοί. Όψη: ενδυματολογία: σκευή = προσωπείο (μάσκα), κοστούμι, σύμβολα εξουσίας, κόθορνοι = διόγκωση του υποκριτή για οπτικούς και λειτουργικούς λόγους.</a:t>
            </a:r>
            <a:endParaRPr lang="el-GR" sz="2000" b="1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7000860" y="571480"/>
            <a:ext cx="1857420" cy="642942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3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14678" y="1142984"/>
            <a:ext cx="2428892" cy="642942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el-GR" dirty="0" smtClean="0"/>
              <a:t>Το θέατρο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72032"/>
          </a:xfrm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l-GR" sz="2000" b="1" dirty="0" smtClean="0"/>
              <a:t>Μέρη του θεάτρου</a:t>
            </a:r>
            <a:r>
              <a:rPr lang="el-GR" sz="2000" dirty="0" smtClean="0"/>
              <a:t>:</a:t>
            </a:r>
          </a:p>
          <a:p>
            <a:pPr>
              <a:buNone/>
            </a:pPr>
            <a:r>
              <a:rPr lang="el-GR" sz="2000" dirty="0" smtClean="0"/>
              <a:t>α) </a:t>
            </a:r>
            <a:r>
              <a:rPr lang="el-GR" sz="2000" b="1" dirty="0" smtClean="0"/>
              <a:t>Κοίλο</a:t>
            </a:r>
            <a:r>
              <a:rPr lang="el-GR" sz="2000" dirty="0" smtClean="0"/>
              <a:t> (χώρος των θεατών, 3 διαζώματα, κερκίδες, εδώλια)</a:t>
            </a:r>
          </a:p>
          <a:p>
            <a:pPr>
              <a:buNone/>
            </a:pPr>
            <a:r>
              <a:rPr lang="el-GR" sz="2000" dirty="0" smtClean="0"/>
              <a:t>β) </a:t>
            </a:r>
            <a:r>
              <a:rPr lang="el-GR" sz="2000" b="1" dirty="0" smtClean="0"/>
              <a:t>Ορχήστρα</a:t>
            </a:r>
            <a:r>
              <a:rPr lang="el-GR" sz="2000" dirty="0" smtClean="0"/>
              <a:t> (κυκλικός χώρος για το χορό, πάροδοι, </a:t>
            </a:r>
            <a:r>
              <a:rPr lang="el-GR" sz="2000" dirty="0" err="1" smtClean="0"/>
              <a:t>θυμέλη=βωμός</a:t>
            </a:r>
            <a:r>
              <a:rPr lang="el-GR" sz="2000" dirty="0" smtClean="0"/>
              <a:t> Διονύσου)</a:t>
            </a:r>
          </a:p>
          <a:p>
            <a:pPr>
              <a:buNone/>
            </a:pPr>
            <a:r>
              <a:rPr lang="el-GR" sz="2000" dirty="0" smtClean="0"/>
              <a:t>γ) </a:t>
            </a:r>
            <a:r>
              <a:rPr lang="el-GR" sz="2000" b="1" dirty="0" smtClean="0"/>
              <a:t>Σκηνή </a:t>
            </a:r>
            <a:r>
              <a:rPr lang="el-GR" sz="2000" dirty="0" smtClean="0"/>
              <a:t>(υπερυψωμένη, ξύλινη, πέτρινη ή μαρμάρινη, όπου έπαιζαν οι «υποκριτές» και εξελισσόταν η δράση) ή </a:t>
            </a:r>
            <a:r>
              <a:rPr lang="el-GR" sz="2000" dirty="0" err="1" smtClean="0"/>
              <a:t>λογείο</a:t>
            </a:r>
            <a:r>
              <a:rPr lang="el-GR" sz="2000" dirty="0" smtClean="0"/>
              <a:t>.</a:t>
            </a:r>
          </a:p>
          <a:p>
            <a:pPr>
              <a:buNone/>
            </a:pPr>
            <a:r>
              <a:rPr lang="el-GR" sz="2000" dirty="0" smtClean="0"/>
              <a:t>-οίκος, μέγαρο, παρασκήνια, τελάρα (ζωγραφικοί πίνακες), </a:t>
            </a:r>
            <a:r>
              <a:rPr lang="el-GR" sz="2000" dirty="0" err="1" smtClean="0"/>
              <a:t>θεολογείο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-μηχανήματα σκηνές: μηχανή ή αιώρημα (ξύλινος γερανός-από μηχανής θεός), περίακτοι (δοκοί για τα τελάρα), εκκύκλημα (κινητό όχημα), κλίμακες του </a:t>
            </a:r>
            <a:r>
              <a:rPr lang="el-GR" sz="2000" dirty="0" err="1" smtClean="0"/>
              <a:t>Χάρωνα</a:t>
            </a:r>
            <a:r>
              <a:rPr lang="el-GR" sz="2000" dirty="0" smtClean="0"/>
              <a:t> (καταπακτή στη σκηνή).</a:t>
            </a:r>
          </a:p>
          <a:p>
            <a:pPr>
              <a:buNone/>
            </a:pPr>
            <a:r>
              <a:rPr lang="el-GR" sz="2000" u="sng" dirty="0" smtClean="0"/>
              <a:t>- </a:t>
            </a:r>
            <a:r>
              <a:rPr lang="el-GR" sz="2000" b="1" u="sng" dirty="0" smtClean="0"/>
              <a:t>Γιορτές και Διδασκαλίες</a:t>
            </a:r>
          </a:p>
          <a:p>
            <a:pPr>
              <a:buNone/>
            </a:pPr>
            <a:r>
              <a:rPr lang="el-GR" sz="2000" dirty="0" smtClean="0"/>
              <a:t>-Τα Δράματα «διδάσκονταν» στις γιορτές του Διονύσου:</a:t>
            </a:r>
          </a:p>
          <a:p>
            <a:pPr>
              <a:buNone/>
            </a:pPr>
            <a:r>
              <a:rPr lang="el-GR" sz="2000" dirty="0" smtClean="0"/>
              <a:t>α) </a:t>
            </a:r>
            <a:r>
              <a:rPr lang="el-GR" sz="2000" b="1" dirty="0" smtClean="0"/>
              <a:t>Τα «Εν Άστει Διονύσια» </a:t>
            </a:r>
            <a:r>
              <a:rPr lang="el-GR" sz="2000" dirty="0" smtClean="0"/>
              <a:t>(επισημότεροι δραματικοί αγώνες) (6 μέρες).</a:t>
            </a:r>
          </a:p>
          <a:p>
            <a:pPr>
              <a:buNone/>
            </a:pPr>
            <a:r>
              <a:rPr lang="el-GR" sz="2000" dirty="0" smtClean="0"/>
              <a:t>β) </a:t>
            </a:r>
            <a:r>
              <a:rPr lang="el-GR" sz="2000" b="1" dirty="0" err="1" smtClean="0"/>
              <a:t>Λήναια</a:t>
            </a:r>
            <a:r>
              <a:rPr lang="el-GR" sz="2000" b="1" dirty="0" smtClean="0"/>
              <a:t> </a:t>
            </a:r>
            <a:r>
              <a:rPr lang="el-GR" sz="2000" dirty="0" smtClean="0"/>
              <a:t>(παίζονταν νέες τραγωδίες)</a:t>
            </a:r>
          </a:p>
          <a:p>
            <a:pPr>
              <a:buNone/>
            </a:pPr>
            <a:r>
              <a:rPr lang="el-GR" sz="2000" dirty="0" smtClean="0"/>
              <a:t>γ) </a:t>
            </a:r>
            <a:r>
              <a:rPr lang="el-GR" sz="2000" b="1" dirty="0" smtClean="0"/>
              <a:t>Μικρά ή κατ’ αγρούς Διονύσια </a:t>
            </a:r>
            <a:r>
              <a:rPr lang="el-GR" sz="2000" dirty="0" smtClean="0"/>
              <a:t>(παρουσιάζονταν επαναλήψεις) </a:t>
            </a:r>
            <a:endParaRPr lang="el-GR" sz="20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858016" y="500042"/>
            <a:ext cx="1857388" cy="642942"/>
          </a:xfrm>
        </p:spPr>
        <p:txBody>
          <a:bodyPr/>
          <a:lstStyle/>
          <a:p>
            <a:r>
              <a:rPr lang="el-GR" sz="1200" dirty="0" smtClean="0"/>
              <a:t>Πνευματικά Δικαιώματα: Αμαλία Κ. Ηλιάδη/</a:t>
            </a:r>
            <a:r>
              <a:rPr lang="el-GR" sz="1200" dirty="0" err="1" smtClean="0"/>
              <a:t>ailiadi@sch.gr</a:t>
            </a:r>
            <a:endParaRPr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B56-EF66-473C-AEAC-7C1FA93E6681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ransition>
    <p:wipe dir="r"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228</TotalTime>
  <Words>1999</Words>
  <Application>Microsoft Office PowerPoint</Application>
  <PresentationFormat>Προβολή στην οθόνη (4:3)</PresentationFormat>
  <Paragraphs>172</Paragraphs>
  <Slides>16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Αστικό</vt:lpstr>
      <vt:lpstr>Αμαλία Κ. Ηλιάδη Φιλόλογος-ιστορικός  (Μεταπτυχιακό Δίπλωμα Βυζαντινής Ιστορίας) Διευθύντρια 3ου Γυμνασίου Τρικάλων</vt:lpstr>
      <vt:lpstr>Εισαγωγή στη Δραματική ποίηση: Ιστορικό και πολιτικό πλαίσιο.   Διόνυσος, ο Θεός της βλάστησης και του Δράματος.  Οι ρίζες του Δράματος.  Ακμή, μορφή και περιεχόμενο του Δράματος.  </vt:lpstr>
      <vt:lpstr>Ιστορικό και πολιτικό πλαίσιο της αρχαίας ελληνικής δραματικής ποίησης</vt:lpstr>
      <vt:lpstr>Διόνυσος, ο Θεός της βλάστησης και του Δράματος</vt:lpstr>
      <vt:lpstr> Εισαγωγή α΄ υποκριτή (ηθοποιού): μεικτή μορφή (διάλογος ανάμεσα στον υποκριτή και το χορό</vt:lpstr>
      <vt:lpstr>Ακμή, Μορφή, Περιεχόμενο του Δράματος: Είδη Δραματικής ποίησης: Τραγωδία, Σατυρικό Δράμα, Κωμωδία </vt:lpstr>
      <vt:lpstr>Μέρη του Δράματος (Αριστοτέλης) </vt:lpstr>
      <vt:lpstr>Εσωτερικά – ουσιαστικά στοιχεία (κατά τον Αριστοτέλη)</vt:lpstr>
      <vt:lpstr>Το θέατρο</vt:lpstr>
      <vt:lpstr>Παραστάσεις και διδασκαλίες</vt:lpstr>
      <vt:lpstr>Ειδικά χαρακτηριστικά της τραγωδίας</vt:lpstr>
      <vt:lpstr> Οι τρεις μεγάλοι Τραγικοί</vt:lpstr>
      <vt:lpstr>Ευριπίδης: ο καινοτόμος τραγικός ποιητής, η πρόκληση στο κατεστημένο.</vt:lpstr>
      <vt:lpstr>Ευρυπίδης: ο πιο σύγχρονος τραγικός ποιητής</vt:lpstr>
      <vt:lpstr>Η εποχή μας και η αρχαία τραγωδία</vt:lpstr>
      <vt:lpstr>Το θέατρο στο σχολείο και η θεατρική σύνθεση ως αποτέλεσμα της συγκρότησης θεατρικής ομάδας.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 Δραματική ποίηση: Ιστορικό και πολιτικό πλαίσιο.   Διόνυσος, ο Θεός της βλάστησης και του Δράματος.  Οι ρίζες του Δράματος.  Ακμή, μορφή και περιεχόμενο του Δράματος.  </dc:title>
  <dc:creator>mlr_trikalon</dc:creator>
  <cp:lastModifiedBy>mlr_trikalon</cp:lastModifiedBy>
  <cp:revision>60</cp:revision>
  <dcterms:created xsi:type="dcterms:W3CDTF">2009-01-15T18:14:08Z</dcterms:created>
  <dcterms:modified xsi:type="dcterms:W3CDTF">2011-09-29T15:55:37Z</dcterms:modified>
</cp:coreProperties>
</file>