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63" r:id="rId14"/>
    <p:sldId id="264" r:id="rId15"/>
    <p:sldId id="265" r:id="rId16"/>
    <p:sldId id="272" r:id="rId17"/>
    <p:sldId id="26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5EA99-353C-4CD6-9A88-F0540AEE6E23}" type="datetimeFigureOut">
              <a:rPr lang="el-GR" smtClean="0"/>
              <a:pPr/>
              <a:t>29/9/2011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6D396-F99D-48AF-A010-038A3C884D4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8E01C28-5521-43EF-A474-D8D2BD49B14C}" type="datetime1">
              <a:rPr lang="el-GR" smtClean="0"/>
              <a:pPr/>
              <a:t>29/9/2011</a:t>
            </a:fld>
            <a:endParaRPr lang="el-GR"/>
          </a:p>
        </p:txBody>
      </p:sp>
      <p:sp>
        <p:nvSpPr>
          <p:cNvPr id="17" name="16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C48C57-6A52-4915-ADA3-4ACA46EED6D3}"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4FB3E9-CD92-4E24-8C8A-3FF46665C721}" type="datetime1">
              <a:rPr lang="el-GR" smtClean="0"/>
              <a:pPr/>
              <a:t>29/9/2011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6" name="5 - Θέση αριθμού διαφάνειας"/>
          <p:cNvSpPr>
            <a:spLocks noGrp="1"/>
          </p:cNvSpPr>
          <p:nvPr>
            <p:ph type="sldNum" sz="quarter" idx="12"/>
          </p:nvPr>
        </p:nvSpPr>
        <p:spPr/>
        <p:txBody>
          <a:bodyPr/>
          <a:lstStyle/>
          <a:p>
            <a:fld id="{A1C48C57-6A52-4915-ADA3-4ACA46EED6D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A1C48C57-6A52-4915-ADA3-4ACA46EED6D3}"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07F2A3-6AD7-4F62-B749-E018BB65CCE7}" type="datetime1">
              <a:rPr lang="el-GR" smtClean="0"/>
              <a:pPr/>
              <a:t>29/9/2011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0601CBE-2949-4841-843B-F2E7EC74C925}" type="datetime1">
              <a:rPr lang="el-GR" smtClean="0"/>
              <a:pPr/>
              <a:t>29/9/2011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A1C48C57-6A52-4915-ADA3-4ACA46EED6D3}"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4" name="3 - Θέση ημερομηνίας"/>
          <p:cNvSpPr>
            <a:spLocks noGrp="1"/>
          </p:cNvSpPr>
          <p:nvPr>
            <p:ph type="dt" sz="half" idx="10"/>
          </p:nvPr>
        </p:nvSpPr>
        <p:spPr/>
        <p:txBody>
          <a:bodyPr/>
          <a:lstStyle/>
          <a:p>
            <a:fld id="{79447840-46CF-4436-91C7-8BA54583DAF1}" type="datetime1">
              <a:rPr lang="el-GR" smtClean="0"/>
              <a:pPr/>
              <a:t>29/9/2011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1C48C57-6A52-4915-ADA3-4ACA46EED6D3}"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A183EEC7-3A1D-40C3-A7EE-2EAEF0F37884}" type="datetime1">
              <a:rPr lang="el-GR" smtClean="0"/>
              <a:pPr/>
              <a:t>29/9/2011</a:t>
            </a:fld>
            <a:endParaRPr lang="el-GR"/>
          </a:p>
        </p:txBody>
      </p:sp>
      <p:sp>
        <p:nvSpPr>
          <p:cNvPr id="6" name="5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7" name="6 - Θέση αριθμού διαφάνειας"/>
          <p:cNvSpPr>
            <a:spLocks noGrp="1"/>
          </p:cNvSpPr>
          <p:nvPr>
            <p:ph type="sldNum" sz="quarter" idx="12"/>
          </p:nvPr>
        </p:nvSpPr>
        <p:spPr/>
        <p:txBody>
          <a:bodyPr/>
          <a:lstStyle/>
          <a:p>
            <a:fld id="{A1C48C57-6A52-4915-ADA3-4ACA46EED6D3}"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A40D122C-7E19-476B-85E3-06B6B5E0EFA7}" type="datetime1">
              <a:rPr lang="el-GR" smtClean="0"/>
              <a:pPr/>
              <a:t>29/9/2011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r>
              <a:rPr lang="el-GR" smtClean="0"/>
              <a:t>Αμαλία Κ. Ηλιάδη, φιλόλογος-ιστορικός</a:t>
            </a:r>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A1C48C57-6A52-4915-ADA3-4ACA46EED6D3}"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9371252-40C4-4D33-A52C-D98548EE7BDC}" type="datetime1">
              <a:rPr lang="el-GR" smtClean="0"/>
              <a:pPr/>
              <a:t>29/9/2011</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A1C48C57-6A52-4915-ADA3-4ACA46EED6D3}" type="slidenum">
              <a:rPr lang="el-GR" smtClean="0"/>
              <a:pPr/>
              <a:t>‹#›</a:t>
            </a:fld>
            <a:endParaRPr lang="el-GR"/>
          </a:p>
        </p:txBody>
      </p:sp>
    </p:spTree>
  </p:cSld>
  <p:clrMapOvr>
    <a:masterClrMapping/>
  </p:clrMapOvr>
  <p:transition>
    <p:wipe dir="d"/>
    <p:sndAc>
      <p:stSnd>
        <p:snd r:embed="rId1" name="click.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6CE862FE-D08C-448E-942A-18D76C35AC22}" type="datetime1">
              <a:rPr lang="el-GR" smtClean="0"/>
              <a:pPr/>
              <a:t>29/9/2011</a:t>
            </a:fld>
            <a:endParaRPr lang="el-GR"/>
          </a:p>
        </p:txBody>
      </p:sp>
      <p:sp>
        <p:nvSpPr>
          <p:cNvPr id="3" name="2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A1C48C57-6A52-4915-ADA3-4ACA46EED6D3}" type="slidenum">
              <a:rPr lang="el-GR" smtClean="0"/>
              <a:pPr/>
              <a:t>‹#›</a:t>
            </a:fld>
            <a:endParaRPr lang="el-GR"/>
          </a:p>
        </p:txBody>
      </p:sp>
    </p:spTree>
  </p:cSld>
  <p:clrMapOvr>
    <a:masterClrMapping/>
  </p:clrMapOvr>
  <p:transition>
    <p:wipe dir="d"/>
    <p:sndAc>
      <p:stSnd>
        <p:snd r:embed="rId1" name="click.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1C48C57-6A52-4915-ADA3-4ACA46EED6D3}"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F21D8122-9046-485A-BE01-6E47CBC06FF1}" type="datetime1">
              <a:rPr lang="el-GR" smtClean="0"/>
              <a:pPr/>
              <a:t>29/9/2011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r>
              <a:rPr lang="el-GR" smtClean="0"/>
              <a:t>Αμαλία Κ. Ηλιάδη, φιλόλογος-ιστορικός</a:t>
            </a:r>
            <a:endParaRPr lang="el-GR"/>
          </a:p>
        </p:txBody>
      </p:sp>
    </p:spTree>
  </p:cSld>
  <p:clrMapOvr>
    <a:overrideClrMapping bg1="lt1" tx1="dk1" bg2="lt2" tx2="dk2" accent1="accent1" accent2="accent2" accent3="accent3" accent4="accent4" accent5="accent5" accent6="accent6" hlink="hlink" folHlink="folHlink"/>
  </p:clrMapOvr>
  <p:transition>
    <p:wipe dir="d"/>
    <p:sndAc>
      <p:stSnd>
        <p:snd r:embed="rId1" name="click.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A1C48C57-6A52-4915-ADA3-4ACA46EED6D3}"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532E2DAC-962E-4839-ADB8-0F12DFBEFA43}" type="datetime1">
              <a:rPr lang="el-GR" smtClean="0"/>
              <a:pPr/>
              <a:t>29/9/2011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r>
              <a:rPr lang="el-GR" smtClean="0"/>
              <a:t>Αμαλία Κ. Ηλιάδη, φιλόλογος-ιστορικός</a:t>
            </a:r>
            <a:endParaRPr lang="el-GR"/>
          </a:p>
        </p:txBody>
      </p:sp>
    </p:spTree>
  </p:cSld>
  <p:clrMapOvr>
    <a:masterClrMapping/>
  </p:clrMapOvr>
  <p:transition>
    <p:wipe dir="d"/>
    <p:sndAc>
      <p:stSnd>
        <p:snd r:embed="rId1" name="click.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F504BF7-99F0-4609-B30D-A49D7CD4020F}" type="datetime1">
              <a:rPr lang="el-GR" smtClean="0"/>
              <a:pPr/>
              <a:t>29/9/2011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l-GR" smtClean="0"/>
              <a:t>Αμαλία Κ. Ηλιάδη, φιλόλογος-ιστορικός</a:t>
            </a:r>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1C48C57-6A52-4915-ADA3-4ACA46EED6D3}"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sndAc>
      <p:stSnd>
        <p:snd r:embed="rId13" name="click.wav" builtIn="1"/>
      </p:stSnd>
    </p:sndAc>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643042" y="3886200"/>
            <a:ext cx="6000792" cy="1757378"/>
          </a:xfrm>
          <a:solidFill>
            <a:schemeClr val="accent2">
              <a:lumMod val="20000"/>
              <a:lumOff val="80000"/>
            </a:schemeClr>
          </a:solidFill>
          <a:ln w="38100">
            <a:solidFill>
              <a:schemeClr val="accent6">
                <a:lumMod val="60000"/>
                <a:lumOff val="40000"/>
              </a:schemeClr>
            </a:solidFill>
          </a:ln>
        </p:spPr>
        <p:txBody>
          <a:bodyPr>
            <a:normAutofit lnSpcReduction="10000"/>
          </a:bodyPr>
          <a:lstStyle/>
          <a:p>
            <a:r>
              <a:rPr lang="el-GR" sz="3600" b="1" dirty="0" smtClean="0">
                <a:latin typeface="BatangChe" pitchFamily="49" charset="-127"/>
                <a:ea typeface="BatangChe" pitchFamily="49" charset="-127"/>
              </a:rPr>
              <a:t>Κείμενο</a:t>
            </a:r>
            <a:r>
              <a:rPr lang="en-US" sz="3600" b="1" dirty="0">
                <a:latin typeface="BatangChe" pitchFamily="49" charset="-127"/>
                <a:ea typeface="BatangChe" pitchFamily="49" charset="-127"/>
              </a:rPr>
              <a:t>:</a:t>
            </a:r>
            <a:endParaRPr lang="en-US" sz="3600" b="1" dirty="0" smtClean="0">
              <a:latin typeface="BatangChe" pitchFamily="49" charset="-127"/>
              <a:ea typeface="BatangChe" pitchFamily="49" charset="-127"/>
            </a:endParaRPr>
          </a:p>
          <a:p>
            <a:r>
              <a:rPr lang="el-GR" sz="3600" b="1" dirty="0" smtClean="0">
                <a:latin typeface="BatangChe" pitchFamily="49" charset="-127"/>
                <a:ea typeface="BatangChe" pitchFamily="49" charset="-127"/>
              </a:rPr>
              <a:t>Προκοπίου «Ανέκδοτα»</a:t>
            </a:r>
            <a:endParaRPr lang="el-GR" sz="3600" b="1" dirty="0">
              <a:latin typeface="BatangChe" pitchFamily="49" charset="-127"/>
              <a:ea typeface="BatangChe" pitchFamily="49" charset="-127"/>
            </a:endParaRPr>
          </a:p>
        </p:txBody>
      </p:sp>
      <p:sp>
        <p:nvSpPr>
          <p:cNvPr id="2" name="1 - Τίτλος"/>
          <p:cNvSpPr>
            <a:spLocks noGrp="1"/>
          </p:cNvSpPr>
          <p:nvPr>
            <p:ph type="ctrTitle"/>
          </p:nvPr>
        </p:nvSpPr>
        <p:spPr>
          <a:xfrm>
            <a:off x="1857356" y="357166"/>
            <a:ext cx="5500726" cy="2928958"/>
          </a:xfrm>
          <a:solidFill>
            <a:schemeClr val="accent6">
              <a:lumMod val="20000"/>
              <a:lumOff val="80000"/>
            </a:schemeClr>
          </a:solidFill>
          <a:ln w="38100">
            <a:solidFill>
              <a:schemeClr val="accent2">
                <a:lumMod val="75000"/>
              </a:schemeClr>
            </a:solidFill>
          </a:ln>
        </p:spPr>
        <p:txBody>
          <a:bodyPr>
            <a:noAutofit/>
          </a:bodyPr>
          <a:lstStyle/>
          <a:p>
            <a:r>
              <a:rPr lang="en-US" sz="2000" b="1" i="1" u="sng" dirty="0" smtClean="0">
                <a:latin typeface="Baskerville Old Face" pitchFamily="18" charset="0"/>
                <a:cs typeface="Arial" pitchFamily="34" charset="0"/>
              </a:rPr>
              <a:t>“</a:t>
            </a:r>
            <a:r>
              <a:rPr lang="el-GR" sz="2000" b="1" i="1" u="sng" dirty="0" smtClean="0">
                <a:latin typeface="Arial" pitchFamily="34" charset="0"/>
                <a:cs typeface="Arial" pitchFamily="34" charset="0"/>
              </a:rPr>
              <a:t>Ένα απόσπασμα από τα «Ανέκδοτα» του Προκοπίου </a:t>
            </a:r>
            <a:r>
              <a:rPr lang="el-GR" sz="2000" b="1" i="1" u="sng" dirty="0" err="1" smtClean="0">
                <a:latin typeface="Arial" pitchFamily="34" charset="0"/>
                <a:cs typeface="Arial" pitchFamily="34" charset="0"/>
              </a:rPr>
              <a:t>Καισαρέως</a:t>
            </a:r>
            <a:r>
              <a:rPr lang="en-US" sz="2000" b="1" i="1" u="sng" dirty="0" smtClean="0">
                <a:latin typeface="Baskerville Old Face" pitchFamily="18" charset="0"/>
                <a:cs typeface="Arial" pitchFamily="34" charset="0"/>
              </a:rPr>
              <a:t/>
            </a:r>
            <a:br>
              <a:rPr lang="en-US" sz="2000" b="1" i="1" u="sng" dirty="0" smtClean="0">
                <a:latin typeface="Baskerville Old Face" pitchFamily="18" charset="0"/>
                <a:cs typeface="Arial" pitchFamily="34" charset="0"/>
              </a:rPr>
            </a:br>
            <a:r>
              <a:rPr lang="el-GR" sz="2000" b="1" i="1" u="sng" dirty="0" smtClean="0">
                <a:latin typeface="Arial" pitchFamily="34" charset="0"/>
                <a:cs typeface="Arial" pitchFamily="34" charset="0"/>
              </a:rPr>
              <a:t> Η κρυφή ζωή του Ιουστινιανού και της </a:t>
            </a:r>
            <a:r>
              <a:rPr lang="el-GR" sz="2000" b="1" i="1" u="sng" dirty="0" smtClean="0">
                <a:latin typeface="Arial" pitchFamily="34" charset="0"/>
                <a:cs typeface="Arial" pitchFamily="34" charset="0"/>
              </a:rPr>
              <a:t>Θεοδώρας»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b="1" i="1" dirty="0" smtClean="0">
                <a:latin typeface="Arial" pitchFamily="34" charset="0"/>
                <a:cs typeface="Arial" pitchFamily="34" charset="0"/>
              </a:rPr>
              <a:t>       Αμαλία Κ. Ηλιάδη </a:t>
            </a:r>
            <a:r>
              <a:rPr lang="el-GR" sz="2000" dirty="0" smtClean="0">
                <a:latin typeface="Arial" pitchFamily="34" charset="0"/>
                <a:cs typeface="Arial" pitchFamily="34" charset="0"/>
              </a:rPr>
              <a:t>(Φιλόλογος-Ιστορικός, ΜΑ Βυζαντινής Ιστορίας</a:t>
            </a:r>
            <a:r>
              <a:rPr lang="el-GR" sz="2000" dirty="0" smtClean="0">
                <a:latin typeface="Arial" pitchFamily="34" charset="0"/>
                <a:cs typeface="Arial" pitchFamily="34" charset="0"/>
              </a:rPr>
              <a:t>)</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l-GR" sz="2000" dirty="0" smtClean="0">
                <a:latin typeface="Arial" pitchFamily="34" charset="0"/>
                <a:cs typeface="Arial" pitchFamily="34" charset="0"/>
              </a:rPr>
              <a:t>Διευθύντρια 3</a:t>
            </a:r>
            <a:r>
              <a:rPr lang="el-GR" sz="2000" baseline="30000" dirty="0" smtClean="0">
                <a:latin typeface="Arial" pitchFamily="34" charset="0"/>
                <a:cs typeface="Arial" pitchFamily="34" charset="0"/>
              </a:rPr>
              <a:t>ου</a:t>
            </a:r>
            <a:r>
              <a:rPr lang="el-GR" sz="2000" dirty="0" smtClean="0">
                <a:latin typeface="Arial" pitchFamily="34" charset="0"/>
                <a:cs typeface="Arial" pitchFamily="34" charset="0"/>
              </a:rPr>
              <a:t> Γυμνασίου Τρικάλων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t>
            </a:r>
            <a:r>
              <a:rPr lang="el-GR" sz="1400" dirty="0" smtClean="0">
                <a:latin typeface="Arial" pitchFamily="34" charset="0"/>
                <a:cs typeface="Arial" pitchFamily="34" charset="0"/>
              </a:rPr>
              <a:t/>
            </a:r>
            <a:br>
              <a:rPr lang="el-GR" sz="1400" dirty="0" smtClean="0">
                <a:latin typeface="Arial" pitchFamily="34" charset="0"/>
                <a:cs typeface="Arial" pitchFamily="34" charset="0"/>
              </a:rPr>
            </a:br>
            <a:r>
              <a:rPr lang="el-GR" sz="1000" dirty="0" smtClean="0"/>
              <a:t/>
            </a:r>
            <a:br>
              <a:rPr lang="el-GR" sz="1000" dirty="0" smtClean="0"/>
            </a:br>
            <a:endParaRPr lang="el-GR" sz="1000" dirty="0"/>
          </a:p>
        </p:txBody>
      </p:sp>
      <p:sp>
        <p:nvSpPr>
          <p:cNvPr id="5" name="4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10</a:t>
            </a:fld>
            <a:endParaRPr lang="el-GR"/>
          </a:p>
        </p:txBody>
      </p:sp>
      <p:sp>
        <p:nvSpPr>
          <p:cNvPr id="27649" name="Rectangle 1"/>
          <p:cNvSpPr>
            <a:spLocks noChangeArrowheads="1"/>
          </p:cNvSpPr>
          <p:nvPr/>
        </p:nvSpPr>
        <p:spPr bwMode="auto">
          <a:xfrm>
            <a:off x="357158" y="285728"/>
            <a:ext cx="850112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Στο ιστοριογραφικό του έργο, αναμφισβήτητα, βρίσκουμε την απόδειξη ότι μας μεταδίδει τα γεγονότα με κάθε ευλάβεια προς την αλήθεια, γιατί εκτός </a:t>
            </a:r>
            <a:r>
              <a:rPr kumimoji="0" lang="el-G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απ΄</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την κύρια συγγραφή του, συνέταξε και τα λεγόμενα  </a:t>
            </a:r>
            <a:r>
              <a:rPr kumimoji="0" lang="el-GR"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Ανέκδοτα</a:t>
            </a:r>
            <a:r>
              <a:rPr kumimoji="0" lang="el-GR"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 αξιοπερίεργα αυτά απομνημονεύματά  του τα συνέγραψε στο έτος 550 και </a:t>
            </a:r>
            <a:r>
              <a:rPr kumimoji="0" lang="el-G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σ΄</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αυτά δίνει πολλές πληροφορίες για την εσωτερική κατάσταση της αυτοκρατορίας κατά τη διάρκεια της αυτοκρατορίας του Ιουστινιανού. Δημοσιεύτηκαν μετά το θάνατό του και εμφανίζονται να καλύπτουν τη χρονική  περίοδο ως το ένατο βιβλίο του. Είναι πιθανόν ότι ο Προκόπιος επεξεργαζόταν λεπτομερειακά το έργο του αυτό ως ένα είδος ημερολογίου που το άφησε σε κάποιο φίλο του για να το δημοσιεύσει μετά το θάνατο του Ιουστινιανού, ως διαθήκη της φιλαληθείας του. </a:t>
            </a:r>
            <a:r>
              <a:rPr kumimoji="0" lang="el-G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 ανέκδοτα του Προκοπίου είναι η απόκρυφη ιστορία της εποχής του,(συνήθως σήμερα στη δύση </a:t>
            </a:r>
            <a:r>
              <a:rPr kumimoji="0" lang="el-GR" sz="20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ΗΙSTORIA ARCANA, ήτοι μυστική ιστορία), στην οποία, όπως αναφέρει στο προοίμιο, περιέλαβε πράγματα, τα οποία για πολιτικούς λόγους δεν μπορούσε να τα θίξει στη μεγάλη του συγγραφή της Ιστορίας.</a:t>
            </a:r>
            <a:endParaRPr kumimoji="0" lang="el-GR" sz="2000" b="1" i="1"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mistras10"/>
          <p:cNvPicPr>
            <a:picLocks noChangeAspect="1" noChangeArrowheads="1"/>
          </p:cNvPicPr>
          <p:nvPr/>
        </p:nvPicPr>
        <p:blipFill>
          <a:blip r:embed="rId3" cstate="print"/>
          <a:srcRect/>
          <a:stretch>
            <a:fillRect/>
          </a:stretch>
        </p:blipFill>
        <p:spPr bwMode="auto">
          <a:xfrm>
            <a:off x="6715139" y="5214950"/>
            <a:ext cx="1928827" cy="942962"/>
          </a:xfrm>
          <a:prstGeom prst="rect">
            <a:avLst/>
          </a:prstGeom>
          <a:noFill/>
          <a:ln w="38100">
            <a:solidFill>
              <a:schemeClr val="tx1"/>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11</a:t>
            </a:fld>
            <a:endParaRPr lang="el-GR"/>
          </a:p>
        </p:txBody>
      </p:sp>
      <p:sp>
        <p:nvSpPr>
          <p:cNvPr id="28673" name="Rectangle 1"/>
          <p:cNvSpPr>
            <a:spLocks noChangeArrowheads="1"/>
          </p:cNvSpPr>
          <p:nvPr/>
        </p:nvSpPr>
        <p:spPr bwMode="auto">
          <a:xfrm>
            <a:off x="500034" y="285728"/>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Βέβαια, δεν μπορεί κανείς να υποστηρίξει ότι τα ανέκδοτα είναι τρομερά ενδιαφέροντα από ιστορική άποψη. Είναι, μάλλον, αποκαλύψεις αυλικού  που αφορούν τον ιδιωτικό βίο του κυρίου του. Είναι ένα πικρό κατηγορητήριο, ένας κακεντρεχής λίβελλος κατά του Ιουστινιανού και της δεσποτικής διακυβέρνησής του, καθώς και κατά του Βελισαρίου και των συζύγων τους Θεοδώρας και </a:t>
            </a:r>
            <a:r>
              <a:rPr kumimoji="0" lang="el-GR"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Αντωνίνας</a:t>
            </a:r>
            <a:r>
              <a:rPr kumimoji="0" lang="el-G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αντίστοιχα. </a:t>
            </a:r>
            <a:r>
              <a:rPr kumimoji="0" lang="el-GR"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Mολονότι</a:t>
            </a:r>
            <a:r>
              <a:rPr kumimoji="0" lang="el-G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κακεντρεχής και εμπαθής, ο χαρακτήρας των ανεκδότων που καθιστά ύποπτες πολλές από τις πληροφορίες αυτές, οπωσδήποτε φωτίζει αρκετά τον τρόπο διακυβέρνησης την εποχή εκείνη.</a:t>
            </a:r>
            <a:endParaRPr kumimoji="0" lang="el-GR"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Σύμφωνα με τις αφηγήσεις του Προκοπίου, η γυναίκα του Βελισαρίου </a:t>
            </a:r>
            <a:r>
              <a:rPr kumimoji="0" lang="el-G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Αντωνίνα</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ήταν  άπιστη σύζυγος της οποίας τη διαγωγή αγνοούσε μόνο ο σύζυγός της, που είχε τυφλωθεί από τον έρωτά του </a:t>
            </a:r>
            <a:r>
              <a:rPr kumimoji="0" lang="el-G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γι΄</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αυτή και δεν έβλεπε την πραγματικότητα. Ο Ιουστινιανός ήταν Σατανάς με ανθρώπινη μορφή που ευχαριστιόταν να βασανίζει τον καθένα που ήταν στην υπηρεσία του. Οι στρατιώτες του είναι άξιοι οίκτου, όπως και ο λαός, </a:t>
            </a:r>
            <a:r>
              <a:rPr kumimoji="0" lang="el-G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τoυς</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οποίους βάρυνε με φόρους μεγάλους και πρωτοφανείς. Η μανία από την οποία κατεχόταν ο Ιουστινιανός να θέλει να εξηγήσει μόνος του τα θρησκευτικά ζητήματα έβλαπτε τα συμφέροντα του κράτους.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12</a:t>
            </a:fld>
            <a:endParaRPr lang="el-GR"/>
          </a:p>
        </p:txBody>
      </p:sp>
      <p:sp>
        <p:nvSpPr>
          <p:cNvPr id="29697" name="Rectangle 1"/>
          <p:cNvSpPr>
            <a:spLocks noChangeArrowheads="1"/>
          </p:cNvSpPr>
          <p:nvPr/>
        </p:nvSpPr>
        <p:spPr bwMode="auto">
          <a:xfrm>
            <a:off x="285720" y="285728"/>
            <a:ext cx="8572560" cy="5786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Οι πόλεμοι της Αφρικής και της Ιταλίας υπήρξαν εξίσου καταστρεπτικοί και για τους νικητές και για τους νικημένους.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 Προκόπιος αναγράφει επίσης παράπονα επαγγελματικών σωματείων όπως οι δικηγόροι και οι γιατροί.</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Κατά τον Προκόπιο ο Ιουστινιανός ήταν υπαίτιος όλων των κακών, ακόμα και αυτών που προέρχονταν από τα στοιχεία της φύσης.</a:t>
            </a:r>
            <a:endParaRPr kumimoji="0" lang="el-GR"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Περιγράφοντας τις πράξεις της Θεοδώρας και υπό την επήρεια της αγανάκτησής του δεν  διστάζει να μεταχειριστεί και άσχημους χαρακτηρισμούς. Γράφει ότι η Θεοδώρα ήταν όργανο του διαβόλου, πολλούς δε αιώνες αργότερα ο εκδότης του Προκοπίου δεν μπορούσε, χωρίς να κοκκινίσει να δημοσιεύσει την αφήγηση του βίου της αυτοκράτειρας πριν να νυμφευθεί τον Ιουστινιανό.</a:t>
            </a:r>
            <a:endParaRPr kumimoji="0" lang="el-GR"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 όλος χαρακτήρας των ανεκδότων δεν αντίκειται προς τον χαρακτήρα των ιστοριών. Η διαφορά βρίσκεται στον τρόπο παράστασης των πραγμάτων παρά στα ίδια τα πράγματα. Στην εξιστόρηση του λόγου των πολέμων παραλείπει ο ιστορικός πολλά πράγματα τα οποία αφήνει να τα εννοήσει ο αναγνώστης, ενώ τα περιγράφει λεπτομερώς στα ανέκδοτα. Σπάνια συμβαίνει τα δύο έργα να βρίσκονται σε αντίφαση προς την πραγματικότητα, ή τουλάχιστον έχουν μόνο λίγες αντιφάσεις. Στην ιστορία των πολέμων έγραψε τα πράγματα απλά, επιτρέποντας στον αναγνώστη να σκεφθεί για τα υπονοούμενα. Στα ανέκδοτα δίνει ο ίδιος το ηθικό συμπέρασμα και μάλιστα με αδυσώπητη αυστηρότητα που πολλές φορές καταντά  άδικη.</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13</a:t>
            </a:fld>
            <a:endParaRPr lang="el-GR"/>
          </a:p>
        </p:txBody>
      </p:sp>
      <p:sp>
        <p:nvSpPr>
          <p:cNvPr id="4" name="3 - Ορθογώνιο"/>
          <p:cNvSpPr/>
          <p:nvPr/>
        </p:nvSpPr>
        <p:spPr>
          <a:xfrm>
            <a:off x="500034" y="357167"/>
            <a:ext cx="5143536" cy="5749490"/>
          </a:xfrm>
          <a:prstGeom prst="rect">
            <a:avLst/>
          </a:prstGeom>
          <a:ln w="76200">
            <a:solidFill>
              <a:schemeClr val="accent2">
                <a:lumMod val="60000"/>
                <a:lumOff val="40000"/>
              </a:schemeClr>
            </a:solidFill>
          </a:ln>
        </p:spPr>
        <p:txBody>
          <a:bodyPr wrap="square">
            <a:spAutoFit/>
          </a:bodyPr>
          <a:lstStyle/>
          <a:p>
            <a:pPr algn="ctr"/>
            <a:r>
              <a:rPr lang="el-GR" dirty="0" smtClean="0">
                <a:solidFill>
                  <a:schemeClr val="tx1">
                    <a:lumMod val="65000"/>
                    <a:lumOff val="35000"/>
                  </a:schemeClr>
                </a:solidFill>
              </a:rPr>
              <a:t> Πάντως</a:t>
            </a:r>
            <a:r>
              <a:rPr lang="en-US" dirty="0" smtClean="0">
                <a:solidFill>
                  <a:schemeClr val="tx1">
                    <a:lumMod val="65000"/>
                    <a:lumOff val="35000"/>
                  </a:schemeClr>
                </a:solidFill>
              </a:rPr>
              <a:t>,</a:t>
            </a:r>
            <a:r>
              <a:rPr lang="el-GR" dirty="0" smtClean="0">
                <a:solidFill>
                  <a:schemeClr val="tx1">
                    <a:lumMod val="65000"/>
                    <a:lumOff val="35000"/>
                  </a:schemeClr>
                </a:solidFill>
              </a:rPr>
              <a:t> οι περισσότεροι ιστορικοί θεωρούν τον Ιουστινιανό και τη </a:t>
            </a:r>
          </a:p>
          <a:p>
            <a:pPr algn="ctr"/>
            <a:r>
              <a:rPr lang="el-GR" dirty="0" smtClean="0">
                <a:solidFill>
                  <a:schemeClr val="tx1">
                    <a:lumMod val="65000"/>
                    <a:lumOff val="35000"/>
                  </a:schemeClr>
                </a:solidFill>
              </a:rPr>
              <a:t>            Θεοδώρα ως εξέχουσες προσωπικότητες που καθόρισαν με τη δράση τους </a:t>
            </a:r>
          </a:p>
          <a:p>
            <a:pPr algn="ctr"/>
            <a:r>
              <a:rPr lang="el-GR" dirty="0" smtClean="0">
                <a:solidFill>
                  <a:schemeClr val="tx1">
                    <a:lumMod val="65000"/>
                    <a:lumOff val="35000"/>
                  </a:schemeClr>
                </a:solidFill>
              </a:rPr>
              <a:t>            την τύχη της Αυτοκρατορίας. Χαρακτηριστικά ο </a:t>
            </a:r>
            <a:r>
              <a:rPr lang="el-GR" dirty="0" err="1" smtClean="0">
                <a:solidFill>
                  <a:schemeClr val="tx1">
                    <a:lumMod val="65000"/>
                    <a:lumOff val="35000"/>
                  </a:schemeClr>
                </a:solidFill>
              </a:rPr>
              <a:t>Παπαρρηγόπουλος</a:t>
            </a:r>
            <a:r>
              <a:rPr lang="el-GR" dirty="0" smtClean="0">
                <a:solidFill>
                  <a:schemeClr val="tx1">
                    <a:lumMod val="65000"/>
                    <a:lumOff val="35000"/>
                  </a:schemeClr>
                </a:solidFill>
              </a:rPr>
              <a:t> </a:t>
            </a:r>
          </a:p>
          <a:p>
            <a:pPr algn="ctr"/>
            <a:r>
              <a:rPr lang="el-GR" dirty="0" smtClean="0">
                <a:solidFill>
                  <a:schemeClr val="tx1">
                    <a:lumMod val="65000"/>
                    <a:lumOff val="35000"/>
                  </a:schemeClr>
                </a:solidFill>
              </a:rPr>
              <a:t>            αναφέρει: </a:t>
            </a:r>
            <a:r>
              <a:rPr lang="el-GR" b="1" i="1" dirty="0" smtClean="0">
                <a:solidFill>
                  <a:schemeClr val="tx1">
                    <a:lumMod val="65000"/>
                    <a:lumOff val="35000"/>
                  </a:schemeClr>
                </a:solidFill>
              </a:rPr>
              <a:t>«Το καθ’ ημάς </a:t>
            </a:r>
            <a:r>
              <a:rPr lang="el-GR" b="1" i="1" dirty="0" err="1" smtClean="0">
                <a:solidFill>
                  <a:schemeClr val="tx1">
                    <a:lumMod val="65000"/>
                    <a:lumOff val="35000"/>
                  </a:schemeClr>
                </a:solidFill>
              </a:rPr>
              <a:t>νομίζομεν</a:t>
            </a:r>
            <a:r>
              <a:rPr lang="el-GR" b="1" i="1" dirty="0" smtClean="0">
                <a:solidFill>
                  <a:schemeClr val="tx1">
                    <a:lumMod val="65000"/>
                    <a:lumOff val="35000"/>
                  </a:schemeClr>
                </a:solidFill>
              </a:rPr>
              <a:t> ότι καθ’ </a:t>
            </a:r>
            <a:r>
              <a:rPr lang="el-GR" b="1" i="1" dirty="0" err="1" smtClean="0">
                <a:solidFill>
                  <a:schemeClr val="tx1">
                    <a:lumMod val="65000"/>
                    <a:lumOff val="35000"/>
                  </a:schemeClr>
                </a:solidFill>
              </a:rPr>
              <a:t>εαυτά</a:t>
            </a:r>
            <a:r>
              <a:rPr lang="el-GR" b="1" i="1" dirty="0" smtClean="0">
                <a:solidFill>
                  <a:schemeClr val="tx1">
                    <a:lumMod val="65000"/>
                    <a:lumOff val="35000"/>
                  </a:schemeClr>
                </a:solidFill>
              </a:rPr>
              <a:t> τα ανέκδοτα είναι </a:t>
            </a:r>
          </a:p>
          <a:p>
            <a:pPr algn="ctr"/>
            <a:r>
              <a:rPr lang="el-GR" b="1" i="1" dirty="0" smtClean="0">
                <a:solidFill>
                  <a:schemeClr val="tx1">
                    <a:lumMod val="65000"/>
                    <a:lumOff val="35000"/>
                  </a:schemeClr>
                </a:solidFill>
              </a:rPr>
              <a:t>            ανάξια πίστεως. Ο Προκόπιος όστις </a:t>
            </a:r>
            <a:r>
              <a:rPr lang="el-GR" b="1" i="1" dirty="0" err="1" smtClean="0">
                <a:solidFill>
                  <a:schemeClr val="tx1">
                    <a:lumMod val="65000"/>
                    <a:lumOff val="35000"/>
                  </a:schemeClr>
                </a:solidFill>
              </a:rPr>
              <a:t>εξεσχίζετο</a:t>
            </a:r>
            <a:r>
              <a:rPr lang="el-GR" b="1" i="1" dirty="0" smtClean="0">
                <a:solidFill>
                  <a:schemeClr val="tx1">
                    <a:lumMod val="65000"/>
                    <a:lumOff val="35000"/>
                  </a:schemeClr>
                </a:solidFill>
              </a:rPr>
              <a:t> εν </a:t>
            </a:r>
            <a:r>
              <a:rPr lang="el-GR" b="1" i="1" dirty="0" err="1" smtClean="0">
                <a:solidFill>
                  <a:schemeClr val="tx1">
                    <a:lumMod val="65000"/>
                    <a:lumOff val="35000"/>
                  </a:schemeClr>
                </a:solidFill>
              </a:rPr>
              <a:t>εαυτοίς</a:t>
            </a:r>
            <a:r>
              <a:rPr lang="el-GR" b="1" i="1" dirty="0" smtClean="0">
                <a:solidFill>
                  <a:schemeClr val="tx1">
                    <a:lumMod val="65000"/>
                    <a:lumOff val="35000"/>
                  </a:schemeClr>
                </a:solidFill>
              </a:rPr>
              <a:t> ίνα </a:t>
            </a:r>
            <a:r>
              <a:rPr lang="el-GR" b="1" i="1" dirty="0" err="1" smtClean="0">
                <a:solidFill>
                  <a:schemeClr val="tx1">
                    <a:lumMod val="65000"/>
                    <a:lumOff val="35000"/>
                  </a:schemeClr>
                </a:solidFill>
              </a:rPr>
              <a:t>αποδείξη</a:t>
            </a:r>
            <a:r>
              <a:rPr lang="el-GR" b="1" i="1" dirty="0" smtClean="0">
                <a:solidFill>
                  <a:schemeClr val="tx1">
                    <a:lumMod val="65000"/>
                    <a:lumOff val="35000"/>
                  </a:schemeClr>
                </a:solidFill>
              </a:rPr>
              <a:t> </a:t>
            </a:r>
          </a:p>
          <a:p>
            <a:pPr algn="ctr"/>
            <a:r>
              <a:rPr lang="el-GR" b="1" i="1" dirty="0" smtClean="0">
                <a:solidFill>
                  <a:schemeClr val="tx1">
                    <a:lumMod val="65000"/>
                    <a:lumOff val="35000"/>
                  </a:schemeClr>
                </a:solidFill>
              </a:rPr>
              <a:t>            την </a:t>
            </a:r>
            <a:r>
              <a:rPr lang="el-GR" b="1" i="1" dirty="0" err="1" smtClean="0">
                <a:solidFill>
                  <a:schemeClr val="tx1">
                    <a:lumMod val="65000"/>
                    <a:lumOff val="35000"/>
                  </a:schemeClr>
                </a:solidFill>
              </a:rPr>
              <a:t>κακοήθειαν</a:t>
            </a:r>
            <a:r>
              <a:rPr lang="el-GR" b="1" i="1" dirty="0" smtClean="0">
                <a:solidFill>
                  <a:schemeClr val="tx1">
                    <a:lumMod val="65000"/>
                    <a:lumOff val="35000"/>
                  </a:schemeClr>
                </a:solidFill>
              </a:rPr>
              <a:t> του Ιουστινιανού, ουδέν άλλον </a:t>
            </a:r>
            <a:r>
              <a:rPr lang="el-GR" b="1" i="1" dirty="0" err="1" smtClean="0">
                <a:solidFill>
                  <a:schemeClr val="tx1">
                    <a:lumMod val="65000"/>
                    <a:lumOff val="35000"/>
                  </a:schemeClr>
                </a:solidFill>
              </a:rPr>
              <a:t>κατόρθωσεν</a:t>
            </a:r>
            <a:r>
              <a:rPr lang="el-GR" b="1" i="1" dirty="0" smtClean="0">
                <a:solidFill>
                  <a:schemeClr val="tx1">
                    <a:lumMod val="65000"/>
                    <a:lumOff val="35000"/>
                  </a:schemeClr>
                </a:solidFill>
              </a:rPr>
              <a:t> ειμή να </a:t>
            </a:r>
          </a:p>
          <a:p>
            <a:pPr algn="ctr"/>
            <a:r>
              <a:rPr lang="el-GR" b="1" i="1" dirty="0" smtClean="0">
                <a:solidFill>
                  <a:schemeClr val="tx1">
                    <a:lumMod val="65000"/>
                    <a:lumOff val="35000"/>
                  </a:schemeClr>
                </a:solidFill>
              </a:rPr>
              <a:t>            παράσχει αυτός ούτος </a:t>
            </a:r>
            <a:r>
              <a:rPr lang="el-GR" b="1" i="1" dirty="0" err="1" smtClean="0">
                <a:solidFill>
                  <a:schemeClr val="tx1">
                    <a:lumMod val="65000"/>
                    <a:lumOff val="35000"/>
                  </a:schemeClr>
                </a:solidFill>
              </a:rPr>
              <a:t>απόδειξιν</a:t>
            </a:r>
            <a:r>
              <a:rPr lang="el-GR" b="1" i="1" dirty="0" smtClean="0">
                <a:solidFill>
                  <a:schemeClr val="tx1">
                    <a:lumMod val="65000"/>
                    <a:lumOff val="35000"/>
                  </a:schemeClr>
                </a:solidFill>
              </a:rPr>
              <a:t> </a:t>
            </a:r>
            <a:r>
              <a:rPr lang="el-GR" b="1" i="1" dirty="0" err="1" smtClean="0">
                <a:solidFill>
                  <a:schemeClr val="tx1">
                    <a:lumMod val="65000"/>
                    <a:lumOff val="35000"/>
                  </a:schemeClr>
                </a:solidFill>
              </a:rPr>
              <a:t>αναμφισβήτητον</a:t>
            </a:r>
            <a:r>
              <a:rPr lang="el-GR" b="1" i="1" dirty="0" smtClean="0">
                <a:solidFill>
                  <a:schemeClr val="tx1">
                    <a:lumMod val="65000"/>
                    <a:lumOff val="35000"/>
                  </a:schemeClr>
                </a:solidFill>
              </a:rPr>
              <a:t> της ιδίας κακοηθείας, </a:t>
            </a:r>
          </a:p>
          <a:p>
            <a:pPr algn="ctr"/>
            <a:r>
              <a:rPr lang="el-GR" b="1" i="1" dirty="0" smtClean="0">
                <a:solidFill>
                  <a:schemeClr val="tx1">
                    <a:lumMod val="65000"/>
                    <a:lumOff val="35000"/>
                  </a:schemeClr>
                </a:solidFill>
              </a:rPr>
              <a:t>            ήτις ενώπιον της ιστορικής ως και πάσης άλλης δικαιοσύνης ονομάζεται </a:t>
            </a:r>
          </a:p>
          <a:p>
            <a:pPr algn="ctr"/>
            <a:r>
              <a:rPr lang="el-GR" b="1" i="1" dirty="0" smtClean="0">
                <a:solidFill>
                  <a:schemeClr val="tx1">
                    <a:lumMod val="65000"/>
                    <a:lumOff val="35000"/>
                  </a:schemeClr>
                </a:solidFill>
              </a:rPr>
              <a:t>            ψευδομαρτυρία». (</a:t>
            </a:r>
            <a:r>
              <a:rPr lang="el-GR" b="1" i="1" dirty="0" err="1" smtClean="0">
                <a:solidFill>
                  <a:schemeClr val="tx1">
                    <a:lumMod val="65000"/>
                    <a:lumOff val="35000"/>
                  </a:schemeClr>
                </a:solidFill>
              </a:rPr>
              <a:t>Κ.Παπαρρηγόπουλος</a:t>
            </a:r>
            <a:r>
              <a:rPr lang="el-GR" b="1" i="1" dirty="0" smtClean="0">
                <a:solidFill>
                  <a:schemeClr val="tx1">
                    <a:lumMod val="65000"/>
                    <a:lumOff val="35000"/>
                  </a:schemeClr>
                </a:solidFill>
              </a:rPr>
              <a:t>, Ιστορία του Ελληνικού Έθνους, τ. </a:t>
            </a:r>
          </a:p>
          <a:p>
            <a:pPr algn="ctr"/>
            <a:r>
              <a:rPr lang="el-GR" b="1" i="1" dirty="0" smtClean="0">
                <a:solidFill>
                  <a:schemeClr val="tx1">
                    <a:lumMod val="65000"/>
                    <a:lumOff val="35000"/>
                  </a:schemeClr>
                </a:solidFill>
              </a:rPr>
              <a:t>            Γ΄, σελ.69).</a:t>
            </a:r>
            <a:endParaRPr lang="el-GR" b="1" i="1" dirty="0">
              <a:solidFill>
                <a:schemeClr val="tx1">
                  <a:lumMod val="65000"/>
                  <a:lumOff val="35000"/>
                </a:schemeClr>
              </a:solidFill>
            </a:endParaRPr>
          </a:p>
        </p:txBody>
      </p:sp>
      <p:sp>
        <p:nvSpPr>
          <p:cNvPr id="5" name="4 - Ορθογώνιο"/>
          <p:cNvSpPr/>
          <p:nvPr/>
        </p:nvSpPr>
        <p:spPr>
          <a:xfrm>
            <a:off x="5929322" y="357166"/>
            <a:ext cx="2857520" cy="5715040"/>
          </a:xfrm>
          <a:prstGeom prst="rect">
            <a:avLst/>
          </a:prstGeom>
          <a:solidFill>
            <a:schemeClr val="tx2">
              <a:lumMod val="20000"/>
              <a:lumOff val="80000"/>
            </a:schemeClr>
          </a:solidFill>
          <a:ln w="28575">
            <a:solidFill>
              <a:schemeClr val="tx1"/>
            </a:solidFill>
          </a:ln>
        </p:spPr>
        <p:txBody>
          <a:bodyPr wrap="square">
            <a:spAutoFit/>
          </a:bodyPr>
          <a:lstStyle/>
          <a:p>
            <a:pPr algn="ctr"/>
            <a:r>
              <a:rPr lang="el-GR" sz="1400" dirty="0" smtClean="0"/>
              <a:t>Ο 6ος αιώνας, ο τελευταίος των </a:t>
            </a:r>
            <a:r>
              <a:rPr lang="el-GR" sz="1400" dirty="0" err="1" smtClean="0"/>
              <a:t>πρωτοβυζαντινών</a:t>
            </a:r>
            <a:r>
              <a:rPr lang="el-GR" sz="1400" dirty="0" smtClean="0"/>
              <a:t> χρόνων είναι πλήρης </a:t>
            </a:r>
          </a:p>
          <a:p>
            <a:pPr algn="ctr"/>
            <a:r>
              <a:rPr lang="el-GR" sz="1400" dirty="0" smtClean="0"/>
              <a:t>            εντόνων συγκρούσεων, θρησκευτικών, πολιτικών και κοινωνικών. Η </a:t>
            </a:r>
          </a:p>
          <a:p>
            <a:pPr algn="ctr"/>
            <a:r>
              <a:rPr lang="el-GR" sz="1400" dirty="0" smtClean="0"/>
              <a:t>            αυτοκρατορία δεν έχει σταθερά σύνορα και η εξωτερική απειλή από </a:t>
            </a:r>
          </a:p>
          <a:p>
            <a:pPr algn="ctr"/>
            <a:r>
              <a:rPr lang="el-GR" sz="1400" dirty="0" smtClean="0"/>
              <a:t>            Πέρσες, Σλάβους και Γερμανικά φύλα είναι έντονη. Η αυτοκρατορία στο </a:t>
            </a:r>
          </a:p>
          <a:p>
            <a:pPr algn="ctr"/>
            <a:r>
              <a:rPr lang="el-GR" sz="1400" dirty="0" smtClean="0"/>
              <a:t>            τέλος του αιώνα έχει ισχυρό αυτοκράτορα στο πρόσωπο του </a:t>
            </a:r>
          </a:p>
          <a:p>
            <a:pPr algn="ctr"/>
            <a:r>
              <a:rPr lang="el-GR" sz="1400" dirty="0" smtClean="0"/>
              <a:t>            Ιουστινιανού, συνεπικουρουμένου στη διοίκηση του κράτους απ’ τη </a:t>
            </a:r>
          </a:p>
          <a:p>
            <a:pPr algn="ctr"/>
            <a:r>
              <a:rPr lang="el-GR" sz="1400" dirty="0" smtClean="0"/>
              <a:t>            σύζυγό του Θεοδώρα. Οι πληροφορίες μας για το πρόσωπο του </a:t>
            </a:r>
          </a:p>
          <a:p>
            <a:pPr algn="ctr"/>
            <a:r>
              <a:rPr lang="el-GR" sz="1400" dirty="0" smtClean="0"/>
              <a:t>            αυτοκράτορα και την πολιτική του είναι αντιφατικές και αυτό </a:t>
            </a:r>
          </a:p>
          <a:p>
            <a:pPr algn="ctr"/>
            <a:r>
              <a:rPr lang="el-GR" sz="1400" dirty="0" smtClean="0"/>
              <a:t>            οφείλεται βασικά στο έργο του Προκοπίου «Ανέκδοτα».</a:t>
            </a:r>
            <a:endParaRPr lang="el-GR" sz="1400" dirty="0"/>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14</a:t>
            </a:fld>
            <a:endParaRPr lang="el-GR"/>
          </a:p>
        </p:txBody>
      </p:sp>
      <p:sp>
        <p:nvSpPr>
          <p:cNvPr id="4" name="3 - Ορθογώνιο"/>
          <p:cNvSpPr/>
          <p:nvPr/>
        </p:nvSpPr>
        <p:spPr>
          <a:xfrm>
            <a:off x="571472" y="214291"/>
            <a:ext cx="8215370" cy="4062651"/>
          </a:xfrm>
          <a:prstGeom prst="rect">
            <a:avLst/>
          </a:prstGeom>
        </p:spPr>
        <p:txBody>
          <a:bodyPr wrap="square" anchor="t">
            <a:spAutoFit/>
          </a:bodyPr>
          <a:lstStyle/>
          <a:p>
            <a:r>
              <a:rPr lang="el-GR" sz="1600" dirty="0" smtClean="0"/>
              <a:t>Χαρακτηριστικά ο </a:t>
            </a:r>
            <a:r>
              <a:rPr lang="el-GR" sz="1600" dirty="0" err="1" smtClean="0"/>
              <a:t>Παπαρρηγόπουλος</a:t>
            </a:r>
            <a:r>
              <a:rPr lang="el-GR" sz="1600" dirty="0" smtClean="0"/>
              <a:t> αναφέρει:</a:t>
            </a:r>
          </a:p>
          <a:p>
            <a:r>
              <a:rPr lang="el-GR" sz="1600" dirty="0" smtClean="0"/>
              <a:t> </a:t>
            </a:r>
            <a:r>
              <a:rPr lang="el-GR" sz="1600" i="1" dirty="0" smtClean="0"/>
              <a:t>«…Το καθ’ ημάς </a:t>
            </a:r>
            <a:r>
              <a:rPr lang="el-GR" sz="1600" i="1" dirty="0" err="1" smtClean="0"/>
              <a:t>εξεθέσαμεν</a:t>
            </a:r>
            <a:r>
              <a:rPr lang="el-GR" sz="1600" i="1" dirty="0" smtClean="0"/>
              <a:t> την περί των ανεκδότων γνώμη ημών, ουδέ </a:t>
            </a:r>
          </a:p>
          <a:p>
            <a:r>
              <a:rPr lang="el-GR" sz="1600" i="1" dirty="0" smtClean="0"/>
              <a:t>            </a:t>
            </a:r>
            <a:r>
              <a:rPr lang="el-GR" sz="1600" i="1" dirty="0" err="1" smtClean="0"/>
              <a:t>θέλομεν</a:t>
            </a:r>
            <a:r>
              <a:rPr lang="el-GR" sz="1600" i="1" dirty="0" smtClean="0"/>
              <a:t> παραδεχθεί </a:t>
            </a:r>
            <a:r>
              <a:rPr lang="el-GR" sz="1600" i="1" dirty="0" err="1" smtClean="0"/>
              <a:t>ποτε</a:t>
            </a:r>
            <a:r>
              <a:rPr lang="el-GR" sz="1600" i="1" dirty="0" smtClean="0"/>
              <a:t> την περί αυτών </a:t>
            </a:r>
            <a:r>
              <a:rPr lang="el-GR" sz="1600" i="1" dirty="0" err="1" smtClean="0"/>
              <a:t>δοξασίαν</a:t>
            </a:r>
            <a:r>
              <a:rPr lang="el-GR" sz="1600" i="1" dirty="0" smtClean="0"/>
              <a:t> του </a:t>
            </a:r>
            <a:r>
              <a:rPr lang="el-GR" sz="1600" i="1" dirty="0" err="1" smtClean="0"/>
              <a:t>Γίβωνος</a:t>
            </a:r>
            <a:r>
              <a:rPr lang="el-GR" sz="1600" i="1" dirty="0" smtClean="0"/>
              <a:t> του </a:t>
            </a:r>
          </a:p>
          <a:p>
            <a:r>
              <a:rPr lang="el-GR" sz="1600" i="1" dirty="0" smtClean="0"/>
              <a:t>            </a:t>
            </a:r>
            <a:r>
              <a:rPr lang="el-GR" sz="1600" i="1" dirty="0" err="1" smtClean="0"/>
              <a:t>αξιούντος</a:t>
            </a:r>
            <a:r>
              <a:rPr lang="el-GR" sz="1600" i="1" dirty="0" smtClean="0"/>
              <a:t> ότι τα ανέκδοτα ενδεχομένως να </a:t>
            </a:r>
            <a:r>
              <a:rPr lang="el-GR" sz="1600" i="1" dirty="0" err="1" smtClean="0"/>
              <a:t>αληθεύωσιν</a:t>
            </a:r>
            <a:r>
              <a:rPr lang="el-GR" sz="1600" i="1" dirty="0" smtClean="0"/>
              <a:t> καθ’ ολοκληρίαν, </a:t>
            </a:r>
          </a:p>
          <a:p>
            <a:r>
              <a:rPr lang="el-GR" sz="1600" i="1" dirty="0" smtClean="0"/>
              <a:t>            το μεν ως πιθανά το δε αυτό τούτο μάλιστα ότι είναι απίθανα. Ο </a:t>
            </a:r>
          </a:p>
          <a:p>
            <a:r>
              <a:rPr lang="el-GR" sz="1600" i="1" dirty="0" smtClean="0"/>
              <a:t>            Προκόπιος, επιφέρει ο </a:t>
            </a:r>
            <a:r>
              <a:rPr lang="el-GR" sz="1600" i="1" dirty="0" err="1" smtClean="0"/>
              <a:t>Gibbon</a:t>
            </a:r>
            <a:r>
              <a:rPr lang="el-GR" sz="1600" i="1" dirty="0" smtClean="0"/>
              <a:t>, </a:t>
            </a:r>
            <a:r>
              <a:rPr lang="el-GR" sz="1600" i="1" dirty="0" err="1" smtClean="0"/>
              <a:t>εγίγνωσκεν</a:t>
            </a:r>
            <a:r>
              <a:rPr lang="el-GR" sz="1600" i="1" dirty="0" smtClean="0"/>
              <a:t> βεβαίως τα μεν εξ’ ιδίας </a:t>
            </a:r>
          </a:p>
          <a:p>
            <a:r>
              <a:rPr lang="el-GR" sz="1600" i="1" dirty="0" smtClean="0"/>
              <a:t>            αντιλήψεως, τα δε είναι τοιαύτα ώστε δεν δυνάμεθα να </a:t>
            </a:r>
            <a:r>
              <a:rPr lang="el-GR" sz="1600" i="1" dirty="0" err="1" smtClean="0"/>
              <a:t>υποθέσωμεν</a:t>
            </a:r>
            <a:r>
              <a:rPr lang="el-GR" sz="1600" i="1" dirty="0" smtClean="0"/>
              <a:t> ότι </a:t>
            </a:r>
          </a:p>
          <a:p>
            <a:r>
              <a:rPr lang="el-GR" sz="1600" i="1" dirty="0" smtClean="0"/>
              <a:t>            </a:t>
            </a:r>
            <a:r>
              <a:rPr lang="el-GR" sz="1600" i="1" dirty="0" err="1" smtClean="0"/>
              <a:t>επενόησεν</a:t>
            </a:r>
            <a:r>
              <a:rPr lang="el-GR" sz="1600" i="1" dirty="0" smtClean="0"/>
              <a:t> αυτά. Όχι, αναμφιβόλως η ιστορία, η σπουδαία ιστορία, δεν </a:t>
            </a:r>
          </a:p>
          <a:p>
            <a:r>
              <a:rPr lang="el-GR" sz="1600" i="1" dirty="0" smtClean="0"/>
              <a:t>            θέλει </a:t>
            </a:r>
            <a:r>
              <a:rPr lang="el-GR" sz="1600" i="1" dirty="0" err="1" smtClean="0"/>
              <a:t>εξευτελήσει</a:t>
            </a:r>
            <a:r>
              <a:rPr lang="el-GR" sz="1600" i="1" dirty="0" smtClean="0"/>
              <a:t> </a:t>
            </a:r>
            <a:r>
              <a:rPr lang="el-GR" sz="1600" i="1" dirty="0" err="1" smtClean="0"/>
              <a:t>εαυτήν</a:t>
            </a:r>
            <a:r>
              <a:rPr lang="el-GR" sz="1600" i="1" dirty="0" smtClean="0"/>
              <a:t> μέχρι του να πιστέψει κατά γράμμα τον </a:t>
            </a:r>
          </a:p>
          <a:p>
            <a:r>
              <a:rPr lang="el-GR" sz="1600" i="1" dirty="0" smtClean="0"/>
              <a:t>            </a:t>
            </a:r>
            <a:r>
              <a:rPr lang="el-GR" sz="1600" i="1" dirty="0" err="1" smtClean="0"/>
              <a:t>αλλόκοτον</a:t>
            </a:r>
            <a:r>
              <a:rPr lang="el-GR" sz="1600" i="1" dirty="0" smtClean="0"/>
              <a:t> εκείνον </a:t>
            </a:r>
            <a:r>
              <a:rPr lang="el-GR" sz="1600" i="1" dirty="0" err="1" smtClean="0"/>
              <a:t>άνθρωπον</a:t>
            </a:r>
            <a:r>
              <a:rPr lang="el-GR" sz="1600" i="1" dirty="0" smtClean="0"/>
              <a:t> όστις, αφού ήγειρε αναφανδόν ανδριάντας </a:t>
            </a:r>
          </a:p>
          <a:p>
            <a:r>
              <a:rPr lang="el-GR" sz="1600" i="1" dirty="0" smtClean="0"/>
              <a:t>            εις τους ήρωας και τας ηρωίδας αυτού </a:t>
            </a:r>
            <a:r>
              <a:rPr lang="el-GR" sz="1600" i="1" dirty="0" err="1" smtClean="0"/>
              <a:t>ησχολείτο</a:t>
            </a:r>
            <a:r>
              <a:rPr lang="el-GR" sz="1600" i="1" dirty="0" smtClean="0"/>
              <a:t> έπειτα εν τω </a:t>
            </a:r>
            <a:r>
              <a:rPr lang="el-GR" sz="1600" i="1" dirty="0" err="1" smtClean="0"/>
              <a:t>κρυπτώ</a:t>
            </a:r>
            <a:r>
              <a:rPr lang="el-GR" sz="1600" i="1" dirty="0" smtClean="0"/>
              <a:t> </a:t>
            </a:r>
          </a:p>
          <a:p>
            <a:r>
              <a:rPr lang="el-GR" sz="1600" i="1" dirty="0" smtClean="0"/>
              <a:t>            να μεταμορφώνει τα καλά και μεγαλοπρεπή εκείνα έργα εις </a:t>
            </a:r>
          </a:p>
          <a:p>
            <a:r>
              <a:rPr lang="el-GR" sz="1600" i="1" dirty="0" smtClean="0"/>
              <a:t>            επονείδιστους σάτυρους και </a:t>
            </a:r>
            <a:r>
              <a:rPr lang="el-GR" sz="1600" i="1" dirty="0" err="1" smtClean="0"/>
              <a:t>σειληνούς</a:t>
            </a:r>
            <a:r>
              <a:rPr lang="el-GR" sz="1600" i="1" dirty="0" smtClean="0"/>
              <a:t>».</a:t>
            </a:r>
            <a:endParaRPr lang="en-US" sz="1600" i="1" dirty="0" smtClean="0"/>
          </a:p>
          <a:p>
            <a:endParaRPr lang="en-US" sz="1600" dirty="0" smtClean="0"/>
          </a:p>
          <a:p>
            <a:endParaRPr lang="en-US" sz="1600" dirty="0" smtClean="0"/>
          </a:p>
          <a:p>
            <a:endParaRPr lang="el-GR" dirty="0"/>
          </a:p>
        </p:txBody>
      </p:sp>
      <p:pic>
        <p:nvPicPr>
          <p:cNvPr id="4097" name="Picture 1" descr="mistras2"/>
          <p:cNvPicPr>
            <a:picLocks noChangeAspect="1" noChangeArrowheads="1"/>
          </p:cNvPicPr>
          <p:nvPr/>
        </p:nvPicPr>
        <p:blipFill>
          <a:blip r:embed="rId3" cstate="print"/>
          <a:srcRect/>
          <a:stretch>
            <a:fillRect/>
          </a:stretch>
        </p:blipFill>
        <p:spPr bwMode="auto">
          <a:xfrm>
            <a:off x="3214678" y="3929066"/>
            <a:ext cx="2500330" cy="2266943"/>
          </a:xfrm>
          <a:prstGeom prst="rect">
            <a:avLst/>
          </a:prstGeom>
          <a:noFill/>
          <a:ln w="57150">
            <a:solidFill>
              <a:schemeClr val="tx1"/>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15</a:t>
            </a:fld>
            <a:endParaRPr lang="el-GR"/>
          </a:p>
        </p:txBody>
      </p:sp>
      <p:sp>
        <p:nvSpPr>
          <p:cNvPr id="4" name="3 - Ορθογώνιο"/>
          <p:cNvSpPr/>
          <p:nvPr/>
        </p:nvSpPr>
        <p:spPr>
          <a:xfrm>
            <a:off x="357158" y="500042"/>
            <a:ext cx="8429684" cy="3416320"/>
          </a:xfrm>
          <a:prstGeom prst="rect">
            <a:avLst/>
          </a:prstGeom>
        </p:spPr>
        <p:txBody>
          <a:bodyPr wrap="square">
            <a:spAutoFit/>
          </a:bodyPr>
          <a:lstStyle/>
          <a:p>
            <a:pPr algn="ctr"/>
            <a:r>
              <a:rPr lang="el-GR" i="1" dirty="0" smtClean="0"/>
              <a:t>Άλλοι ιστορικοί, όπως ο </a:t>
            </a:r>
            <a:r>
              <a:rPr lang="el-GR" b="1" i="1" dirty="0" err="1" smtClean="0"/>
              <a:t>Vasiliev</a:t>
            </a:r>
            <a:r>
              <a:rPr lang="el-GR" i="1" dirty="0" smtClean="0"/>
              <a:t>, λαμβάνουν σοβαρά υπ’ όψιν </a:t>
            </a:r>
          </a:p>
          <a:p>
            <a:pPr algn="ctr"/>
            <a:r>
              <a:rPr lang="el-GR" i="1" dirty="0" smtClean="0"/>
              <a:t>            στοιχεία απ’ την </a:t>
            </a:r>
            <a:r>
              <a:rPr lang="el-GR" b="1" i="1" dirty="0" err="1" smtClean="0"/>
              <a:t>Historia</a:t>
            </a:r>
            <a:r>
              <a:rPr lang="el-GR" b="1" i="1" dirty="0" smtClean="0"/>
              <a:t> </a:t>
            </a:r>
            <a:r>
              <a:rPr lang="el-GR" b="1" i="1" dirty="0" err="1" smtClean="0"/>
              <a:t>Arcana</a:t>
            </a:r>
            <a:r>
              <a:rPr lang="el-GR" i="1" dirty="0" smtClean="0"/>
              <a:t>, με την επιφύλαξη ότι στο έργο </a:t>
            </a:r>
          </a:p>
          <a:p>
            <a:pPr algn="ctr"/>
            <a:r>
              <a:rPr lang="el-GR" i="1" dirty="0" smtClean="0"/>
              <a:t>            «μεγαλοποιούνται» τα ελαττώματα του αυτοκρατορικού ζεύγους. </a:t>
            </a:r>
          </a:p>
          <a:p>
            <a:pPr algn="ctr"/>
            <a:r>
              <a:rPr lang="el-GR" i="1" dirty="0" smtClean="0"/>
              <a:t>            Χαρακτηριστικά αναφέρει: «Τα ανέκδοτα που έγραψε ο ιστορικός </a:t>
            </a:r>
          </a:p>
          <a:p>
            <a:pPr algn="ctr"/>
            <a:r>
              <a:rPr lang="el-GR" i="1" dirty="0" smtClean="0"/>
              <a:t>            Προκόπιος, παρουσιάζουν μεγαλοποιημένη τη διεστραμμένη ζωή που έζησε</a:t>
            </a:r>
            <a:r>
              <a:rPr lang="en-US" i="1" dirty="0" smtClean="0"/>
              <a:t> </a:t>
            </a:r>
            <a:r>
              <a:rPr lang="el-GR" i="1" dirty="0" smtClean="0"/>
              <a:t>όταν ήταν νέα η Θεοδώρα».</a:t>
            </a:r>
            <a:r>
              <a:rPr lang="en-US" i="1" dirty="0" smtClean="0"/>
              <a:t> </a:t>
            </a:r>
            <a:r>
              <a:rPr lang="el-GR" i="1" dirty="0" smtClean="0"/>
              <a:t>Σε άλλο σημείο χρησιμοποιεί τα ανέκδοτα σαν </a:t>
            </a:r>
          </a:p>
          <a:p>
            <a:pPr algn="ctr"/>
            <a:r>
              <a:rPr lang="el-GR" i="1" dirty="0" smtClean="0"/>
              <a:t>            ιστορική πηγή: «Γνωρίζουμε τον αγώνα αυτόν μέσω των νεαρών, των </a:t>
            </a:r>
          </a:p>
          <a:p>
            <a:pPr algn="ctr"/>
            <a:r>
              <a:rPr lang="el-GR" i="1" dirty="0" smtClean="0"/>
              <a:t>            παπύρων, καθώς και των Ανεκδότων του Προκοπίου, ο οποίος υποστηρίζει </a:t>
            </a:r>
          </a:p>
          <a:p>
            <a:pPr algn="ctr"/>
            <a:r>
              <a:rPr lang="el-GR" i="1" dirty="0" smtClean="0"/>
              <a:t>            τις απόψεις των ευγενών και αν και παρουσιάζει αρκετές κατηγορίες </a:t>
            </a:r>
          </a:p>
          <a:p>
            <a:pPr algn="ctr"/>
            <a:r>
              <a:rPr lang="el-GR" i="1" dirty="0" smtClean="0"/>
              <a:t>            στο </a:t>
            </a:r>
            <a:r>
              <a:rPr lang="el-GR" i="1" dirty="0" err="1" smtClean="0"/>
              <a:t>λίβελλό</a:t>
            </a:r>
            <a:r>
              <a:rPr lang="el-GR" i="1" dirty="0" smtClean="0"/>
              <a:t> του αυτό εναντίον του Ιουστινιανού, εν τούτοις δίνει μια </a:t>
            </a:r>
          </a:p>
          <a:p>
            <a:pPr algn="ctr"/>
            <a:r>
              <a:rPr lang="el-GR" i="1" dirty="0" smtClean="0"/>
              <a:t>            εξαιρετικά ενδιαφέρουσα εικόνα της κατά τη διάρκεια του 6ου αι. </a:t>
            </a:r>
          </a:p>
          <a:p>
            <a:pPr algn="ctr"/>
            <a:r>
              <a:rPr lang="el-GR" i="1" dirty="0" smtClean="0"/>
              <a:t>            κοινωνικής πάλης</a:t>
            </a:r>
            <a:r>
              <a:rPr lang="en-US" i="1" dirty="0" smtClean="0"/>
              <a:t>.</a:t>
            </a:r>
            <a:endParaRPr lang="el-GR" i="1" dirty="0"/>
          </a:p>
        </p:txBody>
      </p:sp>
      <p:pic>
        <p:nvPicPr>
          <p:cNvPr id="3073" name="Picture 1" descr="mistras9"/>
          <p:cNvPicPr>
            <a:picLocks noChangeAspect="1" noChangeArrowheads="1"/>
          </p:cNvPicPr>
          <p:nvPr/>
        </p:nvPicPr>
        <p:blipFill>
          <a:blip r:embed="rId3" cstate="print"/>
          <a:srcRect/>
          <a:stretch>
            <a:fillRect/>
          </a:stretch>
        </p:blipFill>
        <p:spPr bwMode="auto">
          <a:xfrm>
            <a:off x="3786182" y="4000504"/>
            <a:ext cx="1714512" cy="2324088"/>
          </a:xfrm>
          <a:prstGeom prst="rect">
            <a:avLst/>
          </a:prstGeom>
          <a:noFill/>
          <a:ln w="38100">
            <a:solidFill>
              <a:schemeClr val="tx1"/>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16</a:t>
            </a:fld>
            <a:endParaRPr lang="el-GR"/>
          </a:p>
        </p:txBody>
      </p:sp>
      <p:sp>
        <p:nvSpPr>
          <p:cNvPr id="30721" name="Rectangle 1"/>
          <p:cNvSpPr>
            <a:spLocks noChangeArrowheads="1"/>
          </p:cNvSpPr>
          <p:nvPr/>
        </p:nvSpPr>
        <p:spPr bwMode="auto">
          <a:xfrm>
            <a:off x="285720" y="357166"/>
            <a:ext cx="8643998" cy="2677656"/>
          </a:xfrm>
          <a:prstGeom prst="rect">
            <a:avLst/>
          </a:prstGeom>
          <a:solidFill>
            <a:schemeClr val="accent2">
              <a:lumMod val="20000"/>
              <a:lumOff val="80000"/>
            </a:schemeClr>
          </a:solidFill>
          <a:ln w="57150">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pPr>
            <a:r>
              <a:rPr kumimoji="0" lang="el-GR" sz="2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Συμπέρασμα: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85900" algn="l"/>
              </a:tabLst>
            </a:pP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Symbol" pitchFamily="18" charset="2"/>
              </a:rPr>
              <a:t>·	</a:t>
            </a:r>
            <a:r>
              <a:rPr kumimoji="0" lang="el-G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Απ</a:t>
            </a:r>
            <a:r>
              <a:rPr kumimoji="0" lang="el-GR" sz="24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όσα αναφέραμε</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l-G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είναι φανερό ότι το έργο αυτό του Προκοπίου, ενώ είναι μια σημαντική πηγή για τα διαδραματιζόμενα στο εσωτερικό της αυτοκρατορίας την εποχή εκείνη, δεν μπορεί να είναι πάντα έγκυρη. Ετούτο, γιατί ο ιστορικός μεταφέρει στο έργο του προσωπικές αντιπάθειες, με συνέπεια να χάσει το στοιχείο της αντικειμενικότητας.</a:t>
            </a:r>
            <a:endParaRPr kumimoji="0" lang="el-GR" sz="2400" b="0" i="1"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mistras7"/>
          <p:cNvPicPr>
            <a:picLocks noChangeAspect="1" noChangeArrowheads="1"/>
          </p:cNvPicPr>
          <p:nvPr/>
        </p:nvPicPr>
        <p:blipFill>
          <a:blip r:embed="rId3" cstate="print"/>
          <a:srcRect/>
          <a:stretch>
            <a:fillRect/>
          </a:stretch>
        </p:blipFill>
        <p:spPr bwMode="auto">
          <a:xfrm>
            <a:off x="3286116" y="3214686"/>
            <a:ext cx="2428892" cy="3014655"/>
          </a:xfrm>
          <a:prstGeom prst="rect">
            <a:avLst/>
          </a:prstGeom>
          <a:noFill/>
          <a:ln w="57150">
            <a:solidFill>
              <a:schemeClr val="tx1"/>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17</a:t>
            </a:fld>
            <a:endParaRPr lang="el-GR"/>
          </a:p>
        </p:txBody>
      </p:sp>
      <p:sp>
        <p:nvSpPr>
          <p:cNvPr id="4" name="3 - Ορθογώνιο"/>
          <p:cNvSpPr/>
          <p:nvPr/>
        </p:nvSpPr>
        <p:spPr>
          <a:xfrm>
            <a:off x="285720" y="214291"/>
            <a:ext cx="8572560" cy="6186309"/>
          </a:xfrm>
          <a:prstGeom prst="rect">
            <a:avLst/>
          </a:prstGeom>
        </p:spPr>
        <p:txBody>
          <a:bodyPr wrap="square">
            <a:spAutoFit/>
          </a:bodyPr>
          <a:lstStyle/>
          <a:p>
            <a:r>
              <a:rPr lang="el-GR" b="1" i="1" u="sng" dirty="0" smtClean="0">
                <a:solidFill>
                  <a:schemeClr val="accent1">
                    <a:lumMod val="75000"/>
                  </a:schemeClr>
                </a:solidFill>
              </a:rPr>
              <a:t>Ενδεικτική βιβλιογραφία:</a:t>
            </a:r>
          </a:p>
          <a:p>
            <a:endParaRPr lang="el-GR" dirty="0" smtClean="0"/>
          </a:p>
          <a:p>
            <a:r>
              <a:rPr lang="el-GR" dirty="0" smtClean="0"/>
              <a:t>            </a:t>
            </a:r>
            <a:r>
              <a:rPr lang="el-GR" i="1" dirty="0" smtClean="0"/>
              <a:t>1.Α.Vasiliev, Ιστορία της Βυζαντινής Αυτοκρατορίας, Αθήνα 1954.</a:t>
            </a:r>
          </a:p>
          <a:p>
            <a:endParaRPr lang="el-GR" i="1" dirty="0" smtClean="0"/>
          </a:p>
          <a:p>
            <a:r>
              <a:rPr lang="el-GR" i="1" dirty="0" smtClean="0"/>
              <a:t>            2.Hesseling, </a:t>
            </a:r>
            <a:r>
              <a:rPr lang="el-GR" i="1" dirty="0" err="1" smtClean="0"/>
              <a:t>Bυζάντιο</a:t>
            </a:r>
            <a:r>
              <a:rPr lang="el-GR" i="1" dirty="0" smtClean="0"/>
              <a:t> και Βυζαντινός πολιτισμός, Αθήνα 1914.</a:t>
            </a:r>
          </a:p>
          <a:p>
            <a:endParaRPr lang="el-GR" i="1" dirty="0" smtClean="0"/>
          </a:p>
          <a:p>
            <a:r>
              <a:rPr lang="el-GR" i="1" dirty="0" smtClean="0"/>
              <a:t>            3.Ι. </a:t>
            </a:r>
            <a:r>
              <a:rPr lang="el-GR" i="1" dirty="0" err="1" smtClean="0"/>
              <a:t>Καραγιαννόπουλος</a:t>
            </a:r>
            <a:r>
              <a:rPr lang="el-GR" i="1" dirty="0" smtClean="0"/>
              <a:t>, Ιστορία του Βυζαντινού Κράτους., Θεσ/νίκη </a:t>
            </a:r>
          </a:p>
          <a:p>
            <a:r>
              <a:rPr lang="el-GR" i="1" dirty="0" smtClean="0"/>
              <a:t>            1980.</a:t>
            </a:r>
          </a:p>
          <a:p>
            <a:endParaRPr lang="el-GR" i="1" dirty="0" smtClean="0"/>
          </a:p>
          <a:p>
            <a:r>
              <a:rPr lang="el-GR" i="1" dirty="0" smtClean="0"/>
              <a:t>            4.Π. </a:t>
            </a:r>
            <a:r>
              <a:rPr lang="el-GR" i="1" dirty="0" err="1" smtClean="0"/>
              <a:t>Καρολίδης</a:t>
            </a:r>
            <a:r>
              <a:rPr lang="el-GR" i="1" dirty="0" smtClean="0"/>
              <a:t>, Βυζαντινή Ιστορία, Αθήνα 1906.</a:t>
            </a:r>
          </a:p>
          <a:p>
            <a:endParaRPr lang="el-GR" i="1" dirty="0" smtClean="0"/>
          </a:p>
          <a:p>
            <a:r>
              <a:rPr lang="el-GR" i="1" dirty="0" smtClean="0"/>
              <a:t>            5.Γ. Κορδάτος, Ακμή και Παρακμή του Βυζαντινού Κράτους, Αθήνα 1954.</a:t>
            </a:r>
          </a:p>
          <a:p>
            <a:endParaRPr lang="el-GR" i="1" dirty="0" smtClean="0"/>
          </a:p>
          <a:p>
            <a:r>
              <a:rPr lang="el-GR" i="1" dirty="0" smtClean="0"/>
              <a:t>            6.G. </a:t>
            </a:r>
            <a:r>
              <a:rPr lang="el-GR" i="1" dirty="0" err="1" smtClean="0"/>
              <a:t>Ostrogorsky</a:t>
            </a:r>
            <a:r>
              <a:rPr lang="el-GR" i="1" dirty="0" smtClean="0"/>
              <a:t>, Ιστορία του Βυζαντινού Κράτους, Αθήνα 1984.</a:t>
            </a:r>
          </a:p>
          <a:p>
            <a:endParaRPr lang="el-GR" i="1" dirty="0" smtClean="0"/>
          </a:p>
          <a:p>
            <a:r>
              <a:rPr lang="el-GR" i="1" dirty="0" smtClean="0"/>
              <a:t>            7.Κ. </a:t>
            </a:r>
            <a:r>
              <a:rPr lang="el-GR" i="1" dirty="0" err="1" smtClean="0"/>
              <a:t>Παπαρρηγόπουλος</a:t>
            </a:r>
            <a:r>
              <a:rPr lang="el-GR" i="1" dirty="0" smtClean="0"/>
              <a:t>, Ιστορία του Ελληνικού Έθνους, τ. Γ΄, Αθήνα </a:t>
            </a:r>
          </a:p>
          <a:p>
            <a:r>
              <a:rPr lang="el-GR" i="1" dirty="0" smtClean="0"/>
              <a:t>            (σελ.154-204).</a:t>
            </a:r>
          </a:p>
          <a:p>
            <a:endParaRPr lang="el-GR" i="1" dirty="0" smtClean="0"/>
          </a:p>
          <a:p>
            <a:r>
              <a:rPr lang="el-GR" i="1" dirty="0" smtClean="0"/>
              <a:t>            8.Ι.Ε.Ε. της Εκδοτικής Αθηνών, τ. Ζ΄, Αθήνα 1980.</a:t>
            </a:r>
          </a:p>
          <a:p>
            <a:endParaRPr lang="el-GR" i="1" dirty="0" smtClean="0"/>
          </a:p>
          <a:p>
            <a:r>
              <a:rPr lang="el-GR" i="1" dirty="0" smtClean="0"/>
              <a:t>            9.Ιστορία της Βυζαντινής αυτοκρατορίας, </a:t>
            </a:r>
            <a:r>
              <a:rPr lang="el-GR" i="1" dirty="0" err="1" smtClean="0"/>
              <a:t>Cambridge</a:t>
            </a:r>
            <a:r>
              <a:rPr lang="el-GR" i="1" dirty="0" smtClean="0"/>
              <a:t> </a:t>
            </a:r>
            <a:r>
              <a:rPr lang="el-GR" i="1" dirty="0" err="1" smtClean="0"/>
              <a:t>Mediaeval</a:t>
            </a:r>
            <a:r>
              <a:rPr lang="el-GR" i="1" dirty="0" smtClean="0"/>
              <a:t> </a:t>
            </a:r>
            <a:r>
              <a:rPr lang="el-GR" i="1" dirty="0" err="1" smtClean="0"/>
              <a:t>History</a:t>
            </a:r>
            <a:endParaRPr lang="el-GR" i="1" dirty="0" smtClean="0"/>
          </a:p>
          <a:p>
            <a:endParaRPr lang="el-GR" dirty="0"/>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1"/>
            <a:ext cx="8643998" cy="6143667"/>
          </a:xfrm>
          <a:prstGeom prst="rect">
            <a:avLst/>
          </a:prstGeom>
          <a:solidFill>
            <a:schemeClr val="accent3">
              <a:lumMod val="20000"/>
              <a:lumOff val="80000"/>
            </a:schemeClr>
          </a:solidFill>
          <a:ln w="28575">
            <a:solidFill>
              <a:schemeClr val="tx1"/>
            </a:solidFill>
          </a:ln>
        </p:spPr>
        <p:txBody>
          <a:bodyPr wrap="square">
            <a:spAutoFit/>
          </a:bodyPr>
          <a:lstStyle/>
          <a:p>
            <a:r>
              <a:rPr lang="el-GR" dirty="0" smtClean="0"/>
              <a:t>«Όσα μεν </a:t>
            </a:r>
            <a:r>
              <a:rPr lang="el-GR" dirty="0" err="1" smtClean="0"/>
              <a:t>ούν</a:t>
            </a:r>
            <a:r>
              <a:rPr lang="el-GR" dirty="0" smtClean="0"/>
              <a:t> Ρωμαίων τω γένει εν τοις </a:t>
            </a:r>
            <a:r>
              <a:rPr lang="el-GR" dirty="0" err="1" smtClean="0"/>
              <a:t>πολέμοις</a:t>
            </a:r>
            <a:r>
              <a:rPr lang="el-GR" dirty="0" smtClean="0"/>
              <a:t> άχρι δεύρο </a:t>
            </a:r>
            <a:r>
              <a:rPr lang="el-GR" dirty="0" err="1" smtClean="0"/>
              <a:t>ξυνηνέχθη</a:t>
            </a:r>
            <a:r>
              <a:rPr lang="el-GR" dirty="0" smtClean="0"/>
              <a:t> </a:t>
            </a:r>
          </a:p>
          <a:p>
            <a:r>
              <a:rPr lang="el-GR" dirty="0" smtClean="0"/>
              <a:t>            γενέσθαι, </a:t>
            </a:r>
            <a:r>
              <a:rPr lang="el-GR" dirty="0" err="1" smtClean="0"/>
              <a:t>τήδέ</a:t>
            </a:r>
            <a:r>
              <a:rPr lang="el-GR" dirty="0" smtClean="0"/>
              <a:t> </a:t>
            </a:r>
            <a:r>
              <a:rPr lang="el-GR" dirty="0" err="1" smtClean="0"/>
              <a:t>μοι</a:t>
            </a:r>
            <a:r>
              <a:rPr lang="el-GR" dirty="0" smtClean="0"/>
              <a:t> </a:t>
            </a:r>
            <a:r>
              <a:rPr lang="el-GR" dirty="0" err="1" smtClean="0"/>
              <a:t>δεδιήγηται</a:t>
            </a:r>
            <a:r>
              <a:rPr lang="el-GR" dirty="0" smtClean="0"/>
              <a:t>, </a:t>
            </a:r>
            <a:r>
              <a:rPr lang="el-GR" dirty="0" err="1" smtClean="0"/>
              <a:t>ήπερ</a:t>
            </a:r>
            <a:r>
              <a:rPr lang="el-GR" dirty="0" smtClean="0"/>
              <a:t> δυνατόν </a:t>
            </a:r>
            <a:r>
              <a:rPr lang="el-GR" dirty="0" err="1" smtClean="0"/>
              <a:t>εγεγόνει</a:t>
            </a:r>
            <a:r>
              <a:rPr lang="el-GR" dirty="0" smtClean="0"/>
              <a:t> των πράξεων </a:t>
            </a:r>
            <a:r>
              <a:rPr lang="el-GR" dirty="0" err="1" smtClean="0"/>
              <a:t>τάς</a:t>
            </a:r>
            <a:r>
              <a:rPr lang="el-GR" dirty="0" smtClean="0"/>
              <a:t> </a:t>
            </a:r>
          </a:p>
          <a:p>
            <a:r>
              <a:rPr lang="el-GR" dirty="0" smtClean="0"/>
              <a:t>            δηλώσεις </a:t>
            </a:r>
            <a:r>
              <a:rPr lang="el-GR" dirty="0" err="1" smtClean="0"/>
              <a:t>απάσας</a:t>
            </a:r>
            <a:r>
              <a:rPr lang="el-GR" dirty="0" smtClean="0"/>
              <a:t> επί καιρών τε και χωρίων των επιτηδείων </a:t>
            </a:r>
            <a:r>
              <a:rPr lang="el-GR" dirty="0" err="1" smtClean="0"/>
              <a:t>αρμοσαμένω</a:t>
            </a:r>
            <a:r>
              <a:rPr lang="el-GR" dirty="0" smtClean="0"/>
              <a:t>: </a:t>
            </a:r>
          </a:p>
          <a:p>
            <a:r>
              <a:rPr lang="el-GR" dirty="0" smtClean="0"/>
              <a:t>            </a:t>
            </a:r>
            <a:r>
              <a:rPr lang="el-GR" dirty="0" err="1" smtClean="0"/>
              <a:t>τά</a:t>
            </a:r>
            <a:r>
              <a:rPr lang="el-GR" dirty="0" smtClean="0"/>
              <a:t> δε ενθένδε ουκέτι </a:t>
            </a:r>
            <a:r>
              <a:rPr lang="el-GR" dirty="0" err="1" smtClean="0"/>
              <a:t>μοι</a:t>
            </a:r>
            <a:r>
              <a:rPr lang="el-GR" dirty="0" smtClean="0"/>
              <a:t> τρόπω τω </a:t>
            </a:r>
            <a:r>
              <a:rPr lang="el-GR" dirty="0" err="1" smtClean="0"/>
              <a:t>ειρημένω</a:t>
            </a:r>
            <a:r>
              <a:rPr lang="el-GR" dirty="0" smtClean="0"/>
              <a:t> </a:t>
            </a:r>
            <a:r>
              <a:rPr lang="el-GR" dirty="0" err="1" smtClean="0"/>
              <a:t>ξυγκείσεται</a:t>
            </a:r>
            <a:r>
              <a:rPr lang="el-GR" dirty="0" smtClean="0"/>
              <a:t>, επί ενταύθα </a:t>
            </a:r>
          </a:p>
          <a:p>
            <a:r>
              <a:rPr lang="el-GR" dirty="0" smtClean="0"/>
              <a:t>            </a:t>
            </a:r>
            <a:r>
              <a:rPr lang="el-GR" dirty="0" err="1" smtClean="0"/>
              <a:t>γεγράψεται</a:t>
            </a:r>
            <a:r>
              <a:rPr lang="el-GR" dirty="0" smtClean="0"/>
              <a:t> πάντα, οπόσα </a:t>
            </a:r>
            <a:r>
              <a:rPr lang="el-GR" dirty="0" err="1" smtClean="0"/>
              <a:t>δή</a:t>
            </a:r>
            <a:r>
              <a:rPr lang="el-GR" dirty="0" smtClean="0"/>
              <a:t> </a:t>
            </a:r>
            <a:r>
              <a:rPr lang="el-GR" dirty="0" err="1" smtClean="0"/>
              <a:t>τετύχηκε</a:t>
            </a:r>
            <a:r>
              <a:rPr lang="el-GR" dirty="0" smtClean="0"/>
              <a:t> γενέσθαι </a:t>
            </a:r>
            <a:r>
              <a:rPr lang="el-GR" dirty="0" err="1" smtClean="0"/>
              <a:t>πανταχόθι</a:t>
            </a:r>
            <a:r>
              <a:rPr lang="el-GR" dirty="0" smtClean="0"/>
              <a:t> της Ρωμαίων </a:t>
            </a:r>
          </a:p>
          <a:p>
            <a:r>
              <a:rPr lang="el-GR" dirty="0" smtClean="0"/>
              <a:t>            αρχής. αίτιον δε, ότι </a:t>
            </a:r>
            <a:r>
              <a:rPr lang="el-GR" dirty="0" err="1" smtClean="0"/>
              <a:t>δή</a:t>
            </a:r>
            <a:r>
              <a:rPr lang="el-GR" dirty="0" smtClean="0"/>
              <a:t> </a:t>
            </a:r>
            <a:r>
              <a:rPr lang="el-GR" dirty="0" err="1" smtClean="0"/>
              <a:t>ουχ</a:t>
            </a:r>
            <a:r>
              <a:rPr lang="el-GR" dirty="0" smtClean="0"/>
              <a:t> οίον τε ην </a:t>
            </a:r>
            <a:r>
              <a:rPr lang="el-GR" dirty="0" err="1" smtClean="0"/>
              <a:t>περιόντων</a:t>
            </a:r>
            <a:r>
              <a:rPr lang="el-GR" dirty="0" smtClean="0"/>
              <a:t> έτι των αυτά </a:t>
            </a:r>
          </a:p>
          <a:p>
            <a:r>
              <a:rPr lang="el-GR" dirty="0" smtClean="0"/>
              <a:t>            </a:t>
            </a:r>
            <a:r>
              <a:rPr lang="el-GR" dirty="0" err="1" smtClean="0"/>
              <a:t>ειργασμένων</a:t>
            </a:r>
            <a:r>
              <a:rPr lang="el-GR" dirty="0" smtClean="0"/>
              <a:t> </a:t>
            </a:r>
            <a:r>
              <a:rPr lang="el-GR" dirty="0" err="1" smtClean="0"/>
              <a:t>ότω</a:t>
            </a:r>
            <a:r>
              <a:rPr lang="el-GR" dirty="0" smtClean="0"/>
              <a:t> δει </a:t>
            </a:r>
            <a:r>
              <a:rPr lang="el-GR" dirty="0" err="1" smtClean="0"/>
              <a:t>αναγράφεσθαι</a:t>
            </a:r>
            <a:r>
              <a:rPr lang="el-GR" dirty="0" smtClean="0"/>
              <a:t> τρόπω. ούτε γαρ </a:t>
            </a:r>
            <a:r>
              <a:rPr lang="el-GR" dirty="0" err="1" smtClean="0"/>
              <a:t>διαλαθείν</a:t>
            </a:r>
            <a:r>
              <a:rPr lang="el-GR" dirty="0" smtClean="0"/>
              <a:t> πλήθη </a:t>
            </a:r>
          </a:p>
          <a:p>
            <a:r>
              <a:rPr lang="el-GR" dirty="0" smtClean="0"/>
              <a:t>            κατασκόπων οίον τε ην ούτε </a:t>
            </a:r>
            <a:r>
              <a:rPr lang="el-GR" dirty="0" err="1" smtClean="0"/>
              <a:t>φωραθέντα</a:t>
            </a:r>
            <a:r>
              <a:rPr lang="el-GR" dirty="0" smtClean="0"/>
              <a:t> μη </a:t>
            </a:r>
            <a:r>
              <a:rPr lang="el-GR" dirty="0" err="1" smtClean="0"/>
              <a:t>απολωλέναι</a:t>
            </a:r>
            <a:r>
              <a:rPr lang="el-GR" dirty="0" smtClean="0"/>
              <a:t> </a:t>
            </a:r>
            <a:r>
              <a:rPr lang="el-GR" dirty="0" err="1" smtClean="0"/>
              <a:t>θανάτω</a:t>
            </a:r>
            <a:r>
              <a:rPr lang="el-GR" dirty="0" smtClean="0"/>
              <a:t> </a:t>
            </a:r>
            <a:r>
              <a:rPr lang="el-GR" dirty="0" err="1" smtClean="0"/>
              <a:t>οικτίστω</a:t>
            </a:r>
            <a:r>
              <a:rPr lang="el-GR" dirty="0" smtClean="0"/>
              <a:t>: </a:t>
            </a:r>
          </a:p>
          <a:p>
            <a:r>
              <a:rPr lang="el-GR" dirty="0" smtClean="0"/>
              <a:t>            ουδέ γαρ επί των συγγενών τοις </a:t>
            </a:r>
            <a:r>
              <a:rPr lang="el-GR" dirty="0" err="1" smtClean="0"/>
              <a:t>γε</a:t>
            </a:r>
            <a:r>
              <a:rPr lang="el-GR" dirty="0" smtClean="0"/>
              <a:t> </a:t>
            </a:r>
            <a:r>
              <a:rPr lang="el-GR" dirty="0" err="1" smtClean="0"/>
              <a:t>οικειοτάτοις</a:t>
            </a:r>
            <a:r>
              <a:rPr lang="el-GR" dirty="0" smtClean="0"/>
              <a:t> το </a:t>
            </a:r>
            <a:r>
              <a:rPr lang="el-GR" dirty="0" err="1" smtClean="0"/>
              <a:t>θαρρείν</a:t>
            </a:r>
            <a:r>
              <a:rPr lang="el-GR" dirty="0" smtClean="0"/>
              <a:t> είχον.1 </a:t>
            </a:r>
          </a:p>
          <a:p>
            <a:r>
              <a:rPr lang="el-GR" dirty="0" smtClean="0"/>
              <a:t>            αλλά και πολλών των εν τοις έμπροσθεν </a:t>
            </a:r>
            <a:r>
              <a:rPr lang="el-GR" dirty="0" err="1" smtClean="0"/>
              <a:t>λόγοις</a:t>
            </a:r>
            <a:r>
              <a:rPr lang="el-GR" dirty="0" smtClean="0"/>
              <a:t> ειρημένων </a:t>
            </a:r>
            <a:r>
              <a:rPr lang="el-GR" dirty="0" err="1" smtClean="0"/>
              <a:t>αποκρύψασθαι</a:t>
            </a:r>
            <a:r>
              <a:rPr lang="el-GR" dirty="0" smtClean="0"/>
              <a:t> </a:t>
            </a:r>
          </a:p>
          <a:p>
            <a:r>
              <a:rPr lang="el-GR" dirty="0" smtClean="0"/>
              <a:t>            </a:t>
            </a:r>
            <a:r>
              <a:rPr lang="el-GR" dirty="0" err="1" smtClean="0"/>
              <a:t>τάς</a:t>
            </a:r>
            <a:r>
              <a:rPr lang="el-GR" dirty="0" smtClean="0"/>
              <a:t> αιτίας </a:t>
            </a:r>
            <a:r>
              <a:rPr lang="el-GR" dirty="0" err="1" smtClean="0"/>
              <a:t>σημήναι</a:t>
            </a:r>
            <a:r>
              <a:rPr lang="el-GR" dirty="0" smtClean="0"/>
              <a:t> δεήσει.</a:t>
            </a:r>
          </a:p>
          <a:p>
            <a:endParaRPr lang="el-GR" dirty="0" smtClean="0"/>
          </a:p>
          <a:p>
            <a:r>
              <a:rPr lang="el-GR" dirty="0" smtClean="0"/>
              <a:t>            Αλλά </a:t>
            </a:r>
            <a:r>
              <a:rPr lang="el-GR" dirty="0" err="1" smtClean="0"/>
              <a:t>μοι</a:t>
            </a:r>
            <a:r>
              <a:rPr lang="el-GR" dirty="0" smtClean="0"/>
              <a:t> ες </a:t>
            </a:r>
            <a:r>
              <a:rPr lang="el-GR" dirty="0" err="1" smtClean="0"/>
              <a:t>αγώνισιν</a:t>
            </a:r>
            <a:r>
              <a:rPr lang="el-GR" dirty="0" smtClean="0"/>
              <a:t> </a:t>
            </a:r>
            <a:r>
              <a:rPr lang="el-GR" dirty="0" err="1" smtClean="0"/>
              <a:t>ετέραν</a:t>
            </a:r>
            <a:r>
              <a:rPr lang="el-GR" dirty="0" smtClean="0"/>
              <a:t> </a:t>
            </a:r>
            <a:r>
              <a:rPr lang="el-GR" dirty="0" err="1" smtClean="0"/>
              <a:t>ιόντι</a:t>
            </a:r>
            <a:r>
              <a:rPr lang="el-GR" dirty="0" smtClean="0"/>
              <a:t> </a:t>
            </a:r>
            <a:r>
              <a:rPr lang="el-GR" dirty="0" err="1" smtClean="0"/>
              <a:t>χαλεπήν</a:t>
            </a:r>
            <a:r>
              <a:rPr lang="el-GR" dirty="0" smtClean="0"/>
              <a:t> τινά και δεινώς </a:t>
            </a:r>
            <a:r>
              <a:rPr lang="el-GR" dirty="0" err="1" smtClean="0"/>
              <a:t>άμαχον</a:t>
            </a:r>
            <a:r>
              <a:rPr lang="el-GR" dirty="0" smtClean="0"/>
              <a:t> των </a:t>
            </a:r>
          </a:p>
          <a:p>
            <a:r>
              <a:rPr lang="el-GR" dirty="0" smtClean="0"/>
              <a:t>            </a:t>
            </a:r>
            <a:r>
              <a:rPr lang="el-GR" dirty="0" err="1" smtClean="0"/>
              <a:t>Ιουστινιανώ</a:t>
            </a:r>
            <a:r>
              <a:rPr lang="el-GR" dirty="0" smtClean="0"/>
              <a:t> τε και Θεοδώρα </a:t>
            </a:r>
            <a:r>
              <a:rPr lang="el-GR" dirty="0" err="1" smtClean="0"/>
              <a:t>βεβιωμένων</a:t>
            </a:r>
            <a:r>
              <a:rPr lang="el-GR" dirty="0" smtClean="0"/>
              <a:t> </a:t>
            </a:r>
            <a:r>
              <a:rPr lang="el-GR" dirty="0" err="1" smtClean="0"/>
              <a:t>βαμβαίνειν</a:t>
            </a:r>
            <a:r>
              <a:rPr lang="el-GR" dirty="0" smtClean="0"/>
              <a:t> τε και </a:t>
            </a:r>
            <a:r>
              <a:rPr lang="el-GR" dirty="0" err="1" smtClean="0"/>
              <a:t>αναποδίζειν</a:t>
            </a:r>
            <a:r>
              <a:rPr lang="el-GR" dirty="0" smtClean="0"/>
              <a:t> </a:t>
            </a:r>
          </a:p>
          <a:p>
            <a:r>
              <a:rPr lang="el-GR" dirty="0" smtClean="0"/>
              <a:t>            επί πλείστον εκείνο </a:t>
            </a:r>
            <a:r>
              <a:rPr lang="el-GR" dirty="0" err="1" smtClean="0"/>
              <a:t>διαριθμουμένου</a:t>
            </a:r>
            <a:r>
              <a:rPr lang="el-GR" dirty="0" smtClean="0"/>
              <a:t> </a:t>
            </a:r>
            <a:r>
              <a:rPr lang="el-GR" dirty="0" err="1" smtClean="0"/>
              <a:t>ξυμβαίνει</a:t>
            </a:r>
            <a:r>
              <a:rPr lang="el-GR" dirty="0" smtClean="0"/>
              <a:t>, ότι </a:t>
            </a:r>
            <a:r>
              <a:rPr lang="el-GR" dirty="0" err="1" smtClean="0"/>
              <a:t>δή</a:t>
            </a:r>
            <a:r>
              <a:rPr lang="el-GR" dirty="0" smtClean="0"/>
              <a:t> </a:t>
            </a:r>
            <a:r>
              <a:rPr lang="el-GR" dirty="0" err="1" smtClean="0"/>
              <a:t>μοι</a:t>
            </a:r>
            <a:r>
              <a:rPr lang="el-GR" dirty="0" smtClean="0"/>
              <a:t> ταύτα εν τω </a:t>
            </a:r>
          </a:p>
          <a:p>
            <a:r>
              <a:rPr lang="el-GR" dirty="0" smtClean="0"/>
              <a:t>            παρόντι </a:t>
            </a:r>
            <a:r>
              <a:rPr lang="el-GR" dirty="0" err="1" smtClean="0"/>
              <a:t>γεγράψεται</a:t>
            </a:r>
            <a:r>
              <a:rPr lang="el-GR" dirty="0" smtClean="0"/>
              <a:t> </a:t>
            </a:r>
            <a:r>
              <a:rPr lang="el-GR" dirty="0" err="1" smtClean="0"/>
              <a:t>τά</a:t>
            </a:r>
            <a:r>
              <a:rPr lang="el-GR" dirty="0" smtClean="0"/>
              <a:t> μήτε πιστά μήτε εικότα </a:t>
            </a:r>
            <a:r>
              <a:rPr lang="el-GR" dirty="0" err="1" smtClean="0"/>
              <a:t>φανησόμενα</a:t>
            </a:r>
            <a:r>
              <a:rPr lang="el-GR" dirty="0" smtClean="0"/>
              <a:t> τοις όπισθεν </a:t>
            </a:r>
          </a:p>
          <a:p>
            <a:r>
              <a:rPr lang="el-GR" dirty="0" smtClean="0"/>
              <a:t>            </a:t>
            </a:r>
            <a:r>
              <a:rPr lang="el-GR" dirty="0" err="1" smtClean="0"/>
              <a:t>γενησομένοις</a:t>
            </a:r>
            <a:r>
              <a:rPr lang="el-GR" dirty="0" smtClean="0"/>
              <a:t>, άλλως τε </a:t>
            </a:r>
            <a:r>
              <a:rPr lang="el-GR" dirty="0" err="1" smtClean="0"/>
              <a:t>οπηνίκα</a:t>
            </a:r>
            <a:r>
              <a:rPr lang="el-GR" dirty="0" smtClean="0"/>
              <a:t> επί μέγα </a:t>
            </a:r>
            <a:r>
              <a:rPr lang="el-GR" dirty="0" err="1" smtClean="0"/>
              <a:t>ρεύσας</a:t>
            </a:r>
            <a:r>
              <a:rPr lang="el-GR" dirty="0" smtClean="0"/>
              <a:t> ο χρόνος παλαιοτέραν </a:t>
            </a:r>
          </a:p>
          <a:p>
            <a:r>
              <a:rPr lang="el-GR" dirty="0" smtClean="0"/>
              <a:t>            την </a:t>
            </a:r>
            <a:r>
              <a:rPr lang="el-GR" dirty="0" err="1" smtClean="0"/>
              <a:t>ακοήν</a:t>
            </a:r>
            <a:r>
              <a:rPr lang="el-GR" dirty="0" smtClean="0"/>
              <a:t> απεργάζεται, </a:t>
            </a:r>
            <a:r>
              <a:rPr lang="el-GR" dirty="0" err="1" smtClean="0"/>
              <a:t>δέδοικα</a:t>
            </a:r>
            <a:r>
              <a:rPr lang="el-GR" dirty="0" smtClean="0"/>
              <a:t> μη και μυθολογίας </a:t>
            </a:r>
            <a:r>
              <a:rPr lang="el-GR" dirty="0" err="1" smtClean="0"/>
              <a:t>αποίσομαι</a:t>
            </a:r>
            <a:r>
              <a:rPr lang="el-GR" dirty="0" smtClean="0"/>
              <a:t> </a:t>
            </a:r>
            <a:r>
              <a:rPr lang="el-GR" dirty="0" err="1" smtClean="0"/>
              <a:t>δόξαν</a:t>
            </a:r>
            <a:r>
              <a:rPr lang="el-GR" dirty="0" smtClean="0"/>
              <a:t> καν </a:t>
            </a:r>
          </a:p>
          <a:p>
            <a:r>
              <a:rPr lang="el-GR" dirty="0" smtClean="0"/>
              <a:t>            τοις </a:t>
            </a:r>
            <a:r>
              <a:rPr lang="el-GR" dirty="0" err="1" smtClean="0"/>
              <a:t>τραγωδοδιδασκάλοις</a:t>
            </a:r>
            <a:r>
              <a:rPr lang="el-GR" dirty="0" smtClean="0"/>
              <a:t> </a:t>
            </a:r>
            <a:r>
              <a:rPr lang="el-GR" dirty="0" err="1" smtClean="0"/>
              <a:t>τετάξομαι</a:t>
            </a:r>
            <a:r>
              <a:rPr lang="el-GR" dirty="0" smtClean="0"/>
              <a:t>. </a:t>
            </a:r>
            <a:r>
              <a:rPr lang="el-GR" dirty="0" err="1" smtClean="0"/>
              <a:t>Εκείνω</a:t>
            </a:r>
            <a:r>
              <a:rPr lang="el-GR" dirty="0" smtClean="0"/>
              <a:t> </a:t>
            </a:r>
            <a:r>
              <a:rPr lang="el-GR" dirty="0" err="1" smtClean="0"/>
              <a:t>μέντοι</a:t>
            </a:r>
            <a:r>
              <a:rPr lang="el-GR" dirty="0" smtClean="0"/>
              <a:t> το </a:t>
            </a:r>
            <a:r>
              <a:rPr lang="el-GR" dirty="0" err="1" smtClean="0"/>
              <a:t>θαρρείν</a:t>
            </a:r>
            <a:r>
              <a:rPr lang="el-GR" dirty="0" smtClean="0"/>
              <a:t> έχων ουκ </a:t>
            </a:r>
          </a:p>
          <a:p>
            <a:r>
              <a:rPr lang="el-GR" dirty="0" smtClean="0"/>
              <a:t>            αμαρτύρητος ο λόγος εστίν. Οι γαρ νυν άνθρωποι </a:t>
            </a:r>
            <a:r>
              <a:rPr lang="el-GR" dirty="0" err="1" smtClean="0"/>
              <a:t>δαημονέστατοι</a:t>
            </a:r>
            <a:r>
              <a:rPr lang="el-GR" dirty="0" smtClean="0"/>
              <a:t> </a:t>
            </a:r>
          </a:p>
          <a:p>
            <a:r>
              <a:rPr lang="el-GR" dirty="0" smtClean="0"/>
              <a:t>            μάρτυρες των πράξεων όντες </a:t>
            </a:r>
            <a:r>
              <a:rPr lang="el-GR" dirty="0" err="1" smtClean="0"/>
              <a:t>αξιόχρεω</a:t>
            </a:r>
            <a:r>
              <a:rPr lang="el-GR" dirty="0" smtClean="0"/>
              <a:t> </a:t>
            </a:r>
            <a:r>
              <a:rPr lang="el-GR" dirty="0" err="1" smtClean="0"/>
              <a:t>παραπομποί</a:t>
            </a:r>
            <a:r>
              <a:rPr lang="el-GR" dirty="0" smtClean="0"/>
              <a:t> ες τον έπειτα </a:t>
            </a:r>
            <a:r>
              <a:rPr lang="el-GR" dirty="0" err="1" smtClean="0"/>
              <a:t>χρόνον</a:t>
            </a:r>
            <a:r>
              <a:rPr lang="el-GR" dirty="0" smtClean="0"/>
              <a:t> </a:t>
            </a:r>
          </a:p>
          <a:p>
            <a:r>
              <a:rPr lang="el-GR" dirty="0" smtClean="0"/>
              <a:t>            της υπέρ αυτών πίστεως έσονται…».2</a:t>
            </a:r>
            <a:endParaRPr lang="el-GR" dirty="0"/>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2</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85728"/>
            <a:ext cx="8286808" cy="5632311"/>
          </a:xfrm>
          <a:prstGeom prst="rect">
            <a:avLst/>
          </a:prstGeom>
          <a:solidFill>
            <a:schemeClr val="tx2">
              <a:lumMod val="20000"/>
              <a:lumOff val="80000"/>
            </a:schemeClr>
          </a:solidFill>
          <a:ln w="57150">
            <a:solidFill>
              <a:schemeClr val="accent2">
                <a:lumMod val="60000"/>
                <a:lumOff val="40000"/>
              </a:schemeClr>
            </a:solidFill>
          </a:ln>
        </p:spPr>
        <p:txBody>
          <a:bodyPr wrap="square">
            <a:spAutoFit/>
          </a:bodyPr>
          <a:lstStyle/>
          <a:p>
            <a:r>
              <a:rPr lang="el-GR" dirty="0" smtClean="0"/>
              <a:t> 1. Η Βυζαντινή διπλωματία και κατασκοπεία φημιζόταν για τα αθέμιτα </a:t>
            </a:r>
          </a:p>
          <a:p>
            <a:r>
              <a:rPr lang="el-GR" dirty="0" smtClean="0"/>
              <a:t>            μέσα που εξεύρισκε για να εξαναγκάζει την αποκάλυψη μυστικών.</a:t>
            </a:r>
          </a:p>
          <a:p>
            <a:endParaRPr lang="el-GR" dirty="0" smtClean="0"/>
          </a:p>
          <a:p>
            <a:endParaRPr lang="el-GR" dirty="0" smtClean="0"/>
          </a:p>
          <a:p>
            <a:endParaRPr lang="el-GR" dirty="0" smtClean="0"/>
          </a:p>
          <a:p>
            <a:r>
              <a:rPr lang="el-GR" dirty="0" smtClean="0"/>
              <a:t>            2. Εδώ υπονοούνται οι χρονογράφοι. Αυτοί ήταν οι παραμυθάδες, θα </a:t>
            </a:r>
          </a:p>
          <a:p>
            <a:r>
              <a:rPr lang="el-GR" dirty="0" smtClean="0"/>
              <a:t>            λέγαμε, του Μεσαίωνα. Πιθανώς ήταν μοναχοί ή αυλικοί ηγεμόνων που </a:t>
            </a:r>
          </a:p>
          <a:p>
            <a:r>
              <a:rPr lang="el-GR" dirty="0" smtClean="0"/>
              <a:t>            εξιστορούσαν με όχι αντικειμενικό τρόπο γεγονότα που έζησαν ή </a:t>
            </a:r>
          </a:p>
          <a:p>
            <a:r>
              <a:rPr lang="el-GR" dirty="0" smtClean="0"/>
              <a:t>            μεταφέρουν παραδόσεις. Θεωρούσαν την ιστορία είδος «ομιλίας» με την </a:t>
            </a:r>
          </a:p>
          <a:p>
            <a:r>
              <a:rPr lang="el-GR" dirty="0" smtClean="0"/>
              <a:t>            οποία τους δινόταν η ευκαιρία να δικαιώσουν την τύχη που εκάστοτε </a:t>
            </a:r>
          </a:p>
          <a:p>
            <a:r>
              <a:rPr lang="el-GR" dirty="0" smtClean="0"/>
              <a:t>            επιφυλάσσει ο Θεός στους ανθρώπους. Δεν ενδιαφέρονταν πολύ για την </a:t>
            </a:r>
          </a:p>
          <a:p>
            <a:r>
              <a:rPr lang="el-GR" dirty="0" smtClean="0"/>
              <a:t>            πραγματική ιστορική έρευνα ή την κριτική και χρησιμοποιούσαν τις πιο </a:t>
            </a:r>
          </a:p>
          <a:p>
            <a:r>
              <a:rPr lang="el-GR" dirty="0" smtClean="0"/>
              <a:t>            πρόσφορες πηγές που εύρισκαν, τις οποίες ανθολογούσαν και </a:t>
            </a:r>
          </a:p>
          <a:p>
            <a:r>
              <a:rPr lang="el-GR" dirty="0" smtClean="0"/>
              <a:t>            διασκεύαζαν ανενδοίαστα ή τις αντέγραφαν κατά λέξη, δίνοντας </a:t>
            </a:r>
          </a:p>
          <a:p>
            <a:r>
              <a:rPr lang="el-GR" dirty="0" smtClean="0"/>
              <a:t>            ιδιαίτερη έμφαση σ’ ορισμένα στοιχεία, όπως παραδείγματος χάριν </a:t>
            </a:r>
          </a:p>
          <a:p>
            <a:r>
              <a:rPr lang="el-GR" dirty="0" smtClean="0"/>
              <a:t>            θαύματα, χιονοθύελλες, κομήτες, πλημμύρες και άλλα παρόμοια φυσικά </a:t>
            </a:r>
          </a:p>
          <a:p>
            <a:r>
              <a:rPr lang="el-GR" dirty="0" smtClean="0"/>
              <a:t>            φαινόμενα, τα οποία θεωρούσαν εντυπωσιακά ή ηθοπλαστικά για τους </a:t>
            </a:r>
          </a:p>
          <a:p>
            <a:r>
              <a:rPr lang="el-GR" dirty="0" smtClean="0"/>
              <a:t>            κοινούς ανθρώπους. Ο Προκόπιος εδώ αντιδιαστέλλει τον εαυτό του </a:t>
            </a:r>
          </a:p>
          <a:p>
            <a:r>
              <a:rPr lang="el-GR" dirty="0" smtClean="0"/>
              <a:t>            (είναι ο κατ’ εξοχήν ιστορικός των πρώτων βυζαντινών χρόνων) προς </a:t>
            </a:r>
          </a:p>
          <a:p>
            <a:r>
              <a:rPr lang="el-GR" dirty="0" smtClean="0"/>
              <a:t>            αυτούς.</a:t>
            </a:r>
            <a:endParaRPr lang="el-GR" dirty="0"/>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3</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57167"/>
            <a:ext cx="8429684" cy="5078313"/>
          </a:xfrm>
          <a:prstGeom prst="rect">
            <a:avLst/>
          </a:prstGeom>
          <a:ln w="57150">
            <a:solidFill>
              <a:schemeClr val="accent1">
                <a:lumMod val="50000"/>
              </a:schemeClr>
            </a:solidFill>
          </a:ln>
        </p:spPr>
        <p:txBody>
          <a:bodyPr wrap="square">
            <a:spAutoFit/>
          </a:bodyPr>
          <a:lstStyle/>
          <a:p>
            <a:r>
              <a:rPr lang="el-GR" i="1" u="sng" dirty="0" smtClean="0"/>
              <a:t>Μετάφραση</a:t>
            </a:r>
          </a:p>
          <a:p>
            <a:endParaRPr lang="el-GR" dirty="0" smtClean="0"/>
          </a:p>
          <a:p>
            <a:r>
              <a:rPr lang="el-GR" dirty="0" smtClean="0"/>
              <a:t>            “ Το τι επέφεραν οι πόλεμοι στους Ρωμαίους έχω περιγράψει κατά τον </a:t>
            </a:r>
          </a:p>
          <a:p>
            <a:r>
              <a:rPr lang="el-GR" dirty="0" smtClean="0"/>
              <a:t>            καλύτερο τρόπο στα έργα μου αφού έλαβα υπ’ όψιν τις χρονικές και </a:t>
            </a:r>
          </a:p>
          <a:p>
            <a:r>
              <a:rPr lang="el-GR" dirty="0" smtClean="0"/>
              <a:t>            τοπικές συνθήκες. Οι διηγήσεις που ακολουθούν δεν θα γίνουν με τον </a:t>
            </a:r>
          </a:p>
          <a:p>
            <a:r>
              <a:rPr lang="el-GR" dirty="0" smtClean="0"/>
              <a:t>            τρόπο που προαναφέρθηκε, διότι τώρα θα αναφερθεί τι συνέβη σε όλη </a:t>
            </a:r>
          </a:p>
          <a:p>
            <a:r>
              <a:rPr lang="el-GR" dirty="0" smtClean="0"/>
              <a:t>            την </a:t>
            </a:r>
            <a:r>
              <a:rPr lang="el-GR" dirty="0" err="1" smtClean="0"/>
              <a:t>Ρωμαική</a:t>
            </a:r>
            <a:r>
              <a:rPr lang="el-GR" dirty="0" smtClean="0"/>
              <a:t> αυτοκρατορία3. Και ο λόγος για μένα είναι ο ακόλουθος: </a:t>
            </a:r>
          </a:p>
          <a:p>
            <a:r>
              <a:rPr lang="el-GR" dirty="0" smtClean="0"/>
              <a:t>            Κατά την διάρκεια της ζωής των δραστών δεν ήταν δυνατόν να </a:t>
            </a:r>
          </a:p>
          <a:p>
            <a:r>
              <a:rPr lang="el-GR" dirty="0" smtClean="0"/>
              <a:t>            περιγράψει κανείς τα εγκλήματά τους με τον πρέποντα τρόπο, διότι θα </a:t>
            </a:r>
          </a:p>
          <a:p>
            <a:r>
              <a:rPr lang="el-GR" dirty="0" smtClean="0"/>
              <a:t>            ήταν απίθανο να διαφεύγει τους πολυάριθμους κατασκόπους και σε </a:t>
            </a:r>
          </a:p>
          <a:p>
            <a:r>
              <a:rPr lang="el-GR" dirty="0" smtClean="0"/>
              <a:t>            περίπτωση ανακάλυψης θα θανατώνονταν με επώδυνο τρόπο. Ούτε τους </a:t>
            </a:r>
          </a:p>
          <a:p>
            <a:r>
              <a:rPr lang="el-GR" dirty="0" smtClean="0"/>
              <a:t>            στενότερους συγγενείς μου δεν μπορούσα να εμπιστευθώ. Ακόμη και τις </a:t>
            </a:r>
          </a:p>
          <a:p>
            <a:r>
              <a:rPr lang="el-GR" dirty="0" smtClean="0"/>
              <a:t>            αιτίες από πολλά γεγονότα που υπάρχουν στα προηγούμενα βιβλία μου, </a:t>
            </a:r>
          </a:p>
          <a:p>
            <a:r>
              <a:rPr lang="el-GR" dirty="0" smtClean="0"/>
              <a:t>            ήμουν αναγκασμένος να αποσιωπήσω και ως εκ τούτου αναφέρω τώρα τα </a:t>
            </a:r>
          </a:p>
          <a:p>
            <a:r>
              <a:rPr lang="el-GR" dirty="0" smtClean="0"/>
              <a:t>            μέχρι πρότινος </a:t>
            </a:r>
            <a:r>
              <a:rPr lang="el-GR" dirty="0" err="1" smtClean="0"/>
              <a:t>παραλειφθέντα</a:t>
            </a:r>
            <a:r>
              <a:rPr lang="el-GR" dirty="0" smtClean="0"/>
              <a:t> αυθεντικά γεγονότα μαζί με τις </a:t>
            </a:r>
          </a:p>
          <a:p>
            <a:r>
              <a:rPr lang="el-GR" dirty="0" smtClean="0"/>
              <a:t>            εσωτερικές αιτίες των γεγονότων, που ήδη προανέφερα.</a:t>
            </a:r>
          </a:p>
          <a:p>
            <a:endParaRPr lang="el-GR" dirty="0" smtClean="0"/>
          </a:p>
          <a:p>
            <a:endParaRPr lang="el-GR" dirty="0"/>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4</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57166"/>
            <a:ext cx="8429684" cy="3139321"/>
          </a:xfrm>
          <a:prstGeom prst="rect">
            <a:avLst/>
          </a:prstGeom>
          <a:ln w="38100">
            <a:solidFill>
              <a:schemeClr val="tx1"/>
            </a:solidFill>
          </a:ln>
        </p:spPr>
        <p:txBody>
          <a:bodyPr wrap="square">
            <a:spAutoFit/>
          </a:bodyPr>
          <a:lstStyle/>
          <a:p>
            <a:r>
              <a:rPr lang="el-GR" dirty="0" smtClean="0"/>
              <a:t> Αλλά και τώρα που ανέλαβα την καινούργια άχαρη και πολύ δύσκολη </a:t>
            </a:r>
          </a:p>
          <a:p>
            <a:r>
              <a:rPr lang="el-GR" dirty="0" smtClean="0"/>
              <a:t>            αποστολή, να περιγράψω την ζωή του Ιουστινιανού και της Θεοδώρας, με </a:t>
            </a:r>
          </a:p>
          <a:p>
            <a:r>
              <a:rPr lang="el-GR" dirty="0" smtClean="0"/>
              <a:t>            καταλαμβάνει έντονος φόβος και πανικός και συλλογίζομαι ότι δεν </a:t>
            </a:r>
          </a:p>
          <a:p>
            <a:r>
              <a:rPr lang="el-GR" dirty="0" smtClean="0"/>
              <a:t>            έπρεπε τώρα να γράφω πράγματα, που στις επόμενες γενιές δεν θα </a:t>
            </a:r>
          </a:p>
          <a:p>
            <a:r>
              <a:rPr lang="el-GR" dirty="0" smtClean="0"/>
              <a:t>            φαίνονται ούτε αληθινά μα και ούτε πιστευτά. Διότι πάνω απ’ όλα </a:t>
            </a:r>
          </a:p>
          <a:p>
            <a:r>
              <a:rPr lang="el-GR" dirty="0" smtClean="0"/>
              <a:t>            φοβάμαι, όταν το ρεύμα του χρόνου έχει μεταφέρει τα γεγονότα </a:t>
            </a:r>
            <a:r>
              <a:rPr lang="el-GR" dirty="0" err="1" smtClean="0"/>
              <a:t>μακρυά</a:t>
            </a:r>
            <a:r>
              <a:rPr lang="el-GR" dirty="0" smtClean="0"/>
              <a:t>, </a:t>
            </a:r>
          </a:p>
          <a:p>
            <a:r>
              <a:rPr lang="el-GR" dirty="0" smtClean="0"/>
              <a:t>            και θα με κατατάξουν στους τραγωδούς… Συγχρόνως, λόγω του μεγέθους </a:t>
            </a:r>
          </a:p>
          <a:p>
            <a:r>
              <a:rPr lang="el-GR" dirty="0" smtClean="0"/>
              <a:t>            του έργου μου θέλω να μη χάσω το θάρρος μου, διότι μπορώ την </a:t>
            </a:r>
          </a:p>
          <a:p>
            <a:r>
              <a:rPr lang="el-GR" dirty="0" smtClean="0"/>
              <a:t>            εξιστόρησή μου να την στηρίξω σε μαρτυρίες. Οι σύγχρονοί μου είναι </a:t>
            </a:r>
          </a:p>
          <a:p>
            <a:r>
              <a:rPr lang="el-GR" dirty="0" smtClean="0"/>
              <a:t>            πεπειραμένοι μάρτυρες των όσων συνέβησαν και στο μέλλον θα μου </a:t>
            </a:r>
          </a:p>
          <a:p>
            <a:r>
              <a:rPr lang="el-GR" dirty="0" smtClean="0"/>
              <a:t>            μείνουν πιστοί όσον αφορά την αξιοπιστία μου”.</a:t>
            </a:r>
            <a:endParaRPr lang="el-GR" dirty="0"/>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5</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pic>
        <p:nvPicPr>
          <p:cNvPr id="1026" name="Picture 2" descr="mistras4"/>
          <p:cNvPicPr>
            <a:picLocks noChangeAspect="1" noChangeArrowheads="1"/>
          </p:cNvPicPr>
          <p:nvPr/>
        </p:nvPicPr>
        <p:blipFill>
          <a:blip r:embed="rId3" cstate="print"/>
          <a:srcRect/>
          <a:stretch>
            <a:fillRect/>
          </a:stretch>
        </p:blipFill>
        <p:spPr bwMode="auto">
          <a:xfrm>
            <a:off x="1214414" y="3643314"/>
            <a:ext cx="1714512" cy="2600319"/>
          </a:xfrm>
          <a:prstGeom prst="rect">
            <a:avLst/>
          </a:prstGeom>
          <a:noFill/>
          <a:ln w="38100">
            <a:solidFill>
              <a:schemeClr val="tx1"/>
            </a:solidFill>
            <a:miter lim="800000"/>
            <a:headEnd/>
            <a:tailEnd/>
          </a:ln>
        </p:spPr>
      </p:pic>
      <p:pic>
        <p:nvPicPr>
          <p:cNvPr id="1027" name="Picture 3" descr="mistras1"/>
          <p:cNvPicPr>
            <a:picLocks noChangeAspect="1" noChangeArrowheads="1"/>
          </p:cNvPicPr>
          <p:nvPr/>
        </p:nvPicPr>
        <p:blipFill>
          <a:blip r:embed="rId4" cstate="print"/>
          <a:srcRect/>
          <a:stretch>
            <a:fillRect/>
          </a:stretch>
        </p:blipFill>
        <p:spPr bwMode="auto">
          <a:xfrm>
            <a:off x="3643306" y="3643314"/>
            <a:ext cx="3919535" cy="2586035"/>
          </a:xfrm>
          <a:prstGeom prst="rect">
            <a:avLst/>
          </a:prstGeom>
          <a:noFill/>
          <a:ln w="38100">
            <a:solidFill>
              <a:schemeClr val="tx2">
                <a:lumMod val="60000"/>
                <a:lumOff val="40000"/>
              </a:schemeClr>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357167"/>
            <a:ext cx="7572428" cy="5262979"/>
          </a:xfrm>
          <a:prstGeom prst="rect">
            <a:avLst/>
          </a:prstGeom>
          <a:solidFill>
            <a:schemeClr val="accent2">
              <a:lumMod val="20000"/>
              <a:lumOff val="80000"/>
            </a:schemeClr>
          </a:solidFill>
          <a:ln w="38100">
            <a:solidFill>
              <a:schemeClr val="tx1"/>
            </a:solidFill>
          </a:ln>
        </p:spPr>
        <p:txBody>
          <a:bodyPr wrap="square">
            <a:spAutoFit/>
          </a:bodyPr>
          <a:lstStyle/>
          <a:p>
            <a:r>
              <a:rPr lang="el-GR" sz="1400" dirty="0" smtClean="0"/>
              <a:t>3.Ρωμαίων: Στην πραγματικότητα η βυζαντινή αυτοκρατορία είναι μια </a:t>
            </a:r>
          </a:p>
          <a:p>
            <a:r>
              <a:rPr lang="el-GR" sz="1400" dirty="0" smtClean="0"/>
              <a:t>            νέα φάση της ρωμαϊκής ιστορίας, όπως και το βυζαντινό κράτος είναι </a:t>
            </a:r>
          </a:p>
          <a:p>
            <a:r>
              <a:rPr lang="el-GR" sz="1400" dirty="0" smtClean="0"/>
              <a:t>            βασικά η συνέχεια του </a:t>
            </a:r>
            <a:r>
              <a:rPr lang="el-GR" sz="1400" dirty="0" err="1" smtClean="0"/>
              <a:t>imperium</a:t>
            </a:r>
            <a:r>
              <a:rPr lang="el-GR" sz="1400" dirty="0" smtClean="0"/>
              <a:t> </a:t>
            </a:r>
            <a:r>
              <a:rPr lang="el-GR" sz="1400" dirty="0" err="1" smtClean="0"/>
              <a:t>Romanorum</a:t>
            </a:r>
            <a:r>
              <a:rPr lang="el-GR" sz="1400" dirty="0" smtClean="0"/>
              <a:t>. Βέβαια το επίθετο </a:t>
            </a:r>
          </a:p>
          <a:p>
            <a:r>
              <a:rPr lang="el-GR" sz="1400" dirty="0" smtClean="0"/>
              <a:t>            «βυζαντινός» χρησιμοποιήθηκε σε μεταγενέστερους χρόνους και ήταν </a:t>
            </a:r>
          </a:p>
          <a:p>
            <a:r>
              <a:rPr lang="el-GR" sz="1400" dirty="0" smtClean="0"/>
              <a:t>            άγνωστο στους ονομαζόμενους «βυζαντινούς». Αυτοί χρησιμοποιούσαν </a:t>
            </a:r>
          </a:p>
          <a:p>
            <a:r>
              <a:rPr lang="el-GR" sz="1400" dirty="0" smtClean="0"/>
              <a:t>            συνήθως το όνομα «Ρωμαίοι», τον αυτοκράτορά τους θεωρούσαν ρωμαίο </a:t>
            </a:r>
          </a:p>
          <a:p>
            <a:r>
              <a:rPr lang="el-GR" sz="1400" dirty="0" smtClean="0"/>
              <a:t>            ηγεμόνα, διάδοχο και κληρονόμο των παλιών ρωμαίων Καισάρων.</a:t>
            </a:r>
          </a:p>
          <a:p>
            <a:endParaRPr lang="el-GR" sz="1400" dirty="0" smtClean="0"/>
          </a:p>
          <a:p>
            <a:r>
              <a:rPr lang="el-GR" sz="1400" dirty="0" smtClean="0"/>
              <a:t>            Έμειναν πιστοί στο όνομα της Ρώμης όσο χρόνο διήρκεσε η αυτοκρατορία </a:t>
            </a:r>
          </a:p>
          <a:p>
            <a:r>
              <a:rPr lang="el-GR" sz="1400" dirty="0" smtClean="0"/>
              <a:t>            και οι ρωμαϊκές πολιτικές παραδόσεις κυριάρχησαν ως το τέλος στην </a:t>
            </a:r>
          </a:p>
          <a:p>
            <a:r>
              <a:rPr lang="el-GR" sz="1400" dirty="0" smtClean="0"/>
              <a:t>            πολιτική τους συνείδηση και βούληση.</a:t>
            </a:r>
          </a:p>
          <a:p>
            <a:endParaRPr lang="el-GR" sz="1400" dirty="0" smtClean="0"/>
          </a:p>
          <a:p>
            <a:r>
              <a:rPr lang="el-GR" sz="1400" dirty="0" smtClean="0"/>
              <a:t>            Ωστόσο αν και το Βυζάντιο διατήρησε συνειδητά το σύνδεσμό του με την </a:t>
            </a:r>
          </a:p>
          <a:p>
            <a:r>
              <a:rPr lang="el-GR" sz="1400" dirty="0" smtClean="0"/>
              <a:t>            παλαιά Ρώμη και για λόγους θεωρητικούς και πρακτικούς επέμενε στη </a:t>
            </a:r>
          </a:p>
          <a:p>
            <a:r>
              <a:rPr lang="el-GR" sz="1400" dirty="0" smtClean="0"/>
              <a:t>            διατήρηση της ρωμαϊκής κληρονομιάς, με την πάροδο του χρόνου </a:t>
            </a:r>
          </a:p>
          <a:p>
            <a:r>
              <a:rPr lang="el-GR" sz="1400" dirty="0" smtClean="0"/>
              <a:t>            απομακρύνθηκε σιγά-σιγά απ’ τις αρχικές ρωμαϊκές θέσεις. Πάντως στην </a:t>
            </a:r>
          </a:p>
          <a:p>
            <a:r>
              <a:rPr lang="el-GR" sz="1400" dirty="0" smtClean="0"/>
              <a:t>            πρώτη του εποχή το Βυζαντινό κράτος ήταν καθαρά ρωμαϊκό και η ζωή </a:t>
            </a:r>
          </a:p>
          <a:p>
            <a:r>
              <a:rPr lang="el-GR" sz="1400" dirty="0" smtClean="0"/>
              <a:t>            του διαποτίζεται απ’ τη ρωμαϊκή παράδοση. Η εποχή αυτή θα μπορούσε </a:t>
            </a:r>
          </a:p>
          <a:p>
            <a:r>
              <a:rPr lang="el-GR" sz="1400" dirty="0" smtClean="0"/>
              <a:t>            εξίσου να ονομαστεί πρώιμη βυζαντινή όσο και </a:t>
            </a:r>
            <a:r>
              <a:rPr lang="el-GR" sz="1400" dirty="0" err="1" smtClean="0"/>
              <a:t>υστερορωμαϊκή</a:t>
            </a:r>
            <a:r>
              <a:rPr lang="el-GR" sz="1400" dirty="0" smtClean="0"/>
              <a:t> αφού </a:t>
            </a:r>
          </a:p>
          <a:p>
            <a:r>
              <a:rPr lang="el-GR" sz="1400" dirty="0" smtClean="0"/>
              <a:t>            περιλαμβάνει τους τρεις πρώτους αιώνες της βυζαντινής ή τους τρεις </a:t>
            </a:r>
          </a:p>
          <a:p>
            <a:r>
              <a:rPr lang="el-GR" sz="1400" dirty="0" smtClean="0"/>
              <a:t>            τελευταίους αιώνες της ρωμαϊκής ιστορίας. Είναι μια χαρακτηριστική </a:t>
            </a:r>
          </a:p>
          <a:p>
            <a:r>
              <a:rPr lang="el-GR" sz="1400" dirty="0" smtClean="0"/>
              <a:t>            εποχή μεταβάσεως απ’ το </a:t>
            </a:r>
            <a:r>
              <a:rPr lang="el-GR" sz="1400" dirty="0" err="1" smtClean="0"/>
              <a:t>imperium</a:t>
            </a:r>
            <a:r>
              <a:rPr lang="el-GR" sz="1400" dirty="0" smtClean="0"/>
              <a:t> στη βυζαντινή αυτοκρατορία, στην </a:t>
            </a:r>
          </a:p>
          <a:p>
            <a:r>
              <a:rPr lang="el-GR" sz="1400" dirty="0" smtClean="0"/>
              <a:t>            ιστορική πορεία της οποίας ο παλαιός ρωμαϊκός τρόπος ζωής παραχωρεί </a:t>
            </a:r>
          </a:p>
          <a:p>
            <a:r>
              <a:rPr lang="el-GR" sz="1400" dirty="0" smtClean="0"/>
              <a:t>            σταδιακά τη θέση του στα νέα βυζαντινά στοιχεία.</a:t>
            </a:r>
            <a:endParaRPr lang="el-GR" sz="1400" dirty="0"/>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6</a:t>
            </a:fld>
            <a:endParaRPr lang="el-GR"/>
          </a:p>
        </p:txBody>
      </p:sp>
      <p:sp>
        <p:nvSpPr>
          <p:cNvPr id="4" name="3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7</a:t>
            </a:fld>
            <a:endParaRPr lang="el-GR"/>
          </a:p>
        </p:txBody>
      </p:sp>
      <p:sp>
        <p:nvSpPr>
          <p:cNvPr id="1025" name="Rectangle 1"/>
          <p:cNvSpPr>
            <a:spLocks noChangeArrowheads="1"/>
          </p:cNvSpPr>
          <p:nvPr/>
        </p:nvSpPr>
        <p:spPr bwMode="auto">
          <a:xfrm>
            <a:off x="285720" y="285728"/>
            <a:ext cx="8501122" cy="550920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Έλεγχος αξιοπιστίας του κειμένου:</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Ο </a:t>
            </a:r>
            <a:r>
              <a:rPr kumimoji="0" lang="el-G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Προκόπιος του 6</a:t>
            </a:r>
            <a:r>
              <a:rPr kumimoji="0" lang="el-G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ου</a:t>
            </a:r>
            <a:r>
              <a:rPr kumimoji="0" lang="el-G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αιώνα </a:t>
            </a:r>
            <a:r>
              <a:rPr kumimoji="0" lang="el-G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είναι όχι μόνο ο πρώτος της σειράς των βυζαντινών ιστορικών, αλλά και ο επιφανέστερος και ο σημαντικότατος όλων των ιστοριογράφων. </a:t>
            </a:r>
            <a:r>
              <a:rPr kumimoji="0" lang="el-G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Είναι ο </a:t>
            </a:r>
            <a:r>
              <a:rPr kumimoji="0" lang="el-GR"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κατ΄εξοχήν</a:t>
            </a:r>
            <a:r>
              <a:rPr kumimoji="0" lang="el-G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ιστορικός της εποχής του Ιουστινιανού</a:t>
            </a:r>
            <a:r>
              <a:rPr kumimoji="0" lang="el-G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Γεννήθηκε περί τα τέλη του 5</a:t>
            </a:r>
            <a:r>
              <a:rPr kumimoji="0" lang="el-GR" sz="3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ου</a:t>
            </a:r>
            <a:r>
              <a:rPr kumimoji="0" lang="el-G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αιώνα στην Καισάρεια της Παλαιστίνης. Ήταν επαρχιώτης, όπως και πολλοί άλλοι από τους βυζαντινούς συγγραφείς, αλλά ζήτησε και βρήκε στην Κωνσταντινούπολη την ευκαιρία να διακριθεί.</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8</a:t>
            </a:fld>
            <a:endParaRPr lang="el-GR"/>
          </a:p>
        </p:txBody>
      </p:sp>
      <p:sp>
        <p:nvSpPr>
          <p:cNvPr id="25601" name="Rectangle 1"/>
          <p:cNvSpPr>
            <a:spLocks noChangeArrowheads="1"/>
          </p:cNvSpPr>
          <p:nvPr/>
        </p:nvSpPr>
        <p:spPr bwMode="auto">
          <a:xfrm>
            <a:off x="357158" y="285728"/>
            <a:ext cx="8429684" cy="5632311"/>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Ο Προκόπιος διαφώτισε την εποχή του Ιουστινιανού με τρία συγγράμματα, πολύ διαφορετικά το ένα από το άλλο, κατά το περιεχόμενο όμως και το σκοπό αλληλοσυμπληρούμενα. Χρονολογικά και όσον αφορά την αξία, πρωτεύει το μεγάλο ιστορικό του έργο, το οποίο περιέχεται σε </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βιβλία </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που έχουν τον τίτλο </a:t>
            </a:r>
            <a:r>
              <a:rPr kumimoji="0" lang="el-GR"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Υπέρ των πολέμων λόγοι</a:t>
            </a:r>
            <a:r>
              <a:rPr kumimoji="0" lang="el-GR"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 βιβλία αυτά εκθέτουν λεπτομερώς τα στρατιωτικά και διπλωματικά γεγονότα ως το 554. </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Στα δύο πρώτα βιβλία ο Προκόπιος αφηγείται τον Α΄ Περσικό πόλεμο(Μηδικός ή Μηδικά), τα δύο επόμενα αναφέρονται στον πόλεμο εναντίον  των Βανδάλων(Λιβυκός πόλεμος ή Λιβυκά) και τρία στη συνέχεια βιβλία εξιστορούν το Γοτθικό πόλεμο</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Στο 8</a:t>
            </a:r>
            <a:r>
              <a:rPr kumimoji="0" lang="el-GR"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ο</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βιβλίο του ο ιστορικός εκθέτει συνοπτικά τα συμβάντα  μέχρι το 554. Αλλά, επειδή εκτός των πολέμων αυτών εκτίθενται και άλλα συμβάντα, το βιβλίο μπορεί κάλλιστα να ονομαστεί </a:t>
            </a:r>
            <a:r>
              <a:rPr kumimoji="0" lang="el-GR"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ιστορία των χρόνων του Ιουστινιανού</a:t>
            </a:r>
            <a:r>
              <a:rPr kumimoji="0" lang="el-GR"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sndAc>
      <p:stSnd>
        <p:snd r:embed="rId2" name="click.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φιλόλογος-ιστορικός</a:t>
            </a:r>
            <a:endParaRPr lang="el-GR"/>
          </a:p>
        </p:txBody>
      </p:sp>
      <p:sp>
        <p:nvSpPr>
          <p:cNvPr id="3" name="2 - Θέση αριθμού διαφάνειας"/>
          <p:cNvSpPr>
            <a:spLocks noGrp="1"/>
          </p:cNvSpPr>
          <p:nvPr>
            <p:ph type="sldNum" sz="quarter" idx="12"/>
          </p:nvPr>
        </p:nvSpPr>
        <p:spPr/>
        <p:txBody>
          <a:bodyPr/>
          <a:lstStyle/>
          <a:p>
            <a:fld id="{A1C48C57-6A52-4915-ADA3-4ACA46EED6D3}" type="slidenum">
              <a:rPr lang="el-GR" smtClean="0"/>
              <a:pPr/>
              <a:t>9</a:t>
            </a:fld>
            <a:endParaRPr lang="el-GR"/>
          </a:p>
        </p:txBody>
      </p:sp>
      <p:sp>
        <p:nvSpPr>
          <p:cNvPr id="6145" name="Rectangle 1"/>
          <p:cNvSpPr>
            <a:spLocks noChangeArrowheads="1"/>
          </p:cNvSpPr>
          <p:nvPr/>
        </p:nvSpPr>
        <p:spPr bwMode="auto">
          <a:xfrm>
            <a:off x="357158" y="142852"/>
            <a:ext cx="8572560" cy="3928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Ο </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ιστορικός </a:t>
            </a:r>
            <a:r>
              <a:rPr kumimoji="0" lang="el-GR"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Αγαθίας</a:t>
            </a: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συμφωνεί με την παραπάνω άποψη παρατηρώντας μάλιστα στο προοίμιό του ότι ο Προκόπιος συνέγραψε τα περισσότερα γεγονότα που συνέβησαν στην εποχή του Ιουστινιανού. </a:t>
            </a:r>
            <a:r>
              <a:rPr kumimoji="0" lang="el-GR"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Τόσοι πολλοί μεταγενέστεροι ιστορικοί χαρακτήρισαν το έργο αυτό του Προκοπίου ως ιστορία των πολεμικών πράξεων του Βελισαρίου, πράγμα που εξηγείται από το γεγονός ότι ο Βελισάριος κατείχε λαμπρή θέση επί Ιουστινιανού ως στρατηγός όλων. Κατά το μεσαίωνα του Βυζαντινού κράτους απολάμβανε μεγάλη δημοτικότητα. Μπροστά στα μάτια της αυτοκρατορίας ανυψώθηκε κυριολεκτικά σε μυθολογικό ήρωα</a:t>
            </a:r>
            <a:r>
              <a:rPr kumimoji="0" lang="el-G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mistras3"/>
          <p:cNvPicPr>
            <a:picLocks noChangeAspect="1" noChangeArrowheads="1"/>
          </p:cNvPicPr>
          <p:nvPr/>
        </p:nvPicPr>
        <p:blipFill>
          <a:blip r:embed="rId3" cstate="print"/>
          <a:srcRect/>
          <a:stretch>
            <a:fillRect/>
          </a:stretch>
        </p:blipFill>
        <p:spPr bwMode="auto">
          <a:xfrm>
            <a:off x="1428728" y="4143380"/>
            <a:ext cx="1500197" cy="2143115"/>
          </a:xfrm>
          <a:prstGeom prst="rect">
            <a:avLst/>
          </a:prstGeom>
          <a:noFill/>
          <a:ln w="38100">
            <a:solidFill>
              <a:schemeClr val="tx1"/>
            </a:solidFill>
            <a:miter lim="800000"/>
            <a:headEnd/>
            <a:tailEnd/>
          </a:ln>
        </p:spPr>
      </p:pic>
      <p:pic>
        <p:nvPicPr>
          <p:cNvPr id="6147" name="Picture 3" descr="mistras"/>
          <p:cNvPicPr>
            <a:picLocks noChangeAspect="1" noChangeArrowheads="1"/>
          </p:cNvPicPr>
          <p:nvPr/>
        </p:nvPicPr>
        <p:blipFill>
          <a:blip r:embed="rId4" cstate="print"/>
          <a:srcRect/>
          <a:stretch>
            <a:fillRect/>
          </a:stretch>
        </p:blipFill>
        <p:spPr bwMode="auto">
          <a:xfrm>
            <a:off x="3929058" y="4143380"/>
            <a:ext cx="3286148" cy="2138359"/>
          </a:xfrm>
          <a:prstGeom prst="rect">
            <a:avLst/>
          </a:prstGeom>
          <a:noFill/>
          <a:ln w="38100">
            <a:solidFill>
              <a:schemeClr val="tx1"/>
            </a:solidFill>
            <a:miter lim="800000"/>
            <a:headEnd/>
            <a:tailEnd/>
          </a:ln>
        </p:spPr>
      </p:pic>
    </p:spTree>
  </p:cSld>
  <p:clrMapOvr>
    <a:masterClrMapping/>
  </p:clrMapOvr>
  <p:transition>
    <p:wipe dir="d"/>
    <p:sndAc>
      <p:stSnd>
        <p:snd r:embed="rId2" name="click.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TotalTime>
  <Words>2652</Words>
  <Application>Microsoft Office PowerPoint</Application>
  <PresentationFormat>Προβολή στην οθόνη (4:3)</PresentationFormat>
  <Paragraphs>208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Δημοτικός</vt:lpstr>
      <vt:lpstr>“Ένα απόσπασμα από τα «Ανέκδοτα» του Προκοπίου Καισαρέως  Η κρυφή ζωή του Ιουστινιανού και της Θεοδώρας»        Αμαλία Κ. Ηλιάδη (Φιλόλογος-Ιστορικός, ΜΑ Βυζαντινής Ιστορίας) Διευθύντρια 3ου Γυμνασίου Τρικάλων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“Ένα απόσπασμα από τα «Ανέκδοτα» του Προκοπίου Καισαρέως  Η κρυφή ζωή του Ιουστινιανού και της Θεοδώρας.»        Αμαλία Κ. Ηλιάδη (Φιλόλογος-Ιστορικός, ΜΑ Βυζαντινής Ιστορίας) Ε-Mail: ailiadi@sch.gr    </dc:title>
  <dc:creator>mlr_trikalon</dc:creator>
  <cp:lastModifiedBy>mlr_trikalon</cp:lastModifiedBy>
  <cp:revision>36</cp:revision>
  <dcterms:created xsi:type="dcterms:W3CDTF">2009-04-22T22:20:16Z</dcterms:created>
  <dcterms:modified xsi:type="dcterms:W3CDTF">2011-09-29T16:00:02Z</dcterms:modified>
</cp:coreProperties>
</file>