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64" r:id="rId2"/>
    <p:sldId id="265" r:id="rId3"/>
    <p:sldId id="266" r:id="rId4"/>
    <p:sldId id="267" r:id="rId5"/>
    <p:sldId id="268"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57" r:id="rId24"/>
    <p:sldId id="258" r:id="rId25"/>
    <p:sldId id="259" r:id="rId26"/>
    <p:sldId id="260" r:id="rId27"/>
    <p:sldId id="262" r:id="rId28"/>
    <p:sldId id="263" r:id="rId29"/>
    <p:sldId id="269" r:id="rId30"/>
    <p:sldId id="270" r:id="rId31"/>
    <p:sldId id="271" r:id="rId3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1" d="100"/>
          <a:sy n="71"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5ABF2-1BBC-4C90-9994-5CD07C8E9568}" type="datetimeFigureOut">
              <a:rPr lang="el-GR" smtClean="0"/>
              <a:pPr/>
              <a:t>8/10/2011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C6454F-0A38-463B-AC21-F7F8A6D834A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F8842BF-45C3-4D70-A34E-EF63BDAC4906}" type="datetime1">
              <a:rPr lang="el-GR" smtClean="0"/>
              <a:pPr/>
              <a:t>8/10/2011</a:t>
            </a:fld>
            <a:endParaRPr lang="el-GR"/>
          </a:p>
        </p:txBody>
      </p:sp>
      <p:sp>
        <p:nvSpPr>
          <p:cNvPr id="5" name="4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6" name="5 - Θέση αριθμού διαφάνειας"/>
          <p:cNvSpPr>
            <a:spLocks noGrp="1"/>
          </p:cNvSpPr>
          <p:nvPr>
            <p:ph type="sldNum" sz="quarter" idx="12"/>
          </p:nvPr>
        </p:nvSpPr>
        <p:spPr/>
        <p:txBody>
          <a:bodyPr/>
          <a:lstStyle/>
          <a:p>
            <a:fld id="{2601B0B7-C083-4A03-A0BB-0E8026EE0E5D}" type="slidenum">
              <a:rPr lang="el-GR" smtClean="0"/>
              <a:pPr/>
              <a:t>‹#›</a:t>
            </a:fld>
            <a:endParaRPr lang="el-GR"/>
          </a:p>
        </p:txBody>
      </p:sp>
    </p:spTree>
  </p:cSld>
  <p:clrMapOvr>
    <a:masterClrMapping/>
  </p:clrMapOvr>
  <p:transition>
    <p:dissolve/>
    <p:sndAc>
      <p:stSnd>
        <p:snd r:embed="rId1" name="type.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DE4437F-795F-4A25-9106-B21756867828}" type="datetime1">
              <a:rPr lang="el-GR" smtClean="0"/>
              <a:pPr/>
              <a:t>8/10/2011</a:t>
            </a:fld>
            <a:endParaRPr lang="el-GR"/>
          </a:p>
        </p:txBody>
      </p:sp>
      <p:sp>
        <p:nvSpPr>
          <p:cNvPr id="5" name="4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6" name="5 - Θέση αριθμού διαφάνειας"/>
          <p:cNvSpPr>
            <a:spLocks noGrp="1"/>
          </p:cNvSpPr>
          <p:nvPr>
            <p:ph type="sldNum" sz="quarter" idx="12"/>
          </p:nvPr>
        </p:nvSpPr>
        <p:spPr/>
        <p:txBody>
          <a:bodyPr/>
          <a:lstStyle/>
          <a:p>
            <a:fld id="{2601B0B7-C083-4A03-A0BB-0E8026EE0E5D}" type="slidenum">
              <a:rPr lang="el-GR" smtClean="0"/>
              <a:pPr/>
              <a:t>‹#›</a:t>
            </a:fld>
            <a:endParaRPr lang="el-GR"/>
          </a:p>
        </p:txBody>
      </p:sp>
    </p:spTree>
  </p:cSld>
  <p:clrMapOvr>
    <a:masterClrMapping/>
  </p:clrMapOvr>
  <p:transition>
    <p:dissolve/>
    <p:sndAc>
      <p:stSnd>
        <p:snd r:embed="rId1" name="type.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6411023-8E6E-4CAE-91A5-7E13FCFD5D6F}" type="datetime1">
              <a:rPr lang="el-GR" smtClean="0"/>
              <a:pPr/>
              <a:t>8/10/2011</a:t>
            </a:fld>
            <a:endParaRPr lang="el-GR"/>
          </a:p>
        </p:txBody>
      </p:sp>
      <p:sp>
        <p:nvSpPr>
          <p:cNvPr id="5" name="4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6" name="5 - Θέση αριθμού διαφάνειας"/>
          <p:cNvSpPr>
            <a:spLocks noGrp="1"/>
          </p:cNvSpPr>
          <p:nvPr>
            <p:ph type="sldNum" sz="quarter" idx="12"/>
          </p:nvPr>
        </p:nvSpPr>
        <p:spPr/>
        <p:txBody>
          <a:bodyPr/>
          <a:lstStyle/>
          <a:p>
            <a:fld id="{2601B0B7-C083-4A03-A0BB-0E8026EE0E5D}" type="slidenum">
              <a:rPr lang="el-GR" smtClean="0"/>
              <a:pPr/>
              <a:t>‹#›</a:t>
            </a:fld>
            <a:endParaRPr lang="el-GR"/>
          </a:p>
        </p:txBody>
      </p:sp>
    </p:spTree>
  </p:cSld>
  <p:clrMapOvr>
    <a:masterClrMapping/>
  </p:clrMapOvr>
  <p:transition>
    <p:dissolve/>
    <p:sndAc>
      <p:stSnd>
        <p:snd r:embed="rId1" name="type.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22BC066-9883-4939-AF00-2F18339DB06C}" type="datetime1">
              <a:rPr lang="el-GR" smtClean="0"/>
              <a:pPr/>
              <a:t>8/10/2011</a:t>
            </a:fld>
            <a:endParaRPr lang="el-GR"/>
          </a:p>
        </p:txBody>
      </p:sp>
      <p:sp>
        <p:nvSpPr>
          <p:cNvPr id="5" name="4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6" name="5 - Θέση αριθμού διαφάνειας"/>
          <p:cNvSpPr>
            <a:spLocks noGrp="1"/>
          </p:cNvSpPr>
          <p:nvPr>
            <p:ph type="sldNum" sz="quarter" idx="12"/>
          </p:nvPr>
        </p:nvSpPr>
        <p:spPr/>
        <p:txBody>
          <a:bodyPr/>
          <a:lstStyle/>
          <a:p>
            <a:fld id="{2601B0B7-C083-4A03-A0BB-0E8026EE0E5D}" type="slidenum">
              <a:rPr lang="el-GR" smtClean="0"/>
              <a:pPr/>
              <a:t>‹#›</a:t>
            </a:fld>
            <a:endParaRPr lang="el-GR"/>
          </a:p>
        </p:txBody>
      </p:sp>
    </p:spTree>
  </p:cSld>
  <p:clrMapOvr>
    <a:masterClrMapping/>
  </p:clrMapOvr>
  <p:transition>
    <p:dissolve/>
    <p:sndAc>
      <p:stSnd>
        <p:snd r:embed="rId1" name="type.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5BA2747-4D15-4987-B949-90BD50ADAA2F}" type="datetime1">
              <a:rPr lang="el-GR" smtClean="0"/>
              <a:pPr/>
              <a:t>8/10/2011</a:t>
            </a:fld>
            <a:endParaRPr lang="el-GR"/>
          </a:p>
        </p:txBody>
      </p:sp>
      <p:sp>
        <p:nvSpPr>
          <p:cNvPr id="5" name="4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6" name="5 - Θέση αριθμού διαφάνειας"/>
          <p:cNvSpPr>
            <a:spLocks noGrp="1"/>
          </p:cNvSpPr>
          <p:nvPr>
            <p:ph type="sldNum" sz="quarter" idx="12"/>
          </p:nvPr>
        </p:nvSpPr>
        <p:spPr/>
        <p:txBody>
          <a:bodyPr/>
          <a:lstStyle/>
          <a:p>
            <a:fld id="{2601B0B7-C083-4A03-A0BB-0E8026EE0E5D}" type="slidenum">
              <a:rPr lang="el-GR" smtClean="0"/>
              <a:pPr/>
              <a:t>‹#›</a:t>
            </a:fld>
            <a:endParaRPr lang="el-GR"/>
          </a:p>
        </p:txBody>
      </p:sp>
    </p:spTree>
  </p:cSld>
  <p:clrMapOvr>
    <a:masterClrMapping/>
  </p:clrMapOvr>
  <p:transition>
    <p:dissolve/>
    <p:sndAc>
      <p:stSnd>
        <p:snd r:embed="rId1" name="type.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E502B92-27F8-4D87-80DB-29C751F83525}" type="datetime1">
              <a:rPr lang="el-GR" smtClean="0"/>
              <a:pPr/>
              <a:t>8/10/2011</a:t>
            </a:fld>
            <a:endParaRPr lang="el-GR"/>
          </a:p>
        </p:txBody>
      </p:sp>
      <p:sp>
        <p:nvSpPr>
          <p:cNvPr id="6" name="5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7" name="6 - Θέση αριθμού διαφάνειας"/>
          <p:cNvSpPr>
            <a:spLocks noGrp="1"/>
          </p:cNvSpPr>
          <p:nvPr>
            <p:ph type="sldNum" sz="quarter" idx="12"/>
          </p:nvPr>
        </p:nvSpPr>
        <p:spPr/>
        <p:txBody>
          <a:bodyPr/>
          <a:lstStyle/>
          <a:p>
            <a:fld id="{2601B0B7-C083-4A03-A0BB-0E8026EE0E5D}" type="slidenum">
              <a:rPr lang="el-GR" smtClean="0"/>
              <a:pPr/>
              <a:t>‹#›</a:t>
            </a:fld>
            <a:endParaRPr lang="el-GR"/>
          </a:p>
        </p:txBody>
      </p:sp>
    </p:spTree>
  </p:cSld>
  <p:clrMapOvr>
    <a:masterClrMapping/>
  </p:clrMapOvr>
  <p:transition>
    <p:dissolve/>
    <p:sndAc>
      <p:stSnd>
        <p:snd r:embed="rId1" name="type.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E5C3ABE-6D20-4291-A5A8-715D791FA09E}" type="datetime1">
              <a:rPr lang="el-GR" smtClean="0"/>
              <a:pPr/>
              <a:t>8/10/2011</a:t>
            </a:fld>
            <a:endParaRPr lang="el-GR"/>
          </a:p>
        </p:txBody>
      </p:sp>
      <p:sp>
        <p:nvSpPr>
          <p:cNvPr id="8" name="7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9" name="8 - Θέση αριθμού διαφάνειας"/>
          <p:cNvSpPr>
            <a:spLocks noGrp="1"/>
          </p:cNvSpPr>
          <p:nvPr>
            <p:ph type="sldNum" sz="quarter" idx="12"/>
          </p:nvPr>
        </p:nvSpPr>
        <p:spPr/>
        <p:txBody>
          <a:bodyPr/>
          <a:lstStyle/>
          <a:p>
            <a:fld id="{2601B0B7-C083-4A03-A0BB-0E8026EE0E5D}" type="slidenum">
              <a:rPr lang="el-GR" smtClean="0"/>
              <a:pPr/>
              <a:t>‹#›</a:t>
            </a:fld>
            <a:endParaRPr lang="el-GR"/>
          </a:p>
        </p:txBody>
      </p:sp>
    </p:spTree>
  </p:cSld>
  <p:clrMapOvr>
    <a:masterClrMapping/>
  </p:clrMapOvr>
  <p:transition>
    <p:dissolve/>
    <p:sndAc>
      <p:stSnd>
        <p:snd r:embed="rId1" name="type.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E5FFA58-5260-4B73-B40D-0C38457224AD}" type="datetime1">
              <a:rPr lang="el-GR" smtClean="0"/>
              <a:pPr/>
              <a:t>8/10/2011</a:t>
            </a:fld>
            <a:endParaRPr lang="el-GR"/>
          </a:p>
        </p:txBody>
      </p:sp>
      <p:sp>
        <p:nvSpPr>
          <p:cNvPr id="4" name="3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5" name="4 - Θέση αριθμού διαφάνειας"/>
          <p:cNvSpPr>
            <a:spLocks noGrp="1"/>
          </p:cNvSpPr>
          <p:nvPr>
            <p:ph type="sldNum" sz="quarter" idx="12"/>
          </p:nvPr>
        </p:nvSpPr>
        <p:spPr/>
        <p:txBody>
          <a:bodyPr/>
          <a:lstStyle/>
          <a:p>
            <a:fld id="{2601B0B7-C083-4A03-A0BB-0E8026EE0E5D}" type="slidenum">
              <a:rPr lang="el-GR" smtClean="0"/>
              <a:pPr/>
              <a:t>‹#›</a:t>
            </a:fld>
            <a:endParaRPr lang="el-GR"/>
          </a:p>
        </p:txBody>
      </p:sp>
    </p:spTree>
  </p:cSld>
  <p:clrMapOvr>
    <a:masterClrMapping/>
  </p:clrMapOvr>
  <p:transition>
    <p:dissolve/>
    <p:sndAc>
      <p:stSnd>
        <p:snd r:embed="rId1" name="type.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9D589AB-A357-499D-BD63-FDBBCA6B962B}" type="datetime1">
              <a:rPr lang="el-GR" smtClean="0"/>
              <a:pPr/>
              <a:t>8/10/2011</a:t>
            </a:fld>
            <a:endParaRPr lang="el-GR"/>
          </a:p>
        </p:txBody>
      </p:sp>
      <p:sp>
        <p:nvSpPr>
          <p:cNvPr id="3" name="2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4" name="3 - Θέση αριθμού διαφάνειας"/>
          <p:cNvSpPr>
            <a:spLocks noGrp="1"/>
          </p:cNvSpPr>
          <p:nvPr>
            <p:ph type="sldNum" sz="quarter" idx="12"/>
          </p:nvPr>
        </p:nvSpPr>
        <p:spPr/>
        <p:txBody>
          <a:bodyPr/>
          <a:lstStyle/>
          <a:p>
            <a:fld id="{2601B0B7-C083-4A03-A0BB-0E8026EE0E5D}" type="slidenum">
              <a:rPr lang="el-GR" smtClean="0"/>
              <a:pPr/>
              <a:t>‹#›</a:t>
            </a:fld>
            <a:endParaRPr lang="el-GR"/>
          </a:p>
        </p:txBody>
      </p:sp>
    </p:spTree>
  </p:cSld>
  <p:clrMapOvr>
    <a:masterClrMapping/>
  </p:clrMapOvr>
  <p:transition>
    <p:dissolve/>
    <p:sndAc>
      <p:stSnd>
        <p:snd r:embed="rId1" name="type.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A3F89DE-EF88-42DE-9FB7-84F44D4A3F37}" type="datetime1">
              <a:rPr lang="el-GR" smtClean="0"/>
              <a:pPr/>
              <a:t>8/10/2011</a:t>
            </a:fld>
            <a:endParaRPr lang="el-GR"/>
          </a:p>
        </p:txBody>
      </p:sp>
      <p:sp>
        <p:nvSpPr>
          <p:cNvPr id="6" name="5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7" name="6 - Θέση αριθμού διαφάνειας"/>
          <p:cNvSpPr>
            <a:spLocks noGrp="1"/>
          </p:cNvSpPr>
          <p:nvPr>
            <p:ph type="sldNum" sz="quarter" idx="12"/>
          </p:nvPr>
        </p:nvSpPr>
        <p:spPr/>
        <p:txBody>
          <a:bodyPr/>
          <a:lstStyle/>
          <a:p>
            <a:fld id="{2601B0B7-C083-4A03-A0BB-0E8026EE0E5D}" type="slidenum">
              <a:rPr lang="el-GR" smtClean="0"/>
              <a:pPr/>
              <a:t>‹#›</a:t>
            </a:fld>
            <a:endParaRPr lang="el-GR"/>
          </a:p>
        </p:txBody>
      </p:sp>
    </p:spTree>
  </p:cSld>
  <p:clrMapOvr>
    <a:masterClrMapping/>
  </p:clrMapOvr>
  <p:transition>
    <p:dissolve/>
    <p:sndAc>
      <p:stSnd>
        <p:snd r:embed="rId1" name="type.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479FA77-1A6B-4601-B4F7-9F7110CAB032}" type="datetime1">
              <a:rPr lang="el-GR" smtClean="0"/>
              <a:pPr/>
              <a:t>8/10/2011</a:t>
            </a:fld>
            <a:endParaRPr lang="el-GR"/>
          </a:p>
        </p:txBody>
      </p:sp>
      <p:sp>
        <p:nvSpPr>
          <p:cNvPr id="6" name="5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7" name="6 - Θέση αριθμού διαφάνειας"/>
          <p:cNvSpPr>
            <a:spLocks noGrp="1"/>
          </p:cNvSpPr>
          <p:nvPr>
            <p:ph type="sldNum" sz="quarter" idx="12"/>
          </p:nvPr>
        </p:nvSpPr>
        <p:spPr/>
        <p:txBody>
          <a:bodyPr/>
          <a:lstStyle/>
          <a:p>
            <a:fld id="{2601B0B7-C083-4A03-A0BB-0E8026EE0E5D}" type="slidenum">
              <a:rPr lang="el-GR" smtClean="0"/>
              <a:pPr/>
              <a:t>‹#›</a:t>
            </a:fld>
            <a:endParaRPr lang="el-GR"/>
          </a:p>
        </p:txBody>
      </p:sp>
    </p:spTree>
  </p:cSld>
  <p:clrMapOvr>
    <a:masterClrMapping/>
  </p:clrMapOvr>
  <p:transition>
    <p:dissolve/>
    <p:sndAc>
      <p:stSnd>
        <p:snd r:embed="rId1" name="type.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705177-1F86-436B-B91E-263CD513136E}" type="datetime1">
              <a:rPr lang="el-GR" smtClean="0"/>
              <a:pPr/>
              <a:t>8/10/2011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Αμαλία Κ. Ηλιάδη, φιλόλογος-ιστορικός</a:t>
            </a: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1B0B7-C083-4A03-A0BB-0E8026EE0E5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sndAc>
      <p:stSnd>
        <p:snd r:embed="rId13" name="type.wav" builtIn="1"/>
      </p:stSnd>
    </p:sndAc>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iliadi@sch.gr" TargetMode="Externa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hyperlink" Target="http://www.matia.gr/" TargetMode="External"/><Relationship Id="rId5" Type="http://schemas.openxmlformats.org/officeDocument/2006/relationships/hyperlink" Target="http://blogs.sch.gr/ailiadi" TargetMode="External"/><Relationship Id="rId4" Type="http://schemas.openxmlformats.org/officeDocument/2006/relationships/hyperlink" Target="http://users.sch.gr/ailiadi" TargetMode="Externa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komvos.edu.gr/" TargetMode="Externa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1</a:t>
            </a:fld>
            <a:endParaRPr lang="el-GR"/>
          </a:p>
        </p:txBody>
      </p:sp>
      <p:sp>
        <p:nvSpPr>
          <p:cNvPr id="1025" name="Rectangle 1"/>
          <p:cNvSpPr>
            <a:spLocks noChangeArrowheads="1"/>
          </p:cNvSpPr>
          <p:nvPr/>
        </p:nvSpPr>
        <p:spPr bwMode="auto">
          <a:xfrm>
            <a:off x="285720" y="214290"/>
            <a:ext cx="850112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l-GR" sz="2000" b="1" i="1" u="none" strike="noStrike" cap="none" normalizeH="0" baseline="0" dirty="0" smtClean="0">
                <a:ln>
                  <a:noFill/>
                </a:ln>
                <a:effectLst/>
                <a:latin typeface="Arial" pitchFamily="34" charset="0"/>
                <a:ea typeface="Times New Roman" pitchFamily="18" charset="0"/>
                <a:cs typeface="Arial" pitchFamily="34" charset="0"/>
              </a:rPr>
              <a:t>Ηλιάδη Αμαλία Κ., φιλόλογος-ιστορικός (Μεταπτυχιακό Δίπλωμα Βυζαντινής Ιστορίας απ’ το Α.Π.Θ</a:t>
            </a:r>
            <a:r>
              <a:rPr kumimoji="0" lang="el-GR" sz="2000" b="1" i="1" u="none" strike="noStrike" cap="none" normalizeH="0" baseline="0" dirty="0" smtClean="0">
                <a:ln>
                  <a:noFill/>
                </a:ln>
                <a:effectLst/>
                <a:latin typeface="Arial" pitchFamily="34" charset="0"/>
                <a:ea typeface="Times New Roman" pitchFamily="18" charset="0"/>
                <a:cs typeface="Arial" pitchFamily="34" charset="0"/>
              </a:rPr>
              <a:t>.)</a:t>
            </a:r>
            <a:r>
              <a:rPr kumimoji="0" lang="en-US" sz="2000" b="1" i="1" u="none" strike="noStrike" cap="none" normalizeH="0" baseline="0" dirty="0" smtClean="0">
                <a:ln>
                  <a:noFill/>
                </a:ln>
                <a:effectLst/>
                <a:latin typeface="Arial" pitchFamily="34" charset="0"/>
                <a:ea typeface="Times New Roman" pitchFamily="18" charset="0"/>
                <a:cs typeface="Arial" pitchFamily="34" charset="0"/>
              </a:rPr>
              <a:t>, </a:t>
            </a:r>
            <a:r>
              <a:rPr kumimoji="0" lang="el-GR" sz="2000" b="1" i="1" u="none" strike="noStrike" cap="none" normalizeH="0" baseline="0" dirty="0" smtClean="0">
                <a:ln>
                  <a:noFill/>
                </a:ln>
                <a:effectLst/>
                <a:latin typeface="Arial" pitchFamily="34" charset="0"/>
                <a:ea typeface="Times New Roman" pitchFamily="18" charset="0"/>
                <a:cs typeface="Arial" pitchFamily="34" charset="0"/>
              </a:rPr>
              <a:t>Δ/</a:t>
            </a:r>
            <a:r>
              <a:rPr kumimoji="0" lang="el-GR" sz="2000" b="1" i="1" u="none" strike="noStrike" cap="none" normalizeH="0" baseline="0" dirty="0" err="1" smtClean="0">
                <a:ln>
                  <a:noFill/>
                </a:ln>
                <a:effectLst/>
                <a:latin typeface="Arial" pitchFamily="34" charset="0"/>
                <a:ea typeface="Times New Roman" pitchFamily="18" charset="0"/>
                <a:cs typeface="Arial" pitchFamily="34" charset="0"/>
              </a:rPr>
              <a:t>ντρια</a:t>
            </a:r>
            <a:r>
              <a:rPr kumimoji="0" lang="el-GR" sz="2000" b="1" i="1" u="none" strike="noStrike" cap="none" normalizeH="0" baseline="0" dirty="0" smtClean="0">
                <a:ln>
                  <a:noFill/>
                </a:ln>
                <a:effectLst/>
                <a:latin typeface="Arial" pitchFamily="34" charset="0"/>
                <a:ea typeface="Times New Roman" pitchFamily="18" charset="0"/>
                <a:cs typeface="Arial" pitchFamily="34" charset="0"/>
              </a:rPr>
              <a:t> 3</a:t>
            </a:r>
            <a:r>
              <a:rPr kumimoji="0" lang="el-GR" sz="2000" b="1" i="1" u="none" strike="noStrike" cap="none" normalizeH="0" baseline="30000" dirty="0" smtClean="0">
                <a:ln>
                  <a:noFill/>
                </a:ln>
                <a:effectLst/>
                <a:latin typeface="Arial" pitchFamily="34" charset="0"/>
                <a:ea typeface="Times New Roman" pitchFamily="18" charset="0"/>
                <a:cs typeface="Arial" pitchFamily="34" charset="0"/>
              </a:rPr>
              <a:t>ου</a:t>
            </a:r>
            <a:r>
              <a:rPr kumimoji="0" lang="el-GR" sz="2000" b="1" i="1" u="none" strike="noStrike" cap="none" normalizeH="0" baseline="0" dirty="0" smtClean="0">
                <a:ln>
                  <a:noFill/>
                </a:ln>
                <a:effectLst/>
                <a:latin typeface="Arial" pitchFamily="34" charset="0"/>
                <a:ea typeface="Times New Roman" pitchFamily="18" charset="0"/>
                <a:cs typeface="Arial" pitchFamily="34" charset="0"/>
              </a:rPr>
              <a:t> Γυμνασίου</a:t>
            </a:r>
            <a:endParaRPr lang="en-US" sz="2000" i="1" dirty="0" smtClean="0">
              <a:latin typeface="Arial"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l-GR" sz="2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ctr" eaLnBrk="0" fontAlgn="base" hangingPunct="0">
              <a:spcBef>
                <a:spcPct val="0"/>
              </a:spcBef>
              <a:spcAft>
                <a:spcPct val="0"/>
              </a:spcAft>
            </a:pPr>
            <a:r>
              <a:rPr lang="el-GR" sz="3600" b="1" i="1" dirty="0" smtClean="0">
                <a:latin typeface="Arial" pitchFamily="34" charset="0"/>
                <a:ea typeface="Times New Roman" pitchFamily="18" charset="0"/>
                <a:cs typeface="Arial" pitchFamily="34" charset="0"/>
              </a:rPr>
              <a:t>«</a:t>
            </a:r>
            <a:r>
              <a:rPr lang="el-GR" sz="3600" b="1" i="1" dirty="0" err="1" smtClean="0">
                <a:latin typeface="Arial" pitchFamily="34" charset="0"/>
                <a:ea typeface="Times New Roman" pitchFamily="18" charset="0"/>
                <a:cs typeface="Arial" pitchFamily="34" charset="0"/>
              </a:rPr>
              <a:t>Διαπολιτισμικότητα</a:t>
            </a:r>
            <a:r>
              <a:rPr lang="el-GR" sz="3600" b="1" i="1" dirty="0" smtClean="0">
                <a:latin typeface="Arial" pitchFamily="34" charset="0"/>
                <a:ea typeface="Times New Roman" pitchFamily="18" charset="0"/>
                <a:cs typeface="Arial" pitchFamily="34" charset="0"/>
              </a:rPr>
              <a:t> και Εκπαίδευση»</a:t>
            </a:r>
            <a:endParaRPr kumimoji="0" lang="el-GR"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de-DE" sz="2800" i="1" u="sng" strike="noStrike" cap="none" normalizeH="0" baseline="0" dirty="0" err="1" smtClean="0">
                <a:ln>
                  <a:noFill/>
                </a:ln>
                <a:effectLst/>
                <a:latin typeface="Arial" pitchFamily="34" charset="0"/>
                <a:ea typeface="Times New Roman" pitchFamily="18" charset="0"/>
                <a:cs typeface="Arial" pitchFamily="34" charset="0"/>
                <a:hlinkClick r:id="rId3"/>
              </a:rPr>
              <a:t>ailiadi</a:t>
            </a:r>
            <a:r>
              <a:rPr kumimoji="0" lang="el-GR" sz="2800" i="1" u="sng" strike="noStrike" cap="none" normalizeH="0" baseline="0" dirty="0" smtClean="0">
                <a:ln>
                  <a:noFill/>
                </a:ln>
                <a:effectLst/>
                <a:latin typeface="Arial" pitchFamily="34" charset="0"/>
                <a:ea typeface="Times New Roman" pitchFamily="18" charset="0"/>
                <a:cs typeface="Arial" pitchFamily="34" charset="0"/>
                <a:hlinkClick r:id="rId3"/>
              </a:rPr>
              <a:t>@</a:t>
            </a:r>
            <a:r>
              <a:rPr kumimoji="0" lang="de-DE" sz="2800" i="1" u="sng" strike="noStrike" cap="none" normalizeH="0" baseline="0" dirty="0" err="1" smtClean="0">
                <a:ln>
                  <a:noFill/>
                </a:ln>
                <a:effectLst/>
                <a:latin typeface="Arial" pitchFamily="34" charset="0"/>
                <a:ea typeface="Times New Roman" pitchFamily="18" charset="0"/>
                <a:cs typeface="Arial" pitchFamily="34" charset="0"/>
                <a:hlinkClick r:id="rId3"/>
              </a:rPr>
              <a:t>sch</a:t>
            </a:r>
            <a:r>
              <a:rPr kumimoji="0" lang="el-GR" sz="2800" i="1" u="sng" strike="noStrike" cap="none" normalizeH="0" baseline="0" dirty="0" smtClean="0">
                <a:ln>
                  <a:noFill/>
                </a:ln>
                <a:effectLst/>
                <a:latin typeface="Arial" pitchFamily="34" charset="0"/>
                <a:ea typeface="Times New Roman" pitchFamily="18" charset="0"/>
                <a:cs typeface="Arial" pitchFamily="34" charset="0"/>
                <a:hlinkClick r:id="rId3"/>
              </a:rPr>
              <a:t>.</a:t>
            </a:r>
            <a:r>
              <a:rPr kumimoji="0" lang="de-DE" sz="2800" i="1" u="sng" strike="noStrike" cap="none" normalizeH="0" baseline="0" dirty="0" err="1" smtClean="0">
                <a:ln>
                  <a:noFill/>
                </a:ln>
                <a:effectLst/>
                <a:latin typeface="Arial" pitchFamily="34" charset="0"/>
                <a:ea typeface="Times New Roman" pitchFamily="18" charset="0"/>
                <a:cs typeface="Arial" pitchFamily="34" charset="0"/>
                <a:hlinkClick r:id="rId3"/>
              </a:rPr>
              <a:t>gr</a:t>
            </a:r>
            <a:endParaRPr kumimoji="0" lang="el-GR" sz="2800" i="1"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i="1" u="none" strike="noStrike" cap="none" normalizeH="0" baseline="0" dirty="0" smtClean="0">
                <a:ln>
                  <a:noFill/>
                </a:ln>
                <a:effectLst/>
                <a:latin typeface="Arial" pitchFamily="34" charset="0"/>
                <a:ea typeface="Times New Roman" pitchFamily="18" charset="0"/>
                <a:cs typeface="Arial" pitchFamily="34" charset="0"/>
                <a:hlinkClick r:id="rId4"/>
              </a:rPr>
              <a:t>http</a:t>
            </a:r>
            <a:r>
              <a:rPr kumimoji="0" lang="el-GR" sz="2800" i="1" u="none" strike="noStrike" cap="none" normalizeH="0" baseline="0" dirty="0" smtClean="0">
                <a:ln>
                  <a:noFill/>
                </a:ln>
                <a:effectLst/>
                <a:latin typeface="Arial" pitchFamily="34" charset="0"/>
                <a:ea typeface="Times New Roman" pitchFamily="18" charset="0"/>
                <a:cs typeface="Arial" pitchFamily="34" charset="0"/>
                <a:hlinkClick r:id="rId4"/>
              </a:rPr>
              <a:t>://</a:t>
            </a:r>
            <a:r>
              <a:rPr kumimoji="0" lang="en-US" sz="2800" i="1" u="none" strike="noStrike" cap="none" normalizeH="0" baseline="0" dirty="0" smtClean="0">
                <a:ln>
                  <a:noFill/>
                </a:ln>
                <a:effectLst/>
                <a:latin typeface="Arial" pitchFamily="34" charset="0"/>
                <a:ea typeface="Times New Roman" pitchFamily="18" charset="0"/>
                <a:cs typeface="Arial" pitchFamily="34" charset="0"/>
                <a:hlinkClick r:id="rId4"/>
              </a:rPr>
              <a:t>users</a:t>
            </a:r>
            <a:r>
              <a:rPr kumimoji="0" lang="el-GR" sz="2800" i="1" u="none" strike="noStrike" cap="none" normalizeH="0" baseline="0" dirty="0" smtClean="0">
                <a:ln>
                  <a:noFill/>
                </a:ln>
                <a:effectLst/>
                <a:latin typeface="Arial" pitchFamily="34" charset="0"/>
                <a:ea typeface="Times New Roman" pitchFamily="18" charset="0"/>
                <a:cs typeface="Arial" pitchFamily="34" charset="0"/>
                <a:hlinkClick r:id="rId4"/>
              </a:rPr>
              <a:t>.</a:t>
            </a:r>
            <a:r>
              <a:rPr kumimoji="0" lang="en-US" sz="2800" i="1" u="none" strike="noStrike" cap="none" normalizeH="0" baseline="0" dirty="0" err="1" smtClean="0">
                <a:ln>
                  <a:noFill/>
                </a:ln>
                <a:effectLst/>
                <a:latin typeface="Arial" pitchFamily="34" charset="0"/>
                <a:ea typeface="Times New Roman" pitchFamily="18" charset="0"/>
                <a:cs typeface="Arial" pitchFamily="34" charset="0"/>
                <a:hlinkClick r:id="rId4"/>
              </a:rPr>
              <a:t>sch</a:t>
            </a:r>
            <a:r>
              <a:rPr kumimoji="0" lang="el-GR" sz="2800" i="1" u="none" strike="noStrike" cap="none" normalizeH="0" baseline="0" dirty="0" smtClean="0">
                <a:ln>
                  <a:noFill/>
                </a:ln>
                <a:effectLst/>
                <a:latin typeface="Arial" pitchFamily="34" charset="0"/>
                <a:ea typeface="Times New Roman" pitchFamily="18" charset="0"/>
                <a:cs typeface="Arial" pitchFamily="34" charset="0"/>
                <a:hlinkClick r:id="rId4"/>
              </a:rPr>
              <a:t>.</a:t>
            </a:r>
            <a:r>
              <a:rPr kumimoji="0" lang="en-US" sz="2800" i="1" u="none" strike="noStrike" cap="none" normalizeH="0" baseline="0" dirty="0" err="1" smtClean="0">
                <a:ln>
                  <a:noFill/>
                </a:ln>
                <a:effectLst/>
                <a:latin typeface="Arial" pitchFamily="34" charset="0"/>
                <a:ea typeface="Times New Roman" pitchFamily="18" charset="0"/>
                <a:cs typeface="Arial" pitchFamily="34" charset="0"/>
                <a:hlinkClick r:id="rId4"/>
              </a:rPr>
              <a:t>gr</a:t>
            </a:r>
            <a:r>
              <a:rPr kumimoji="0" lang="el-GR" sz="2800" i="1" u="none" strike="noStrike" cap="none" normalizeH="0" baseline="0" dirty="0" smtClean="0">
                <a:ln>
                  <a:noFill/>
                </a:ln>
                <a:effectLst/>
                <a:latin typeface="Arial" pitchFamily="34" charset="0"/>
                <a:ea typeface="Times New Roman" pitchFamily="18" charset="0"/>
                <a:cs typeface="Arial" pitchFamily="34" charset="0"/>
                <a:hlinkClick r:id="rId4"/>
              </a:rPr>
              <a:t>/</a:t>
            </a:r>
            <a:r>
              <a:rPr kumimoji="0" lang="en-US" sz="2800" i="1" u="none" strike="noStrike" cap="none" normalizeH="0" baseline="0" dirty="0" err="1" smtClean="0">
                <a:ln>
                  <a:noFill/>
                </a:ln>
                <a:effectLst/>
                <a:latin typeface="Arial" pitchFamily="34" charset="0"/>
                <a:ea typeface="Times New Roman" pitchFamily="18" charset="0"/>
                <a:cs typeface="Arial" pitchFamily="34" charset="0"/>
                <a:hlinkClick r:id="rId4"/>
              </a:rPr>
              <a:t>ailiadi</a:t>
            </a:r>
            <a:endParaRPr kumimoji="0" lang="el-GR" sz="2800" i="1"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i="1" u="none" strike="noStrike" cap="none" normalizeH="0" baseline="0" dirty="0" smtClean="0">
                <a:ln>
                  <a:noFill/>
                </a:ln>
                <a:effectLst/>
                <a:latin typeface="Arial" pitchFamily="34" charset="0"/>
                <a:ea typeface="Times New Roman" pitchFamily="18" charset="0"/>
                <a:cs typeface="Arial" pitchFamily="34" charset="0"/>
                <a:hlinkClick r:id="rId5"/>
              </a:rPr>
              <a:t>http</a:t>
            </a:r>
            <a:r>
              <a:rPr kumimoji="0" lang="el-GR" sz="2800" i="1" u="none" strike="noStrike" cap="none" normalizeH="0" baseline="0" dirty="0" smtClean="0">
                <a:ln>
                  <a:noFill/>
                </a:ln>
                <a:effectLst/>
                <a:latin typeface="Arial" pitchFamily="34" charset="0"/>
                <a:ea typeface="Times New Roman" pitchFamily="18" charset="0"/>
                <a:cs typeface="Arial" pitchFamily="34" charset="0"/>
                <a:hlinkClick r:id="rId5"/>
              </a:rPr>
              <a:t>://</a:t>
            </a:r>
            <a:r>
              <a:rPr kumimoji="0" lang="en-US" sz="2800" i="1" u="none" strike="noStrike" cap="none" normalizeH="0" baseline="0" dirty="0" smtClean="0">
                <a:ln>
                  <a:noFill/>
                </a:ln>
                <a:effectLst/>
                <a:latin typeface="Arial" pitchFamily="34" charset="0"/>
                <a:ea typeface="Times New Roman" pitchFamily="18" charset="0"/>
                <a:cs typeface="Arial" pitchFamily="34" charset="0"/>
                <a:hlinkClick r:id="rId5"/>
              </a:rPr>
              <a:t>blogs</a:t>
            </a:r>
            <a:r>
              <a:rPr kumimoji="0" lang="el-GR" sz="2800" i="1" u="none" strike="noStrike" cap="none" normalizeH="0" baseline="0" dirty="0" smtClean="0">
                <a:ln>
                  <a:noFill/>
                </a:ln>
                <a:effectLst/>
                <a:latin typeface="Arial" pitchFamily="34" charset="0"/>
                <a:ea typeface="Times New Roman" pitchFamily="18" charset="0"/>
                <a:cs typeface="Arial" pitchFamily="34" charset="0"/>
                <a:hlinkClick r:id="rId5"/>
              </a:rPr>
              <a:t>.</a:t>
            </a:r>
            <a:r>
              <a:rPr kumimoji="0" lang="en-US" sz="2800" i="1" u="none" strike="noStrike" cap="none" normalizeH="0" baseline="0" dirty="0" err="1" smtClean="0">
                <a:ln>
                  <a:noFill/>
                </a:ln>
                <a:effectLst/>
                <a:latin typeface="Arial" pitchFamily="34" charset="0"/>
                <a:ea typeface="Times New Roman" pitchFamily="18" charset="0"/>
                <a:cs typeface="Arial" pitchFamily="34" charset="0"/>
                <a:hlinkClick r:id="rId5"/>
              </a:rPr>
              <a:t>sch</a:t>
            </a:r>
            <a:r>
              <a:rPr kumimoji="0" lang="el-GR" sz="2800" i="1" u="none" strike="noStrike" cap="none" normalizeH="0" baseline="0" dirty="0" smtClean="0">
                <a:ln>
                  <a:noFill/>
                </a:ln>
                <a:effectLst/>
                <a:latin typeface="Arial" pitchFamily="34" charset="0"/>
                <a:ea typeface="Times New Roman" pitchFamily="18" charset="0"/>
                <a:cs typeface="Arial" pitchFamily="34" charset="0"/>
                <a:hlinkClick r:id="rId5"/>
              </a:rPr>
              <a:t>.</a:t>
            </a:r>
            <a:r>
              <a:rPr kumimoji="0" lang="en-US" sz="2800" i="1" u="none" strike="noStrike" cap="none" normalizeH="0" baseline="0" dirty="0" err="1" smtClean="0">
                <a:ln>
                  <a:noFill/>
                </a:ln>
                <a:effectLst/>
                <a:latin typeface="Arial" pitchFamily="34" charset="0"/>
                <a:ea typeface="Times New Roman" pitchFamily="18" charset="0"/>
                <a:cs typeface="Arial" pitchFamily="34" charset="0"/>
                <a:hlinkClick r:id="rId5"/>
              </a:rPr>
              <a:t>gr</a:t>
            </a:r>
            <a:r>
              <a:rPr kumimoji="0" lang="el-GR" sz="2800" i="1" u="none" strike="noStrike" cap="none" normalizeH="0" baseline="0" dirty="0" smtClean="0">
                <a:ln>
                  <a:noFill/>
                </a:ln>
                <a:effectLst/>
                <a:latin typeface="Arial" pitchFamily="34" charset="0"/>
                <a:ea typeface="Times New Roman" pitchFamily="18" charset="0"/>
                <a:cs typeface="Arial" pitchFamily="34" charset="0"/>
                <a:hlinkClick r:id="rId5"/>
              </a:rPr>
              <a:t>/</a:t>
            </a:r>
            <a:r>
              <a:rPr kumimoji="0" lang="en-US" sz="2800" i="1" u="none" strike="noStrike" cap="none" normalizeH="0" baseline="0" dirty="0" err="1" smtClean="0">
                <a:ln>
                  <a:noFill/>
                </a:ln>
                <a:effectLst/>
                <a:latin typeface="Arial" pitchFamily="34" charset="0"/>
                <a:ea typeface="Times New Roman" pitchFamily="18" charset="0"/>
                <a:cs typeface="Arial" pitchFamily="34" charset="0"/>
                <a:hlinkClick r:id="rId5"/>
              </a:rPr>
              <a:t>ailiadi</a:t>
            </a:r>
            <a:endParaRPr kumimoji="0" lang="el-GR" sz="2800" i="1"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de-DE" sz="2800" i="1" u="none" strike="noStrike" cap="none" normalizeH="0" baseline="0" dirty="0" smtClean="0">
                <a:ln>
                  <a:noFill/>
                </a:ln>
                <a:effectLst/>
                <a:latin typeface="Arial" pitchFamily="34" charset="0"/>
                <a:ea typeface="Times New Roman" pitchFamily="18" charset="0"/>
                <a:cs typeface="Arial" pitchFamily="34" charset="0"/>
                <a:hlinkClick r:id="rId6"/>
              </a:rPr>
              <a:t>http</a:t>
            </a:r>
            <a:r>
              <a:rPr kumimoji="0" lang="el-GR" sz="2800" i="1" u="none" strike="noStrike" cap="none" normalizeH="0" baseline="0" dirty="0" smtClean="0">
                <a:ln>
                  <a:noFill/>
                </a:ln>
                <a:effectLst/>
                <a:latin typeface="Arial" pitchFamily="34" charset="0"/>
                <a:ea typeface="Times New Roman" pitchFamily="18" charset="0"/>
                <a:cs typeface="Arial" pitchFamily="34" charset="0"/>
                <a:hlinkClick r:id="rId6"/>
              </a:rPr>
              <a:t>://</a:t>
            </a:r>
            <a:r>
              <a:rPr kumimoji="0" lang="de-DE" sz="2800" i="1" u="none" strike="noStrike" cap="none" normalizeH="0" baseline="0" dirty="0" err="1" smtClean="0">
                <a:ln>
                  <a:noFill/>
                </a:ln>
                <a:effectLst/>
                <a:latin typeface="Arial" pitchFamily="34" charset="0"/>
                <a:ea typeface="Times New Roman" pitchFamily="18" charset="0"/>
                <a:cs typeface="Arial" pitchFamily="34" charset="0"/>
                <a:hlinkClick r:id="rId6"/>
              </a:rPr>
              <a:t>www</a:t>
            </a:r>
            <a:r>
              <a:rPr kumimoji="0" lang="el-GR" sz="2800" i="1" u="none" strike="noStrike" cap="none" normalizeH="0" baseline="0" dirty="0" smtClean="0">
                <a:ln>
                  <a:noFill/>
                </a:ln>
                <a:effectLst/>
                <a:latin typeface="Arial" pitchFamily="34" charset="0"/>
                <a:ea typeface="Times New Roman" pitchFamily="18" charset="0"/>
                <a:cs typeface="Arial" pitchFamily="34" charset="0"/>
                <a:hlinkClick r:id="rId6"/>
              </a:rPr>
              <a:t>.</a:t>
            </a:r>
            <a:r>
              <a:rPr kumimoji="0" lang="de-DE" sz="2800" i="1" u="none" strike="noStrike" cap="none" normalizeH="0" baseline="0" dirty="0" err="1" smtClean="0">
                <a:ln>
                  <a:noFill/>
                </a:ln>
                <a:effectLst/>
                <a:latin typeface="Arial" pitchFamily="34" charset="0"/>
                <a:ea typeface="Times New Roman" pitchFamily="18" charset="0"/>
                <a:cs typeface="Arial" pitchFamily="34" charset="0"/>
                <a:hlinkClick r:id="rId6"/>
              </a:rPr>
              <a:t>matia</a:t>
            </a:r>
            <a:r>
              <a:rPr kumimoji="0" lang="el-GR" sz="2800" i="1" u="none" strike="noStrike" cap="none" normalizeH="0" baseline="0" dirty="0" smtClean="0">
                <a:ln>
                  <a:noFill/>
                </a:ln>
                <a:effectLst/>
                <a:latin typeface="Arial" pitchFamily="34" charset="0"/>
                <a:ea typeface="Times New Roman" pitchFamily="18" charset="0"/>
                <a:cs typeface="Arial" pitchFamily="34" charset="0"/>
                <a:hlinkClick r:id="rId6"/>
              </a:rPr>
              <a:t>.</a:t>
            </a:r>
            <a:r>
              <a:rPr kumimoji="0" lang="de-DE" sz="2800" i="1" u="none" strike="noStrike" cap="none" normalizeH="0" baseline="0" dirty="0" err="1" smtClean="0">
                <a:ln>
                  <a:noFill/>
                </a:ln>
                <a:effectLst/>
                <a:latin typeface="Arial" pitchFamily="34" charset="0"/>
                <a:ea typeface="Times New Roman" pitchFamily="18" charset="0"/>
                <a:cs typeface="Arial" pitchFamily="34" charset="0"/>
                <a:hlinkClick r:id="rId6"/>
              </a:rPr>
              <a:t>gr</a:t>
            </a:r>
            <a:endParaRPr kumimoji="0" lang="el-GR" sz="2800" i="1"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l-GR" sz="28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l-G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Εκφράζω τις θερμές μου ευχαριστίες στην αδερφή μου </a:t>
            </a:r>
            <a:r>
              <a:rPr kumimoji="0" lang="el-GR" sz="2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Βάσω Κ. Ηλιάδη</a:t>
            </a:r>
            <a:r>
              <a:rPr kumimoji="0" lang="el-G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χωρίς την πολύτιμη βοήθεια τ</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ης οποίας δεν θα ολοκληρωνόταν αυτή η εισήγηση).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10</a:t>
            </a:fld>
            <a:endParaRPr lang="el-GR"/>
          </a:p>
        </p:txBody>
      </p:sp>
      <p:sp>
        <p:nvSpPr>
          <p:cNvPr id="31745" name="Rectangle 1"/>
          <p:cNvSpPr>
            <a:spLocks noChangeArrowheads="1"/>
          </p:cNvSpPr>
          <p:nvPr/>
        </p:nvSpPr>
        <p:spPr bwMode="auto">
          <a:xfrm>
            <a:off x="214282" y="285728"/>
            <a:ext cx="857256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επικοινωνία </a:t>
            </a:r>
            <a:endParaRPr kumimoji="0" lang="el-GR" sz="28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επικοινωνία είναι χρήση και όχι γνώση, αλλά παράλληλα είναι και η διαδικασία μέσω της οποίας </a:t>
            </a:r>
            <a:r>
              <a:rPr kumimoji="0" lang="el-GR" sz="28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νοηματοδοτείται</a:t>
            </a: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ο περιβάλλων κόσμος του ατόμου, διαμορφώνονται στάσεις, απόψεις, συμπεριφορές και πολιτισμικά στερεότυπα.</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Με την έννοια αυτή, οι επικοινωνιακές δεξιότητες </a:t>
            </a:r>
            <a:r>
              <a:rPr kumimoji="0" lang="el-GR" sz="280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δεν είναι άλλο παρά οι διάφορες μορφές </a:t>
            </a:r>
            <a:r>
              <a:rPr kumimoji="0" lang="el-GR" sz="28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γραμματισμού</a:t>
            </a:r>
            <a:r>
              <a:rPr kumimoji="0" lang="el-GR" sz="2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με τις οποίες πρέπει να εξοπλιστούν οι μαθητές για να μπορούν στο μέλλον να λειτουργούν ως αποτελεσματικοί πολίτες, οι οποίοι όχι μόνο να ελέγχουν δια του λόγου τον κόσμο που τους περιβάλλει, αλλά και να μπορούν να αντιμετωπίζουν κριτικά τα όσα συμβαίνουν γύρω τους. </a:t>
            </a:r>
            <a:endParaRPr kumimoji="0" lang="el-GR" sz="28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11</a:t>
            </a:fld>
            <a:endParaRPr lang="el-GR"/>
          </a:p>
        </p:txBody>
      </p:sp>
      <p:sp>
        <p:nvSpPr>
          <p:cNvPr id="33793" name="Rectangle 1"/>
          <p:cNvSpPr>
            <a:spLocks noChangeArrowheads="1"/>
          </p:cNvSpPr>
          <p:nvPr/>
        </p:nvSpPr>
        <p:spPr bwMode="auto">
          <a:xfrm>
            <a:off x="428596" y="357166"/>
            <a:ext cx="821537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Διαπολιτισμική Εκπαίδευση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Δραστηριότητες εισαγωγής στην ανάγνωση και τη γραφή: με αυτές επιχειρείται η εισαγωγή στην αποκωδικοποίηση του γραπτού ελληνικού λόγου και στη διαδικασία της γραφής της νέας ελληνικής.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Οι μαθητές έρχονται σε επαφή με γραπτό λόγο </a:t>
            </a:r>
            <a:r>
              <a:rPr kumimoji="0" lang="el-GR" sz="2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(παραμύθια, παροιμίες, σταυρόλεξα κτλ.). </a:t>
            </a: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Την ανάγνωση την κάνει ο διδάσκων ή και οι μαθητές. Έτσι οι μαθητές κάνουν </a:t>
            </a:r>
            <a:r>
              <a:rPr kumimoji="0" lang="el-GR" sz="2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ασυνείδητα το συσχετισμό μεταξύ του </a:t>
            </a:r>
            <a:r>
              <a:rPr kumimoji="0" lang="el-GR"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γραπτού και του προφορικού λόγου. </a:t>
            </a:r>
            <a:endParaRPr kumimoji="0" lang="el-GR" sz="3200" b="1"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12</a:t>
            </a:fld>
            <a:endParaRPr lang="el-GR"/>
          </a:p>
        </p:txBody>
      </p:sp>
      <p:sp>
        <p:nvSpPr>
          <p:cNvPr id="4" name="3 - Ορθογώνιο"/>
          <p:cNvSpPr/>
          <p:nvPr/>
        </p:nvSpPr>
        <p:spPr>
          <a:xfrm>
            <a:off x="428596" y="357167"/>
            <a:ext cx="8143932" cy="5816977"/>
          </a:xfrm>
          <a:prstGeom prst="rect">
            <a:avLst/>
          </a:prstGeom>
        </p:spPr>
        <p:txBody>
          <a:bodyPr wrap="square">
            <a:spAutoFit/>
          </a:bodyPr>
          <a:lstStyle/>
          <a:p>
            <a:r>
              <a:rPr lang="el-GR" sz="3600" b="1" i="1" dirty="0" smtClean="0"/>
              <a:t>δραστηριότητες λογοτεχνίας</a:t>
            </a:r>
            <a:r>
              <a:rPr lang="el-GR" dirty="0" smtClean="0"/>
              <a:t>: </a:t>
            </a:r>
            <a:r>
              <a:rPr lang="el-GR" sz="2400" dirty="0" smtClean="0"/>
              <a:t>περιλαμβάνουν διάφορα αναγνώσματα (</a:t>
            </a:r>
            <a:r>
              <a:rPr lang="el-GR" sz="2400" b="1" dirty="0" smtClean="0"/>
              <a:t>παραμύθια, ποιήματα, σύντομες ιστορίες, παροιμίες, σύντομα δημοτικά τραγούδια κτλ.), </a:t>
            </a:r>
            <a:r>
              <a:rPr lang="el-GR" sz="2400" dirty="0" smtClean="0"/>
              <a:t>τα οποία αναγιγνώσκονται από το διδάσκοντα, με σκοπό την έξαψη του ενδιαφέροντος των παιδιών, την αισθητική απόλαυση και τη δημιουργία εναύσματος για τη δημιουργία του επικοινωνιακού πλαισίου, μέσα στο οποίο θα παραγάγουν και θα κατανοήσουν τον προφορικό λόγο. Οι δραστηριότητες της λογοτεχνίας δεν πρέπει να  χαρακτηρίζονται από </a:t>
            </a:r>
            <a:r>
              <a:rPr lang="el-GR" sz="2400" dirty="0" err="1" smtClean="0"/>
              <a:t>διδακτικισμό</a:t>
            </a:r>
            <a:r>
              <a:rPr lang="el-GR" sz="2400" dirty="0" smtClean="0"/>
              <a:t> αλλά να στοχεύουν σε προσφορά και κατάκτηση στοιχείων των πολιτισμών στους οποίους ανήκουν οι μαθητές. Γι’ αυτό γίνεται προσπάθεια να συμπεριληφθούν σύντομα κείμενα τόσο της μητρικής γλώσσας των μαθητών, της ελληνικής, όσο και της τοπικής-λαϊκής και έντεχνης-λογοτεχνικής παραγωγής.</a:t>
            </a:r>
            <a:endParaRPr lang="el-GR" sz="2400" dirty="0"/>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13</a:t>
            </a:fld>
            <a:endParaRPr lang="el-GR"/>
          </a:p>
        </p:txBody>
      </p:sp>
      <p:sp>
        <p:nvSpPr>
          <p:cNvPr id="34817" name="Rectangle 1"/>
          <p:cNvSpPr>
            <a:spLocks noChangeArrowheads="1"/>
          </p:cNvSpPr>
          <p:nvPr/>
        </p:nvSpPr>
        <p:spPr bwMode="auto">
          <a:xfrm>
            <a:off x="500034" y="714356"/>
            <a:ext cx="814393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Β) Πρακτική εφαρμογή: Διαγραμματική αποτύπωση.</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Βασικές παραδοχές Διαπολιτισμικής Εκπαίδευσης</a:t>
            </a:r>
            <a:r>
              <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Ισότητα ευκαιριών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Παραμερισμός προκαταλήψεων (από ενήλικες και παιδιά)</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Αλληλεγγύη</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Διαπολιτισμικός σεβασμός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Επανεξέταση και διερεύνηση </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κοινωνικοκεντρικών</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και εθνοκεντρικών κριτηρίων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Κατάργηση του εθνικιστικού τρόπου σκέψης (</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Χατζηθεοδούλου</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Λοιζίδου</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 2004).</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14</a:t>
            </a:fld>
            <a:endParaRPr lang="el-GR"/>
          </a:p>
        </p:txBody>
      </p:sp>
      <p:sp>
        <p:nvSpPr>
          <p:cNvPr id="36865" name="Rectangle 1"/>
          <p:cNvSpPr>
            <a:spLocks noChangeArrowheads="1"/>
          </p:cNvSpPr>
          <p:nvPr/>
        </p:nvSpPr>
        <p:spPr bwMode="auto">
          <a:xfrm>
            <a:off x="285720" y="285728"/>
            <a:ext cx="842968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l-GR" sz="28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Χαρακτηριστικά διαπολιτισμικής Εκπαίδευσης: </a:t>
            </a:r>
            <a:endParaRPr kumimoji="0" lang="el-GR" sz="2800" b="0" i="1" u="sng"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 typeface="Wingdings" pitchFamily="2" charset="2"/>
              <a:buChar char="§"/>
              <a:tabLst/>
            </a:pPr>
            <a:r>
              <a:rPr kumimoji="0" lang="el-GR" sz="3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Αποδοχή διαφορών</a:t>
            </a:r>
            <a:endParaRPr kumimoji="0" lang="el-GR" sz="3600" b="0" i="1"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 typeface="Wingdings" pitchFamily="2" charset="2"/>
              <a:buChar char="§"/>
              <a:tabLst/>
            </a:pPr>
            <a:r>
              <a:rPr kumimoji="0" lang="el-GR" sz="3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Καλλιέργεια σεβασμού</a:t>
            </a:r>
            <a:endParaRPr kumimoji="0" lang="el-GR" sz="3600" b="0" i="1"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 typeface="Wingdings" pitchFamily="2" charset="2"/>
              <a:buChar char="§"/>
              <a:tabLst/>
            </a:pPr>
            <a:r>
              <a:rPr kumimoji="0" lang="el-GR" sz="3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Καταπολέμηση στερεοτύπων</a:t>
            </a:r>
          </a:p>
          <a:p>
            <a:pPr marL="0" marR="0" lvl="0" indent="0" defTabSz="914400" rtl="0" eaLnBrk="0" fontAlgn="base" latinLnBrk="0" hangingPunct="0">
              <a:lnSpc>
                <a:spcPct val="100000"/>
              </a:lnSpc>
              <a:spcBef>
                <a:spcPct val="0"/>
              </a:spcBef>
              <a:spcAft>
                <a:spcPct val="0"/>
              </a:spcAft>
              <a:buClrTx/>
              <a:buSzTx/>
              <a:buFontTx/>
              <a:buNone/>
              <a:tabLst/>
            </a:pPr>
            <a:endParaRPr kumimoji="0" lang="el-GR" sz="3600" b="0" i="1"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l-GR" sz="3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Τα παιδιά πρέπει να αποκτήσουν:</a:t>
            </a:r>
            <a:endParaRPr kumimoji="0" lang="el-GR" sz="3600" b="0" i="1"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l-GR" sz="3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Θετική </a:t>
            </a:r>
            <a:r>
              <a:rPr kumimoji="0" lang="el-GR" sz="3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αυτοεικόνα</a:t>
            </a:r>
            <a:r>
              <a:rPr kumimoji="0" lang="el-GR" sz="3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ταυτότητα ομάδας</a:t>
            </a:r>
            <a:endParaRPr kumimoji="0" lang="el-GR" sz="3600" b="0" i="1"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l-GR" sz="3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Αλληλεπίδραση παιδιών</a:t>
            </a:r>
            <a:endParaRPr kumimoji="0" lang="el-GR" sz="3600" b="0" i="1"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l-GR" sz="3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Κριτική σκέψη</a:t>
            </a:r>
            <a:endParaRPr kumimoji="0" lang="el-GR" sz="3600" b="0" i="1"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l-GR" sz="3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Ικανότητα υπεράσπισης εαυτού.</a:t>
            </a:r>
            <a:endParaRPr kumimoji="0" lang="el-GR" sz="36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15</a:t>
            </a:fld>
            <a:endParaRPr lang="el-GR"/>
          </a:p>
        </p:txBody>
      </p:sp>
      <p:sp>
        <p:nvSpPr>
          <p:cNvPr id="37889" name="Rectangle 1"/>
          <p:cNvSpPr>
            <a:spLocks noChangeArrowheads="1"/>
          </p:cNvSpPr>
          <p:nvPr/>
        </p:nvSpPr>
        <p:spPr bwMode="auto">
          <a:xfrm>
            <a:off x="428596" y="500042"/>
            <a:ext cx="814393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a:t>
            </a:r>
            <a:r>
              <a:rPr kumimoji="0" lang="el-G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διαπολιτισμική προσέγγιση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Δεν περιχαρακώνεται σε ειδικές διαπολιτισμικές δραστηριότητες</a:t>
            </a:r>
            <a:endParaRPr kumimoji="0" lang="el-GR" sz="24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Δεν σημαίνει διδασκαλία ενός και μόνο ομώνυμου μαθήματος, αλλά διαχέεται σε όλες τις θεματικές του</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24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ΠΡΟΓΡΑΜΜΑΤΙΣΜΈΝΗ ΜΑΘΗΣΗ</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Γνώση γνωστικών αντικειμένων (π.χ. στοιχεία ιστορίας)</a:t>
            </a:r>
            <a:endParaRPr kumimoji="0" lang="el-GR" sz="24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Γνώση ενιαίου κώδικα επικοινωνίας</a:t>
            </a:r>
            <a:endParaRPr kumimoji="0" lang="el-GR" sz="24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Αντίληψη του «άλλου»</a:t>
            </a:r>
            <a:endParaRPr kumimoji="0" lang="el-GR" sz="24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Αλληλεπίδραση με τον «άλλο»</a:t>
            </a:r>
            <a:endParaRPr kumimoji="0" lang="el-GR" sz="24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16</a:t>
            </a:fld>
            <a:endParaRPr lang="el-GR"/>
          </a:p>
        </p:txBody>
      </p:sp>
      <p:sp>
        <p:nvSpPr>
          <p:cNvPr id="38913" name="Rectangle 1"/>
          <p:cNvSpPr>
            <a:spLocks noChangeArrowheads="1"/>
          </p:cNvSpPr>
          <p:nvPr/>
        </p:nvSpPr>
        <p:spPr bwMode="auto">
          <a:xfrm>
            <a:off x="500034" y="428604"/>
            <a:ext cx="821537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Διαφορές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Ηλικία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Φύλο</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Φυλετικές διαφορές και διαφορές </a:t>
            </a:r>
            <a:r>
              <a:rPr kumimoji="0" lang="el-G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κοινωνικοπολιτισμικού</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περιβάλλοντος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Άτομα με ειδικές ανάγκες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Κοινωνικοοικονομικές διαφορές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Θρησκευτικές διαφορές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Γλωσσικές διαφορές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Γλωσσικές διαφορές- Τι πρέπει να γνωρίζουμε:</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Όλα τα παιδιά είναι γνωστικά, γλωσσικά και συναισθηματικά συνδεδεμένα με τη γλώσσα και την κουλτούρα της οικογένειάς τους.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Τα παιδιά μπορούν να επιδείξουν τις γνώσεις και τις ικανότητές τους με πολλούς τρόπους.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Χωρίς ένα πλαίσιο που να είναι κατανοητό και να έχει σημασία για το παιδί η διδασκαλία 2</a:t>
            </a:r>
            <a:r>
              <a:rPr kumimoji="0" lang="el-GR" sz="2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ης</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γλώσσας είναι δύσκολη.</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17</a:t>
            </a:fld>
            <a:endParaRPr lang="el-GR"/>
          </a:p>
        </p:txBody>
      </p:sp>
      <p:sp>
        <p:nvSpPr>
          <p:cNvPr id="39937" name="Rectangle 1"/>
          <p:cNvSpPr>
            <a:spLocks noChangeArrowheads="1"/>
          </p:cNvSpPr>
          <p:nvPr/>
        </p:nvSpPr>
        <p:spPr bwMode="auto">
          <a:xfrm>
            <a:off x="285720" y="214290"/>
            <a:ext cx="857256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Έρευνες για ανάπτυξη της μητρικής και της δεύτερης γλώσσας:</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Δίνοντας ευκαιρίες στα παιδιά να χρησιμοποιούν τη γλώσσα τους, επεκτείνεται η κατανόησή τους για τη γλώσσα.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ανάπτυξη των </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αλφαβητιστικών</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δεξιοτήτων στη μια γλώσσα μεταφέρεται στη δεύτερη.</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Απόκτηση ικανοτήτων εναλλαγής κώδικα- Τα παιδιά εκπαιδεύονται να μιλούν με βάση τον ακροατή και το περιβάλλον.</a:t>
            </a:r>
            <a:r>
              <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Μαθαίνοντας 2 γλώσσες το παιδί βοηθιέται στη μεταγλωσσική αντίληψη. Δάσκαλοι και μαθητές συζητούν τις διαφορές μεταξύ των γλωσσών.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αναγνώριση και η χρήση της μητρικής γλώσσας βοηθά στην ενδυνάμωση της αυτοϊδέας και αυτοπεποίθησης του παιδιού.</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18</a:t>
            </a:fld>
            <a:endParaRPr lang="el-GR"/>
          </a:p>
        </p:txBody>
      </p:sp>
      <p:sp>
        <p:nvSpPr>
          <p:cNvPr id="40961" name="Rectangle 1"/>
          <p:cNvSpPr>
            <a:spLocks noChangeArrowheads="1"/>
          </p:cNvSpPr>
          <p:nvPr/>
        </p:nvSpPr>
        <p:spPr bwMode="auto">
          <a:xfrm>
            <a:off x="357158" y="285728"/>
            <a:ext cx="8429684"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Επιλογή λογοτεχνίας υπό το πρίσμα της</a:t>
            </a:r>
            <a:r>
              <a:rPr kumimoji="0" lang="el-GR" sz="28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2800" b="1" i="1" u="sng"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διαπολιτισμικότητας</a:t>
            </a:r>
            <a:r>
              <a:rPr kumimoji="0" lang="el-GR" sz="28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8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Ακρίβεια επιλογής μας</a:t>
            </a:r>
            <a:endParaRPr kumimoji="0" lang="el-GR" sz="28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Αντιπροσωπεύει σωστά την εν λόγω κουλτούρα;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Οι πληροφορίες είναι πρόσφατες;</a:t>
            </a:r>
            <a:endParaRPr kumimoji="0" lang="el-GR" sz="28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Παρουσίαση χαρακτήρων </a:t>
            </a:r>
            <a:endParaRPr kumimoji="0" lang="el-GR" sz="28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Παρουσιάζονται ως στερεότυπα της κουλτούρας;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γλώσσα που χρησιμοποιούν είναι ακριβής;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Τα ονόματά τους είναι αυθεντικά;</a:t>
            </a:r>
            <a:endParaRPr kumimoji="0" lang="el-GR" sz="28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Γλώσσα </a:t>
            </a:r>
            <a:endParaRPr kumimoji="0" lang="el-GR" sz="28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Υπάρχουν λέξεις ή εικόνες που είναι προσβλητικές;</a:t>
            </a:r>
            <a:endParaRPr kumimoji="0" lang="el-GR" sz="28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19</a:t>
            </a:fld>
            <a:endParaRPr lang="el-GR"/>
          </a:p>
        </p:txBody>
      </p:sp>
      <p:sp>
        <p:nvSpPr>
          <p:cNvPr id="41985" name="Rectangle 1"/>
          <p:cNvSpPr>
            <a:spLocks noChangeArrowheads="1"/>
          </p:cNvSpPr>
          <p:nvPr/>
        </p:nvSpPr>
        <p:spPr bwMode="auto">
          <a:xfrm>
            <a:off x="285720" y="285728"/>
            <a:ext cx="8501122"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32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Επιλογή λογοτεχνίας  υπό το πρίσμα της</a:t>
            </a:r>
            <a:r>
              <a:rPr kumimoji="0" lang="el-GR" sz="32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3200" b="1" i="1" u="sng" strike="noStrike" cap="none" normalizeH="0" baseline="0" dirty="0" err="1" smtClean="0">
                <a:ln>
                  <a:noFill/>
                </a:ln>
                <a:solidFill>
                  <a:schemeClr val="tx1"/>
                </a:solidFill>
                <a:effectLst/>
                <a:latin typeface="Arial" pitchFamily="34" charset="0"/>
                <a:ea typeface="Times New Roman" pitchFamily="18" charset="0"/>
                <a:cs typeface="Arial" pitchFamily="34" charset="0"/>
              </a:rPr>
              <a:t>της</a:t>
            </a:r>
            <a:r>
              <a:rPr kumimoji="0" lang="el-GR" sz="32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3200" b="1" i="1" u="sng"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διαπολιτισμικότητας</a:t>
            </a:r>
            <a:r>
              <a:rPr kumimoji="0" lang="el-GR" sz="32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l-GR" sz="3200" b="0" i="1"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Προοπτική </a:t>
            </a:r>
            <a:endParaRPr kumimoji="0" lang="el-GR"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Οι χαρακτήρες θεωρούνται μέρος της κοινωνίας ή ξένοι;</a:t>
            </a:r>
            <a:endParaRPr kumimoji="0" lang="el-GR"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Εικονογράφηση </a:t>
            </a:r>
            <a:endParaRPr kumimoji="0" lang="el-GR"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Οι εικόνες είναι ακριβείς; Αποφεύγουν στερεότυπα και καρικατούρες;</a:t>
            </a:r>
            <a:endParaRPr kumimoji="0" lang="el-GR"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Γενικά </a:t>
            </a:r>
            <a:endParaRPr kumimoji="0" lang="el-GR"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Το παραμύθι - μύθος πληροφορεί και διαφωτίζει τα άτομα άλλων πολιτισμών για διαφορετικούς από το δικό τους πολιτισμό;</a:t>
            </a:r>
            <a:endParaRPr kumimoji="0" lang="el-GR"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2</a:t>
            </a:fld>
            <a:endParaRPr lang="el-GR"/>
          </a:p>
        </p:txBody>
      </p:sp>
      <p:sp>
        <p:nvSpPr>
          <p:cNvPr id="21505" name="Rectangle 1"/>
          <p:cNvSpPr>
            <a:spLocks noChangeArrowheads="1"/>
          </p:cNvSpPr>
          <p:nvPr/>
        </p:nvSpPr>
        <p:spPr bwMode="auto">
          <a:xfrm>
            <a:off x="500034" y="500042"/>
            <a:ext cx="807249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lang="el-GR" sz="2400" dirty="0" smtClean="0">
                <a:latin typeface="Arial" pitchFamily="34" charset="0"/>
                <a:ea typeface="Times New Roman" pitchFamily="18" charset="0"/>
                <a:cs typeface="Arial" pitchFamily="34" charset="0"/>
              </a:rPr>
              <a:t>Κ</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άθε εποχή είχε τις κυρίαρχες έννοιες-κλειδιά της. Παλαιότερα, επί παραδείγματι, μιλούσαμε περισσότερο για ιδεολογία, όταν ήταν του συρμού η κοινωνιολογία της λογοτεχνίας, για δομή, όταν μεσουρανούσε ο δομισμός, ή για </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κειμενικότητα</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με την εμφάνιση της αποδόμησης, ενώ τώρα στη δύση του 20</a:t>
            </a:r>
            <a:r>
              <a:rPr kumimoji="0" lang="el-GR"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ού </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αιώνα φαίνεται ότι το εννοιολογικό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status </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είναι η </a:t>
            </a:r>
            <a:r>
              <a:rPr kumimoji="0" lang="el-GR"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διαπολιτισμικότητα</a:t>
            </a:r>
            <a:r>
              <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endPar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Έτσι η Πολιτική του Υπουργείου Παιδείας για την </a:t>
            </a:r>
            <a:r>
              <a:rPr kumimoji="0" lang="el-GR"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διαπολιτισμικότητα</a:t>
            </a:r>
            <a:r>
              <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αντανακλώντας αυτή την καινούρια θεωρητική αλλά και «αληθινή» πραγματικότητα, </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δίνει έμφαση στα βήματα ενσωμάτωσης των μεταναστών που αποτελούν σήμερα το 10% του πληθυσμού και στην εκπαίδευση των περίπου 130.000 ξένων μαθητών που ζουν στην Ελλάδα.</a:t>
            </a:r>
            <a:r>
              <a:rPr kumimoji="0" lang="el-GR"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20</a:t>
            </a:fld>
            <a:endParaRPr lang="el-GR"/>
          </a:p>
        </p:txBody>
      </p:sp>
      <p:sp>
        <p:nvSpPr>
          <p:cNvPr id="43009" name="Rectangle 1"/>
          <p:cNvSpPr>
            <a:spLocks noChangeArrowheads="1"/>
          </p:cNvSpPr>
          <p:nvPr/>
        </p:nvSpPr>
        <p:spPr bwMode="auto">
          <a:xfrm>
            <a:off x="428596" y="500042"/>
            <a:ext cx="828680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Εισηγήσεις δραστηριοτήτων εκ μέρους του δασκάλου:</a:t>
            </a:r>
            <a:endParaRPr kumimoji="0" lang="el-GR" sz="2400" b="0" i="1" u="sng"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Συνεργασία με γονείς: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Καλεί ένα δίγλωσσο γονιό</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4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Δείξη</a:t>
            </a: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ενδιαφέροντος  για ανάπτυξη των παιδιών: </a:t>
            </a:r>
          </a:p>
          <a:p>
            <a:pPr marL="0" marR="0" lvl="0" indent="0" algn="just" defTabSz="914400" rtl="0" eaLnBrk="0" fontAlgn="base" latinLnBrk="0" hangingPunct="0">
              <a:lnSpc>
                <a:spcPct val="100000"/>
              </a:lnSpc>
              <a:spcBef>
                <a:spcPct val="0"/>
              </a:spcBef>
              <a:spcAft>
                <a:spcPct val="0"/>
              </a:spcAft>
              <a:buClrTx/>
              <a:buSzTx/>
              <a:tabLst/>
            </a:pPr>
            <a:endParaRPr kumimoji="0" lang="el-GR" sz="24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Να προσπαθήσει να μάθει κάποιες λέξεις, φράσεις στη γλώσσα του παιδιού: ενίσχυση  </a:t>
            </a:r>
            <a:r>
              <a:rPr kumimoji="0" lang="el-GR" sz="24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αυτοεικόνας</a:t>
            </a:r>
            <a:r>
              <a:rPr kumimoji="0" lang="el-G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παιδιού.</a:t>
            </a:r>
            <a:endParaRPr kumimoji="0" lang="el-GR" sz="24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Ένταξη Ξενόγλωσσων βιβλίων στη βιβλιοθήκη.</a:t>
            </a:r>
            <a:endParaRPr kumimoji="0" lang="el-GR" sz="24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Συζήτηση εμπειριών σε ταξίδι ή εκδρομή.</a:t>
            </a:r>
            <a:endParaRPr kumimoji="0" lang="el-GR" sz="24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Επιλογή Μουσικής στη συγκεκριμένη γλώσσα</a:t>
            </a:r>
            <a:endParaRPr kumimoji="0" lang="el-GR" sz="24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Περιβάλλων γραπτός λόγος: δουλειά παιδιών και έντυπος ή ηλεκτρονικός λόγος σε διάφορες γλώσσες και από διάφορες πηγές (αφίσες,  ποιήματα, ιστοσελίδες, </a:t>
            </a:r>
            <a:r>
              <a:rPr kumimoji="0" lang="el-GR" sz="24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ιστολόγια</a:t>
            </a:r>
            <a:r>
              <a:rPr kumimoji="0" lang="el-G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κ.ά.).</a:t>
            </a:r>
            <a:endParaRPr kumimoji="0" lang="el-GR" sz="24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21</a:t>
            </a:fld>
            <a:endParaRPr lang="el-GR"/>
          </a:p>
        </p:txBody>
      </p:sp>
      <p:sp>
        <p:nvSpPr>
          <p:cNvPr id="4" name="3 - Ορθογώνιο"/>
          <p:cNvSpPr/>
          <p:nvPr/>
        </p:nvSpPr>
        <p:spPr>
          <a:xfrm>
            <a:off x="571472" y="357166"/>
            <a:ext cx="8072494" cy="5908180"/>
          </a:xfrm>
          <a:prstGeom prst="rect">
            <a:avLst/>
          </a:prstGeom>
        </p:spPr>
        <p:txBody>
          <a:bodyPr wrap="square">
            <a:spAutoFit/>
          </a:bodyPr>
          <a:lstStyle/>
          <a:p>
            <a:pPr>
              <a:buFont typeface="Arial" pitchFamily="34" charset="0"/>
              <a:buChar char="•"/>
            </a:pPr>
            <a:r>
              <a:rPr lang="el-GR" sz="2800" i="1" dirty="0" smtClean="0"/>
              <a:t>Βιβλίο σε 2 γλώσσες- βοήθεια γονιών</a:t>
            </a:r>
          </a:p>
          <a:p>
            <a:pPr>
              <a:buFont typeface="Arial" pitchFamily="34" charset="0"/>
              <a:buChar char="•"/>
            </a:pPr>
            <a:r>
              <a:rPr lang="el-GR" sz="2800" i="1" dirty="0" smtClean="0"/>
              <a:t>Διαφορετική εκδοχή της ίδιας ιστορίας από διάφορες κουλτούρες: Κριτικός αλφαβητισμός</a:t>
            </a:r>
          </a:p>
          <a:p>
            <a:pPr lvl="0">
              <a:buFont typeface="Arial" pitchFamily="34" charset="0"/>
              <a:buChar char="•"/>
            </a:pPr>
            <a:r>
              <a:rPr lang="el-GR" sz="2800" i="1" dirty="0" smtClean="0"/>
              <a:t>Συζήτηση για παρουσίαση και εικονογράφηση χαρακτήρων</a:t>
            </a:r>
          </a:p>
          <a:p>
            <a:pPr lvl="0">
              <a:buFont typeface="Arial" pitchFamily="34" charset="0"/>
              <a:buChar char="•"/>
            </a:pPr>
            <a:r>
              <a:rPr lang="el-GR" sz="2800" i="1" dirty="0" smtClean="0"/>
              <a:t>Χρήση προφορικού  και γραπτού λόγου – γλώσσας.</a:t>
            </a:r>
          </a:p>
          <a:p>
            <a:pPr>
              <a:buFont typeface="Arial" pitchFamily="34" charset="0"/>
              <a:buChar char="•"/>
            </a:pPr>
            <a:r>
              <a:rPr lang="el-GR" sz="2800" i="1" dirty="0" smtClean="0"/>
              <a:t>Αξιολόγηση και στις 2 γλώσσες αν μπορούμε</a:t>
            </a:r>
          </a:p>
          <a:p>
            <a:pPr>
              <a:buFont typeface="Arial" pitchFamily="34" charset="0"/>
              <a:buChar char="•"/>
            </a:pPr>
            <a:r>
              <a:rPr lang="el-GR" sz="2800" i="1" dirty="0" smtClean="0"/>
              <a:t>Στοιχεία τα οποία φανερώνουν ανάπτυξη για δίγλωσσα παιδιά:</a:t>
            </a:r>
          </a:p>
          <a:p>
            <a:pPr lvl="0">
              <a:buFont typeface="Arial" pitchFamily="34" charset="0"/>
              <a:buChar char="•"/>
            </a:pPr>
            <a:r>
              <a:rPr lang="el-GR" sz="2800" i="1" dirty="0" smtClean="0"/>
              <a:t>Αναγνώριση διαφορών ανάμεσα στις 2 γλώσσες</a:t>
            </a:r>
          </a:p>
          <a:p>
            <a:pPr lvl="0">
              <a:buFont typeface="Arial" pitchFamily="34" charset="0"/>
              <a:buChar char="•"/>
            </a:pPr>
            <a:r>
              <a:rPr lang="el-GR" sz="2800" i="1" dirty="0" smtClean="0"/>
              <a:t>Αλλαγή κώδικα- </a:t>
            </a:r>
            <a:r>
              <a:rPr lang="en-US" sz="2800" i="1" dirty="0" smtClean="0"/>
              <a:t>code switching</a:t>
            </a:r>
            <a:endParaRPr lang="el-GR" sz="2800" i="1" dirty="0" smtClean="0"/>
          </a:p>
          <a:p>
            <a:pPr lvl="0">
              <a:buFont typeface="Arial" pitchFamily="34" charset="0"/>
              <a:buChar char="•"/>
            </a:pPr>
            <a:r>
              <a:rPr lang="el-GR" sz="2800" i="1" dirty="0" smtClean="0"/>
              <a:t>Μεταφορά συντακτικών δομών από τη μια γλώσσα στην άλλη.</a:t>
            </a:r>
            <a:endParaRPr lang="el-GR" sz="2800" i="1" dirty="0"/>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22</a:t>
            </a:fld>
            <a:endParaRPr lang="el-GR"/>
          </a:p>
        </p:txBody>
      </p:sp>
      <p:sp>
        <p:nvSpPr>
          <p:cNvPr id="44033" name="Rectangle 1"/>
          <p:cNvSpPr>
            <a:spLocks noChangeArrowheads="1"/>
          </p:cNvSpPr>
          <p:nvPr/>
        </p:nvSpPr>
        <p:spPr bwMode="auto">
          <a:xfrm>
            <a:off x="357158" y="285728"/>
            <a:ext cx="8429684"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Ενδεικτική Βιβλιογραφία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000" b="0" i="1" u="sng"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Αντωνοπούλου Ν., &amp; Δ. Μανάβη (2000), «Η διδασκαλία της νέας ελληνικής ως ξένης/δεύτερης γλώσσας» στο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3"/>
              </a:rPr>
              <a:t>http</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3"/>
              </a:rPr>
              <a: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3"/>
              </a:rPr>
              <a:t>www</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3"/>
              </a:rPr>
              <a:t>.</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hlinkClick r:id="rId3"/>
              </a:rPr>
              <a:t>komvos</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3"/>
              </a:rPr>
              <a:t>.</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hlinkClick r:id="rId3"/>
              </a:rPr>
              <a:t>edu</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3"/>
              </a:rPr>
              <a:t>.</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hlinkClick r:id="rId3"/>
              </a:rPr>
              <a:t>gr</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Barton D. &amp; M. Hamilton (1998). Local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Literacies</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reading and writing in one community.-London: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Routledge</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Foerch</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Cl. &amp; G. Kasper (1992), “Plans and strategies in foreign language communication”, </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στο</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Foerch</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Cl. &amp; G. Kasper (ed.) Strategies in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Interlanguage</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Communication. – London: Longman, 1992, pp. 20-60.</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Gee J-P. (1993), “What is Literacy?” </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στο</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L.-M. Cleary &amp; M. Linn (eds.) Linguistics for Teachers. –New York: Mc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Graw</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-Hill, pp. 257-265.</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N.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Elsasser</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Steiner, N. &amp; V. John-Steiner (1993),“An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Interactionist</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Approach to Advancing Literacy „ </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στο</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L.-M. Cleary &amp; M. Linn (eds.) Linguistics for Teachers. –New York: Mc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Graw</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-Hill, pp. 265-281.</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 G</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Kress, (1994), Learning to write. –London: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Routledge</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 </a:t>
            </a:r>
            <a:r>
              <a:rPr kumimoji="0" lang="el-G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Παραδέλλης</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Θ., (1997), «</a:t>
            </a:r>
            <a:r>
              <a:rPr kumimoji="0" lang="el-G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Προφορικότητα</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και </a:t>
            </a:r>
            <a:r>
              <a:rPr kumimoji="0" lang="el-G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εγγραμματοσύνη</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από την αυτόνομη δράση στην κοινωνική πρακτική» στο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Ong</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Προφορικότητα</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και </a:t>
            </a:r>
            <a:r>
              <a:rPr kumimoji="0" lang="el-G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εγγραμματοσύνη</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-Ηράκλειο: Πανεπιστημιακές εκδόσεις Κρήτης, σ.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IX</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XXXIV</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357166"/>
            <a:ext cx="8143932" cy="5262979"/>
          </a:xfrm>
          <a:prstGeom prst="rect">
            <a:avLst/>
          </a:prstGeom>
        </p:spPr>
        <p:txBody>
          <a:bodyPr wrap="square">
            <a:spAutoFit/>
          </a:bodyPr>
          <a:lstStyle/>
          <a:p>
            <a:pPr lvl="0" algn="just" fontAlgn="base">
              <a:spcBef>
                <a:spcPct val="0"/>
              </a:spcBef>
              <a:spcAft>
                <a:spcPct val="0"/>
              </a:spcAft>
            </a:pPr>
            <a:r>
              <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ΣΚΟΠΟΣ ΤΗΣ ΒΙΒΛΙΟΘΗΚΗΣ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Σκοπός της βιβλιοθήκης είναι να συνεισφέρει στην επίσημη εκπαιδευτική διαδικασία, στηρίζοντας το αναλυτικό πρόγραμμα του σχολείου. Να ενθαρρύνει την </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αυτομόρφωση</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τη συνεχή ενημέρωση και να ικανοποιεί τις εκπαιδευτικές, πληροφοριακές αλλά και ψυχαγωγικές ανάγκες του κοινού της. Να διευρύνει τους ορίζοντες του σχολείου και της εκπαιδευτικής κοινότητας εν γένει, μέσω της διάθεσης τεκμηριωμένης πληροφορίας σε κάθε μορφή: βιβλία, περιοδικά, μη έντυπο υλικό, ηλεκτρονικό υλικό, νόμιμη πρόσβαση σε υπηρεσίες δικτύου </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κ.λ.π</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Παράλληλα, σκοπός της Βιβλιοθήκης είναι να ενημερώνει και να καθοδηγεί, με κάθε τρόπο, τους χρήστες για την άριστη χρήση των υπηρεσιών της.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23</a:t>
            </a:fld>
            <a:endParaRPr lang="el-GR"/>
          </a:p>
        </p:txBody>
      </p:sp>
      <p:sp>
        <p:nvSpPr>
          <p:cNvPr id="4" name="3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a:xfrm>
            <a:off x="4380072" y="6407944"/>
            <a:ext cx="2835134" cy="365125"/>
          </a:xfrm>
        </p:spPr>
        <p:txBody>
          <a:bodyPr/>
          <a:lstStyle/>
          <a:p>
            <a:r>
              <a:rPr lang="el-GR" dirty="0" smtClean="0"/>
              <a:t>Αμαλία Κ. Ηλιάδη, φιλόλογος-ιστορικός</a:t>
            </a:r>
            <a:endParaRPr lang="el-GR" dirty="0"/>
          </a:p>
        </p:txBody>
      </p:sp>
      <p:sp>
        <p:nvSpPr>
          <p:cNvPr id="3" name="2 - Θέση αριθμού διαφάνειας"/>
          <p:cNvSpPr>
            <a:spLocks noGrp="1"/>
          </p:cNvSpPr>
          <p:nvPr>
            <p:ph type="sldNum" sz="quarter" idx="12"/>
          </p:nvPr>
        </p:nvSpPr>
        <p:spPr/>
        <p:txBody>
          <a:bodyPr/>
          <a:lstStyle/>
          <a:p>
            <a:fld id="{47FF3D27-B5B4-4204-ABF1-0D53C345BB37}" type="slidenum">
              <a:rPr lang="el-GR" smtClean="0"/>
              <a:pPr/>
              <a:t>24</a:t>
            </a:fld>
            <a:endParaRPr lang="el-GR"/>
          </a:p>
        </p:txBody>
      </p:sp>
      <p:sp>
        <p:nvSpPr>
          <p:cNvPr id="34817" name="Rectangle 1"/>
          <p:cNvSpPr>
            <a:spLocks noChangeArrowheads="1"/>
          </p:cNvSpPr>
          <p:nvPr/>
        </p:nvSpPr>
        <p:spPr bwMode="auto">
          <a:xfrm>
            <a:off x="214282" y="214290"/>
            <a:ext cx="871543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3200" b="1" i="1" u="sng" strike="noStrike" cap="none" normalizeH="0" baseline="0" dirty="0" smtClean="0">
                <a:ln>
                  <a:noFill/>
                </a:ln>
                <a:solidFill>
                  <a:srgbClr val="008000"/>
                </a:solidFill>
                <a:effectLst/>
                <a:latin typeface="Calibri" pitchFamily="34" charset="0"/>
                <a:ea typeface="Times New Roman" pitchFamily="18" charset="0"/>
                <a:cs typeface="Times New Roman" pitchFamily="18" charset="0"/>
              </a:rPr>
              <a:t>Ποιος είναι ο ρόλος της σχολικής βιβλιοθήκης στα σημερινά πολυπολιτισμικά σχολεία</a:t>
            </a:r>
            <a:r>
              <a:rPr kumimoji="0" lang="el-GR" sz="3200" b="1" i="0" u="none" strike="noStrike" cap="none" normalizeH="0" baseline="0" dirty="0" smtClean="0">
                <a:ln>
                  <a:noFill/>
                </a:ln>
                <a:solidFill>
                  <a:srgbClr val="008000"/>
                </a:solidFill>
                <a:effectLst/>
                <a:latin typeface="Calibri" pitchFamily="34" charset="0"/>
                <a:ea typeface="Times New Roman" pitchFamily="18" charset="0"/>
                <a:cs typeface="Times New Roman" pitchFamily="18" charset="0"/>
              </a:rPr>
              <a:t>;</a:t>
            </a:r>
            <a:r>
              <a:rPr kumimoji="0" lang="el-GR"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Στα σημερινά πολυπολιτισμικά σχολεία, παράμετροι όπως η ποικίλη προέλευση των μαθητών και των ομιλουμένων γλωσσών στο σχολείο, η διαφοροποιημένη «εκπαιδευτική βιογραφία » των μαθητών, το ενδεχόμενο μετακίνησης τους στην πατρίδα τους ή σε άλλη χώρα, οι επιδράσεις από την παγκοσμιοποίηση στην εκπαίδευση κ.α., θέτουν ειδικότερα αιτήματα όσον αφορά το σκοπό και την οργάνωση της σχολικής βιβλιοθήκης.  </a:t>
            </a: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47FF3D27-B5B4-4204-ABF1-0D53C345BB37}" type="slidenum">
              <a:rPr lang="el-GR" smtClean="0"/>
              <a:pPr/>
              <a:t>25</a:t>
            </a:fld>
            <a:endParaRPr lang="el-GR"/>
          </a:p>
        </p:txBody>
      </p:sp>
      <p:sp>
        <p:nvSpPr>
          <p:cNvPr id="4" name="3 - Ορθογώνιο"/>
          <p:cNvSpPr/>
          <p:nvPr/>
        </p:nvSpPr>
        <p:spPr>
          <a:xfrm>
            <a:off x="357158" y="197346"/>
            <a:ext cx="8501122" cy="6001643"/>
          </a:xfrm>
          <a:prstGeom prst="rect">
            <a:avLst/>
          </a:prstGeom>
        </p:spPr>
        <p:txBody>
          <a:bodyPr wrap="square">
            <a:spAutoFit/>
          </a:bodyPr>
          <a:lstStyle/>
          <a:p>
            <a:pPr lvl="0" eaLnBrk="0" fontAlgn="base" hangingPunct="0">
              <a:spcBef>
                <a:spcPct val="0"/>
              </a:spcBef>
              <a:spcAft>
                <a:spcPct val="0"/>
              </a:spcAft>
            </a:pPr>
            <a:r>
              <a:rPr lang="el-GR" sz="2400" dirty="0" smtClean="0">
                <a:latin typeface="Calibri" pitchFamily="34" charset="0"/>
                <a:ea typeface="Times New Roman" pitchFamily="18" charset="0"/>
                <a:cs typeface="Times New Roman" pitchFamily="18" charset="0"/>
              </a:rPr>
              <a:t>Στο πλαίσιο αυτό, η σχολική βιβλιοθήκη είναι σκόπιμο να:</a:t>
            </a:r>
            <a:endParaRPr lang="el-GR" sz="2400" dirty="0" smtClean="0">
              <a:latin typeface="Arial" pitchFamily="34" charset="0"/>
              <a:cs typeface="Arial" pitchFamily="34" charset="0"/>
            </a:endParaRPr>
          </a:p>
          <a:p>
            <a:pPr lvl="0" eaLnBrk="0" fontAlgn="base" hangingPunct="0">
              <a:spcBef>
                <a:spcPct val="0"/>
              </a:spcBef>
              <a:spcAft>
                <a:spcPct val="0"/>
              </a:spcAft>
              <a:buFontTx/>
              <a:buChar char="•"/>
            </a:pPr>
            <a:r>
              <a:rPr lang="el-GR" sz="2400" dirty="0" smtClean="0">
                <a:latin typeface="Calibri" pitchFamily="34" charset="0"/>
                <a:ea typeface="Times New Roman" pitchFamily="18" charset="0"/>
                <a:cs typeface="Times New Roman" pitchFamily="18" charset="0"/>
              </a:rPr>
              <a:t>προωθεί μια ποικιλία από πηγές πληροφόρησης, ώστε να υποστηρίζει τις ανάγκες του διαφοροποιημένου αναλυτικού προγράμματος για την από κοινού εκπαίδευση παλιννοστούντων, αλλοδαπών και γηγενών μαθητών, </a:t>
            </a:r>
            <a:endParaRPr lang="el-GR" sz="2400" dirty="0" smtClean="0">
              <a:latin typeface="Calibri"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l-GR" sz="2400" dirty="0" smtClean="0">
                <a:latin typeface="Calibri" pitchFamily="34" charset="0"/>
                <a:ea typeface="Times New Roman" pitchFamily="18" charset="0"/>
                <a:cs typeface="Times New Roman" pitchFamily="18" charset="0"/>
              </a:rPr>
              <a:t>οργανώνει όλα τα συναφή υλικά για τη διδασκαλία και τη μάθηση (και τις  αντίστοιχες μεθοδολογίες) που αναπτύσσονται μέσα στο σχολείο, συμβάλλοντας στη διάρθρωση τους σε ένα συστηματικό σώμα σύστοιχο </a:t>
            </a:r>
            <a:r>
              <a:rPr lang="en-US" sz="2400" dirty="0" smtClean="0">
                <a:latin typeface="Calibri" pitchFamily="34" charset="0"/>
                <a:ea typeface="Times New Roman" pitchFamily="18" charset="0"/>
                <a:cs typeface="Times New Roman" pitchFamily="18" charset="0"/>
              </a:rPr>
              <a:t> </a:t>
            </a:r>
            <a:r>
              <a:rPr lang="el-GR" sz="2400" dirty="0" smtClean="0">
                <a:latin typeface="Calibri" pitchFamily="34" charset="0"/>
                <a:ea typeface="Times New Roman" pitchFamily="18" charset="0"/>
                <a:cs typeface="Times New Roman" pitchFamily="18" charset="0"/>
              </a:rPr>
              <a:t>με το επίσημο αναλυτικό πρόγραμμα, </a:t>
            </a:r>
            <a:endParaRPr lang="el-GR" sz="2400" dirty="0" smtClean="0">
              <a:latin typeface="Calibri"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l-GR" sz="2400" dirty="0" smtClean="0">
                <a:latin typeface="Calibri" pitchFamily="34" charset="0"/>
                <a:ea typeface="Times New Roman" pitchFamily="18" charset="0"/>
                <a:cs typeface="Times New Roman" pitchFamily="18" charset="0"/>
              </a:rPr>
              <a:t>να βοηθάει στη διασφάλιση ενός σώματος πηγών και υλικών με διαφορετικές μορφές  για χρήση από τους μαθητές ατομικά και σε μικρές ομάδες, δίνοντας την ευκαιρία για επέκταση της χρήσης στο σπίτι και καλύπτοντας όχι μόνο τις ανάγκες που υπαγορεύονται από το αναλυτικό πρόγραμμα, αλλά και τις ευρύτερες ανάγκες και τα ενδιαφέροντα των μαθητών.  </a:t>
            </a:r>
            <a:endParaRPr lang="el-GR" sz="2400" dirty="0" smtClean="0">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a:xfrm>
            <a:off x="4380072" y="6407944"/>
            <a:ext cx="2906572" cy="365125"/>
          </a:xfrm>
        </p:spPr>
        <p:txBody>
          <a:bodyPr/>
          <a:lstStyle/>
          <a:p>
            <a:r>
              <a:rPr lang="el-GR" dirty="0" smtClean="0"/>
              <a:t>Αμαλία Κ. Ηλιάδη, φιλόλογος-ιστορικός</a:t>
            </a:r>
            <a:endParaRPr lang="el-GR" dirty="0"/>
          </a:p>
        </p:txBody>
      </p:sp>
      <p:sp>
        <p:nvSpPr>
          <p:cNvPr id="3" name="2 - Θέση αριθμού διαφάνειας"/>
          <p:cNvSpPr>
            <a:spLocks noGrp="1"/>
          </p:cNvSpPr>
          <p:nvPr>
            <p:ph type="sldNum" sz="quarter" idx="12"/>
          </p:nvPr>
        </p:nvSpPr>
        <p:spPr/>
        <p:txBody>
          <a:bodyPr/>
          <a:lstStyle/>
          <a:p>
            <a:fld id="{47FF3D27-B5B4-4204-ABF1-0D53C345BB37}" type="slidenum">
              <a:rPr lang="el-GR" smtClean="0"/>
              <a:pPr/>
              <a:t>26</a:t>
            </a:fld>
            <a:endParaRPr lang="el-GR"/>
          </a:p>
        </p:txBody>
      </p:sp>
      <p:sp>
        <p:nvSpPr>
          <p:cNvPr id="35841" name="Rectangle 1"/>
          <p:cNvSpPr>
            <a:spLocks noChangeArrowheads="1"/>
          </p:cNvSpPr>
          <p:nvPr/>
        </p:nvSpPr>
        <p:spPr bwMode="auto">
          <a:xfrm>
            <a:off x="214282" y="214290"/>
            <a:ext cx="6286544" cy="5744409"/>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rgbClr val="6C4273"/>
                </a:solidFill>
                <a:effectLst/>
                <a:latin typeface="Calibri" pitchFamily="34" charset="0"/>
                <a:ea typeface="Times New Roman" pitchFamily="18" charset="0"/>
                <a:cs typeface="Times New Roman" pitchFamily="18" charset="0"/>
              </a:rPr>
              <a:t>ΓΙΑ ΤΟΥΣ ΜΑΘΗΤΕΣ:</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l-GR" sz="20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 ηλεκτρονικής μορφής υλικό στη γλώσσα των μαθητών και ανάλογο της ηλικίας τους,</a:t>
            </a: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0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μεθόδους διδακτικής της ελληνικής </a:t>
            </a: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ως </a:t>
            </a:r>
            <a:r>
              <a:rPr kumimoji="0" lang="el-GR" sz="20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δεύτερης γλώσσας, λεξικά, εγκυκλοπαιδικά και λογοτεχνικά βιβλία,</a:t>
            </a: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0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πηγές για την πολιτιστική κληρονομιά των μαθητών, πηγές για τις θρησκείες και το τυπικό των </a:t>
            </a: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εορτών </a:t>
            </a:r>
            <a:r>
              <a:rPr kumimoji="0" lang="el-GR" sz="20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μέσα στο χρόνο,</a:t>
            </a: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0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εκπαιδευτικά παιχνίδια και πακέτα δραστηριοτήτων που προωθούν τη διαπολιτισμική προσέγγιση στην εκπαίδευση,</a:t>
            </a: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0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ταινίες και ντοκιμαντέρ σχετικά με τις χώρες προέλευσης των μαθητών, το φαινόμενο της μετανάστευσης, το ρατσισμό και την ξενοφοβία,</a:t>
            </a: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0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δυνατότητες πληροφόρησης των μαθητών από πηγές των χωρών προέλευσης τους ή από άλλες χώρες μέσω του ηλεκτρονικού υπολογιστή και του Internet.</a:t>
            </a: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Εικόνα 4" descr="E:\Εξωτική γωνιά.jpg"/>
          <p:cNvPicPr>
            <a:picLocks noChangeAspect="1" noChangeArrowheads="1"/>
          </p:cNvPicPr>
          <p:nvPr/>
        </p:nvPicPr>
        <p:blipFill>
          <a:blip r:embed="rId3"/>
          <a:srcRect/>
          <a:stretch>
            <a:fillRect/>
          </a:stretch>
        </p:blipFill>
        <p:spPr bwMode="auto">
          <a:xfrm>
            <a:off x="6715140" y="1643050"/>
            <a:ext cx="2071702" cy="3000396"/>
          </a:xfrm>
          <a:prstGeom prst="rect">
            <a:avLst/>
          </a:prstGeom>
          <a:noFill/>
          <a:ln w="57150">
            <a:solidFill>
              <a:schemeClr val="tx1"/>
            </a:solidFill>
            <a:miter lim="800000"/>
            <a:headEnd/>
            <a:tailEnd/>
          </a:ln>
        </p:spPr>
      </p:pic>
    </p:spTree>
  </p:cSld>
  <p:clrMapOvr>
    <a:masterClrMapping/>
  </p:clrMapOvr>
  <p:transition>
    <p:dissolve/>
    <p:sndAc>
      <p:stSnd>
        <p:snd r:embed="rId2" name="type.wav" builtIn="1"/>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a:xfrm>
            <a:off x="4380072" y="6407944"/>
            <a:ext cx="3049448" cy="365125"/>
          </a:xfrm>
        </p:spPr>
        <p:txBody>
          <a:bodyPr/>
          <a:lstStyle/>
          <a:p>
            <a:r>
              <a:rPr lang="el-GR" dirty="0" smtClean="0"/>
              <a:t>Αμαλία Κ. Ηλιάδη, φιλόλογος-ιστορικός</a:t>
            </a:r>
            <a:endParaRPr lang="el-GR" dirty="0"/>
          </a:p>
        </p:txBody>
      </p:sp>
      <p:sp>
        <p:nvSpPr>
          <p:cNvPr id="3" name="2 - Θέση αριθμού διαφάνειας"/>
          <p:cNvSpPr>
            <a:spLocks noGrp="1"/>
          </p:cNvSpPr>
          <p:nvPr>
            <p:ph type="sldNum" sz="quarter" idx="12"/>
          </p:nvPr>
        </p:nvSpPr>
        <p:spPr/>
        <p:txBody>
          <a:bodyPr/>
          <a:lstStyle/>
          <a:p>
            <a:fld id="{47FF3D27-B5B4-4204-ABF1-0D53C345BB37}" type="slidenum">
              <a:rPr lang="el-GR" smtClean="0"/>
              <a:pPr/>
              <a:t>27</a:t>
            </a:fld>
            <a:endParaRPr lang="el-GR"/>
          </a:p>
        </p:txBody>
      </p:sp>
      <p:sp>
        <p:nvSpPr>
          <p:cNvPr id="37889" name="Rectangle 1"/>
          <p:cNvSpPr>
            <a:spLocks noChangeArrowheads="1"/>
          </p:cNvSpPr>
          <p:nvPr/>
        </p:nvSpPr>
        <p:spPr bwMode="auto">
          <a:xfrm>
            <a:off x="214282" y="214290"/>
            <a:ext cx="864399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6C4273"/>
                </a:solidFill>
                <a:effectLst/>
                <a:latin typeface="Calibri" pitchFamily="34" charset="0"/>
                <a:ea typeface="Times New Roman" pitchFamily="18" charset="0"/>
                <a:cs typeface="Times New Roman" pitchFamily="18" charset="0"/>
              </a:rPr>
              <a:t>ΓΙΑ ΤΟΥΣ ΕΚΠΑΙΔΕΥΤΙΚΟΥΣ: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4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γραμματικές, λεξικά και εγχειρίδια </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για </a:t>
            </a:r>
            <a:r>
              <a:rPr kumimoji="0" lang="el-GR" sz="24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τη διδακτική της ελληνικής ως δεύτερης γλώσσας,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4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έντυπο και άλλης μορφής υλικό για τους τρόπους και τις στρατηγικές διδασκαλίας στο πολυπολιτισμικό σχολικό περιβάλλον, τις σύγχρονες τάσεις της παιδαγωγικής και της ψυχολογίας,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4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μελέτες και έρευνες σχετικά με θέματα διαπολιτισμικής εκπαίδευσης, το ρατσισμό, την ξενοφοβία, τα στερεότυπα, τον εθνικισμό, την παγκοσμιοποίηση,</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4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πληροφορίες για τα εκπαιδευτικά συστήματα των χωρών προέλευσης των παλιννοστούντων και αλλοδαπών μαθητών, καθώς και την πολιτική κατάσταση, την κοινωνική ζωή κλπ.,</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4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γνωμοδοτήσεις, κανόνες και ψηφίσματα της Ευρωπαϊκής Κοινότητας και άλλων διεθνών οργανισμών πάνω σε θέματα εκπαίδευσης, δικαίου και όσον αφορά </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προγράμματα </a:t>
            </a:r>
            <a:r>
              <a:rPr kumimoji="0" lang="el-GR" sz="24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επιμόρφωσης και ανταλλαγών για μαθητές, εκπαιδευτικούς και γονείς.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a:xfrm>
            <a:off x="4380072" y="6407944"/>
            <a:ext cx="2835134" cy="365125"/>
          </a:xfrm>
        </p:spPr>
        <p:txBody>
          <a:bodyPr/>
          <a:lstStyle/>
          <a:p>
            <a:r>
              <a:rPr lang="el-GR" dirty="0" smtClean="0"/>
              <a:t>Αμαλία Κ. Ηλιάδη, φιλόλογος-ιστορικός</a:t>
            </a:r>
            <a:endParaRPr lang="el-GR" dirty="0"/>
          </a:p>
        </p:txBody>
      </p:sp>
      <p:sp>
        <p:nvSpPr>
          <p:cNvPr id="3" name="2 - Θέση αριθμού διαφάνειας"/>
          <p:cNvSpPr>
            <a:spLocks noGrp="1"/>
          </p:cNvSpPr>
          <p:nvPr>
            <p:ph type="sldNum" sz="quarter" idx="12"/>
          </p:nvPr>
        </p:nvSpPr>
        <p:spPr/>
        <p:txBody>
          <a:bodyPr/>
          <a:lstStyle/>
          <a:p>
            <a:fld id="{47FF3D27-B5B4-4204-ABF1-0D53C345BB37}" type="slidenum">
              <a:rPr lang="el-GR" smtClean="0"/>
              <a:pPr/>
              <a:t>28</a:t>
            </a:fld>
            <a:endParaRPr lang="el-GR"/>
          </a:p>
        </p:txBody>
      </p:sp>
      <p:sp>
        <p:nvSpPr>
          <p:cNvPr id="36865" name="Rectangle 1"/>
          <p:cNvSpPr>
            <a:spLocks noChangeArrowheads="1"/>
          </p:cNvSpPr>
          <p:nvPr/>
        </p:nvSpPr>
        <p:spPr bwMode="auto">
          <a:xfrm>
            <a:off x="214282" y="142852"/>
            <a:ext cx="8643998" cy="66369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6C4273"/>
                </a:solidFill>
                <a:effectLst/>
                <a:latin typeface="Calibri" pitchFamily="34" charset="0"/>
                <a:ea typeface="Times New Roman" pitchFamily="18" charset="0"/>
                <a:cs typeface="Times New Roman" pitchFamily="18" charset="0"/>
              </a:rPr>
              <a:t>ΓΙΑ ΤΟΥΣ ΓΟΝΕΙΣ:</a:t>
            </a:r>
          </a:p>
          <a:p>
            <a:pPr marL="0" marR="0" lvl="0" indent="0" algn="l" defTabSz="914400" rtl="0" eaLnBrk="0" fontAlgn="base" latinLnBrk="0" hangingPunct="0">
              <a:lnSpc>
                <a:spcPct val="100000"/>
              </a:lnSpc>
              <a:spcBef>
                <a:spcPct val="0"/>
              </a:spcBef>
              <a:spcAft>
                <a:spcPct val="0"/>
              </a:spcAft>
              <a:buClrTx/>
              <a:buSzTx/>
              <a:tabLst/>
            </a:pPr>
            <a:r>
              <a:rPr kumimoji="0" lang="el-GR" sz="28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ενημερωτικά φυλλάδια  όσον αφορά την πολιτική, τους στόχους και τους τρόπους λειτουργίας του σχολείου, καθώς και γενικότερα του ελληνικού εκπαιδευτικού συστήματος,</a:t>
            </a:r>
            <a:r>
              <a:rPr kumimoji="0" lang="el-G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φυλλάδια, έντυπα και ταινίες για θέματα σχετικά με τη συνολική κοινωνική δομή της χώρας μας, τις τοπικές συνθήκες, τα δικαιώματα και τους όρους παραμονής, τα </a:t>
            </a:r>
            <a:r>
              <a:rPr kumimoji="0" lang="el-G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βασικά </a:t>
            </a:r>
            <a:r>
              <a:rPr kumimoji="0" lang="el-GR" sz="28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προβλήματα που τους απασχολούν και τις αρμόδιες υπηρεσίες όπου μπορούν να απευθυνθούν,</a:t>
            </a:r>
            <a:r>
              <a:rPr kumimoji="0" lang="el-G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rgbClr val="202020"/>
                </a:solidFill>
                <a:effectLst/>
                <a:latin typeface="Calibri" pitchFamily="34" charset="0"/>
                <a:ea typeface="Times New Roman" pitchFamily="18" charset="0"/>
                <a:cs typeface="Times New Roman" pitchFamily="18" charset="0"/>
              </a:rPr>
              <a:t>πληροφορίες πάνω σε επιστημονικά παιδαγωγικά και ψυχολογικά θέματα και ειδικότερα πάνω στους  τρόπους με τους οποίους θα μπορούσαν να υποστηρίξουν και να ενισχύσουν τη φοίτηση των παιδιών  τους στο σχολείο.</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29</a:t>
            </a:fld>
            <a:endParaRPr lang="el-GR"/>
          </a:p>
        </p:txBody>
      </p:sp>
      <p:sp>
        <p:nvSpPr>
          <p:cNvPr id="24577" name="Rectangle 1"/>
          <p:cNvSpPr>
            <a:spLocks noChangeArrowheads="1"/>
          </p:cNvSpPr>
          <p:nvPr/>
        </p:nvSpPr>
        <p:spPr bwMode="auto">
          <a:xfrm>
            <a:off x="285720" y="214290"/>
            <a:ext cx="8643998"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Βασικές βιβλιογραφικές αναφορές </a:t>
            </a:r>
            <a:endParaRPr kumimoji="0" lang="el-GR"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el-G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Αμπατζόγλου</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Φρ., Ο άλλος εν </a:t>
            </a:r>
            <a:r>
              <a:rPr kumimoji="0" lang="el-G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διωγμώ</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(η εικόνα του εβραίου στη λογοτεχνία. Ζητήματα ιστορίας και μυθοπλασίας), Θεμέλιο, Αθήνα 1998.</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Αριστοτέλειο Πανεπιστήμιο Θεσσαλονίκης, Φιλοσοφική Σχολή, Τομέας Παιδαγωγικής, Μονάδα Έρευνας Σχολικού Βιβλίου, Σχολικά εγχειρίδια Βαλκανικών χωρών, Πρακτικά Ημερίδας, Αδελφοί Κυριακίδη, Θεσσαλονίκη 1995.</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Αχλής, Ν., Οι γειτονικοί λαοί, Βούλγαροι και Τούρκοι στα σχολικά βιβλία της Ιστορίας Γυμνασίου-Λυκείου, Θεσσαλονίκη 1983.</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a:t>
            </a:r>
            <a:r>
              <a:rPr kumimoji="0" lang="el-G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Βακαλιός</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Α., Το πρόβλημα της Διαπολιτισμικής εκπαίδευσης στη Δυτική Θράκη,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Gutenberg</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Αθήνα 1997.</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a:t>
            </a:r>
            <a:r>
              <a:rPr kumimoji="0" lang="el-G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Γεώργας</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Δ., «Μια κοινωνική ψυχολογική ανάλυση των αξιών», στο Οι Αξίες: Παράδοση και δημιουργία, Ελληνική Εταιρεία Φιλοσοφικών Μελετών, Αθήνα 1991.</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 </a:t>
            </a:r>
            <a:r>
              <a:rPr kumimoji="0" lang="el-G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Γεωργογιάννης</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 Εκπαίδευση και διαπολιτισμική επικοινωνία,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Gutenberg</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 </a:t>
            </a:r>
            <a:r>
              <a:rPr kumimoji="0" lang="el-G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Γεωργογιάννης</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 Θέματα διαπολιτισμικής εκπαίδευσης,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Gutenberg</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Αθήνα 1997.</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 </a:t>
            </a:r>
            <a:r>
              <a:rPr kumimoji="0" lang="el-G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Γουδέλης</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Σ., Σχέσεις Χριστιανών και Μουσουλμάνων στην Ελληνική Θράκη, Κομοτηνή 1991.</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9) </a:t>
            </a:r>
            <a:r>
              <a:rPr kumimoji="0" lang="el-G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Κανακίδου</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a:t>
            </a:r>
            <a:r>
              <a:rPr kumimoji="0" lang="el-G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Παπαγιάννη</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Β., Διαπολιτισμική Αγωγή, Ελληνικά Γράμματα, Αθήνα 1997.</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 Κοσμόπουλος Α.- Υφαντή, Α.- </a:t>
            </a:r>
            <a:r>
              <a:rPr kumimoji="0" lang="el-G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Πετρουλάκης</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Ν., Η εκπαίδευση στην Ενωμένη Ευρώπη, Ελληνικά Γράμματα, Αθήνα 1996.</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3</a:t>
            </a:fld>
            <a:endParaRPr lang="el-GR"/>
          </a:p>
        </p:txBody>
      </p:sp>
      <p:sp>
        <p:nvSpPr>
          <p:cNvPr id="4" name="3 - Ορθογώνιο"/>
          <p:cNvSpPr/>
          <p:nvPr/>
        </p:nvSpPr>
        <p:spPr>
          <a:xfrm>
            <a:off x="785786" y="642918"/>
            <a:ext cx="7572428" cy="5016758"/>
          </a:xfrm>
          <a:prstGeom prst="rect">
            <a:avLst/>
          </a:prstGeom>
        </p:spPr>
        <p:txBody>
          <a:bodyPr wrap="square">
            <a:spAutoFit/>
          </a:bodyPr>
          <a:lstStyle/>
          <a:p>
            <a:r>
              <a:rPr lang="el-GR" sz="2000" dirty="0" smtClean="0"/>
              <a:t>Σε ότι αφορά στην κατάσταση των θρησκευτικών ελευθεριών και ανθρωπίνων δικαιωμάτων στην Ελλάδα, η πραγματικότητα, για την ώρα, είναι πολύ καλύτερη από εκείνη που </a:t>
            </a:r>
            <a:r>
              <a:rPr lang="el-GR" sz="2000" b="1" dirty="0" smtClean="0"/>
              <a:t>περιγράφεται στις σχετικές εκθέσεις του </a:t>
            </a:r>
            <a:r>
              <a:rPr lang="el-GR" sz="2000" b="1" dirty="0" err="1" smtClean="0"/>
              <a:t>Στέιτ</a:t>
            </a:r>
            <a:r>
              <a:rPr lang="el-GR" sz="2000" b="1" dirty="0" smtClean="0"/>
              <a:t> Ντιπάρτμεντ. </a:t>
            </a:r>
            <a:r>
              <a:rPr lang="el-GR" sz="2000" dirty="0" smtClean="0"/>
              <a:t>Χρήζει ιδιαίτερης μνείας η κρατική φροντίδα για την εκπαίδευση των μουσουλμάνων της Δυτικής Θράκης και  οι δράσεις του υπουργείου Παιδείας που υπαγορεύονται από εμπράγματες υποχρεώσεις του ελληνικού κράτους. </a:t>
            </a:r>
          </a:p>
          <a:p>
            <a:r>
              <a:rPr lang="el-GR" sz="2000" dirty="0" smtClean="0"/>
              <a:t>Επίσης, στο πλαίσιο αυτό πρέπει να γίνει ιδιαίτερος λόγος για τις  πρωτοβουλίες για την </a:t>
            </a:r>
            <a:r>
              <a:rPr lang="el-GR" sz="2000" b="1" dirty="0" smtClean="0"/>
              <a:t>διδασκαλία του Ολοκαυτώματος στα ελληνικά σχολεία, τη συμμετοχή της Ελλάδας στο «</a:t>
            </a:r>
            <a:r>
              <a:rPr lang="en-US" sz="2000" b="1" dirty="0" smtClean="0"/>
              <a:t>International Task Force on Holocaust Education</a:t>
            </a:r>
            <a:r>
              <a:rPr lang="el-GR" sz="2000" b="1" dirty="0" smtClean="0"/>
              <a:t>», και τη νέα έκδοση του Υπουργείου Παιδείας για τη ζωή και τα μνημεία των Εβραίων σε 25 ελληνικές πόλεις.  </a:t>
            </a:r>
            <a:r>
              <a:rPr lang="el-GR" sz="2000" dirty="0" smtClean="0"/>
              <a:t>Οι πρωτοβουλίες αυτές έχουν αποσπάσει θετικά σχόλια από την εβραϊκή κοινότητα στις ΗΠΑ η οποία εξήγησε ότι, σε αντίθεση με άλλες ευρωπαϊκές χώρες, στην Ελλάδα δεν υπάρχει ιδεολογική παράδοση ρατσισμού και ξενοφοβίας.</a:t>
            </a:r>
            <a:endParaRPr lang="el-GR" sz="2000" dirty="0"/>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30</a:t>
            </a:fld>
            <a:endParaRPr lang="el-GR"/>
          </a:p>
        </p:txBody>
      </p:sp>
      <p:sp>
        <p:nvSpPr>
          <p:cNvPr id="4" name="3 - Ορθογώνιο"/>
          <p:cNvSpPr/>
          <p:nvPr/>
        </p:nvSpPr>
        <p:spPr>
          <a:xfrm>
            <a:off x="285720" y="285728"/>
            <a:ext cx="8572560" cy="5909310"/>
          </a:xfrm>
          <a:prstGeom prst="rect">
            <a:avLst/>
          </a:prstGeom>
        </p:spPr>
        <p:txBody>
          <a:bodyPr wrap="square">
            <a:spAutoFit/>
          </a:bodyPr>
          <a:lstStyle/>
          <a:p>
            <a:pPr lvl="0" eaLnBrk="0" fontAlgn="base" hangingPunct="0">
              <a:spcBef>
                <a:spcPct val="0"/>
              </a:spcBef>
              <a:spcAft>
                <a:spcPct val="0"/>
              </a:spcAft>
            </a:pPr>
            <a:r>
              <a:rPr lang="el-GR" dirty="0" smtClean="0">
                <a:latin typeface="Arial" pitchFamily="34" charset="0"/>
                <a:ea typeface="Times New Roman" pitchFamily="18" charset="0"/>
                <a:cs typeface="Arial" pitchFamily="34" charset="0"/>
              </a:rPr>
              <a:t>11) </a:t>
            </a:r>
            <a:r>
              <a:rPr lang="el-GR" dirty="0" err="1" smtClean="0">
                <a:latin typeface="Arial" pitchFamily="34" charset="0"/>
                <a:ea typeface="Times New Roman" pitchFamily="18" charset="0"/>
                <a:cs typeface="Arial" pitchFamily="34" charset="0"/>
              </a:rPr>
              <a:t>Λαντερνάρι</a:t>
            </a:r>
            <a:r>
              <a:rPr lang="el-GR" dirty="0" smtClean="0">
                <a:latin typeface="Arial" pitchFamily="34" charset="0"/>
                <a:ea typeface="Times New Roman" pitchFamily="18" charset="0"/>
                <a:cs typeface="Arial" pitchFamily="34" charset="0"/>
              </a:rPr>
              <a:t> Β., Πολιτιστικός ιμπεριαλισμός και ιδεολογία, Ίδρυμα Μεσογειακών Μελετών, Αθήνα 1984.</a:t>
            </a:r>
            <a:endParaRPr lang="el-GR" sz="1100" dirty="0" smtClean="0">
              <a:latin typeface="Arial" pitchFamily="34" charset="0"/>
              <a:cs typeface="Arial" pitchFamily="34" charset="0"/>
            </a:endParaRPr>
          </a:p>
          <a:p>
            <a:pPr lvl="0" eaLnBrk="0" fontAlgn="base" hangingPunct="0">
              <a:spcBef>
                <a:spcPct val="0"/>
              </a:spcBef>
              <a:spcAft>
                <a:spcPct val="0"/>
              </a:spcAft>
            </a:pPr>
            <a:r>
              <a:rPr lang="el-GR" dirty="0" smtClean="0">
                <a:latin typeface="Arial" pitchFamily="34" charset="0"/>
                <a:ea typeface="Times New Roman" pitchFamily="18" charset="0"/>
                <a:cs typeface="Arial" pitchFamily="34" charset="0"/>
              </a:rPr>
              <a:t>12) Μάρκου Γ., Διαπολιτισμική εκπαίδευση. Επιμόρφωση των εκπαιδευτικών. Μια εναλλακτική πρόταση, Κέντρο Διαπολιτισμικής Αγωγής Πανεπιστημίου Αθηνών, Αθήνα 1997.</a:t>
            </a:r>
            <a:endParaRPr lang="el-GR" sz="1100" dirty="0" smtClean="0">
              <a:latin typeface="Arial" pitchFamily="34" charset="0"/>
              <a:cs typeface="Arial" pitchFamily="34" charset="0"/>
            </a:endParaRPr>
          </a:p>
          <a:p>
            <a:pPr lvl="0" eaLnBrk="0" fontAlgn="base" hangingPunct="0">
              <a:spcBef>
                <a:spcPct val="0"/>
              </a:spcBef>
              <a:spcAft>
                <a:spcPct val="0"/>
              </a:spcAft>
            </a:pPr>
            <a:r>
              <a:rPr lang="el-GR" dirty="0" smtClean="0">
                <a:latin typeface="Arial" pitchFamily="34" charset="0"/>
                <a:ea typeface="Times New Roman" pitchFamily="18" charset="0"/>
                <a:cs typeface="Arial" pitchFamily="34" charset="0"/>
              </a:rPr>
              <a:t>13) Μάρκου Γ., «Διαπολιτισμική Εκπαίδευση», στο: Παιδαγωγική-Ψυχολογική Εγκυκλοπαίδεια-Λεξικό, τόμος 3</a:t>
            </a:r>
            <a:r>
              <a:rPr lang="el-GR" baseline="30000" dirty="0" smtClean="0">
                <a:latin typeface="Arial" pitchFamily="34" charset="0"/>
                <a:ea typeface="Times New Roman" pitchFamily="18" charset="0"/>
                <a:cs typeface="Arial" pitchFamily="34" charset="0"/>
              </a:rPr>
              <a:t>ος</a:t>
            </a:r>
            <a:r>
              <a:rPr lang="el-GR" dirty="0" smtClean="0">
                <a:latin typeface="Arial" pitchFamily="34" charset="0"/>
                <a:ea typeface="Times New Roman" pitchFamily="18" charset="0"/>
                <a:cs typeface="Arial" pitchFamily="34" charset="0"/>
              </a:rPr>
              <a:t>, Ελληνικά Γράμματα, Αθήνα 1991, σ. 1405-1408.</a:t>
            </a:r>
            <a:endParaRPr lang="el-GR" sz="1100" dirty="0" smtClean="0">
              <a:latin typeface="Arial" pitchFamily="34" charset="0"/>
              <a:cs typeface="Arial" pitchFamily="34" charset="0"/>
            </a:endParaRPr>
          </a:p>
          <a:p>
            <a:pPr lvl="0" eaLnBrk="0" fontAlgn="base" hangingPunct="0">
              <a:spcBef>
                <a:spcPct val="0"/>
              </a:spcBef>
              <a:spcAft>
                <a:spcPct val="0"/>
              </a:spcAft>
            </a:pPr>
            <a:r>
              <a:rPr lang="el-GR" dirty="0" smtClean="0">
                <a:latin typeface="Arial" pitchFamily="34" charset="0"/>
                <a:ea typeface="Times New Roman" pitchFamily="18" charset="0"/>
                <a:cs typeface="Arial" pitchFamily="34" charset="0"/>
              </a:rPr>
              <a:t>14) Μάρκου Γ., Εισαγωγή στη Διαπολιτισμική Εκπαίδευση. Αφετηρία, στόχοι, προοπτικές, Αθήνα 1995.</a:t>
            </a:r>
            <a:endParaRPr lang="el-GR" sz="1100" dirty="0" smtClean="0">
              <a:latin typeface="Arial" pitchFamily="34" charset="0"/>
              <a:cs typeface="Arial" pitchFamily="34" charset="0"/>
            </a:endParaRPr>
          </a:p>
          <a:p>
            <a:pPr lvl="0" eaLnBrk="0" fontAlgn="base" hangingPunct="0">
              <a:spcBef>
                <a:spcPct val="0"/>
              </a:spcBef>
              <a:spcAft>
                <a:spcPct val="0"/>
              </a:spcAft>
            </a:pPr>
            <a:r>
              <a:rPr lang="el-GR" dirty="0" smtClean="0">
                <a:latin typeface="Arial" pitchFamily="34" charset="0"/>
                <a:ea typeface="Times New Roman" pitchFamily="18" charset="0"/>
                <a:cs typeface="Arial" pitchFamily="34" charset="0"/>
              </a:rPr>
              <a:t>15) Μάρκου Γ., Εισαγωγή στη Διαπολιτισμική Εκπαίδευση. Ελληνική και διεθνής εμπειρία, </a:t>
            </a:r>
            <a:r>
              <a:rPr lang="el-GR" dirty="0" err="1" smtClean="0">
                <a:latin typeface="Arial" pitchFamily="34" charset="0"/>
                <a:ea typeface="Times New Roman" pitchFamily="18" charset="0"/>
                <a:cs typeface="Arial" pitchFamily="34" charset="0"/>
              </a:rPr>
              <a:t>εκδ</a:t>
            </a:r>
            <a:r>
              <a:rPr lang="el-GR" dirty="0" smtClean="0">
                <a:latin typeface="Arial" pitchFamily="34" charset="0"/>
                <a:ea typeface="Times New Roman" pitchFamily="18" charset="0"/>
                <a:cs typeface="Arial" pitchFamily="34" charset="0"/>
              </a:rPr>
              <a:t>. του </a:t>
            </a:r>
            <a:r>
              <a:rPr lang="el-GR" dirty="0" err="1" smtClean="0">
                <a:latin typeface="Arial" pitchFamily="34" charset="0"/>
                <a:ea typeface="Times New Roman" pitchFamily="18" charset="0"/>
                <a:cs typeface="Arial" pitchFamily="34" charset="0"/>
              </a:rPr>
              <a:t>συγγρ</a:t>
            </a:r>
            <a:r>
              <a:rPr lang="el-GR" dirty="0" smtClean="0">
                <a:latin typeface="Arial" pitchFamily="34" charset="0"/>
                <a:ea typeface="Times New Roman" pitchFamily="18" charset="0"/>
                <a:cs typeface="Arial" pitchFamily="34" charset="0"/>
              </a:rPr>
              <a:t>., Αθήνα 1997.</a:t>
            </a:r>
            <a:endParaRPr lang="el-GR" sz="1100" dirty="0" smtClean="0">
              <a:latin typeface="Arial" pitchFamily="34" charset="0"/>
              <a:cs typeface="Arial" pitchFamily="34" charset="0"/>
            </a:endParaRPr>
          </a:p>
          <a:p>
            <a:pPr lvl="0" eaLnBrk="0" fontAlgn="base" hangingPunct="0">
              <a:spcBef>
                <a:spcPct val="0"/>
              </a:spcBef>
              <a:spcAft>
                <a:spcPct val="0"/>
              </a:spcAft>
            </a:pPr>
            <a:r>
              <a:rPr lang="el-GR" dirty="0" smtClean="0">
                <a:latin typeface="Arial" pitchFamily="34" charset="0"/>
                <a:ea typeface="Times New Roman" pitchFamily="18" charset="0"/>
                <a:cs typeface="Arial" pitchFamily="34" charset="0"/>
              </a:rPr>
              <a:t>16) Μάρκου Γ., Η </a:t>
            </a:r>
            <a:r>
              <a:rPr lang="el-GR" dirty="0" err="1" smtClean="0">
                <a:latin typeface="Arial" pitchFamily="34" charset="0"/>
                <a:ea typeface="Times New Roman" pitchFamily="18" charset="0"/>
                <a:cs typeface="Arial" pitchFamily="34" charset="0"/>
              </a:rPr>
              <a:t>πολυπολιτισμικότητα</a:t>
            </a:r>
            <a:r>
              <a:rPr lang="el-GR" dirty="0" smtClean="0">
                <a:latin typeface="Arial" pitchFamily="34" charset="0"/>
                <a:ea typeface="Times New Roman" pitchFamily="18" charset="0"/>
                <a:cs typeface="Arial" pitchFamily="34" charset="0"/>
              </a:rPr>
              <a:t> της ελληνικής κοινωνίας, η διαδικασία διεθνοποίησης και η αναγκαιότητα της διαπολιτισμικής εκπαίδευσης, Γ.Γ. Λαϊκής Επιμόρφωσης, Αθήνα 1996.</a:t>
            </a:r>
            <a:endParaRPr lang="el-GR" sz="1100" dirty="0" smtClean="0">
              <a:latin typeface="Arial" pitchFamily="34" charset="0"/>
              <a:cs typeface="Arial" pitchFamily="34" charset="0"/>
            </a:endParaRPr>
          </a:p>
          <a:p>
            <a:pPr lvl="0" eaLnBrk="0" fontAlgn="base" hangingPunct="0">
              <a:spcBef>
                <a:spcPct val="0"/>
              </a:spcBef>
              <a:spcAft>
                <a:spcPct val="0"/>
              </a:spcAft>
            </a:pPr>
            <a:r>
              <a:rPr lang="el-GR" dirty="0" smtClean="0">
                <a:latin typeface="Arial" pitchFamily="34" charset="0"/>
                <a:ea typeface="Times New Roman" pitchFamily="18" charset="0"/>
                <a:cs typeface="Arial" pitchFamily="34" charset="0"/>
              </a:rPr>
              <a:t>17) Μάρκου Γ., Προσεγγίσεις της </a:t>
            </a:r>
            <a:r>
              <a:rPr lang="el-GR" dirty="0" err="1" smtClean="0">
                <a:latin typeface="Arial" pitchFamily="34" charset="0"/>
                <a:ea typeface="Times New Roman" pitchFamily="18" charset="0"/>
                <a:cs typeface="Arial" pitchFamily="34" charset="0"/>
              </a:rPr>
              <a:t>πολυπολιτισμικότητας</a:t>
            </a:r>
            <a:r>
              <a:rPr lang="el-GR" dirty="0" smtClean="0">
                <a:latin typeface="Arial" pitchFamily="34" charset="0"/>
                <a:ea typeface="Times New Roman" pitchFamily="18" charset="0"/>
                <a:cs typeface="Arial" pitchFamily="34" charset="0"/>
              </a:rPr>
              <a:t> και η διαπολιτισμική εκπαίδευση των εκπαιδευτικών, Γ.Γ. Λαϊκής Επιμόρφωσης, Αθήνα 1996.</a:t>
            </a:r>
            <a:endParaRPr lang="el-GR" sz="1100" dirty="0" smtClean="0">
              <a:latin typeface="Arial" pitchFamily="34" charset="0"/>
              <a:cs typeface="Arial" pitchFamily="34" charset="0"/>
            </a:endParaRPr>
          </a:p>
          <a:p>
            <a:pPr lvl="0" eaLnBrk="0" fontAlgn="base" hangingPunct="0">
              <a:spcBef>
                <a:spcPct val="0"/>
              </a:spcBef>
              <a:spcAft>
                <a:spcPct val="0"/>
              </a:spcAft>
            </a:pPr>
            <a:r>
              <a:rPr lang="el-GR" dirty="0" smtClean="0">
                <a:latin typeface="Arial" pitchFamily="34" charset="0"/>
                <a:ea typeface="Times New Roman" pitchFamily="18" charset="0"/>
                <a:cs typeface="Arial" pitchFamily="34" charset="0"/>
              </a:rPr>
              <a:t>18) Μάρκου Γ., «Πολυπολιτισμική Εκπαίδευση» (λήμμα), Παιδαγωγική-Ψυχολογική Εγκυκλοπαίδεια-Λεξικό, τόμος 7</a:t>
            </a:r>
            <a:r>
              <a:rPr lang="el-GR" baseline="30000" dirty="0" smtClean="0">
                <a:latin typeface="Arial" pitchFamily="34" charset="0"/>
                <a:ea typeface="Times New Roman" pitchFamily="18" charset="0"/>
                <a:cs typeface="Arial" pitchFamily="34" charset="0"/>
              </a:rPr>
              <a:t>ος</a:t>
            </a:r>
            <a:r>
              <a:rPr lang="el-GR" dirty="0" smtClean="0">
                <a:latin typeface="Arial" pitchFamily="34" charset="0"/>
                <a:ea typeface="Times New Roman" pitchFamily="18" charset="0"/>
                <a:cs typeface="Arial" pitchFamily="34" charset="0"/>
              </a:rPr>
              <a:t>, Ελληνικά Γράμματα, σ.3953-3956.</a:t>
            </a:r>
            <a:endParaRPr lang="el-GR" sz="1100" dirty="0" smtClean="0">
              <a:latin typeface="Arial" pitchFamily="34" charset="0"/>
              <a:cs typeface="Arial" pitchFamily="34" charset="0"/>
            </a:endParaRPr>
          </a:p>
          <a:p>
            <a:pPr lvl="0" eaLnBrk="0" fontAlgn="base" hangingPunct="0">
              <a:spcBef>
                <a:spcPct val="0"/>
              </a:spcBef>
              <a:spcAft>
                <a:spcPct val="0"/>
              </a:spcAft>
            </a:pPr>
            <a:r>
              <a:rPr lang="el-GR" dirty="0" smtClean="0">
                <a:latin typeface="Arial" pitchFamily="34" charset="0"/>
                <a:ea typeface="Times New Roman" pitchFamily="18" charset="0"/>
                <a:cs typeface="Arial" pitchFamily="34" charset="0"/>
              </a:rPr>
              <a:t>19) Παιδαγωγικό Τμήμα Δ.Ε. Πανεπιστημίου Πατρών, Εκπαίδευση και διαπολιτισμική επικοινωνία, 1</a:t>
            </a:r>
            <a:r>
              <a:rPr lang="el-GR" baseline="30000" dirty="0" smtClean="0">
                <a:latin typeface="Arial" pitchFamily="34" charset="0"/>
                <a:ea typeface="Times New Roman" pitchFamily="18" charset="0"/>
                <a:cs typeface="Arial" pitchFamily="34" charset="0"/>
              </a:rPr>
              <a:t>ο</a:t>
            </a:r>
            <a:r>
              <a:rPr lang="el-GR" dirty="0" smtClean="0">
                <a:latin typeface="Arial" pitchFamily="34" charset="0"/>
                <a:ea typeface="Times New Roman" pitchFamily="18" charset="0"/>
                <a:cs typeface="Arial" pitchFamily="34" charset="0"/>
              </a:rPr>
              <a:t> Συνέδριο Ελλάδας-Δημοκρατιών της πρώην Σοβιετικής Ένωσης, Πάτρα 1994.</a:t>
            </a:r>
            <a:endParaRPr lang="el-GR" sz="1100" dirty="0" smtClean="0">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31</a:t>
            </a:fld>
            <a:endParaRPr lang="el-GR"/>
          </a:p>
        </p:txBody>
      </p:sp>
      <p:sp>
        <p:nvSpPr>
          <p:cNvPr id="4" name="3 - Ορθογώνιο"/>
          <p:cNvSpPr/>
          <p:nvPr/>
        </p:nvSpPr>
        <p:spPr>
          <a:xfrm>
            <a:off x="214282" y="214290"/>
            <a:ext cx="8715436" cy="6463308"/>
          </a:xfrm>
          <a:prstGeom prst="rect">
            <a:avLst/>
          </a:prstGeom>
        </p:spPr>
        <p:txBody>
          <a:bodyPr wrap="square">
            <a:spAutoFit/>
          </a:bodyPr>
          <a:lstStyle/>
          <a:p>
            <a:pPr lvl="0" eaLnBrk="0" fontAlgn="base" hangingPunct="0">
              <a:spcBef>
                <a:spcPct val="0"/>
              </a:spcBef>
              <a:spcAft>
                <a:spcPct val="0"/>
              </a:spcAft>
            </a:pPr>
            <a:r>
              <a:rPr lang="el-GR" dirty="0" smtClean="0">
                <a:latin typeface="Arial" pitchFamily="34" charset="0"/>
                <a:ea typeface="Times New Roman" pitchFamily="18" charset="0"/>
                <a:cs typeface="Arial" pitchFamily="34" charset="0"/>
              </a:rPr>
              <a:t>20) Παπακωνσταντίνου Θ.- </a:t>
            </a:r>
            <a:r>
              <a:rPr lang="el-GR" dirty="0" err="1" smtClean="0">
                <a:latin typeface="Arial" pitchFamily="34" charset="0"/>
                <a:ea typeface="Times New Roman" pitchFamily="18" charset="0"/>
                <a:cs typeface="Arial" pitchFamily="34" charset="0"/>
              </a:rPr>
              <a:t>Δελλασούδας</a:t>
            </a:r>
            <a:r>
              <a:rPr lang="el-GR" dirty="0" smtClean="0">
                <a:latin typeface="Arial" pitchFamily="34" charset="0"/>
                <a:ea typeface="Times New Roman" pitchFamily="18" charset="0"/>
                <a:cs typeface="Arial" pitchFamily="34" charset="0"/>
              </a:rPr>
              <a:t> Λ. (</a:t>
            </a:r>
            <a:r>
              <a:rPr lang="el-GR" dirty="0" err="1" smtClean="0">
                <a:latin typeface="Arial" pitchFamily="34" charset="0"/>
                <a:ea typeface="Times New Roman" pitchFamily="18" charset="0"/>
                <a:cs typeface="Arial" pitchFamily="34" charset="0"/>
              </a:rPr>
              <a:t>επ</a:t>
            </a:r>
            <a:r>
              <a:rPr lang="el-GR" dirty="0" smtClean="0">
                <a:latin typeface="Arial" pitchFamily="34" charset="0"/>
                <a:ea typeface="Times New Roman" pitchFamily="18" charset="0"/>
                <a:cs typeface="Arial" pitchFamily="34" charset="0"/>
              </a:rPr>
              <a:t>.), Διαπολιτισμική Εκπαίδευση, Έκθεση για την εκπαίδευση των παιδιών των εργαζομένων στην Ελλάδα αλλοδαπών, Πανεπιστήμιο Αθηνών, Αθήνα 1992.</a:t>
            </a:r>
            <a:endParaRPr lang="el-GR" dirty="0" smtClean="0">
              <a:latin typeface="Arial" pitchFamily="34" charset="0"/>
              <a:cs typeface="Arial" pitchFamily="34" charset="0"/>
            </a:endParaRPr>
          </a:p>
          <a:p>
            <a:pPr lvl="0" eaLnBrk="0" fontAlgn="base" hangingPunct="0">
              <a:spcBef>
                <a:spcPct val="0"/>
              </a:spcBef>
              <a:spcAft>
                <a:spcPct val="0"/>
              </a:spcAft>
            </a:pPr>
            <a:r>
              <a:rPr lang="el-GR" dirty="0" smtClean="0">
                <a:latin typeface="Arial" pitchFamily="34" charset="0"/>
                <a:ea typeface="Times New Roman" pitchFamily="18" charset="0"/>
                <a:cs typeface="Arial" pitchFamily="34" charset="0"/>
              </a:rPr>
              <a:t>21) Παπάς Α., Διαπολιτισμική παιδαγωγική και διδακτική, </a:t>
            </a:r>
            <a:r>
              <a:rPr lang="el-GR" dirty="0" err="1" smtClean="0">
                <a:latin typeface="Arial" pitchFamily="34" charset="0"/>
                <a:ea typeface="Times New Roman" pitchFamily="18" charset="0"/>
                <a:cs typeface="Arial" pitchFamily="34" charset="0"/>
              </a:rPr>
              <a:t>τόμ</a:t>
            </a:r>
            <a:r>
              <a:rPr lang="el-GR" dirty="0" smtClean="0">
                <a:latin typeface="Arial" pitchFamily="34" charset="0"/>
                <a:ea typeface="Times New Roman" pitchFamily="18" charset="0"/>
                <a:cs typeface="Arial" pitchFamily="34" charset="0"/>
              </a:rPr>
              <a:t>. Α΄, Αθήνα 1998.</a:t>
            </a:r>
            <a:endParaRPr lang="el-GR" dirty="0" smtClean="0">
              <a:latin typeface="Arial" pitchFamily="34" charset="0"/>
              <a:cs typeface="Arial" pitchFamily="34" charset="0"/>
            </a:endParaRPr>
          </a:p>
          <a:p>
            <a:pPr lvl="0" eaLnBrk="0" fontAlgn="base" hangingPunct="0">
              <a:spcBef>
                <a:spcPct val="0"/>
              </a:spcBef>
              <a:spcAft>
                <a:spcPct val="0"/>
              </a:spcAft>
            </a:pPr>
            <a:r>
              <a:rPr lang="el-GR" dirty="0" smtClean="0">
                <a:latin typeface="Arial" pitchFamily="34" charset="0"/>
                <a:ea typeface="Times New Roman" pitchFamily="18" charset="0"/>
                <a:cs typeface="Arial" pitchFamily="34" charset="0"/>
              </a:rPr>
              <a:t>22) </a:t>
            </a:r>
            <a:r>
              <a:rPr lang="el-GR" dirty="0" err="1" smtClean="0">
                <a:latin typeface="Arial" pitchFamily="34" charset="0"/>
                <a:ea typeface="Times New Roman" pitchFamily="18" charset="0"/>
                <a:cs typeface="Arial" pitchFamily="34" charset="0"/>
              </a:rPr>
              <a:t>Ταίηλορ</a:t>
            </a:r>
            <a:r>
              <a:rPr lang="el-GR" dirty="0" smtClean="0">
                <a:latin typeface="Arial" pitchFamily="34" charset="0"/>
                <a:ea typeface="Times New Roman" pitchFamily="18" charset="0"/>
                <a:cs typeface="Arial" pitchFamily="34" charset="0"/>
              </a:rPr>
              <a:t> Τ., </a:t>
            </a:r>
            <a:r>
              <a:rPr lang="el-GR" dirty="0" err="1" smtClean="0">
                <a:latin typeface="Arial" pitchFamily="34" charset="0"/>
                <a:ea typeface="Times New Roman" pitchFamily="18" charset="0"/>
                <a:cs typeface="Arial" pitchFamily="34" charset="0"/>
              </a:rPr>
              <a:t>Πολυπολιτισμικότητα</a:t>
            </a:r>
            <a:r>
              <a:rPr lang="el-GR" dirty="0" smtClean="0">
                <a:latin typeface="Arial" pitchFamily="34" charset="0"/>
                <a:ea typeface="Times New Roman" pitchFamily="18" charset="0"/>
                <a:cs typeface="Arial" pitchFamily="34" charset="0"/>
              </a:rPr>
              <a:t> (</a:t>
            </a:r>
            <a:r>
              <a:rPr lang="el-GR" dirty="0" err="1" smtClean="0">
                <a:latin typeface="Arial" pitchFamily="34" charset="0"/>
                <a:ea typeface="Times New Roman" pitchFamily="18" charset="0"/>
                <a:cs typeface="Arial" pitchFamily="34" charset="0"/>
              </a:rPr>
              <a:t>μτφρ</a:t>
            </a:r>
            <a:r>
              <a:rPr lang="el-GR" dirty="0" smtClean="0">
                <a:latin typeface="Arial" pitchFamily="34" charset="0"/>
                <a:ea typeface="Times New Roman" pitchFamily="18" charset="0"/>
                <a:cs typeface="Arial" pitchFamily="34" charset="0"/>
              </a:rPr>
              <a:t>. Φιλήμων </a:t>
            </a:r>
            <a:r>
              <a:rPr lang="el-GR" dirty="0" err="1" smtClean="0">
                <a:latin typeface="Arial" pitchFamily="34" charset="0"/>
                <a:ea typeface="Times New Roman" pitchFamily="18" charset="0"/>
                <a:cs typeface="Arial" pitchFamily="34" charset="0"/>
              </a:rPr>
              <a:t>Παιονίδης</a:t>
            </a:r>
            <a:r>
              <a:rPr lang="el-GR" dirty="0" smtClean="0">
                <a:latin typeface="Arial" pitchFamily="34" charset="0"/>
                <a:ea typeface="Times New Roman" pitchFamily="18" charset="0"/>
                <a:cs typeface="Arial" pitchFamily="34" charset="0"/>
              </a:rPr>
              <a:t>), Πόλις, Αθήνα 1997.</a:t>
            </a:r>
            <a:endParaRPr lang="el-GR" dirty="0" smtClean="0">
              <a:latin typeface="Arial" pitchFamily="34" charset="0"/>
              <a:cs typeface="Arial" pitchFamily="34" charset="0"/>
            </a:endParaRPr>
          </a:p>
          <a:p>
            <a:pPr lvl="0" eaLnBrk="0" fontAlgn="base" hangingPunct="0">
              <a:spcBef>
                <a:spcPct val="0"/>
              </a:spcBef>
              <a:spcAft>
                <a:spcPct val="0"/>
              </a:spcAft>
            </a:pPr>
            <a:r>
              <a:rPr lang="el-GR" dirty="0" smtClean="0">
                <a:latin typeface="Arial" pitchFamily="34" charset="0"/>
                <a:ea typeface="Times New Roman" pitchFamily="18" charset="0"/>
                <a:cs typeface="Arial" pitchFamily="34" charset="0"/>
              </a:rPr>
              <a:t>23) </a:t>
            </a:r>
            <a:r>
              <a:rPr lang="el-GR" dirty="0" err="1" smtClean="0">
                <a:latin typeface="Arial" pitchFamily="34" charset="0"/>
                <a:ea typeface="Times New Roman" pitchFamily="18" charset="0"/>
                <a:cs typeface="Arial" pitchFamily="34" charset="0"/>
              </a:rPr>
              <a:t>Χατζηκωνσταντίνου</a:t>
            </a:r>
            <a:r>
              <a:rPr lang="el-GR" dirty="0" smtClean="0">
                <a:latin typeface="Arial" pitchFamily="34" charset="0"/>
                <a:ea typeface="Times New Roman" pitchFamily="18" charset="0"/>
                <a:cs typeface="Arial" pitchFamily="34" charset="0"/>
              </a:rPr>
              <a:t> Κ., Η σύμβαση της </a:t>
            </a:r>
            <a:r>
              <a:rPr lang="en-US" dirty="0" smtClean="0">
                <a:latin typeface="Arial" pitchFamily="34" charset="0"/>
                <a:ea typeface="Times New Roman" pitchFamily="18" charset="0"/>
                <a:cs typeface="Arial" pitchFamily="34" charset="0"/>
              </a:rPr>
              <a:t>UNESCO </a:t>
            </a:r>
            <a:r>
              <a:rPr lang="el-GR" dirty="0" smtClean="0">
                <a:latin typeface="Arial" pitchFamily="34" charset="0"/>
                <a:ea typeface="Times New Roman" pitchFamily="18" charset="0"/>
                <a:cs typeface="Arial" pitchFamily="34" charset="0"/>
              </a:rPr>
              <a:t>περί απαγορεύσεως διακρίσεων εις την </a:t>
            </a:r>
            <a:r>
              <a:rPr lang="el-GR" dirty="0" err="1" smtClean="0">
                <a:latin typeface="Arial" pitchFamily="34" charset="0"/>
                <a:ea typeface="Times New Roman" pitchFamily="18" charset="0"/>
                <a:cs typeface="Arial" pitchFamily="34" charset="0"/>
              </a:rPr>
              <a:t>εκπαίδευσην</a:t>
            </a:r>
            <a:r>
              <a:rPr lang="el-GR" dirty="0" smtClean="0">
                <a:latin typeface="Arial" pitchFamily="34" charset="0"/>
                <a:ea typeface="Times New Roman" pitchFamily="18" charset="0"/>
                <a:cs typeface="Arial" pitchFamily="34" charset="0"/>
              </a:rPr>
              <a:t>. Προσπάθεια αναλύσεως και ερμηνείας. Αριστοτέλειο Πανεπιστήμιο, Θεσσαλονίκη 1982.</a:t>
            </a:r>
            <a:endParaRPr lang="el-GR" dirty="0" smtClean="0">
              <a:latin typeface="Arial" pitchFamily="34" charset="0"/>
              <a:cs typeface="Arial" pitchFamily="34" charset="0"/>
            </a:endParaRPr>
          </a:p>
          <a:p>
            <a:pPr lvl="0" eaLnBrk="0" fontAlgn="base" hangingPunct="0">
              <a:spcBef>
                <a:spcPct val="0"/>
              </a:spcBef>
              <a:spcAft>
                <a:spcPct val="0"/>
              </a:spcAft>
            </a:pPr>
            <a:r>
              <a:rPr lang="en-GB" dirty="0" smtClean="0">
                <a:latin typeface="Arial" pitchFamily="34" charset="0"/>
                <a:ea typeface="Times New Roman" pitchFamily="18" charset="0"/>
                <a:cs typeface="Arial" pitchFamily="34" charset="0"/>
              </a:rPr>
              <a:t>24) </a:t>
            </a:r>
            <a:r>
              <a:rPr lang="en-US" dirty="0" smtClean="0">
                <a:latin typeface="Arial" pitchFamily="34" charset="0"/>
                <a:ea typeface="Times New Roman" pitchFamily="18" charset="0"/>
                <a:cs typeface="Arial" pitchFamily="34" charset="0"/>
              </a:rPr>
              <a:t>Bernard van Leer Foundation</a:t>
            </a:r>
            <a:r>
              <a:rPr lang="en-GB" dirty="0" smtClean="0">
                <a:latin typeface="Arial" pitchFamily="34" charset="0"/>
                <a:ea typeface="Times New Roman" pitchFamily="18" charset="0"/>
                <a:cs typeface="Arial" pitchFamily="34" charset="0"/>
              </a:rPr>
              <a:t>, </a:t>
            </a:r>
            <a:r>
              <a:rPr lang="el-GR" dirty="0" smtClean="0">
                <a:latin typeface="Arial" pitchFamily="34" charset="0"/>
                <a:ea typeface="Times New Roman" pitchFamily="18" charset="0"/>
                <a:cs typeface="Arial" pitchFamily="34" charset="0"/>
              </a:rPr>
              <a:t>Το</a:t>
            </a:r>
            <a:r>
              <a:rPr lang="en-GB" dirty="0" smtClean="0">
                <a:latin typeface="Arial" pitchFamily="34" charset="0"/>
                <a:ea typeface="Times New Roman" pitchFamily="18" charset="0"/>
                <a:cs typeface="Arial" pitchFamily="34" charset="0"/>
              </a:rPr>
              <a:t> </a:t>
            </a:r>
            <a:r>
              <a:rPr lang="el-GR" dirty="0" smtClean="0">
                <a:latin typeface="Arial" pitchFamily="34" charset="0"/>
                <a:ea typeface="Times New Roman" pitchFamily="18" charset="0"/>
                <a:cs typeface="Arial" pitchFamily="34" charset="0"/>
              </a:rPr>
              <a:t>πολύχρωμο</a:t>
            </a:r>
            <a:r>
              <a:rPr lang="en-GB" dirty="0" smtClean="0">
                <a:latin typeface="Arial" pitchFamily="34" charset="0"/>
                <a:ea typeface="Times New Roman" pitchFamily="18" charset="0"/>
                <a:cs typeface="Arial" pitchFamily="34" charset="0"/>
              </a:rPr>
              <a:t> </a:t>
            </a:r>
            <a:r>
              <a:rPr lang="el-GR" dirty="0" smtClean="0">
                <a:latin typeface="Arial" pitchFamily="34" charset="0"/>
                <a:ea typeface="Times New Roman" pitchFamily="18" charset="0"/>
                <a:cs typeface="Arial" pitchFamily="34" charset="0"/>
              </a:rPr>
              <a:t>σχολείο</a:t>
            </a:r>
            <a:r>
              <a:rPr lang="en-GB" dirty="0" smtClean="0">
                <a:latin typeface="Arial" pitchFamily="34" charset="0"/>
                <a:ea typeface="Times New Roman" pitchFamily="18" charset="0"/>
                <a:cs typeface="Arial" pitchFamily="34" charset="0"/>
              </a:rPr>
              <a:t>. </a:t>
            </a:r>
            <a:r>
              <a:rPr lang="el-GR" dirty="0" smtClean="0">
                <a:latin typeface="Arial" pitchFamily="34" charset="0"/>
                <a:ea typeface="Times New Roman" pitchFamily="18" charset="0"/>
                <a:cs typeface="Arial" pitchFamily="34" charset="0"/>
              </a:rPr>
              <a:t>Μια εμπειρία διαπολιτισμικής εκπαίδευσης μέσα από την τέχνη, Σχεδία, Κέντρο Παιδαγωγικής και καλλιτεχνικής Επιμόρφωσης, Αθήνα 1996.</a:t>
            </a:r>
            <a:endParaRPr lang="el-GR" dirty="0" smtClean="0">
              <a:latin typeface="Arial" pitchFamily="34" charset="0"/>
              <a:cs typeface="Arial" pitchFamily="34" charset="0"/>
            </a:endParaRPr>
          </a:p>
          <a:p>
            <a:pPr lvl="0" eaLnBrk="0" fontAlgn="base" hangingPunct="0">
              <a:spcBef>
                <a:spcPct val="0"/>
              </a:spcBef>
              <a:spcAft>
                <a:spcPct val="0"/>
              </a:spcAft>
            </a:pPr>
            <a:r>
              <a:rPr lang="fr-FR" dirty="0" smtClean="0">
                <a:latin typeface="Arial" pitchFamily="34" charset="0"/>
                <a:ea typeface="Times New Roman" pitchFamily="18" charset="0"/>
                <a:cs typeface="Arial" pitchFamily="34" charset="0"/>
              </a:rPr>
              <a:t>25) </a:t>
            </a:r>
            <a:r>
              <a:rPr lang="fr-FR" dirty="0" err="1" smtClean="0">
                <a:latin typeface="Arial" pitchFamily="34" charset="0"/>
                <a:ea typeface="Times New Roman" pitchFamily="18" charset="0"/>
                <a:cs typeface="Arial" pitchFamily="34" charset="0"/>
              </a:rPr>
              <a:t>Modgil</a:t>
            </a:r>
            <a:r>
              <a:rPr lang="fr-FR" dirty="0" smtClean="0">
                <a:latin typeface="Arial" pitchFamily="34" charset="0"/>
                <a:ea typeface="Times New Roman" pitchFamily="18" charset="0"/>
                <a:cs typeface="Arial" pitchFamily="34" charset="0"/>
              </a:rPr>
              <a:t>, S. et al. </a:t>
            </a:r>
            <a:r>
              <a:rPr lang="el-GR" dirty="0" smtClean="0">
                <a:latin typeface="Arial" pitchFamily="34" charset="0"/>
                <a:ea typeface="Times New Roman" pitchFamily="18" charset="0"/>
                <a:cs typeface="Arial" pitchFamily="34" charset="0"/>
              </a:rPr>
              <a:t>(</a:t>
            </a:r>
            <a:r>
              <a:rPr lang="fr-FR" dirty="0" err="1" smtClean="0">
                <a:latin typeface="Arial" pitchFamily="34" charset="0"/>
                <a:ea typeface="Times New Roman" pitchFamily="18" charset="0"/>
                <a:cs typeface="Arial" pitchFamily="34" charset="0"/>
              </a:rPr>
              <a:t>eds</a:t>
            </a:r>
            <a:r>
              <a:rPr lang="el-GR" dirty="0" smtClean="0">
                <a:latin typeface="Arial" pitchFamily="34" charset="0"/>
                <a:ea typeface="Times New Roman" pitchFamily="18" charset="0"/>
                <a:cs typeface="Arial" pitchFamily="34" charset="0"/>
              </a:rPr>
              <a:t>), Πολυπολιτισμική εκπαίδευση. Προβλήματα και προοπτικές (</a:t>
            </a:r>
            <a:r>
              <a:rPr lang="el-GR" dirty="0" err="1" smtClean="0">
                <a:latin typeface="Arial" pitchFamily="34" charset="0"/>
                <a:ea typeface="Times New Roman" pitchFamily="18" charset="0"/>
                <a:cs typeface="Arial" pitchFamily="34" charset="0"/>
              </a:rPr>
              <a:t>επιμ</a:t>
            </a:r>
            <a:r>
              <a:rPr lang="el-GR" dirty="0" smtClean="0">
                <a:latin typeface="Arial" pitchFamily="34" charset="0"/>
                <a:ea typeface="Times New Roman" pitchFamily="18" charset="0"/>
                <a:cs typeface="Arial" pitchFamily="34" charset="0"/>
              </a:rPr>
              <a:t>. της ελληνικής έκδοσης: </a:t>
            </a:r>
            <a:r>
              <a:rPr lang="el-GR" dirty="0" err="1" smtClean="0">
                <a:latin typeface="Arial" pitchFamily="34" charset="0"/>
                <a:ea typeface="Times New Roman" pitchFamily="18" charset="0"/>
                <a:cs typeface="Arial" pitchFamily="34" charset="0"/>
              </a:rPr>
              <a:t>Αθ</a:t>
            </a:r>
            <a:r>
              <a:rPr lang="el-GR" dirty="0" smtClean="0">
                <a:latin typeface="Arial" pitchFamily="34" charset="0"/>
                <a:ea typeface="Times New Roman" pitchFamily="18" charset="0"/>
                <a:cs typeface="Arial" pitchFamily="34" charset="0"/>
              </a:rPr>
              <a:t>. </a:t>
            </a:r>
            <a:r>
              <a:rPr lang="el-GR" dirty="0" err="1" smtClean="0">
                <a:latin typeface="Arial" pitchFamily="34" charset="0"/>
                <a:ea typeface="Times New Roman" pitchFamily="18" charset="0"/>
                <a:cs typeface="Arial" pitchFamily="34" charset="0"/>
              </a:rPr>
              <a:t>Ζώνιου</a:t>
            </a:r>
            <a:r>
              <a:rPr lang="el-GR" dirty="0" smtClean="0">
                <a:latin typeface="Arial" pitchFamily="34" charset="0"/>
                <a:ea typeface="Times New Roman" pitchFamily="18" charset="0"/>
                <a:cs typeface="Arial" pitchFamily="34" charset="0"/>
              </a:rPr>
              <a:t>-Σιδέρη και Π. Χαραμής), Ελληνικά Γράμματα, Αθήνα 1997.</a:t>
            </a:r>
            <a:endParaRPr lang="el-GR" dirty="0" smtClean="0">
              <a:latin typeface="Arial" pitchFamily="34" charset="0"/>
              <a:cs typeface="Arial" pitchFamily="34" charset="0"/>
            </a:endParaRPr>
          </a:p>
          <a:p>
            <a:pPr lvl="0" eaLnBrk="0" fontAlgn="base" hangingPunct="0">
              <a:spcBef>
                <a:spcPct val="0"/>
              </a:spcBef>
              <a:spcAft>
                <a:spcPct val="0"/>
              </a:spcAft>
            </a:pPr>
            <a:r>
              <a:rPr lang="el-GR" dirty="0" smtClean="0">
                <a:latin typeface="Arial" pitchFamily="34" charset="0"/>
                <a:ea typeface="Times New Roman" pitchFamily="18" charset="0"/>
                <a:cs typeface="Arial" pitchFamily="34" charset="0"/>
              </a:rPr>
              <a:t>26) </a:t>
            </a:r>
            <a:r>
              <a:rPr lang="en-GB" dirty="0" err="1" smtClean="0">
                <a:latin typeface="Arial" pitchFamily="34" charset="0"/>
                <a:ea typeface="Times New Roman" pitchFamily="18" charset="0"/>
                <a:cs typeface="Arial" pitchFamily="34" charset="0"/>
              </a:rPr>
              <a:t>Segall</a:t>
            </a:r>
            <a:r>
              <a:rPr lang="el-GR" dirty="0" smtClean="0">
                <a:latin typeface="Arial" pitchFamily="34" charset="0"/>
                <a:ea typeface="Times New Roman" pitchFamily="18" charset="0"/>
                <a:cs typeface="Arial" pitchFamily="34" charset="0"/>
              </a:rPr>
              <a:t>, </a:t>
            </a:r>
            <a:r>
              <a:rPr lang="en-GB" dirty="0" smtClean="0">
                <a:latin typeface="Arial" pitchFamily="34" charset="0"/>
                <a:ea typeface="Times New Roman" pitchFamily="18" charset="0"/>
                <a:cs typeface="Arial" pitchFamily="34" charset="0"/>
              </a:rPr>
              <a:t>M</a:t>
            </a:r>
            <a:r>
              <a:rPr lang="el-GR" dirty="0" smtClean="0">
                <a:latin typeface="Arial" pitchFamily="34" charset="0"/>
                <a:ea typeface="Times New Roman" pitchFamily="18" charset="0"/>
                <a:cs typeface="Arial" pitchFamily="34" charset="0"/>
              </a:rPr>
              <a:t>., </a:t>
            </a:r>
            <a:r>
              <a:rPr lang="en-GB" dirty="0" err="1" smtClean="0">
                <a:latin typeface="Arial" pitchFamily="34" charset="0"/>
                <a:ea typeface="Times New Roman" pitchFamily="18" charset="0"/>
                <a:cs typeface="Arial" pitchFamily="34" charset="0"/>
              </a:rPr>
              <a:t>Dasen</a:t>
            </a:r>
            <a:r>
              <a:rPr lang="el-GR" dirty="0" smtClean="0">
                <a:latin typeface="Arial" pitchFamily="34" charset="0"/>
                <a:ea typeface="Times New Roman" pitchFamily="18" charset="0"/>
                <a:cs typeface="Arial" pitchFamily="34" charset="0"/>
              </a:rPr>
              <a:t>, </a:t>
            </a:r>
            <a:r>
              <a:rPr lang="en-GB" dirty="0" smtClean="0">
                <a:latin typeface="Arial" pitchFamily="34" charset="0"/>
                <a:ea typeface="Times New Roman" pitchFamily="18" charset="0"/>
                <a:cs typeface="Arial" pitchFamily="34" charset="0"/>
              </a:rPr>
              <a:t>R</a:t>
            </a:r>
            <a:r>
              <a:rPr lang="el-GR" dirty="0" smtClean="0">
                <a:latin typeface="Arial" pitchFamily="34" charset="0"/>
                <a:ea typeface="Times New Roman" pitchFamily="18" charset="0"/>
                <a:cs typeface="Arial" pitchFamily="34" charset="0"/>
              </a:rPr>
              <a:t>., </a:t>
            </a:r>
            <a:r>
              <a:rPr lang="en-GB" dirty="0" smtClean="0">
                <a:latin typeface="Arial" pitchFamily="34" charset="0"/>
                <a:ea typeface="Times New Roman" pitchFamily="18" charset="0"/>
                <a:cs typeface="Arial" pitchFamily="34" charset="0"/>
              </a:rPr>
              <a:t>Berry</a:t>
            </a:r>
            <a:r>
              <a:rPr lang="el-GR" dirty="0" smtClean="0">
                <a:latin typeface="Arial" pitchFamily="34" charset="0"/>
                <a:ea typeface="Times New Roman" pitchFamily="18" charset="0"/>
                <a:cs typeface="Arial" pitchFamily="34" charset="0"/>
              </a:rPr>
              <a:t>, </a:t>
            </a:r>
            <a:r>
              <a:rPr lang="en-GB" dirty="0" smtClean="0">
                <a:latin typeface="Arial" pitchFamily="34" charset="0"/>
                <a:ea typeface="Times New Roman" pitchFamily="18" charset="0"/>
                <a:cs typeface="Arial" pitchFamily="34" charset="0"/>
              </a:rPr>
              <a:t>J</a:t>
            </a:r>
            <a:r>
              <a:rPr lang="el-GR" dirty="0" smtClean="0">
                <a:latin typeface="Arial" pitchFamily="34" charset="0"/>
                <a:ea typeface="Times New Roman" pitchFamily="18" charset="0"/>
                <a:cs typeface="Arial" pitchFamily="34" charset="0"/>
              </a:rPr>
              <a:t>., </a:t>
            </a:r>
            <a:r>
              <a:rPr lang="en-GB" dirty="0" err="1" smtClean="0">
                <a:latin typeface="Arial" pitchFamily="34" charset="0"/>
                <a:ea typeface="Times New Roman" pitchFamily="18" charset="0"/>
                <a:cs typeface="Arial" pitchFamily="34" charset="0"/>
              </a:rPr>
              <a:t>Poortinga</a:t>
            </a:r>
            <a:r>
              <a:rPr lang="el-GR" dirty="0" smtClean="0">
                <a:latin typeface="Arial" pitchFamily="34" charset="0"/>
                <a:ea typeface="Times New Roman" pitchFamily="18" charset="0"/>
                <a:cs typeface="Arial" pitchFamily="34" charset="0"/>
              </a:rPr>
              <a:t>, </a:t>
            </a:r>
            <a:r>
              <a:rPr lang="en-GB" dirty="0" smtClean="0">
                <a:latin typeface="Arial" pitchFamily="34" charset="0"/>
                <a:ea typeface="Times New Roman" pitchFamily="18" charset="0"/>
                <a:cs typeface="Arial" pitchFamily="34" charset="0"/>
              </a:rPr>
              <a:t>Y</a:t>
            </a:r>
            <a:r>
              <a:rPr lang="el-GR" dirty="0" smtClean="0">
                <a:latin typeface="Arial" pitchFamily="34" charset="0"/>
                <a:ea typeface="Times New Roman" pitchFamily="18" charset="0"/>
                <a:cs typeface="Arial" pitchFamily="34" charset="0"/>
              </a:rPr>
              <a:t>., Διαπολιτισμική Ψυχολογία. Η μελέτη της ανθρώπινης συμπεριφοράς σε παγκόσμιο οικολογικό πολιτιστικό πλαίσιο, Ελληνικά Γράμματα, Αθήνα 1996.</a:t>
            </a:r>
            <a:endParaRPr lang="el-GR" dirty="0" smtClean="0">
              <a:latin typeface="Arial" pitchFamily="34" charset="0"/>
              <a:cs typeface="Arial" pitchFamily="34" charset="0"/>
            </a:endParaRPr>
          </a:p>
          <a:p>
            <a:pPr lvl="0" eaLnBrk="0" fontAlgn="base" hangingPunct="0">
              <a:spcBef>
                <a:spcPct val="0"/>
              </a:spcBef>
              <a:spcAft>
                <a:spcPct val="0"/>
              </a:spcAft>
            </a:pPr>
            <a:r>
              <a:rPr lang="el-GR" dirty="0" smtClean="0">
                <a:latin typeface="Arial" pitchFamily="34" charset="0"/>
                <a:ea typeface="Times New Roman" pitchFamily="18" charset="0"/>
                <a:cs typeface="Arial" pitchFamily="34" charset="0"/>
              </a:rPr>
              <a:t>27) </a:t>
            </a:r>
            <a:r>
              <a:rPr lang="en-GB" dirty="0" smtClean="0">
                <a:latin typeface="Arial" pitchFamily="34" charset="0"/>
                <a:ea typeface="Times New Roman" pitchFamily="18" charset="0"/>
                <a:cs typeface="Arial" pitchFamily="34" charset="0"/>
              </a:rPr>
              <a:t>Taylor C</a:t>
            </a:r>
            <a:r>
              <a:rPr lang="el-GR" dirty="0" smtClean="0">
                <a:latin typeface="Arial" pitchFamily="34" charset="0"/>
                <a:ea typeface="Times New Roman" pitchFamily="18" charset="0"/>
                <a:cs typeface="Arial" pitchFamily="34" charset="0"/>
              </a:rPr>
              <a:t>., </a:t>
            </a:r>
            <a:r>
              <a:rPr lang="el-GR" dirty="0" err="1" smtClean="0">
                <a:latin typeface="Arial" pitchFamily="34" charset="0"/>
                <a:ea typeface="Times New Roman" pitchFamily="18" charset="0"/>
                <a:cs typeface="Arial" pitchFamily="34" charset="0"/>
              </a:rPr>
              <a:t>Πολυπολιτισμικότητα</a:t>
            </a:r>
            <a:r>
              <a:rPr lang="el-GR" dirty="0" smtClean="0">
                <a:latin typeface="Arial" pitchFamily="34" charset="0"/>
                <a:ea typeface="Times New Roman" pitchFamily="18" charset="0"/>
                <a:cs typeface="Arial" pitchFamily="34" charset="0"/>
              </a:rPr>
              <a:t>: Εξετάζοντας την πολιτική της αναγνώρισης/ </a:t>
            </a:r>
            <a:r>
              <a:rPr lang="el-GR" dirty="0" err="1" smtClean="0">
                <a:latin typeface="Arial" pitchFamily="34" charset="0"/>
                <a:ea typeface="Times New Roman" pitchFamily="18" charset="0"/>
                <a:cs typeface="Arial" pitchFamily="34" charset="0"/>
              </a:rPr>
              <a:t>Τσάρλς</a:t>
            </a:r>
            <a:r>
              <a:rPr lang="el-GR" dirty="0" smtClean="0">
                <a:latin typeface="Arial" pitchFamily="34" charset="0"/>
                <a:ea typeface="Times New Roman" pitchFamily="18" charset="0"/>
                <a:cs typeface="Arial" pitchFamily="34" charset="0"/>
              </a:rPr>
              <a:t> </a:t>
            </a:r>
            <a:r>
              <a:rPr lang="el-GR" dirty="0" err="1" smtClean="0">
                <a:latin typeface="Arial" pitchFamily="34" charset="0"/>
                <a:ea typeface="Times New Roman" pitchFamily="18" charset="0"/>
                <a:cs typeface="Arial" pitchFamily="34" charset="0"/>
              </a:rPr>
              <a:t>Ταίηλορ</a:t>
            </a:r>
            <a:r>
              <a:rPr lang="el-GR" dirty="0" smtClean="0">
                <a:latin typeface="Arial" pitchFamily="34" charset="0"/>
                <a:ea typeface="Times New Roman" pitchFamily="18" charset="0"/>
                <a:cs typeface="Arial" pitchFamily="34" charset="0"/>
              </a:rPr>
              <a:t>, σχόλια των </a:t>
            </a:r>
            <a:r>
              <a:rPr lang="en-GB" dirty="0" smtClean="0">
                <a:latin typeface="Arial" pitchFamily="34" charset="0"/>
                <a:ea typeface="Times New Roman" pitchFamily="18" charset="0"/>
                <a:cs typeface="Arial" pitchFamily="34" charset="0"/>
              </a:rPr>
              <a:t>K</a:t>
            </a:r>
            <a:r>
              <a:rPr lang="el-GR" dirty="0" smtClean="0">
                <a:latin typeface="Arial" pitchFamily="34" charset="0"/>
                <a:ea typeface="Times New Roman" pitchFamily="18" charset="0"/>
                <a:cs typeface="Arial" pitchFamily="34" charset="0"/>
              </a:rPr>
              <a:t>., </a:t>
            </a:r>
            <a:r>
              <a:rPr lang="en-GB" dirty="0" smtClean="0">
                <a:latin typeface="Arial" pitchFamily="34" charset="0"/>
                <a:ea typeface="Times New Roman" pitchFamily="18" charset="0"/>
                <a:cs typeface="Arial" pitchFamily="34" charset="0"/>
              </a:rPr>
              <a:t>Anthony </a:t>
            </a:r>
            <a:r>
              <a:rPr lang="en-GB" dirty="0" err="1" smtClean="0">
                <a:latin typeface="Arial" pitchFamily="34" charset="0"/>
                <a:ea typeface="Times New Roman" pitchFamily="18" charset="0"/>
                <a:cs typeface="Arial" pitchFamily="34" charset="0"/>
              </a:rPr>
              <a:t>Appiah</a:t>
            </a:r>
            <a:r>
              <a:rPr lang="el-GR" dirty="0" smtClean="0">
                <a:latin typeface="Arial" pitchFamily="34" charset="0"/>
                <a:ea typeface="Times New Roman" pitchFamily="18" charset="0"/>
                <a:cs typeface="Arial" pitchFamily="34" charset="0"/>
              </a:rPr>
              <a:t>, </a:t>
            </a:r>
            <a:r>
              <a:rPr lang="en-GB" dirty="0" smtClean="0">
                <a:latin typeface="Arial" pitchFamily="34" charset="0"/>
                <a:ea typeface="Times New Roman" pitchFamily="18" charset="0"/>
                <a:cs typeface="Arial" pitchFamily="34" charset="0"/>
              </a:rPr>
              <a:t>Steven C</a:t>
            </a:r>
            <a:r>
              <a:rPr lang="el-GR" dirty="0" smtClean="0">
                <a:latin typeface="Arial" pitchFamily="34" charset="0"/>
                <a:ea typeface="Times New Roman" pitchFamily="18" charset="0"/>
                <a:cs typeface="Arial" pitchFamily="34" charset="0"/>
              </a:rPr>
              <a:t>. </a:t>
            </a:r>
            <a:r>
              <a:rPr lang="en-GB" dirty="0" smtClean="0">
                <a:latin typeface="Arial" pitchFamily="34" charset="0"/>
                <a:ea typeface="Times New Roman" pitchFamily="18" charset="0"/>
                <a:cs typeface="Arial" pitchFamily="34" charset="0"/>
              </a:rPr>
              <a:t>Rockefeller</a:t>
            </a:r>
            <a:r>
              <a:rPr lang="el-GR" dirty="0" smtClean="0">
                <a:latin typeface="Arial" pitchFamily="34" charset="0"/>
                <a:ea typeface="Times New Roman" pitchFamily="18" charset="0"/>
                <a:cs typeface="Arial" pitchFamily="34" charset="0"/>
              </a:rPr>
              <a:t>, </a:t>
            </a:r>
            <a:r>
              <a:rPr lang="en-GB" dirty="0" smtClean="0">
                <a:latin typeface="Arial" pitchFamily="34" charset="0"/>
                <a:ea typeface="Times New Roman" pitchFamily="18" charset="0"/>
                <a:cs typeface="Arial" pitchFamily="34" charset="0"/>
              </a:rPr>
              <a:t>Michael </a:t>
            </a:r>
            <a:r>
              <a:rPr lang="en-GB" dirty="0" err="1" smtClean="0">
                <a:latin typeface="Arial" pitchFamily="34" charset="0"/>
                <a:ea typeface="Times New Roman" pitchFamily="18" charset="0"/>
                <a:cs typeface="Arial" pitchFamily="34" charset="0"/>
              </a:rPr>
              <a:t>Walzer</a:t>
            </a:r>
            <a:r>
              <a:rPr lang="el-GR" dirty="0" smtClean="0">
                <a:latin typeface="Arial" pitchFamily="34" charset="0"/>
                <a:ea typeface="Times New Roman" pitchFamily="18" charset="0"/>
                <a:cs typeface="Arial" pitchFamily="34" charset="0"/>
              </a:rPr>
              <a:t>, </a:t>
            </a:r>
            <a:r>
              <a:rPr lang="en-GB" dirty="0" smtClean="0">
                <a:latin typeface="Arial" pitchFamily="34" charset="0"/>
                <a:ea typeface="Times New Roman" pitchFamily="18" charset="0"/>
                <a:cs typeface="Arial" pitchFamily="34" charset="0"/>
              </a:rPr>
              <a:t>Susan Wolf</a:t>
            </a:r>
            <a:r>
              <a:rPr lang="el-GR" dirty="0" smtClean="0">
                <a:latin typeface="Arial" pitchFamily="34" charset="0"/>
                <a:ea typeface="Times New Roman" pitchFamily="18" charset="0"/>
                <a:cs typeface="Arial" pitchFamily="34" charset="0"/>
              </a:rPr>
              <a:t>, εισαγωγή και επιμέλεια  </a:t>
            </a:r>
            <a:r>
              <a:rPr lang="en-GB" dirty="0" smtClean="0">
                <a:latin typeface="Arial" pitchFamily="34" charset="0"/>
                <a:ea typeface="Times New Roman" pitchFamily="18" charset="0"/>
                <a:cs typeface="Arial" pitchFamily="34" charset="0"/>
              </a:rPr>
              <a:t>Amy </a:t>
            </a:r>
            <a:r>
              <a:rPr lang="en-GB" dirty="0" err="1" smtClean="0">
                <a:latin typeface="Arial" pitchFamily="34" charset="0"/>
                <a:ea typeface="Times New Roman" pitchFamily="18" charset="0"/>
                <a:cs typeface="Arial" pitchFamily="34" charset="0"/>
              </a:rPr>
              <a:t>Gutmann</a:t>
            </a:r>
            <a:r>
              <a:rPr lang="en-GB" dirty="0" smtClean="0">
                <a:latin typeface="Arial" pitchFamily="34" charset="0"/>
                <a:ea typeface="Times New Roman" pitchFamily="18" charset="0"/>
                <a:cs typeface="Arial" pitchFamily="34" charset="0"/>
              </a:rPr>
              <a:t> </a:t>
            </a:r>
            <a:r>
              <a:rPr lang="el-GR" dirty="0" smtClean="0">
                <a:latin typeface="Arial" pitchFamily="34" charset="0"/>
                <a:ea typeface="Times New Roman" pitchFamily="18" charset="0"/>
                <a:cs typeface="Arial" pitchFamily="34" charset="0"/>
              </a:rPr>
              <a:t>(μετάφραση Φιλήμων </a:t>
            </a:r>
            <a:r>
              <a:rPr lang="el-GR" dirty="0" err="1" smtClean="0">
                <a:latin typeface="Arial" pitchFamily="34" charset="0"/>
                <a:ea typeface="Times New Roman" pitchFamily="18" charset="0"/>
                <a:cs typeface="Arial" pitchFamily="34" charset="0"/>
              </a:rPr>
              <a:t>Παιονίδης</a:t>
            </a:r>
            <a:r>
              <a:rPr lang="el-GR" dirty="0" smtClean="0">
                <a:latin typeface="Arial" pitchFamily="34" charset="0"/>
                <a:ea typeface="Times New Roman" pitchFamily="18" charset="0"/>
                <a:cs typeface="Arial" pitchFamily="34" charset="0"/>
              </a:rPr>
              <a:t>) πρόλογος Κωνσταντίνος Παπαγεωργίου, Πόλις, Αθήνα 1997.</a:t>
            </a:r>
            <a:endParaRPr lang="el-GR" dirty="0" smtClean="0">
              <a:latin typeface="Arial" pitchFamily="34" charset="0"/>
              <a:cs typeface="Arial" pitchFamily="34" charset="0"/>
            </a:endParaRPr>
          </a:p>
          <a:p>
            <a:pPr lvl="0" eaLnBrk="0" fontAlgn="base" hangingPunct="0">
              <a:spcBef>
                <a:spcPct val="0"/>
              </a:spcBef>
              <a:spcAft>
                <a:spcPct val="0"/>
              </a:spcAft>
            </a:pPr>
            <a:endParaRPr lang="el-GR" dirty="0" smtClean="0">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4</a:t>
            </a:fld>
            <a:endParaRPr lang="el-GR"/>
          </a:p>
        </p:txBody>
      </p:sp>
      <p:sp>
        <p:nvSpPr>
          <p:cNvPr id="22529" name="Rectangle 1"/>
          <p:cNvSpPr>
            <a:spLocks noChangeArrowheads="1"/>
          </p:cNvSpPr>
          <p:nvPr/>
        </p:nvSpPr>
        <p:spPr bwMode="auto">
          <a:xfrm>
            <a:off x="500034" y="357166"/>
            <a:ext cx="821537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1" u="sng"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Διαπολιτισμικότητα</a:t>
            </a:r>
            <a:r>
              <a:rPr kumimoji="0" lang="el-GR" sz="24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 παγκοσμιοποίηση και ταυτότητες.</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Σημειωτική Εταιρεία Ελλάδος (ΕΣΕ) διοργάνωσε το 7</a:t>
            </a:r>
            <a:r>
              <a:rPr kumimoji="0" lang="el-GR"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ο</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Εθνικό Συνέδριο της Εταιρείας στην Πάτρα, από την Παρασκευή 1</a:t>
            </a:r>
            <a:r>
              <a:rPr kumimoji="0" lang="el-GR"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η</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Οκτωβρίου έως και την Κυριακή 3</a:t>
            </a:r>
            <a:r>
              <a:rPr kumimoji="0" lang="el-GR"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η</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Οκτωβρίου 2004, με τους ακόλουθους κύριους  </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θεματολογικούς</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άξονες: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Μεταβολές της ατομικής και κοινωνικής ταυτότητας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Πολιτισμική ταυτότητα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Ευρωπαϊκή  ταυτότητα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Χωρική ταυτότητα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Τέχνη και ταυτότητα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Μετάφραση και διαπολιτισμική επικοινωνία.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Εκπαίδευση, κοινωνικές επιστήμες και διαπολιτισμική επικοινωνία.</a:t>
            </a:r>
            <a:endParaRPr kumimoji="0" lang="el-GR" sz="24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5</a:t>
            </a:fld>
            <a:endParaRPr lang="el-GR"/>
          </a:p>
        </p:txBody>
      </p:sp>
      <p:sp>
        <p:nvSpPr>
          <p:cNvPr id="4" name="3 - Ορθογώνιο"/>
          <p:cNvSpPr/>
          <p:nvPr/>
        </p:nvSpPr>
        <p:spPr>
          <a:xfrm>
            <a:off x="285720" y="500042"/>
            <a:ext cx="8501122" cy="5693866"/>
          </a:xfrm>
          <a:prstGeom prst="rect">
            <a:avLst/>
          </a:prstGeom>
        </p:spPr>
        <p:txBody>
          <a:bodyPr wrap="square">
            <a:spAutoFit/>
          </a:bodyPr>
          <a:lstStyle/>
          <a:p>
            <a:r>
              <a:rPr lang="el-GR" sz="2800" dirty="0" smtClean="0"/>
              <a:t>Η παραπάνω θεματολογία είναι ενδεικτική των τρεχουσών προβληματισμών στο χώρο της διαπολιτισμικής κοινωνικής έρευνας και εκπαίδευσης. Στα πλαίσια αυτά, </a:t>
            </a:r>
            <a:r>
              <a:rPr lang="el-GR" sz="2800" b="1" dirty="0" smtClean="0"/>
              <a:t>το ιστορικό παράδειγμα του φιλοσόφου </a:t>
            </a:r>
            <a:r>
              <a:rPr lang="el-GR" sz="2800" b="1" dirty="0" err="1" smtClean="0"/>
              <a:t>Μπαρούχ</a:t>
            </a:r>
            <a:r>
              <a:rPr lang="el-GR" sz="2800" b="1" dirty="0" smtClean="0"/>
              <a:t> Σπινόζα μπορεί να μελετηθεί ως αρχετυπικό της συγχώνευσης και δημιουργικής σύγκρουσης – σύνθεσης πολλαπλών ταυτοτήτων: εβραϊκής, </a:t>
            </a:r>
            <a:r>
              <a:rPr lang="el-GR" sz="2800" b="1" dirty="0" err="1" smtClean="0"/>
              <a:t>πορτογαλλικής</a:t>
            </a:r>
            <a:r>
              <a:rPr lang="el-GR" sz="2800" b="1" dirty="0" smtClean="0"/>
              <a:t>, ολλανδικής, ευρωπαϊκής, γαλλικής και εν τέλει «διεθνικής». Εξάλλου, η ίδια η ουσία της φιλοσοφικής σκέψης του Σπινόζα, όπως θα καταδειχθεί στις ακόλουθες γραμμές,  αντανακλά την γοητευτική, νοητική του ακροβασία στο </a:t>
            </a:r>
            <a:r>
              <a:rPr lang="el-GR" sz="2800" b="1" dirty="0" err="1" smtClean="0"/>
              <a:t>μεταιχμιακό</a:t>
            </a:r>
            <a:r>
              <a:rPr lang="el-GR" sz="2800" b="1" dirty="0" smtClean="0"/>
              <a:t> χώρο των ιδεών μιας πολυπολιτισμικής Ευρώπης.</a:t>
            </a:r>
            <a:endParaRPr lang="el-GR" sz="2800" dirty="0"/>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6</a:t>
            </a:fld>
            <a:endParaRPr lang="el-GR"/>
          </a:p>
        </p:txBody>
      </p:sp>
      <p:sp>
        <p:nvSpPr>
          <p:cNvPr id="26625" name="Rectangle 1"/>
          <p:cNvSpPr>
            <a:spLocks noChangeArrowheads="1"/>
          </p:cNvSpPr>
          <p:nvPr/>
        </p:nvSpPr>
        <p:spPr bwMode="auto">
          <a:xfrm>
            <a:off x="500034" y="285728"/>
            <a:ext cx="814393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«Διαπολιτισμική Εκπαίδευση για εκπαιδευτικούς και μαθητές: Ανακύκλωση μιας οικουμενικής ουτοπίας ή πραγματιστικό ζητούμενο μιας </a:t>
            </a:r>
            <a:r>
              <a:rPr kumimoji="0" lang="el-GR" sz="24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παγκοσμιοποιημένης</a:t>
            </a: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κοινωνίας πολιτών»;</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 Θεωρητική τεκμηρίωση</a:t>
            </a:r>
            <a:endParaRPr kumimoji="0" lang="el-GR" sz="24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Γραμματισμός</a:t>
            </a:r>
            <a:r>
              <a:rPr kumimoji="0" lang="el-G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24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Διαπολιτισμικότητα</a:t>
            </a:r>
            <a:r>
              <a:rPr kumimoji="0" lang="el-G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και επικοινωνία στη διδασκαλία της ελληνικής ως δεύτερης γλώσσας σε αρχάριους μαθητές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 </a:t>
            </a:r>
            <a:r>
              <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Το θεωρητικό πλαίσιο.  </a:t>
            </a:r>
            <a:endParaRPr kumimoji="0" lang="el-G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Αρκετές μελέτες για το </a:t>
            </a:r>
            <a:r>
              <a:rPr kumimoji="0" lang="el-GR" sz="240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Γραμματισμό</a:t>
            </a:r>
            <a:r>
              <a:rPr kumimoji="0" lang="el-GR" sz="24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τη </a:t>
            </a:r>
            <a:r>
              <a:rPr kumimoji="0" lang="el-GR" sz="240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Διαπολιτισμικότητα</a:t>
            </a:r>
            <a:r>
              <a:rPr kumimoji="0" lang="el-GR" sz="24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και την  επικοινωνία στη διδασκαλία της ελληνικής ως δεύτερης γλώσσας σε αρχάριους μαθητές </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έχουν οδηγήσει στην παραγωγή μεγάλου αριθμού μεθοδολογικών προτάσεων και σε ανάλογη παραγωγή διδακτικού υλικού.</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7</a:t>
            </a:fld>
            <a:endParaRPr lang="el-GR"/>
          </a:p>
        </p:txBody>
      </p:sp>
      <p:sp>
        <p:nvSpPr>
          <p:cNvPr id="4" name="3 - Ορθογώνιο"/>
          <p:cNvSpPr/>
          <p:nvPr/>
        </p:nvSpPr>
        <p:spPr>
          <a:xfrm>
            <a:off x="571472" y="285728"/>
            <a:ext cx="7858180" cy="5632311"/>
          </a:xfrm>
          <a:prstGeom prst="rect">
            <a:avLst/>
          </a:prstGeom>
        </p:spPr>
        <p:txBody>
          <a:bodyPr wrap="square">
            <a:spAutoFit/>
          </a:bodyPr>
          <a:lstStyle/>
          <a:p>
            <a:r>
              <a:rPr lang="el-GR" sz="2400" dirty="0" smtClean="0"/>
              <a:t>Οι παραγωγοί των διδακτικών αυτών υλικών φαίνεται να διακατέχονται από μία διάθεση ταχείας εκμάθησης της γλώσσας από τους μαθητές, με αποτέλεσμα να τους εισάγουν από το πρώτο μάθημα στη γραφή με προτάσεις διανθισμένες με εικόνες, σκίτσα και παραστάσεις διάφορες, οι οποίες βοηθούν μεν τη διδακτική διαδικασία, είναι αμφίβολο όμως αν και κατά πόσο είναι αποτελεσματικές μαθησιακά. Εκείνο που παρατηρείται είναι ότι δε δίνεται ο απαραίτητος χρόνος να αναπτύξουν οι μαθητές τον προφορικό τους λόγο, με βάση τον οποίο θα εισαχθούν αργότερα, σε ένα δεύτερο στάδιο, στο γραπτό λόγο. Ο προφορικός λόγος όμως αποτελεί εξίσου βασική προϋπόθεση για την εκμάθηση μιας γλώσσας ως δεύτερης (ή και ως ξένης) όπως και για την εκμάθηση της μητρικής γλώσσας. </a:t>
            </a:r>
            <a:endParaRPr lang="el-GR" sz="2400" dirty="0"/>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8</a:t>
            </a:fld>
            <a:endParaRPr lang="el-GR"/>
          </a:p>
        </p:txBody>
      </p:sp>
      <p:sp>
        <p:nvSpPr>
          <p:cNvPr id="29697" name="Rectangle 1"/>
          <p:cNvSpPr>
            <a:spLocks noChangeArrowheads="1"/>
          </p:cNvSpPr>
          <p:nvPr/>
        </p:nvSpPr>
        <p:spPr bwMode="auto">
          <a:xfrm>
            <a:off x="357158" y="285728"/>
            <a:ext cx="8501122"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 </a:t>
            </a:r>
            <a:r>
              <a:rPr kumimoji="0" lang="el-GR" sz="28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γραμματισμός</a:t>
            </a:r>
            <a:r>
              <a:rPr kumimoji="0" lang="el-GR" sz="2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28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έννοια του </a:t>
            </a:r>
            <a:r>
              <a:rPr kumimoji="0" lang="el-GR" sz="28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γραμματισμού</a:t>
            </a: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literacy</a:t>
            </a: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αν και αποτελεί έναν όρο, ο οποίος άρχισε να κάνει δραστικά την εμφάνισή του από τη δεκαετία του ’80, στον </a:t>
            </a:r>
            <a:r>
              <a:rPr kumimoji="0" lang="el-GR" sz="28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αγγλοσαξωνικό</a:t>
            </a: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κυρίως κόσμο, στοιχειοθετούσε  πάντα τον κύριο σκοπό του σχολείου, αλλά με μία έννοια στενότερη από αυτήν που έχει αποκτήσει σήμερα -η οποία στα ελληνικά αποδιδόταν με τον όρο αλφαβητισμός-, αφού στην πλειονότητά τους τα εκπαιδευτικά συστήματα έθεταν ως στόχο έως πρόσφατα -και ορισμένα θέτουν και σήμερα- την εκμάθηση της γραφής και της ανάγνωσης και μιας </a:t>
            </a:r>
            <a:r>
              <a:rPr kumimoji="0" lang="el-GR" sz="28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γραμματικοσυντακτικής</a:t>
            </a:r>
            <a:r>
              <a:rPr kumimoji="0" lang="el-G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«μεταγλώσσας».</a:t>
            </a:r>
            <a:endParaRPr kumimoji="0" lang="el-GR" sz="28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φιλόλογος-ιστορικός</a:t>
            </a:r>
            <a:endParaRPr lang="el-GR"/>
          </a:p>
        </p:txBody>
      </p:sp>
      <p:sp>
        <p:nvSpPr>
          <p:cNvPr id="3" name="2 - Θέση αριθμού διαφάνειας"/>
          <p:cNvSpPr>
            <a:spLocks noGrp="1"/>
          </p:cNvSpPr>
          <p:nvPr>
            <p:ph type="sldNum" sz="quarter" idx="12"/>
          </p:nvPr>
        </p:nvSpPr>
        <p:spPr/>
        <p:txBody>
          <a:bodyPr/>
          <a:lstStyle/>
          <a:p>
            <a:fld id="{2601B0B7-C083-4A03-A0BB-0E8026EE0E5D}" type="slidenum">
              <a:rPr lang="el-GR" smtClean="0"/>
              <a:pPr/>
              <a:t>9</a:t>
            </a:fld>
            <a:endParaRPr lang="el-GR"/>
          </a:p>
        </p:txBody>
      </p:sp>
      <p:sp>
        <p:nvSpPr>
          <p:cNvPr id="4" name="3 - Ορθογώνιο"/>
          <p:cNvSpPr/>
          <p:nvPr/>
        </p:nvSpPr>
        <p:spPr>
          <a:xfrm>
            <a:off x="500034" y="357167"/>
            <a:ext cx="8072494" cy="6001643"/>
          </a:xfrm>
          <a:prstGeom prst="rect">
            <a:avLst/>
          </a:prstGeom>
        </p:spPr>
        <p:txBody>
          <a:bodyPr wrap="square">
            <a:spAutoFit/>
          </a:bodyPr>
          <a:lstStyle/>
          <a:p>
            <a:r>
              <a:rPr lang="el-GR" sz="2400" dirty="0" smtClean="0"/>
              <a:t>Η προβληματική που αναπτύχθηκε γύρω από την έννοια του </a:t>
            </a:r>
            <a:r>
              <a:rPr lang="el-GR" sz="2400" dirty="0" err="1" smtClean="0"/>
              <a:t>γραμματισμού</a:t>
            </a:r>
            <a:r>
              <a:rPr lang="el-GR" sz="2400" dirty="0" smtClean="0"/>
              <a:t> τις τελευταίες δεκαετίες δημιούργησε και το πλαίσιο αρχών της ονομαζόμενης </a:t>
            </a:r>
            <a:r>
              <a:rPr lang="el-GR" sz="2400" b="1" i="1" dirty="0" smtClean="0"/>
              <a:t>παιδαγωγικής του </a:t>
            </a:r>
            <a:r>
              <a:rPr lang="el-GR" sz="2400" b="1" i="1" dirty="0" err="1" smtClean="0"/>
              <a:t>γραμματισμού</a:t>
            </a:r>
            <a:r>
              <a:rPr lang="el-GR" sz="2400" b="1" i="1" dirty="0" smtClean="0"/>
              <a:t> (</a:t>
            </a:r>
            <a:r>
              <a:rPr lang="en-US" sz="2400" b="1" i="1" dirty="0" smtClean="0"/>
              <a:t>literacy education</a:t>
            </a:r>
            <a:r>
              <a:rPr lang="el-GR" sz="2400" b="1" i="1" dirty="0" smtClean="0"/>
              <a:t>). </a:t>
            </a:r>
          </a:p>
          <a:p>
            <a:r>
              <a:rPr lang="el-GR" sz="2400" dirty="0" smtClean="0"/>
              <a:t>Σύμφωνα με αυτήν, η μάθηση θεωρείται πιο αποτελεσματική όταν ο μαθητής συμμετέχει ενεργά και ενεργητικά στην κατάκτησή της. Τα κείμενα προς διδασκαλία πρέπει να είναι τα κείμενα που έχουν σχέση με τη ζωή και ενδιαφέρουν τους μαθητές, τα κείμενα που έχουν νόημα για τους μαθητές. Η γλώσσα </a:t>
            </a:r>
            <a:r>
              <a:rPr lang="el-GR" sz="2400" dirty="0" err="1" smtClean="0"/>
              <a:t>νοηματοδοτείται</a:t>
            </a:r>
            <a:r>
              <a:rPr lang="el-GR" sz="2400" dirty="0" smtClean="0"/>
              <a:t> σύμφωνα με αυτά που πιστεύει το παιδί. Τα κείμενα αποτελούν παρεμβάσεις στο κοινωνικό γίγνεσθαι. Έτσι, οι χειριστές ενός είδους λόγου έχουν πρόσβαση στον αντίστοιχο τομέα κοινωνικής δράσης, π.χ. το είδος λόγου που παράγει ο δάσκαλος είναι ένα είδος από το οποίο αποκλείονται όσα άτομα δεν είναι εξοικειωμένα με αυτό.</a:t>
            </a:r>
            <a:endParaRPr lang="el-GR" sz="2400" dirty="0"/>
          </a:p>
        </p:txBody>
      </p:sp>
    </p:spTree>
  </p:cSld>
  <p:clrMapOvr>
    <a:masterClrMapping/>
  </p:clrMapOvr>
  <p:transition>
    <p:dissolve/>
    <p:sndAc>
      <p:stSnd>
        <p:snd r:embed="rId2" name="type.wav" builtIn="1"/>
      </p:stSnd>
    </p:sndAc>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3484</Words>
  <Application>Microsoft Office PowerPoint</Application>
  <PresentationFormat>Προβολή στην οθόνη (4:3)</PresentationFormat>
  <Paragraphs>260</Paragraphs>
  <Slides>31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31</vt:i4>
      </vt:variant>
    </vt:vector>
  </HeadingPairs>
  <TitlesOfParts>
    <vt:vector size="32"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admin</dc:creator>
  <cp:lastModifiedBy>mlr_trikalon</cp:lastModifiedBy>
  <cp:revision>29</cp:revision>
  <dcterms:created xsi:type="dcterms:W3CDTF">2009-10-13T14:29:06Z</dcterms:created>
  <dcterms:modified xsi:type="dcterms:W3CDTF">2011-10-08T16:22:58Z</dcterms:modified>
</cp:coreProperties>
</file>