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9" r:id="rId3"/>
    <p:sldId id="270" r:id="rId4"/>
    <p:sldId id="263" r:id="rId5"/>
    <p:sldId id="271" r:id="rId6"/>
    <p:sldId id="258" r:id="rId7"/>
    <p:sldId id="272" r:id="rId8"/>
    <p:sldId id="257" r:id="rId9"/>
    <p:sldId id="273" r:id="rId10"/>
    <p:sldId id="259" r:id="rId11"/>
    <p:sldId id="274" r:id="rId12"/>
    <p:sldId id="260" r:id="rId13"/>
    <p:sldId id="261" r:id="rId14"/>
    <p:sldId id="266" r:id="rId15"/>
    <p:sldId id="279" r:id="rId16"/>
    <p:sldId id="280" r:id="rId17"/>
    <p:sldId id="281" r:id="rId18"/>
    <p:sldId id="282" r:id="rId19"/>
    <p:sldId id="283" r:id="rId20"/>
    <p:sldId id="284" r:id="rId21"/>
    <p:sldId id="275" r:id="rId22"/>
    <p:sldId id="277" r:id="rId23"/>
    <p:sldId id="278" r:id="rId24"/>
    <p:sldId id="267" r:id="rId25"/>
    <p:sldId id="276" r:id="rId26"/>
    <p:sldId id="262" r:id="rId27"/>
    <p:sldId id="264" r:id="rId28"/>
    <p:sldId id="265" r:id="rId29"/>
    <p:sldId id="285" r:id="rId30"/>
    <p:sldId id="268"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24EE3-CB36-41D6-B364-E1076B78A27A}" type="datetimeFigureOut">
              <a:rPr lang="el-GR" smtClean="0"/>
              <a:pPr/>
              <a:t>9/10/2011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222F9-9515-4E98-95D7-173BD46986C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8AE3B4E-A6D7-4CA7-B18E-26505EDFE7EA}" type="datetime1">
              <a:rPr lang="el-GR" smtClean="0"/>
              <a:pPr/>
              <a:t>9/10/2011</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l-GR" smtClean="0"/>
              <a:t>Αμαλία Κ. Ηλιάδη, ιστορικός</a:t>
            </a:r>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4DD878CB-A598-4B91-88EC-4B49BD0945F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edge/>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B9960C9-A493-44DF-BDBA-B393C234C0F6}" type="datetime1">
              <a:rPr lang="el-GR" smtClean="0"/>
              <a:pPr/>
              <a:t>9/10/2011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p>
            <a:fld id="{4DD878CB-A598-4B91-88EC-4B49BD0945F3}" type="slidenum">
              <a:rPr lang="el-GR" smtClean="0"/>
              <a:pPr/>
              <a:t>‹#›</a:t>
            </a:fld>
            <a:endParaRPr lang="el-GR"/>
          </a:p>
        </p:txBody>
      </p:sp>
    </p:spTree>
  </p:cSld>
  <p:clrMapOvr>
    <a:masterClrMapping/>
  </p:clrMapOvr>
  <p:transition>
    <p:wedg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0D1C0793-0530-4388-9EAB-37C992A0FB26}" type="datetime1">
              <a:rPr lang="el-GR" smtClean="0"/>
              <a:pPr/>
              <a:t>9/10/2011</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r>
              <a:rPr lang="el-GR" smtClean="0"/>
              <a:t>Αμαλία Κ. Ηλιάδη, ιστορικός</a:t>
            </a:r>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4DD878CB-A598-4B91-88EC-4B49BD0945F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wedg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DC9E3FC7-1296-4176-9DEC-F52D6D8B91E8}" type="datetime1">
              <a:rPr lang="el-GR" smtClean="0"/>
              <a:pPr/>
              <a:t>9/10/2011</a:t>
            </a:fld>
            <a:endParaRPr lang="el-GR"/>
          </a:p>
        </p:txBody>
      </p:sp>
      <p:sp>
        <p:nvSpPr>
          <p:cNvPr id="5" name="4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4DD878CB-A598-4B91-88EC-4B49BD0945F3}"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edg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05CF6D1-C1A4-4C0A-9784-0375F3506B64}" type="datetime1">
              <a:rPr lang="el-GR" smtClean="0"/>
              <a:pPr/>
              <a:t>9/10/2011</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DD878CB-A598-4B91-88EC-4B49BD0945F3}" type="slidenum">
              <a:rPr lang="el-GR" smtClean="0"/>
              <a:pPr/>
              <a:t>‹#›</a:t>
            </a:fld>
            <a:endParaRPr lang="el-GR"/>
          </a:p>
        </p:txBody>
      </p:sp>
      <p:sp>
        <p:nvSpPr>
          <p:cNvPr id="14" name="13 - Θέση υποσέλιδου"/>
          <p:cNvSpPr>
            <a:spLocks noGrp="1"/>
          </p:cNvSpPr>
          <p:nvPr>
            <p:ph type="ftr" sz="quarter" idx="12"/>
          </p:nvPr>
        </p:nvSpPr>
        <p:spPr/>
        <p:txBody>
          <a:bodyPr/>
          <a:lstStyle/>
          <a:p>
            <a:r>
              <a:rPr lang="el-GR" smtClean="0"/>
              <a:t>Αμαλία Κ. Ηλιάδη, ιστορικός</a:t>
            </a:r>
            <a:endParaRPr lang="el-GR"/>
          </a:p>
        </p:txBody>
      </p:sp>
    </p:spTree>
  </p:cSld>
  <p:clrMapOvr>
    <a:overrideClrMapping bg1="lt1" tx1="dk1" bg2="lt2" tx2="dk2" accent1="accent1" accent2="accent2" accent3="accent3" accent4="accent4" accent5="accent5" accent6="accent6" hlink="hlink" folHlink="folHlink"/>
  </p:clrMapOvr>
  <p:transition>
    <p:wedg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F1487447-5908-4B89-AFE2-E7667A6EE2AE}" type="datetime1">
              <a:rPr lang="el-GR" smtClean="0"/>
              <a:pPr/>
              <a:t>9/10/2011</a:t>
            </a:fld>
            <a:endParaRPr lang="el-GR"/>
          </a:p>
        </p:txBody>
      </p:sp>
      <p:sp>
        <p:nvSpPr>
          <p:cNvPr id="10" name="9 - Θέση αριθμού διαφάνειας"/>
          <p:cNvSpPr>
            <a:spLocks noGrp="1"/>
          </p:cNvSpPr>
          <p:nvPr>
            <p:ph type="sldNum" sz="quarter" idx="16"/>
          </p:nvPr>
        </p:nvSpPr>
        <p:spPr/>
        <p:txBody>
          <a:bodyPr rtlCol="0"/>
          <a:lstStyle/>
          <a:p>
            <a:fld id="{4DD878CB-A598-4B91-88EC-4B49BD0945F3}" type="slidenum">
              <a:rPr lang="el-GR" smtClean="0"/>
              <a:pPr/>
              <a:t>‹#›</a:t>
            </a:fld>
            <a:endParaRPr lang="el-GR"/>
          </a:p>
        </p:txBody>
      </p:sp>
      <p:sp>
        <p:nvSpPr>
          <p:cNvPr id="12" name="11 - Θέση υποσέλιδου"/>
          <p:cNvSpPr>
            <a:spLocks noGrp="1"/>
          </p:cNvSpPr>
          <p:nvPr>
            <p:ph type="ftr" sz="quarter" idx="17"/>
          </p:nvPr>
        </p:nvSpPr>
        <p:spPr/>
        <p:txBody>
          <a:bodyPr rtlCol="0"/>
          <a:lstStyle/>
          <a:p>
            <a:r>
              <a:rPr lang="el-GR" smtClean="0"/>
              <a:t>Αμαλία Κ. Ηλιάδη, ιστορικός</a:t>
            </a:r>
            <a:endParaRPr lang="el-GR"/>
          </a:p>
        </p:txBody>
      </p:sp>
    </p:spTree>
  </p:cSld>
  <p:clrMapOvr>
    <a:masterClrMapping/>
  </p:clrMapOvr>
  <p:transition>
    <p:wedg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DF841137-67D6-4727-BD96-A0E4F8942AAD}" type="datetime1">
              <a:rPr lang="el-GR" smtClean="0"/>
              <a:pPr/>
              <a:t>9/10/2011</a:t>
            </a:fld>
            <a:endParaRPr lang="el-GR"/>
          </a:p>
        </p:txBody>
      </p:sp>
      <p:sp>
        <p:nvSpPr>
          <p:cNvPr id="12" name="11 - Θέση αριθμού διαφάνειας"/>
          <p:cNvSpPr>
            <a:spLocks noGrp="1"/>
          </p:cNvSpPr>
          <p:nvPr>
            <p:ph type="sldNum" sz="quarter" idx="16"/>
          </p:nvPr>
        </p:nvSpPr>
        <p:spPr/>
        <p:txBody>
          <a:bodyPr rtlCol="0"/>
          <a:lstStyle/>
          <a:p>
            <a:fld id="{4DD878CB-A598-4B91-88EC-4B49BD0945F3}" type="slidenum">
              <a:rPr lang="el-GR" smtClean="0"/>
              <a:pPr/>
              <a:t>‹#›</a:t>
            </a:fld>
            <a:endParaRPr lang="el-GR"/>
          </a:p>
        </p:txBody>
      </p:sp>
      <p:sp>
        <p:nvSpPr>
          <p:cNvPr id="14" name="13 - Θέση υποσέλιδου"/>
          <p:cNvSpPr>
            <a:spLocks noGrp="1"/>
          </p:cNvSpPr>
          <p:nvPr>
            <p:ph type="ftr" sz="quarter" idx="17"/>
          </p:nvPr>
        </p:nvSpPr>
        <p:spPr/>
        <p:txBody>
          <a:bodyPr rtlCol="0"/>
          <a:lstStyle/>
          <a:p>
            <a:r>
              <a:rPr lang="el-GR" smtClean="0"/>
              <a:t>Αμαλία Κ. Ηλιάδη, ιστορικός</a:t>
            </a:r>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transition>
    <p:wedg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C0D6AEE-ABCE-46B1-A256-AF6B862516A6}" type="datetime1">
              <a:rPr lang="el-GR" smtClean="0"/>
              <a:pPr/>
              <a:t>9/10/2011</a:t>
            </a:fld>
            <a:endParaRPr lang="el-GR"/>
          </a:p>
        </p:txBody>
      </p:sp>
      <p:sp>
        <p:nvSpPr>
          <p:cNvPr id="4" name="3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4DD878CB-A598-4B91-88EC-4B49BD0945F3}" type="slidenum">
              <a:rPr lang="el-GR" smtClean="0"/>
              <a:pPr/>
              <a:t>‹#›</a:t>
            </a:fld>
            <a:endParaRPr lang="el-GR"/>
          </a:p>
        </p:txBody>
      </p:sp>
    </p:spTree>
  </p:cSld>
  <p:clrMapOvr>
    <a:masterClrMapping/>
  </p:clrMapOvr>
  <p:transition>
    <p:wedg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01CFFA3-67A6-4A8E-94B6-8DC557760649}" type="datetime1">
              <a:rPr lang="el-GR" smtClean="0"/>
              <a:pPr/>
              <a:t>9/10/2011</a:t>
            </a:fld>
            <a:endParaRPr lang="el-GR"/>
          </a:p>
        </p:txBody>
      </p:sp>
      <p:sp>
        <p:nvSpPr>
          <p:cNvPr id="3" name="2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4DD878CB-A598-4B91-88EC-4B49BD0945F3}" type="slidenum">
              <a:rPr lang="el-GR" smtClean="0"/>
              <a:pPr/>
              <a:t>‹#›</a:t>
            </a:fld>
            <a:endParaRPr lang="el-GR"/>
          </a:p>
        </p:txBody>
      </p:sp>
    </p:spTree>
  </p:cSld>
  <p:clrMapOvr>
    <a:masterClrMapping/>
  </p:clrMapOvr>
  <p:transition>
    <p:wedg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DADBDE7-6EAD-45DD-9BE1-108CA3C11017}" type="datetime1">
              <a:rPr lang="el-GR" smtClean="0"/>
              <a:pPr/>
              <a:t>9/10/2011</a:t>
            </a:fld>
            <a:endParaRPr lang="el-GR"/>
          </a:p>
        </p:txBody>
      </p:sp>
      <p:sp>
        <p:nvSpPr>
          <p:cNvPr id="6" name="5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4DD878CB-A598-4B91-88EC-4B49BD0945F3}"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transition>
    <p:wedg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3D10EA22-CF27-4BB4-B83B-E83E6B27251D}" type="datetime1">
              <a:rPr lang="el-GR" smtClean="0"/>
              <a:pPr/>
              <a:t>9/10/2011</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4DD878CB-A598-4B91-88EC-4B49BD0945F3}"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r>
              <a:rPr lang="el-GR" smtClean="0"/>
              <a:t>Αμαλία Κ. Ηλιάδη, ιστορικός</a:t>
            </a:r>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transition>
    <p:wedg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EDBCDD-1C7B-41D7-90CF-1DF1444CDB82}" type="datetime1">
              <a:rPr lang="el-GR" smtClean="0"/>
              <a:pPr/>
              <a:t>9/10/2011</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l-GR" smtClean="0"/>
              <a:t>Αμαλία Κ. Ηλιάδη, ιστορικός</a:t>
            </a:r>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DD878CB-A598-4B91-88EC-4B49BD0945F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sndAc>
      <p:stSnd>
        <p:snd r:embed="rId13" name="wind.wav"/>
      </p:stSnd>
    </p:sndAc>
  </p:transition>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el.wikipedia.org/wiki/%CE%A0%CE%B1%CF%81%CE%AF%CF%83%CE%B9" TargetMode="External"/><Relationship Id="rId13" Type="http://schemas.openxmlformats.org/officeDocument/2006/relationships/hyperlink" Target="http://el.wikipedia.org/wiki/%CE%9A%CF%81%CE%B7%CF%84%CE%B9%CE%BA%CE%AE_%CE%A0%CE%BF%CE%BB%CE%B9%CF%84%CE%B5%CE%AF%CE%B1" TargetMode="External"/><Relationship Id="rId3" Type="http://schemas.openxmlformats.org/officeDocument/2006/relationships/image" Target="../media/image18.jpeg"/><Relationship Id="rId7" Type="http://schemas.openxmlformats.org/officeDocument/2006/relationships/hyperlink" Target="http://el.wikipedia.org/wiki/1864" TargetMode="External"/><Relationship Id="rId12" Type="http://schemas.openxmlformats.org/officeDocument/2006/relationships/hyperlink" Target="http://el.wikipedia.org/wiki/%CE%95%CE%BB%CE%BB%CE%AC%CE%B4%CE%B1"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el.wikipedia.org/wiki/23_%CE%91%CF%85%CE%B3%CE%BF%CF%8D%CF%83%CF%84%CE%BF%CF%85" TargetMode="External"/><Relationship Id="rId11" Type="http://schemas.openxmlformats.org/officeDocument/2006/relationships/hyperlink" Target="http://el.wikipedia.org/wiki/%CE%A0%CE%BF%CE%BB%CE%B9%CF%84%CE%B9%CE%BA%CF%8C%CF%82" TargetMode="External"/><Relationship Id="rId5" Type="http://schemas.openxmlformats.org/officeDocument/2006/relationships/hyperlink" Target="http://el.wikipedia.org/wiki/%CE%9D%CE%BF%CE%BC%CF%8C%CF%82_%CE%A7%CE%B1%CE%BD%CE%AF%CF%89%CE%BD" TargetMode="External"/><Relationship Id="rId15" Type="http://schemas.openxmlformats.org/officeDocument/2006/relationships/hyperlink" Target="http://el.wikipedia.org/wiki/%CE%91'_%CE%A0%CE%B1%CE%B3%CE%BA%CF%8C%CF%83%CE%BC%CE%B9%CE%BF%CF%82_%CE%A0%CF%8C%CE%BB%CE%B5%CE%BC%CE%BF%CF%82" TargetMode="External"/><Relationship Id="rId10" Type="http://schemas.openxmlformats.org/officeDocument/2006/relationships/hyperlink" Target="http://el.wikipedia.org/wiki/1936" TargetMode="External"/><Relationship Id="rId4" Type="http://schemas.openxmlformats.org/officeDocument/2006/relationships/hyperlink" Target="http://el.wikipedia.org/wiki/%CE%9C%CE%BF%CF%85%CF%81%CE%BD%CE%B9%CE%AD%CF%82" TargetMode="External"/><Relationship Id="rId9" Type="http://schemas.openxmlformats.org/officeDocument/2006/relationships/hyperlink" Target="http://el.wikipedia.org/wiki/18_%CE%9C%CE%B1%CF%81%CF%84%CE%AF%CE%BF%CF%85" TargetMode="External"/><Relationship Id="rId14" Type="http://schemas.openxmlformats.org/officeDocument/2006/relationships/hyperlink" Target="http://el.wikipedia.org/wiki/%CE%9C%CE%B1%CE%BA%CE%B5%CE%B4%CE%BF%CE%BD%CE%AF%CE%B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www.venizelos-foundation.gr/images/content/097.jpg"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www.venizelos-foundation.gr/images/content/venizelos-apopeira.pdf"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el.wikipedia.org/wiki/%CE%94%CE%B9%CE%B5%CE%B8%CE%BD%CE%AE%CF%82_%CE%91%CE%B5%CF%81%CE%BF%CE%BB%CE%B9%CE%BC%CE%AD%CE%BD%CE%B1%CF%82_%CE%91%CE%B8%CE%B7%CE%BD%CF%8E%CE%BD_%C2%AB%CE%95%CE%BB%CE%B5%CF%85%CE%B8%CE%AD%CF%81%CE%B9%CE%BF%CF%82_%CE%92%CE%B5%CE%BD%CE%B9%CE%B6%CE%AD%CE%BB%CE%BF%CF%82%C2%BB" TargetMode="External"/><Relationship Id="rId3" Type="http://schemas.openxmlformats.org/officeDocument/2006/relationships/hyperlink" Target="http://el.wikipedia.org/wiki/%CE%A3%CF%84%CE%B1%CE%B8%CE%BC%CF%8C%CF%82_%CE%A4%CE%B1%CF%8D%CF%81%CE%BF%CF%85-%CE%95%CE%BB%CE%B5%CF%85%CE%B8%CE%B5%CF%81%CE%AF%CE%BF%CF%85_%CE%92%CE%B5%CE%BD%CE%B9%CE%B6%CE%AD%CE%BB%CE%BF%CF%85_(%CE%9C%CE%B5%CF%84%CF%81%CF%8C_%CE%91%CE%B8%CE%AE%CE%BD%CE%B1%CF%82)" TargetMode="External"/><Relationship Id="rId7" Type="http://schemas.openxmlformats.org/officeDocument/2006/relationships/hyperlink" Target="http://el.wikipedia.org/wiki/%CE%A3%CF%80%CE%AC%CF%84%CE%B1"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http://el.wikipedia.org/wiki/%CE%94%CE%B9%CE%B5%CE%B8%CE%BD%CE%AD%CF%82_%CE%91%CE%B5%CF%81%CE%BF%CE%B4%CF%81%CF%8C%CE%BC%CE%B9%CE%BF_%CE%95%CE%BB%CE%B5%CF%85%CE%B8%CE%AD%CF%81%CE%B9%CE%BF%CF%82_%CE%92%CE%B5%CE%BD%CE%B9%CE%B6%CE%AD%CE%BB%CE%BF%CF%82" TargetMode="External"/><Relationship Id="rId5" Type="http://schemas.openxmlformats.org/officeDocument/2006/relationships/hyperlink" Target="http://el.wikipedia.org/wiki/%CE%91%CE%B8%CE%AE%CE%BD%CE%B1" TargetMode="External"/><Relationship Id="rId10" Type="http://schemas.openxmlformats.org/officeDocument/2006/relationships/hyperlink" Target="http://el.wikipedia.org/w/index.php?title=%CE%91%CE%BD%CF%8E%CE%BD%CF%85%CE%BC%CE%BF%CF%82_%CE%9D%CE%B1%CF%85%CF%84%CE%B9%CE%BB%CE%B9%CE%B1%CE%BA%CE%AE_%CE%95%CF%84%CE%B1%CE%B9%CF%81%CE%AF%CE%B1_%CE%9A%CF%81%CE%AE%CF%84%CE%B7%CF%82&amp;action=edit&amp;redlink=1" TargetMode="External"/><Relationship Id="rId4" Type="http://schemas.openxmlformats.org/officeDocument/2006/relationships/hyperlink" Target="http://el.wikipedia.org/wiki/%CE%97%CE%A3%CE%91%CE%A0" TargetMode="External"/><Relationship Id="rId9" Type="http://schemas.openxmlformats.org/officeDocument/2006/relationships/hyperlink" Target="http://el.wikipedia.org/wiki/%CE%95%CE%BB%CE%BB%CE%B7%CE%BD%CE%B9%CE%BA%CE%AC_%CE%BA%CE%AD%CF%81%CE%BC%CE%B1%CF%84%CE%B1_%CE%B5%CF%85%CF%81%CF%8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el.wikipedia.org/wiki/%CE%97%CF%81%CE%AC%CE%BA%CE%BB%CE%B5%CE%B9%CE%BF" TargetMode="External"/><Relationship Id="rId13" Type="http://schemas.openxmlformats.org/officeDocument/2006/relationships/hyperlink" Target="http://el.wikipedia.org/wiki/1989" TargetMode="External"/><Relationship Id="rId18" Type="http://schemas.openxmlformats.org/officeDocument/2006/relationships/hyperlink" Target="http://el.wikipedia.org/wiki/1986" TargetMode="External"/><Relationship Id="rId3" Type="http://schemas.openxmlformats.org/officeDocument/2006/relationships/hyperlink" Target="http://el.wikipedia.org/wiki/1979" TargetMode="External"/><Relationship Id="rId7" Type="http://schemas.openxmlformats.org/officeDocument/2006/relationships/hyperlink" Target="http://el.wikipedia.org/wiki/1993" TargetMode="External"/><Relationship Id="rId12" Type="http://schemas.openxmlformats.org/officeDocument/2006/relationships/hyperlink" Target="http://el.wikipedia.org/wiki/1988" TargetMode="External"/><Relationship Id="rId17" Type="http://schemas.openxmlformats.org/officeDocument/2006/relationships/hyperlink" Target="http://el.wikipedia.org/wiki/%CE%9A%CF%89%CE%BD%CF%83%CF%84%CE%B1%CE%BD%CF%84%CE%AF%CE%BD%CE%BF%CF%82_%CE%9A%CE%B1%CF%81%CE%B1%CE%BC%CE%B1%CE%BD%CE%BB%CE%AE%CF%82_(%CE%BD%CE%B5%CF%8C%CF%84%CE%B5%CF%81%CE%BF%CF%82)" TargetMode="External"/><Relationship Id="rId2" Type="http://schemas.openxmlformats.org/officeDocument/2006/relationships/audio" Target="../media/audio1.wav"/><Relationship Id="rId16" Type="http://schemas.openxmlformats.org/officeDocument/2006/relationships/hyperlink" Target="http://el.wikipedia.org/wiki/%CE%95%CE%B9%CE%B4%CE%B9%CE%BA%CF%8C:%CE%92%CE%B9%CE%B2%CE%BB%CE%AF%CF%89%CE%BD%CE%A0%CE%B7%CE%B3%CE%AD%CF%82/9604102699" TargetMode="External"/><Relationship Id="rId20" Type="http://schemas.openxmlformats.org/officeDocument/2006/relationships/hyperlink" Target="http://el.wikipedia.org/wiki/1982" TargetMode="External"/><Relationship Id="rId1" Type="http://schemas.openxmlformats.org/officeDocument/2006/relationships/slideLayout" Target="../slideLayouts/slideLayout7.xml"/><Relationship Id="rId6" Type="http://schemas.openxmlformats.org/officeDocument/2006/relationships/hyperlink" Target="http://el.wikipedia.org/wiki/2005" TargetMode="External"/><Relationship Id="rId11" Type="http://schemas.openxmlformats.org/officeDocument/2006/relationships/hyperlink" Target="http://el.wikipedia.org/wiki/%CE%98%CE%AC%CE%BD%CE%BF%CF%82_%CE%92%CE%B5%CF%81%CE%AD%CE%BC%CE%B7%CF%82" TargetMode="External"/><Relationship Id="rId5" Type="http://schemas.openxmlformats.org/officeDocument/2006/relationships/hyperlink" Target="http://el.wikipedia.org/wiki/%CE%91%CE%B8%CE%AE%CE%BD%CE%B1" TargetMode="External"/><Relationship Id="rId15" Type="http://schemas.openxmlformats.org/officeDocument/2006/relationships/hyperlink" Target="http://el.wikipedia.org/wiki/2002" TargetMode="External"/><Relationship Id="rId10" Type="http://schemas.openxmlformats.org/officeDocument/2006/relationships/hyperlink" Target="http://el.wikipedia.org/wiki/1991" TargetMode="External"/><Relationship Id="rId19" Type="http://schemas.openxmlformats.org/officeDocument/2006/relationships/hyperlink" Target="http://el.wikipedia.org/wiki/%CE%95%CE%BC%CE%BC%CE%B1%CE%BD%CE%BF%CF%85%CE%AE%CE%BB_%CE%9A%CF%81%CE%B9%CE%B1%CF%81%CE%AC%CF%82" TargetMode="External"/><Relationship Id="rId4" Type="http://schemas.openxmlformats.org/officeDocument/2006/relationships/hyperlink" Target="http://el.wikipedia.org/wiki/%CE%A7%CE%B1%CE%BD%CE%B9%CE%AC" TargetMode="External"/><Relationship Id="rId9" Type="http://schemas.openxmlformats.org/officeDocument/2006/relationships/hyperlink" Target="http://el.wikipedia.org/wiki/%CE%95%CE%B9%CE%B4%CE%B9%CE%BA%CF%8C:%CE%92%CE%B9%CE%B2%CE%BB%CE%AF%CF%89%CE%BD%CE%A0%CE%B7%CE%B3%CE%AD%CF%82/9608519640" TargetMode="External"/><Relationship Id="rId14" Type="http://schemas.openxmlformats.org/officeDocument/2006/relationships/hyperlink" Target="http://el.wikipedia.org/wiki/%CE%95%CE%B9%CE%B4%CE%B9%CE%BA%CF%8C:%CE%92%CE%B9%CE%B2%CE%BB%CE%AF%CF%89%CE%BD%CE%A0%CE%B7%CE%B3%CE%AD%CF%82/9602350008"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el.wikipedia.org/wiki/2000" TargetMode="External"/><Relationship Id="rId13" Type="http://schemas.openxmlformats.org/officeDocument/2006/relationships/hyperlink" Target="http://el.wikipedia.org/wiki/%CE%A0%CE%B7%CE%BD%CE%B5%CE%BB%CF%8C%CF%80%CE%B7_%CE%94%CE%AD%CE%BB%CF%84%CE%B1" TargetMode="External"/><Relationship Id="rId18" Type="http://schemas.openxmlformats.org/officeDocument/2006/relationships/hyperlink" Target="http://el.wikipedia.org/wiki/2004" TargetMode="External"/><Relationship Id="rId3" Type="http://schemas.openxmlformats.org/officeDocument/2006/relationships/hyperlink" Target="http://el.wikipedia.org/wiki/2007" TargetMode="External"/><Relationship Id="rId7" Type="http://schemas.openxmlformats.org/officeDocument/2006/relationships/hyperlink" Target="http://el.wikipedia.org/wiki/1986" TargetMode="External"/><Relationship Id="rId12" Type="http://schemas.openxmlformats.org/officeDocument/2006/relationships/hyperlink" Target="http://el.wikipedia.org/wiki/%CE%95%CE%B9%CE%B4%CE%B9%CE%BA%CF%8C:%CE%92%CE%B9%CE%B2%CE%BB%CE%AF%CF%89%CE%BD%CE%A0%CE%B7%CE%B3%CE%AD%CF%82/9607387287" TargetMode="External"/><Relationship Id="rId17" Type="http://schemas.openxmlformats.org/officeDocument/2006/relationships/hyperlink" Target="http://el.wikipedia.org/wiki/%CE%95%CE%B9%CE%B4%CE%B9%CE%BA%CF%8C:%CE%92%CE%B9%CE%B2%CE%BB%CE%AF%CF%89%CE%BD%CE%A0%CE%B7%CE%B3%CE%AD%CF%82/9608517184" TargetMode="External"/><Relationship Id="rId2" Type="http://schemas.openxmlformats.org/officeDocument/2006/relationships/audio" Target="../media/audio1.wav"/><Relationship Id="rId16" Type="http://schemas.openxmlformats.org/officeDocument/2006/relationships/hyperlink" Target="http://el.wikipedia.org/wiki/1994" TargetMode="External"/><Relationship Id="rId1" Type="http://schemas.openxmlformats.org/officeDocument/2006/relationships/slideLayout" Target="../slideLayouts/slideLayout7.xml"/><Relationship Id="rId6" Type="http://schemas.openxmlformats.org/officeDocument/2006/relationships/hyperlink" Target="http://el.wikipedia.org/wiki/%CE%95%CE%B9%CE%B4%CE%B9%CE%BA%CF%8C:%CE%92%CE%B9%CE%B2%CE%BB%CE%AF%CF%89%CE%BD%CE%A0%CE%B7%CE%B3%CE%AD%CF%82/9603102865" TargetMode="External"/><Relationship Id="rId11" Type="http://schemas.openxmlformats.org/officeDocument/2006/relationships/hyperlink" Target="http://el.wikipedia.org/wiki/%CE%98%CE%B5%CF%83%CF%83%CE%B1%CE%BB%CE%BF%CE%BD%CE%AF%CE%BA%CE%B7" TargetMode="External"/><Relationship Id="rId5" Type="http://schemas.openxmlformats.org/officeDocument/2006/relationships/hyperlink" Target="http://el.wikipedia.org/wiki/2002" TargetMode="External"/><Relationship Id="rId15" Type="http://schemas.openxmlformats.org/officeDocument/2006/relationships/hyperlink" Target="http://el.wikipedia.org/wiki/1978" TargetMode="External"/><Relationship Id="rId10" Type="http://schemas.openxmlformats.org/officeDocument/2006/relationships/hyperlink" Target="http://el.wikipedia.org/wiki/1999" TargetMode="External"/><Relationship Id="rId19" Type="http://schemas.openxmlformats.org/officeDocument/2006/relationships/hyperlink" Target="http://el.wikipedia.org/wiki/%CE%95%CE%B9%CE%B4%CE%B9%CE%BA%CF%8C:%CE%92%CE%B9%CE%B2%CE%BB%CE%AF%CF%89%CE%BD%CE%A0%CE%B7%CE%B3%CE%AD%CF%82/9608698855" TargetMode="External"/><Relationship Id="rId4" Type="http://schemas.openxmlformats.org/officeDocument/2006/relationships/hyperlink" Target="http://el.wikipedia.org/wiki/%CE%95%CE%B9%CE%B4%CE%B9%CE%BA%CF%8C:%CE%92%CE%B9%CE%B2%CE%BB%CE%AF%CF%89%CE%BD%CE%A0%CE%B7%CE%B3%CE%AD%CF%82/9608354692" TargetMode="External"/><Relationship Id="rId9" Type="http://schemas.openxmlformats.org/officeDocument/2006/relationships/hyperlink" Target="http://el.wikipedia.org/wiki/%CE%95%CE%B9%CE%B4%CE%B9%CE%BA%CF%8C:%CE%92%CE%B9%CE%B2%CE%BB%CE%AF%CF%89%CE%BD%CE%A0%CE%B7%CE%B3%CE%AD%CF%82/9601501983" TargetMode="External"/><Relationship Id="rId14" Type="http://schemas.openxmlformats.org/officeDocument/2006/relationships/hyperlink" Target="http://el.wikipedia.org/wiki/%CE%A0%CE%B1%CF%8D%CE%BB%CE%BF%CF%82_%CE%96%CE%AC%CE%BD%CE%BD%CE%B1%CF%8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info@venizelos-foundation.gr"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venizelos-foundation.gr/images/content/2002_8.jpg"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venizelos-foundation.gr/images/content/exhibition_4.jpg"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362200" y="3929066"/>
            <a:ext cx="6477000" cy="1938334"/>
          </a:xfrm>
        </p:spPr>
        <p:txBody>
          <a:bodyPr>
            <a:normAutofit fontScale="90000"/>
          </a:bodyPr>
          <a:lstStyle/>
          <a:p>
            <a:r>
              <a:rPr lang="el-GR" sz="5300" b="1" dirty="0" smtClean="0"/>
              <a:t>ΕΛΕΥΘΕΡΙΟΣ ΒΕΝΙΖΕΛΟΣ</a:t>
            </a:r>
            <a:r>
              <a:rPr lang="el-GR" sz="4000" dirty="0" smtClean="0"/>
              <a:t/>
            </a:r>
            <a:br>
              <a:rPr lang="el-GR" sz="4000" dirty="0" smtClean="0"/>
            </a:br>
            <a:r>
              <a:rPr lang="el-GR" sz="4000" dirty="0" smtClean="0"/>
              <a:t>Ο ΠΟΛΙΤΙΚΟΣ, Ο </a:t>
            </a:r>
            <a:r>
              <a:rPr lang="el-GR" sz="4000" dirty="0" err="1" smtClean="0"/>
              <a:t>ΔΙΠΛΩΜΑΤΗς</a:t>
            </a:r>
            <a:r>
              <a:rPr lang="el-GR" sz="4000" dirty="0" smtClean="0"/>
              <a:t>, Ο ΕΛΛΗΝΑΣ-ΚΡΗΤΙΚΟΣ ΑΝΘΡΩΠΟΣ</a:t>
            </a:r>
            <a:endParaRPr lang="el-GR" sz="4000" dirty="0"/>
          </a:p>
        </p:txBody>
      </p:sp>
      <p:sp>
        <p:nvSpPr>
          <p:cNvPr id="3" name="2 - Υπότιτλος"/>
          <p:cNvSpPr>
            <a:spLocks noGrp="1"/>
          </p:cNvSpPr>
          <p:nvPr>
            <p:ph type="subTitle" idx="1"/>
          </p:nvPr>
        </p:nvSpPr>
        <p:spPr>
          <a:xfrm>
            <a:off x="2362200" y="6050037"/>
            <a:ext cx="6567518" cy="685800"/>
          </a:xfrm>
        </p:spPr>
        <p:txBody>
          <a:bodyPr>
            <a:normAutofit fontScale="62500" lnSpcReduction="20000"/>
          </a:bodyPr>
          <a:lstStyle/>
          <a:p>
            <a:pPr>
              <a:spcBef>
                <a:spcPct val="50000"/>
              </a:spcBef>
            </a:pPr>
            <a:r>
              <a:rPr lang="el-GR" sz="2800" dirty="0" smtClean="0">
                <a:solidFill>
                  <a:schemeClr val="bg1">
                    <a:lumMod val="95000"/>
                    <a:lumOff val="5000"/>
                  </a:schemeClr>
                </a:solidFill>
              </a:rPr>
              <a:t>ΟΡΓΑΝΩΣΗ ΚΑΙ ΕΠΙΜΕΛΕΙΑ ΠΑΡΟΥΣΙΑΣΗΣ</a:t>
            </a:r>
          </a:p>
          <a:p>
            <a:pPr>
              <a:spcBef>
                <a:spcPct val="50000"/>
              </a:spcBef>
            </a:pPr>
            <a:r>
              <a:rPr lang="el-GR" dirty="0" smtClean="0">
                <a:solidFill>
                  <a:schemeClr val="bg1">
                    <a:lumMod val="95000"/>
                    <a:lumOff val="5000"/>
                  </a:schemeClr>
                </a:solidFill>
              </a:rPr>
              <a:t>Αμαλία Ηλιάδη, </a:t>
            </a:r>
            <a:r>
              <a:rPr lang="el-GR" dirty="0" smtClean="0">
                <a:solidFill>
                  <a:schemeClr val="bg1">
                    <a:lumMod val="95000"/>
                    <a:lumOff val="5000"/>
                  </a:schemeClr>
                </a:solidFill>
              </a:rPr>
              <a:t>φιλόλογος-ιστορικός</a:t>
            </a:r>
            <a:r>
              <a:rPr lang="en-US" dirty="0" smtClean="0">
                <a:solidFill>
                  <a:schemeClr val="bg1">
                    <a:lumMod val="95000"/>
                    <a:lumOff val="5000"/>
                  </a:schemeClr>
                </a:solidFill>
              </a:rPr>
              <a:t>, </a:t>
            </a:r>
            <a:r>
              <a:rPr lang="el-GR" dirty="0" smtClean="0">
                <a:solidFill>
                  <a:schemeClr val="bg1">
                    <a:lumMod val="95000"/>
                    <a:lumOff val="5000"/>
                  </a:schemeClr>
                </a:solidFill>
              </a:rPr>
              <a:t>Δ/</a:t>
            </a:r>
            <a:r>
              <a:rPr lang="el-GR" dirty="0" err="1" smtClean="0">
                <a:solidFill>
                  <a:schemeClr val="bg1">
                    <a:lumMod val="95000"/>
                    <a:lumOff val="5000"/>
                  </a:schemeClr>
                </a:solidFill>
              </a:rPr>
              <a:t>ντρια</a:t>
            </a:r>
            <a:r>
              <a:rPr lang="el-GR" dirty="0" smtClean="0">
                <a:solidFill>
                  <a:schemeClr val="bg1">
                    <a:lumMod val="95000"/>
                    <a:lumOff val="5000"/>
                  </a:schemeClr>
                </a:solidFill>
              </a:rPr>
              <a:t> 3</a:t>
            </a:r>
            <a:r>
              <a:rPr lang="el-GR" baseline="30000" dirty="0" smtClean="0">
                <a:solidFill>
                  <a:schemeClr val="bg1">
                    <a:lumMod val="95000"/>
                    <a:lumOff val="5000"/>
                  </a:schemeClr>
                </a:solidFill>
              </a:rPr>
              <a:t>ου</a:t>
            </a:r>
            <a:r>
              <a:rPr lang="el-GR" dirty="0" smtClean="0">
                <a:solidFill>
                  <a:schemeClr val="bg1">
                    <a:lumMod val="95000"/>
                    <a:lumOff val="5000"/>
                  </a:schemeClr>
                </a:solidFill>
              </a:rPr>
              <a:t> Γυμνασίου Τρικάλων </a:t>
            </a:r>
            <a:endParaRPr lang="el-GR" dirty="0">
              <a:solidFill>
                <a:schemeClr val="bg1">
                  <a:lumMod val="95000"/>
                  <a:lumOff val="5000"/>
                </a:schemeClr>
              </a:solidFill>
            </a:endParaRPr>
          </a:p>
        </p:txBody>
      </p:sp>
      <p:pic>
        <p:nvPicPr>
          <p:cNvPr id="1026" name="Picture 2" descr="C:\Documents and Settings\Administrator.LIBRARY\My Documents\My Pictures\3_03b.jpg"/>
          <p:cNvPicPr>
            <a:picLocks noChangeAspect="1" noChangeArrowheads="1"/>
          </p:cNvPicPr>
          <p:nvPr/>
        </p:nvPicPr>
        <p:blipFill>
          <a:blip r:embed="rId3" cstate="print"/>
          <a:srcRect/>
          <a:stretch>
            <a:fillRect/>
          </a:stretch>
        </p:blipFill>
        <p:spPr bwMode="auto">
          <a:xfrm>
            <a:off x="2643174" y="357166"/>
            <a:ext cx="3143272" cy="3286148"/>
          </a:xfrm>
          <a:prstGeom prst="rect">
            <a:avLst/>
          </a:prstGeom>
          <a:noFill/>
          <a:ln w="38100">
            <a:solidFill>
              <a:schemeClr val="bg1">
                <a:lumMod val="95000"/>
                <a:lumOff val="5000"/>
              </a:schemeClr>
            </a:solidFill>
          </a:ln>
        </p:spPr>
      </p:pic>
      <p:pic>
        <p:nvPicPr>
          <p:cNvPr id="1027" name="Picture 3" descr="C:\Documents and Settings\Administrator.LIBRARY\My Documents\My Pictures\4_04b.jpg"/>
          <p:cNvPicPr>
            <a:picLocks noChangeAspect="1" noChangeArrowheads="1"/>
          </p:cNvPicPr>
          <p:nvPr/>
        </p:nvPicPr>
        <p:blipFill>
          <a:blip r:embed="rId4" cstate="print"/>
          <a:srcRect/>
          <a:stretch>
            <a:fillRect/>
          </a:stretch>
        </p:blipFill>
        <p:spPr bwMode="auto">
          <a:xfrm>
            <a:off x="6000760" y="357166"/>
            <a:ext cx="2857520" cy="3214710"/>
          </a:xfrm>
          <a:prstGeom prst="rect">
            <a:avLst/>
          </a:prstGeom>
          <a:noFill/>
          <a:ln w="38100">
            <a:solidFill>
              <a:schemeClr val="bg1">
                <a:lumMod val="95000"/>
                <a:lumOff val="5000"/>
              </a:schemeClr>
            </a:solidFill>
          </a:ln>
        </p:spPr>
      </p:pic>
      <p:pic>
        <p:nvPicPr>
          <p:cNvPr id="1028" name="Picture 4" descr="C:\Documents and Settings\Administrator.LIBRARY\My Documents\My Pictures\2_02b.jpg"/>
          <p:cNvPicPr>
            <a:picLocks noChangeAspect="1" noChangeArrowheads="1"/>
          </p:cNvPicPr>
          <p:nvPr/>
        </p:nvPicPr>
        <p:blipFill>
          <a:blip r:embed="rId5" cstate="print"/>
          <a:srcRect/>
          <a:stretch>
            <a:fillRect/>
          </a:stretch>
        </p:blipFill>
        <p:spPr bwMode="auto">
          <a:xfrm>
            <a:off x="214282" y="857232"/>
            <a:ext cx="2214578" cy="2357454"/>
          </a:xfrm>
          <a:prstGeom prst="rect">
            <a:avLst/>
          </a:prstGeom>
          <a:noFill/>
          <a:ln w="38100">
            <a:solidFill>
              <a:schemeClr val="bg1">
                <a:lumMod val="95000"/>
                <a:lumOff val="5000"/>
              </a:schemeClr>
            </a:solidFill>
          </a:ln>
        </p:spPr>
      </p:pic>
      <p:sp>
        <p:nvSpPr>
          <p:cNvPr id="7" name="6 - Θέση αριθμού διαφάνειας"/>
          <p:cNvSpPr>
            <a:spLocks noGrp="1"/>
          </p:cNvSpPr>
          <p:nvPr>
            <p:ph type="sldNum" sz="quarter" idx="12"/>
          </p:nvPr>
        </p:nvSpPr>
        <p:spPr/>
        <p:txBody>
          <a:bodyPr/>
          <a:lstStyle/>
          <a:p>
            <a:fld id="{4DD878CB-A598-4B91-88EC-4B49BD0945F3}" type="slidenum">
              <a:rPr lang="el-GR" smtClean="0"/>
              <a:pPr/>
              <a:t>1</a:t>
            </a:fld>
            <a:endParaRPr lang="el-GR"/>
          </a:p>
        </p:txBody>
      </p:sp>
      <p:sp>
        <p:nvSpPr>
          <p:cNvPr id="8" name="7 - Θέση υποσέλιδου"/>
          <p:cNvSpPr>
            <a:spLocks noGrp="1"/>
          </p:cNvSpPr>
          <p:nvPr>
            <p:ph type="ftr" sz="quarter" idx="11"/>
          </p:nvPr>
        </p:nvSpPr>
        <p:spPr>
          <a:xfrm>
            <a:off x="214283" y="214290"/>
            <a:ext cx="2286016" cy="387373"/>
          </a:xfrm>
        </p:spPr>
        <p:txBody>
          <a:bodyPr/>
          <a:lstStyle/>
          <a:p>
            <a:r>
              <a:rPr lang="el-GR" dirty="0" smtClean="0"/>
              <a:t>Αμαλία Κ. Ηλιάδη, ιστορικός</a:t>
            </a:r>
            <a:endParaRPr lang="el-GR"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LIBRARY\My Documents\My Pictures\3_03.jpg"/>
          <p:cNvPicPr>
            <a:picLocks noChangeAspect="1" noChangeArrowheads="1"/>
          </p:cNvPicPr>
          <p:nvPr/>
        </p:nvPicPr>
        <p:blipFill>
          <a:blip r:embed="rId3" cstate="print"/>
          <a:srcRect/>
          <a:stretch>
            <a:fillRect/>
          </a:stretch>
        </p:blipFill>
        <p:spPr bwMode="auto">
          <a:xfrm>
            <a:off x="285720" y="357166"/>
            <a:ext cx="4071966" cy="5429288"/>
          </a:xfrm>
          <a:prstGeom prst="rect">
            <a:avLst/>
          </a:prstGeom>
          <a:noFill/>
          <a:ln w="38100">
            <a:solidFill>
              <a:schemeClr val="tx1"/>
            </a:solidFill>
          </a:ln>
        </p:spPr>
      </p:pic>
      <p:pic>
        <p:nvPicPr>
          <p:cNvPr id="4099" name="Picture 3" descr="C:\Documents and Settings\Administrator.LIBRARY\My Documents\My Pictures\4_04.jpg"/>
          <p:cNvPicPr>
            <a:picLocks noChangeAspect="1" noChangeArrowheads="1"/>
          </p:cNvPicPr>
          <p:nvPr/>
        </p:nvPicPr>
        <p:blipFill>
          <a:blip r:embed="rId4" cstate="print"/>
          <a:srcRect/>
          <a:stretch>
            <a:fillRect/>
          </a:stretch>
        </p:blipFill>
        <p:spPr bwMode="auto">
          <a:xfrm>
            <a:off x="4643438" y="428604"/>
            <a:ext cx="4143404" cy="5286412"/>
          </a:xfrm>
          <a:prstGeom prst="rect">
            <a:avLst/>
          </a:prstGeom>
          <a:noFill/>
          <a:ln w="38100">
            <a:solidFill>
              <a:schemeClr val="tx1"/>
            </a:solidFill>
          </a:ln>
        </p:spPr>
      </p:pic>
      <p:sp>
        <p:nvSpPr>
          <p:cNvPr id="4" name="3 - Θέση αριθμού διαφάνειας"/>
          <p:cNvSpPr>
            <a:spLocks noGrp="1"/>
          </p:cNvSpPr>
          <p:nvPr>
            <p:ph type="sldNum" sz="quarter" idx="12"/>
          </p:nvPr>
        </p:nvSpPr>
        <p:spPr/>
        <p:txBody>
          <a:bodyPr/>
          <a:lstStyle/>
          <a:p>
            <a:fld id="{4DD878CB-A598-4B91-88EC-4B49BD0945F3}" type="slidenum">
              <a:rPr lang="el-GR" smtClean="0"/>
              <a:pPr/>
              <a:t>10</a:t>
            </a:fld>
            <a:endParaRPr lang="el-GR"/>
          </a:p>
        </p:txBody>
      </p:sp>
      <p:sp>
        <p:nvSpPr>
          <p:cNvPr id="5" name="4 - Θέση υποσέλιδου"/>
          <p:cNvSpPr>
            <a:spLocks noGrp="1"/>
          </p:cNvSpPr>
          <p:nvPr>
            <p:ph type="ftr" sz="quarter" idx="11"/>
          </p:nvPr>
        </p:nvSpPr>
        <p:spPr/>
        <p:txBody>
          <a:bodyPr/>
          <a:lstStyle/>
          <a:p>
            <a:r>
              <a:rPr lang="el-GR" smtClean="0"/>
              <a:t>Αμαλία Κ. Ηλιάδη, ιστορικός</a:t>
            </a:r>
            <a:endParaRPr lang="el-G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11</a:t>
            </a:fld>
            <a:endParaRPr lang="el-GR"/>
          </a:p>
        </p:txBody>
      </p:sp>
      <p:sp>
        <p:nvSpPr>
          <p:cNvPr id="4" name="3 - Ορθογώνιο"/>
          <p:cNvSpPr/>
          <p:nvPr/>
        </p:nvSpPr>
        <p:spPr>
          <a:xfrm>
            <a:off x="357158" y="428604"/>
            <a:ext cx="8358246" cy="5539978"/>
          </a:xfrm>
          <a:prstGeom prst="rect">
            <a:avLst/>
          </a:prstGeom>
        </p:spPr>
        <p:txBody>
          <a:bodyPr wrap="square">
            <a:spAutoFit/>
          </a:bodyPr>
          <a:lstStyle/>
          <a:p>
            <a:pPr algn="ctr"/>
            <a:r>
              <a:rPr lang="el-GR" sz="2800" dirty="0" smtClean="0"/>
              <a:t>Η Ελλάδα ανταμείφθηκε για τη συμβολή της με την παραχώρηση της Αρμοστείας της Σμύρνης </a:t>
            </a:r>
            <a:r>
              <a:rPr lang="el-GR" sz="2800" b="1" dirty="0" smtClean="0"/>
              <a:t>(1919). </a:t>
            </a:r>
            <a:r>
              <a:rPr lang="el-GR" sz="2800" dirty="0" smtClean="0"/>
              <a:t>Στις κρίσιμες εκλογές του Νοεμβρίου </a:t>
            </a:r>
            <a:r>
              <a:rPr lang="el-GR" sz="2800" b="1" dirty="0" smtClean="0"/>
              <a:t>1920 </a:t>
            </a:r>
            <a:r>
              <a:rPr lang="el-GR" sz="2800" dirty="0" smtClean="0"/>
              <a:t>ο Βενιζέλος ηττήθηκε, αποσύρθηκε από την πολιτική, για να επιστρέψει μετά </a:t>
            </a:r>
            <a:r>
              <a:rPr lang="el-GR" sz="2800" b="1" dirty="0" smtClean="0"/>
              <a:t>τη Μικρασιατική Καταστροφή του 1922. </a:t>
            </a:r>
            <a:endParaRPr lang="en-US" sz="2800" b="1" dirty="0" smtClean="0"/>
          </a:p>
          <a:p>
            <a:pPr algn="ctr"/>
            <a:r>
              <a:rPr lang="el-GR" sz="2800" b="1" i="1" u="sng" dirty="0" smtClean="0"/>
              <a:t>Με δύο ριζοσπαστικές πρωτοβουλίες του (1923) -την υποχρεωτική ανταλλαγή Ελλήνων και Τούρκων και τη Συνθήκη της Λωζάννης, που καθόρισε τα σύνορα ανάμεσα στην Ελλάδα και την Τουρκία- άλλαξε τον προσανατολισμό της ελληνικής πολιτικής και έβαλε τα θεμέλια της ειρηνικής ανάπτυξης. </a:t>
            </a:r>
            <a:r>
              <a:rPr lang="el-GR" dirty="0" smtClean="0"/>
              <a:t/>
            </a:r>
            <a:br>
              <a:rPr lang="el-GR" dirty="0" smtClean="0"/>
            </a:br>
            <a:endParaRPr lang="el-GR"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istrator.LIBRARY\My Documents\My Pictures\benizelos.jpg"/>
          <p:cNvPicPr>
            <a:picLocks noChangeAspect="1" noChangeArrowheads="1"/>
          </p:cNvPicPr>
          <p:nvPr/>
        </p:nvPicPr>
        <p:blipFill>
          <a:blip r:embed="rId3" cstate="print"/>
          <a:srcRect/>
          <a:stretch>
            <a:fillRect/>
          </a:stretch>
        </p:blipFill>
        <p:spPr bwMode="auto">
          <a:xfrm>
            <a:off x="285720" y="214290"/>
            <a:ext cx="8572560" cy="5929354"/>
          </a:xfrm>
          <a:prstGeom prst="rect">
            <a:avLst/>
          </a:prstGeom>
          <a:noFill/>
          <a:ln w="38100">
            <a:solidFill>
              <a:schemeClr val="tx1"/>
            </a:solidFill>
          </a:ln>
        </p:spPr>
      </p:pic>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12</a:t>
            </a:fld>
            <a:endParaRPr lang="el-GR"/>
          </a:p>
        </p:txBody>
      </p:sp>
      <p:sp>
        <p:nvSpPr>
          <p:cNvPr id="4" name="3 - Θέση υποσέλιδου"/>
          <p:cNvSpPr>
            <a:spLocks noGrp="1"/>
          </p:cNvSpPr>
          <p:nvPr>
            <p:ph type="ftr" sz="quarter" idx="11"/>
          </p:nvPr>
        </p:nvSpPr>
        <p:spPr/>
        <p:txBody>
          <a:bodyPr/>
          <a:lstStyle/>
          <a:p>
            <a:r>
              <a:rPr lang="el-GR" smtClean="0"/>
              <a:t>Αμαλία Κ. Ηλιάδη, ιστορικός</a:t>
            </a:r>
            <a:endParaRPr lang="el-G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LIBRARY\My Documents\My Pictures\biography_photo.jpg"/>
          <p:cNvPicPr>
            <a:picLocks noChangeAspect="1" noChangeArrowheads="1"/>
          </p:cNvPicPr>
          <p:nvPr/>
        </p:nvPicPr>
        <p:blipFill>
          <a:blip r:embed="rId3" cstate="print"/>
          <a:srcRect/>
          <a:stretch>
            <a:fillRect/>
          </a:stretch>
        </p:blipFill>
        <p:spPr bwMode="auto">
          <a:xfrm>
            <a:off x="357159" y="357166"/>
            <a:ext cx="4643470" cy="5786478"/>
          </a:xfrm>
          <a:prstGeom prst="rect">
            <a:avLst/>
          </a:prstGeom>
          <a:noFill/>
          <a:ln w="38100">
            <a:solidFill>
              <a:schemeClr val="tx1"/>
            </a:solidFill>
          </a:ln>
        </p:spPr>
      </p:pic>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13</a:t>
            </a:fld>
            <a:endParaRPr lang="el-GR"/>
          </a:p>
        </p:txBody>
      </p:sp>
      <p:sp>
        <p:nvSpPr>
          <p:cNvPr id="4" name="3 - Θέση υποσέλιδου"/>
          <p:cNvSpPr>
            <a:spLocks noGrp="1"/>
          </p:cNvSpPr>
          <p:nvPr>
            <p:ph type="ftr" sz="quarter" idx="11"/>
          </p:nvPr>
        </p:nvSpPr>
        <p:spPr/>
        <p:txBody>
          <a:bodyPr/>
          <a:lstStyle/>
          <a:p>
            <a:r>
              <a:rPr lang="el-GR" dirty="0" smtClean="0"/>
              <a:t>Αμαλία Κ. Ηλιάδη, ιστορικός</a:t>
            </a:r>
            <a:endParaRPr lang="el-GR" dirty="0"/>
          </a:p>
        </p:txBody>
      </p:sp>
      <p:sp>
        <p:nvSpPr>
          <p:cNvPr id="5" name="4 - Ορθογώνιο"/>
          <p:cNvSpPr/>
          <p:nvPr/>
        </p:nvSpPr>
        <p:spPr>
          <a:xfrm>
            <a:off x="5214942" y="428604"/>
            <a:ext cx="3571900" cy="5632311"/>
          </a:xfrm>
          <a:prstGeom prst="rect">
            <a:avLst/>
          </a:prstGeom>
          <a:solidFill>
            <a:schemeClr val="accent2">
              <a:lumMod val="75000"/>
            </a:schemeClr>
          </a:solidFill>
        </p:spPr>
        <p:txBody>
          <a:bodyPr wrap="square">
            <a:spAutoFit/>
          </a:bodyPr>
          <a:lstStyle/>
          <a:p>
            <a:r>
              <a:rPr lang="el-GR" sz="2000" dirty="0" smtClean="0">
                <a:solidFill>
                  <a:schemeClr val="tx1">
                    <a:lumMod val="95000"/>
                    <a:lumOff val="5000"/>
                  </a:schemeClr>
                </a:solidFill>
              </a:rPr>
              <a:t>Ο </a:t>
            </a:r>
            <a:r>
              <a:rPr lang="el-GR" sz="2000" b="1" dirty="0" smtClean="0">
                <a:solidFill>
                  <a:schemeClr val="tx1">
                    <a:lumMod val="95000"/>
                    <a:lumOff val="5000"/>
                  </a:schemeClr>
                </a:solidFill>
              </a:rPr>
              <a:t>Ελευθέριος Βενιζέλος</a:t>
            </a:r>
            <a:r>
              <a:rPr lang="el-GR" sz="2000" dirty="0" smtClean="0">
                <a:solidFill>
                  <a:schemeClr val="tx1">
                    <a:lumMod val="95000"/>
                    <a:lumOff val="5000"/>
                  </a:schemeClr>
                </a:solidFill>
              </a:rPr>
              <a:t> (</a:t>
            </a:r>
            <a:r>
              <a:rPr lang="el-GR" sz="2000" dirty="0" err="1" smtClean="0">
                <a:solidFill>
                  <a:schemeClr val="tx1">
                    <a:lumMod val="95000"/>
                    <a:lumOff val="5000"/>
                  </a:schemeClr>
                </a:solidFill>
                <a:hlinkClick r:id="rId4" action="ppaction://hlinkfile" tooltip="Μουρνιές"/>
              </a:rPr>
              <a:t>Μουρνιές</a:t>
            </a:r>
            <a:r>
              <a:rPr lang="el-GR" sz="2000" dirty="0" smtClean="0">
                <a:solidFill>
                  <a:schemeClr val="tx1">
                    <a:lumMod val="95000"/>
                    <a:lumOff val="5000"/>
                  </a:schemeClr>
                </a:solidFill>
              </a:rPr>
              <a:t> </a:t>
            </a:r>
            <a:r>
              <a:rPr lang="el-GR" sz="2000" dirty="0" smtClean="0">
                <a:solidFill>
                  <a:schemeClr val="tx1">
                    <a:lumMod val="95000"/>
                    <a:lumOff val="5000"/>
                  </a:schemeClr>
                </a:solidFill>
                <a:hlinkClick r:id="rId5" action="ppaction://hlinkfile" tooltip="Νομός Χανίων"/>
              </a:rPr>
              <a:t>Χανίων</a:t>
            </a:r>
            <a:r>
              <a:rPr lang="el-GR" sz="2000" dirty="0" smtClean="0">
                <a:solidFill>
                  <a:schemeClr val="tx1">
                    <a:lumMod val="95000"/>
                    <a:lumOff val="5000"/>
                  </a:schemeClr>
                </a:solidFill>
              </a:rPr>
              <a:t>, </a:t>
            </a:r>
            <a:r>
              <a:rPr lang="el-GR" sz="2000" dirty="0" smtClean="0">
                <a:solidFill>
                  <a:schemeClr val="tx1">
                    <a:lumMod val="95000"/>
                    <a:lumOff val="5000"/>
                  </a:schemeClr>
                </a:solidFill>
                <a:hlinkClick r:id="rId6" action="ppaction://hlinkfile" tooltip="23 Αυγούστου"/>
              </a:rPr>
              <a:t>23 Αυγούστου</a:t>
            </a:r>
            <a:r>
              <a:rPr lang="el-GR" sz="2000" dirty="0" smtClean="0">
                <a:solidFill>
                  <a:schemeClr val="tx1">
                    <a:lumMod val="95000"/>
                    <a:lumOff val="5000"/>
                  </a:schemeClr>
                </a:solidFill>
              </a:rPr>
              <a:t> </a:t>
            </a:r>
            <a:r>
              <a:rPr lang="el-GR" sz="2000" dirty="0" smtClean="0">
                <a:solidFill>
                  <a:schemeClr val="tx1">
                    <a:lumMod val="95000"/>
                    <a:lumOff val="5000"/>
                  </a:schemeClr>
                </a:solidFill>
                <a:hlinkClick r:id="rId7" action="ppaction://hlinkfile" tooltip="1864"/>
              </a:rPr>
              <a:t>1864</a:t>
            </a:r>
            <a:r>
              <a:rPr lang="el-GR" sz="2000" dirty="0" smtClean="0">
                <a:solidFill>
                  <a:schemeClr val="tx1">
                    <a:lumMod val="95000"/>
                    <a:lumOff val="5000"/>
                  </a:schemeClr>
                </a:solidFill>
              </a:rPr>
              <a:t> – </a:t>
            </a:r>
            <a:r>
              <a:rPr lang="el-GR" sz="2000" dirty="0" smtClean="0">
                <a:solidFill>
                  <a:schemeClr val="tx1">
                    <a:lumMod val="95000"/>
                    <a:lumOff val="5000"/>
                  </a:schemeClr>
                </a:solidFill>
                <a:hlinkClick r:id="rId8" action="ppaction://hlinkfile" tooltip="Παρίσι"/>
              </a:rPr>
              <a:t>Παρίσι</a:t>
            </a:r>
            <a:r>
              <a:rPr lang="el-GR" sz="2000" dirty="0" smtClean="0">
                <a:solidFill>
                  <a:schemeClr val="tx1">
                    <a:lumMod val="95000"/>
                    <a:lumOff val="5000"/>
                  </a:schemeClr>
                </a:solidFill>
              </a:rPr>
              <a:t>, </a:t>
            </a:r>
            <a:r>
              <a:rPr lang="el-GR" sz="2000" dirty="0" smtClean="0">
                <a:solidFill>
                  <a:schemeClr val="tx1">
                    <a:lumMod val="95000"/>
                    <a:lumOff val="5000"/>
                  </a:schemeClr>
                </a:solidFill>
                <a:hlinkClick r:id="rId9" action="ppaction://hlinkfile" tooltip="18 Μαρτίου"/>
              </a:rPr>
              <a:t>18 Μαρτίου</a:t>
            </a:r>
            <a:r>
              <a:rPr lang="el-GR" sz="2000" dirty="0" smtClean="0">
                <a:solidFill>
                  <a:schemeClr val="tx1">
                    <a:lumMod val="95000"/>
                    <a:lumOff val="5000"/>
                  </a:schemeClr>
                </a:solidFill>
              </a:rPr>
              <a:t> </a:t>
            </a:r>
            <a:r>
              <a:rPr lang="el-GR" sz="2000" dirty="0" smtClean="0">
                <a:solidFill>
                  <a:schemeClr val="tx1">
                    <a:lumMod val="95000"/>
                    <a:lumOff val="5000"/>
                  </a:schemeClr>
                </a:solidFill>
                <a:hlinkClick r:id="rId10" action="ppaction://hlinkfile" tooltip="1936"/>
              </a:rPr>
              <a:t>1936</a:t>
            </a:r>
            <a:r>
              <a:rPr lang="el-GR" sz="2000" dirty="0" smtClean="0">
                <a:solidFill>
                  <a:schemeClr val="tx1">
                    <a:lumMod val="95000"/>
                    <a:lumOff val="5000"/>
                  </a:schemeClr>
                </a:solidFill>
              </a:rPr>
              <a:t>) υπήρξε ένας από τους σημαντικότερους </a:t>
            </a:r>
            <a:r>
              <a:rPr lang="el-GR" sz="2000" dirty="0" smtClean="0">
                <a:solidFill>
                  <a:schemeClr val="tx1">
                    <a:lumMod val="95000"/>
                    <a:lumOff val="5000"/>
                  </a:schemeClr>
                </a:solidFill>
                <a:hlinkClick r:id="rId11" action="ppaction://hlinkfile" tooltip="Πολιτικός"/>
              </a:rPr>
              <a:t>πολιτικούς</a:t>
            </a:r>
            <a:r>
              <a:rPr lang="el-GR" sz="2000" dirty="0" smtClean="0">
                <a:solidFill>
                  <a:schemeClr val="tx1">
                    <a:lumMod val="95000"/>
                    <a:lumOff val="5000"/>
                  </a:schemeClr>
                </a:solidFill>
              </a:rPr>
              <a:t> της νεότερης </a:t>
            </a:r>
            <a:r>
              <a:rPr lang="el-GR" sz="2000" dirty="0" smtClean="0">
                <a:solidFill>
                  <a:schemeClr val="tx1">
                    <a:lumMod val="95000"/>
                    <a:lumOff val="5000"/>
                  </a:schemeClr>
                </a:solidFill>
                <a:hlinkClick r:id="rId12" action="ppaction://hlinkfile" tooltip="Ελλάδα"/>
              </a:rPr>
              <a:t>Ελλάδας</a:t>
            </a:r>
            <a:r>
              <a:rPr lang="el-GR" sz="2000" dirty="0" smtClean="0">
                <a:solidFill>
                  <a:schemeClr val="tx1">
                    <a:lumMod val="95000"/>
                    <a:lumOff val="5000"/>
                  </a:schemeClr>
                </a:solidFill>
              </a:rPr>
              <a:t>. Πρωταγωνίστησε στην αυτονομία της </a:t>
            </a:r>
            <a:r>
              <a:rPr lang="el-GR" sz="2000" dirty="0" smtClean="0">
                <a:solidFill>
                  <a:schemeClr val="tx1">
                    <a:lumMod val="95000"/>
                    <a:lumOff val="5000"/>
                  </a:schemeClr>
                </a:solidFill>
                <a:hlinkClick r:id="rId13" action="ppaction://hlinkfile" tooltip="Κρητική Πολιτεία"/>
              </a:rPr>
              <a:t>Κρητικής Πολιτείας</a:t>
            </a:r>
            <a:r>
              <a:rPr lang="el-GR" sz="2000" dirty="0" smtClean="0">
                <a:solidFill>
                  <a:schemeClr val="tx1">
                    <a:lumMod val="95000"/>
                    <a:lumOff val="5000"/>
                  </a:schemeClr>
                </a:solidFill>
              </a:rPr>
              <a:t> και την οριστική ένωση της Κρήτης με την Ελλάδα, συνέβαλε στην απελευθέρωση της </a:t>
            </a:r>
            <a:r>
              <a:rPr lang="el-GR" sz="2000" dirty="0" smtClean="0">
                <a:solidFill>
                  <a:schemeClr val="tx1">
                    <a:lumMod val="95000"/>
                    <a:lumOff val="5000"/>
                  </a:schemeClr>
                </a:solidFill>
                <a:hlinkClick r:id="rId14" action="ppaction://hlinkfile" tooltip="Μακεδονία"/>
              </a:rPr>
              <a:t>Μακεδονίας</a:t>
            </a:r>
            <a:r>
              <a:rPr lang="el-GR" sz="2000" dirty="0" smtClean="0">
                <a:solidFill>
                  <a:schemeClr val="tx1">
                    <a:lumMod val="95000"/>
                    <a:lumOff val="5000"/>
                  </a:schemeClr>
                </a:solidFill>
              </a:rPr>
              <a:t>, στην είσοδο της Ελλάδας στον </a:t>
            </a:r>
            <a:r>
              <a:rPr lang="el-GR" sz="2000" dirty="0" smtClean="0">
                <a:solidFill>
                  <a:schemeClr val="tx1">
                    <a:lumMod val="95000"/>
                    <a:lumOff val="5000"/>
                  </a:schemeClr>
                </a:solidFill>
                <a:hlinkClick r:id="rId15" action="ppaction://hlinkfile" tooltip="Α' Παγκόσμιος Πόλεμος"/>
              </a:rPr>
              <a:t>Α' Παγκόσμιο Πόλεμο</a:t>
            </a:r>
            <a:r>
              <a:rPr lang="el-GR" sz="2000" dirty="0" smtClean="0">
                <a:solidFill>
                  <a:schemeClr val="tx1">
                    <a:lumMod val="95000"/>
                    <a:lumOff val="5000"/>
                  </a:schemeClr>
                </a:solidFill>
              </a:rPr>
              <a:t>, και στην οργάνωση της χώρας στα πρότυπα αστικού κράτους , διατελώντας πάρα πολλές φορές πρωθυπουργός.</a:t>
            </a:r>
            <a:endParaRPr lang="el-GR" sz="2000" dirty="0">
              <a:solidFill>
                <a:schemeClr val="tx1">
                  <a:lumMod val="95000"/>
                  <a:lumOff val="5000"/>
                </a:schemeClr>
              </a:solidFill>
            </a:endParaRP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14</a:t>
            </a:fld>
            <a:endParaRPr lang="el-GR"/>
          </a:p>
        </p:txBody>
      </p:sp>
      <p:pic>
        <p:nvPicPr>
          <p:cNvPr id="8194" name="Picture 2" descr="C:\Documents and Settings\Administrator.LIBRARY\My Documents\My Pictures\180px-Eleftherios_Venizelos.jpg"/>
          <p:cNvPicPr>
            <a:picLocks noChangeAspect="1" noChangeArrowheads="1"/>
          </p:cNvPicPr>
          <p:nvPr/>
        </p:nvPicPr>
        <p:blipFill>
          <a:blip r:embed="rId3" cstate="print"/>
          <a:srcRect/>
          <a:stretch>
            <a:fillRect/>
          </a:stretch>
        </p:blipFill>
        <p:spPr bwMode="auto">
          <a:xfrm>
            <a:off x="428596" y="1571612"/>
            <a:ext cx="2428892" cy="3286148"/>
          </a:xfrm>
          <a:prstGeom prst="rect">
            <a:avLst/>
          </a:prstGeom>
          <a:noFill/>
          <a:ln w="38100">
            <a:solidFill>
              <a:schemeClr val="tx1"/>
            </a:solidFill>
          </a:ln>
        </p:spPr>
      </p:pic>
      <p:pic>
        <p:nvPicPr>
          <p:cNvPr id="8195" name="Picture 3" descr="C:\Documents and Settings\Administrator.LIBRARY\My Documents\My Pictures\300px-Constantine_at_war.jpg"/>
          <p:cNvPicPr>
            <a:picLocks noChangeAspect="1" noChangeArrowheads="1"/>
          </p:cNvPicPr>
          <p:nvPr/>
        </p:nvPicPr>
        <p:blipFill>
          <a:blip r:embed="rId4" cstate="print"/>
          <a:srcRect/>
          <a:stretch>
            <a:fillRect/>
          </a:stretch>
        </p:blipFill>
        <p:spPr bwMode="auto">
          <a:xfrm>
            <a:off x="3214678" y="1285860"/>
            <a:ext cx="5500726" cy="4000528"/>
          </a:xfrm>
          <a:prstGeom prst="rect">
            <a:avLst/>
          </a:prstGeom>
          <a:noFill/>
          <a:ln w="28575">
            <a:solidFill>
              <a:schemeClr val="tx1"/>
            </a:solidFill>
          </a:ln>
        </p:spPr>
      </p:pic>
    </p:spTree>
  </p:cSld>
  <p:clrMapOvr>
    <a:masterClrMapping/>
  </p:clrMapOvr>
  <p:transition>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15</a:t>
            </a:fld>
            <a:endParaRPr lang="el-GR"/>
          </a:p>
        </p:txBody>
      </p:sp>
      <p:pic>
        <p:nvPicPr>
          <p:cNvPr id="35842" name="Picture 2" descr="http://www.venizelos-foundation.gr/images/content/097.jpg">
            <a:hlinkClick r:id="rId3"/>
          </p:cNvPr>
          <p:cNvPicPr>
            <a:picLocks noChangeAspect="1" noChangeArrowheads="1"/>
          </p:cNvPicPr>
          <p:nvPr/>
        </p:nvPicPr>
        <p:blipFill>
          <a:blip r:embed="rId4" cstate="print"/>
          <a:srcRect/>
          <a:stretch>
            <a:fillRect/>
          </a:stretch>
        </p:blipFill>
        <p:spPr bwMode="auto">
          <a:xfrm>
            <a:off x="285720" y="285728"/>
            <a:ext cx="5786478" cy="5786478"/>
          </a:xfrm>
          <a:prstGeom prst="rect">
            <a:avLst/>
          </a:prstGeom>
          <a:noFill/>
          <a:ln w="28575">
            <a:solidFill>
              <a:schemeClr val="tx1"/>
            </a:solidFill>
          </a:ln>
        </p:spPr>
      </p:pic>
      <p:sp>
        <p:nvSpPr>
          <p:cNvPr id="5" name="4 - Ορθογώνιο"/>
          <p:cNvSpPr/>
          <p:nvPr/>
        </p:nvSpPr>
        <p:spPr>
          <a:xfrm>
            <a:off x="6215074" y="214290"/>
            <a:ext cx="2714644" cy="6370975"/>
          </a:xfrm>
          <a:prstGeom prst="rect">
            <a:avLst/>
          </a:prstGeom>
        </p:spPr>
        <p:txBody>
          <a:bodyPr wrap="square">
            <a:spAutoFit/>
          </a:bodyPr>
          <a:lstStyle/>
          <a:p>
            <a:r>
              <a:rPr lang="el-GR" sz="2400" b="1" dirty="0" smtClean="0"/>
              <a:t>ΟΙΚΙΑ  - ΜΟΥΣΕΙΟ ΕΛΕΥΘΕΡΙΟΥ ΒΕΝΙΖΕΛΟΥ (ΧΑΛΕΠΑ ΧΑΝΙΩΝ)</a:t>
            </a:r>
          </a:p>
          <a:p>
            <a:r>
              <a:rPr lang="el-GR" sz="2400" dirty="0" smtClean="0"/>
              <a:t>Το πατρικό σπίτι του Ελευθερίου Βενιζέλου στη </a:t>
            </a:r>
            <a:r>
              <a:rPr lang="el-GR" sz="2400" b="1" dirty="0" smtClean="0"/>
              <a:t>Χαλέπα Χανίων </a:t>
            </a:r>
            <a:r>
              <a:rPr lang="el-GR" sz="2400" dirty="0" smtClean="0"/>
              <a:t>αποτέλεσε τη στέγη της ζωής του επί τριάντα και πλέον χρόνια, από το 1880 μέχρι το 1910 και αργότερα κατά διαστήματα από το 1927 μέχρι το 1935.</a:t>
            </a:r>
            <a:br>
              <a:rPr lang="el-GR" sz="2400" dirty="0" smtClean="0"/>
            </a:br>
            <a:endParaRPr lang="el-GR" sz="24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16</a:t>
            </a:fld>
            <a:endParaRPr lang="el-GR"/>
          </a:p>
        </p:txBody>
      </p:sp>
      <p:sp>
        <p:nvSpPr>
          <p:cNvPr id="4" name="3 - Ορθογώνιο"/>
          <p:cNvSpPr/>
          <p:nvPr/>
        </p:nvSpPr>
        <p:spPr>
          <a:xfrm>
            <a:off x="214282" y="214290"/>
            <a:ext cx="8715436" cy="6494085"/>
          </a:xfrm>
          <a:prstGeom prst="rect">
            <a:avLst/>
          </a:prstGeom>
        </p:spPr>
        <p:txBody>
          <a:bodyPr wrap="square">
            <a:spAutoFit/>
          </a:bodyPr>
          <a:lstStyle/>
          <a:p>
            <a:pPr algn="ctr"/>
            <a:r>
              <a:rPr lang="el-GR" sz="3200" dirty="0" smtClean="0"/>
              <a:t>Ο Ελευθέριος Βενιζέλος είχε μεγάλη αδυναμία στο σπίτι αυτό. Εκεί έζησε νέος, παντρεύτηκε, γεννήθηκαν τα δύο παιδιά του και πέθανε η γυναίκα του. Στο σπίτι αυτό έμενε όταν ξέσπασε η </a:t>
            </a:r>
            <a:r>
              <a:rPr lang="el-GR" sz="3200" b="1" dirty="0" smtClean="0"/>
              <a:t>Επανάσταση του 1897</a:t>
            </a:r>
            <a:r>
              <a:rPr lang="el-GR" sz="3200" dirty="0" smtClean="0"/>
              <a:t>, από εκεί ξεκίνησε για το </a:t>
            </a:r>
            <a:r>
              <a:rPr lang="el-GR" sz="3200" b="1" dirty="0" smtClean="0"/>
              <a:t>Θέρισο το 1905</a:t>
            </a:r>
            <a:r>
              <a:rPr lang="el-GR" sz="3200" dirty="0" smtClean="0"/>
              <a:t>, εκεί επέστρεψε πριν μεταβεί στη Θεσσαλονίκη το 1916 για το Κίνημα της Εθνικής Άμυνας. Αλλά και μετά την αποτυχία του κινήματος του 1935 από το σπίτι αυτό έφυγε. Το σπίτι αυτό, στο οποίο έζησε σχεδόν τη μισή του ζωή, τον έκανε να νιώθει τους ισχυρούς δεσμούς του με την ιδιαίτερη πατρίδα και την οικογένειά του.</a:t>
            </a:r>
            <a:br>
              <a:rPr lang="el-GR" sz="3200" dirty="0" smtClean="0"/>
            </a:br>
            <a:endParaRPr lang="el-GR" sz="32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17</a:t>
            </a:fld>
            <a:endParaRPr lang="el-GR"/>
          </a:p>
        </p:txBody>
      </p:sp>
      <p:sp>
        <p:nvSpPr>
          <p:cNvPr id="4" name="3 - Ορθογώνιο"/>
          <p:cNvSpPr/>
          <p:nvPr/>
        </p:nvSpPr>
        <p:spPr>
          <a:xfrm>
            <a:off x="500034" y="357166"/>
            <a:ext cx="8143932" cy="5970865"/>
          </a:xfrm>
          <a:prstGeom prst="rect">
            <a:avLst/>
          </a:prstGeom>
        </p:spPr>
        <p:txBody>
          <a:bodyPr wrap="square">
            <a:spAutoFit/>
          </a:bodyPr>
          <a:lstStyle/>
          <a:p>
            <a:r>
              <a:rPr lang="el-GR" sz="2800" dirty="0" smtClean="0"/>
              <a:t>Με την ανάληψη της πρωθυπουργίας το 1910 ο Ελευθέριος Βενιζέλος φεύγει για την Αθήνα και το σπίτι ενοικιάζεται κυρίως σε συγγενικά του πρόσωπα, ξένους διπλωμάτες και </a:t>
            </a:r>
            <a:r>
              <a:rPr lang="el-GR" sz="2800" dirty="0" err="1" smtClean="0"/>
              <a:t>Κρήτες</a:t>
            </a:r>
            <a:r>
              <a:rPr lang="el-GR" sz="2800" dirty="0" smtClean="0"/>
              <a:t> πολιτικούς.</a:t>
            </a:r>
            <a:br>
              <a:rPr lang="el-GR" sz="2800" dirty="0" smtClean="0"/>
            </a:br>
            <a:r>
              <a:rPr lang="el-GR" sz="2800" b="1" dirty="0" smtClean="0"/>
              <a:t>Τη σημερινή του μορφή την απέκτησε το 1927 όταν ο Ελευθέριος Βενιζέλος επιστρέφει στα Χανιά και προβαίνει στη ριζική ανακαίνιση του σπιτιού της Χαλέπας. </a:t>
            </a:r>
            <a:r>
              <a:rPr lang="el-GR" sz="2800" dirty="0" smtClean="0"/>
              <a:t>Τη μελέτη μετατροπής την ανέθεσε στον αρχιτέκτονα Σταυρίδη και επέβλεψε προσωπικά τις εργασίες. </a:t>
            </a:r>
            <a:br>
              <a:rPr lang="el-GR" sz="2800" dirty="0" smtClean="0"/>
            </a:br>
            <a:r>
              <a:rPr lang="el-GR" sz="2800" dirty="0" smtClean="0"/>
              <a:t>Τα επόμενα χρόνια μέχρι και την έναρξη του Β΄ Παγκοσμίου Πολέμου το σπίτι κατοικείται από τους γιους του Ελευθερίου Βενιζέλου.</a:t>
            </a:r>
            <a:r>
              <a:rPr lang="el-GR" dirty="0" smtClean="0"/>
              <a:t/>
            </a:r>
            <a:br>
              <a:rPr lang="el-GR" dirty="0" smtClean="0"/>
            </a:br>
            <a:endParaRPr lang="el-GR"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18</a:t>
            </a:fld>
            <a:endParaRPr lang="el-GR"/>
          </a:p>
        </p:txBody>
      </p:sp>
      <p:sp>
        <p:nvSpPr>
          <p:cNvPr id="4" name="3 - Ορθογώνιο"/>
          <p:cNvSpPr/>
          <p:nvPr/>
        </p:nvSpPr>
        <p:spPr>
          <a:xfrm>
            <a:off x="500034" y="357166"/>
            <a:ext cx="8143932" cy="5293757"/>
          </a:xfrm>
          <a:prstGeom prst="rect">
            <a:avLst/>
          </a:prstGeom>
        </p:spPr>
        <p:txBody>
          <a:bodyPr wrap="square">
            <a:spAutoFit/>
          </a:bodyPr>
          <a:lstStyle/>
          <a:p>
            <a:pPr algn="ctr"/>
            <a:r>
              <a:rPr lang="el-GR" sz="3200" b="1" dirty="0" smtClean="0"/>
              <a:t>Το 1941 στη Μάχη της Κρήτης το σπίτι βομβαρδίζεται</a:t>
            </a:r>
            <a:r>
              <a:rPr lang="el-GR" sz="3200" dirty="0" smtClean="0"/>
              <a:t>. Οι Γερμανοί το αναστηλώνουν και το χρησιμοποιούν ως στρατηγείο και κατοικία τού εκάστοτε Γερμανού Διοικητή του Φρουρίου Κρήτης. </a:t>
            </a:r>
            <a:r>
              <a:rPr lang="el-GR" sz="3200" b="1" dirty="0" smtClean="0"/>
              <a:t>Κατά τη διάρκεια της Κατοχής το σπίτι υπέστη σοβαρές φθορές και βανδαλισμούς.</a:t>
            </a:r>
            <a:r>
              <a:rPr lang="el-GR" sz="3200" dirty="0" smtClean="0"/>
              <a:t> Ένα δωμάτιο του ισογείου, που οι Γερμανοί χρησιμοποιούσαν ως αίθουσα διασκέδασης, φέρει τοιχογραφίες με διασκεδαστικές φιγούρες.</a:t>
            </a:r>
            <a:r>
              <a:rPr lang="el-GR" dirty="0" smtClean="0"/>
              <a:t/>
            </a:r>
            <a:br>
              <a:rPr lang="el-GR" dirty="0" smtClean="0"/>
            </a:br>
            <a:endParaRPr lang="el-GR"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19</a:t>
            </a:fld>
            <a:endParaRPr lang="el-GR"/>
          </a:p>
        </p:txBody>
      </p:sp>
      <p:sp>
        <p:nvSpPr>
          <p:cNvPr id="4" name="3 - Ορθογώνιο"/>
          <p:cNvSpPr/>
          <p:nvPr/>
        </p:nvSpPr>
        <p:spPr>
          <a:xfrm>
            <a:off x="357158" y="285728"/>
            <a:ext cx="8429684" cy="5539978"/>
          </a:xfrm>
          <a:prstGeom prst="rect">
            <a:avLst/>
          </a:prstGeom>
        </p:spPr>
        <p:txBody>
          <a:bodyPr wrap="square">
            <a:spAutoFit/>
          </a:bodyPr>
          <a:lstStyle/>
          <a:p>
            <a:pPr algn="ctr"/>
            <a:r>
              <a:rPr lang="el-GR" sz="2400" dirty="0" smtClean="0"/>
              <a:t>Μετά την απελευθέρωση ο Σοφοκλής Βενιζέλος αναλαμβάνει την πρώτη αποκατάσταση του κτιρίου, κυρίως εξωτερικά, ενώ αργότερα, μετά το θάνατό του, υπό την εποπτεία της Μαρίκας Βενιζέλου, γυναίκας του γιου του Ελευθερίου Βενιζέλου, Κυριάκου, έγιναν κάποιες βελτιώσεις κυρίως στους εσωτερικούς χώρους.</a:t>
            </a:r>
            <a:br>
              <a:rPr lang="el-GR" sz="2400" dirty="0" smtClean="0"/>
            </a:br>
            <a:r>
              <a:rPr lang="el-GR" sz="2400" dirty="0" smtClean="0"/>
              <a:t>Στη συνέχεια το σπίτι της Χαλέπας κληροδοτήθηκε στο Νικήτα Βενιζέλο, εγγονό του Ελευθερίου Βενιζέλου. </a:t>
            </a:r>
            <a:r>
              <a:rPr lang="el-GR" sz="2400" b="1" dirty="0" smtClean="0"/>
              <a:t>Το 2002 το Ελληνικό Δημόσιο αγόρασε το σπίτι και το παραχώρησε στο Εθνικό Ίδρυμα Ερευνών και Μελετών «Ελευθέριος Κ. Βενιζέλος». </a:t>
            </a:r>
            <a:r>
              <a:rPr lang="el-GR" sz="2400" dirty="0" smtClean="0"/>
              <a:t>Μετά τη μεταστέγαση των επιστημονικών και διοικητικών υπηρεσιών στην </a:t>
            </a:r>
            <a:r>
              <a:rPr lang="el-GR" sz="2400" dirty="0" err="1" smtClean="0"/>
              <a:t>πρ</a:t>
            </a:r>
            <a:r>
              <a:rPr lang="el-GR" sz="2400" dirty="0" smtClean="0"/>
              <a:t>. οικία </a:t>
            </a:r>
            <a:r>
              <a:rPr lang="el-GR" sz="2400" dirty="0" err="1" smtClean="0"/>
              <a:t>Βλουμ</a:t>
            </a:r>
            <a:r>
              <a:rPr lang="el-GR" sz="2400" dirty="0" smtClean="0"/>
              <a:t> το 2005, </a:t>
            </a:r>
            <a:r>
              <a:rPr lang="el-GR" sz="2400" b="1" dirty="0" smtClean="0"/>
              <a:t>η οικία Βενιζέλου παραμένει η έδρα του Ιδρύματος και εξακολουθεί να λειτουργεί ως Μουσείο, χώρος ιστορικής μνήμης του Ελευθερίου Βενιζέλου.</a:t>
            </a:r>
            <a:r>
              <a:rPr lang="el-GR" dirty="0" smtClean="0"/>
              <a:t/>
            </a:r>
            <a:br>
              <a:rPr lang="el-GR" dirty="0" smtClean="0"/>
            </a:br>
            <a:endParaRPr lang="el-GR"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a:t>
            </a:fld>
            <a:endParaRPr lang="el-GR"/>
          </a:p>
        </p:txBody>
      </p:sp>
      <p:sp>
        <p:nvSpPr>
          <p:cNvPr id="4" name="3 - Ορθογώνιο"/>
          <p:cNvSpPr/>
          <p:nvPr/>
        </p:nvSpPr>
        <p:spPr>
          <a:xfrm>
            <a:off x="500034" y="357166"/>
            <a:ext cx="8215370" cy="5816977"/>
          </a:xfrm>
          <a:prstGeom prst="rect">
            <a:avLst/>
          </a:prstGeom>
        </p:spPr>
        <p:txBody>
          <a:bodyPr wrap="square">
            <a:spAutoFit/>
          </a:bodyPr>
          <a:lstStyle/>
          <a:p>
            <a:pPr algn="ctr"/>
            <a:r>
              <a:rPr lang="el-GR" sz="5400" b="1" i="1" dirty="0" smtClean="0"/>
              <a:t>Ο σημαντικότερος Έλληνας πολιτικός, ευφυής, ρεαλιστής και οραματιστής, ευέλικτος και τολμηρός διέθετε μια εντυπωσιακή προσωπική ακτινοβολία. </a:t>
            </a:r>
            <a:r>
              <a:rPr lang="el-GR" sz="4800" dirty="0" smtClean="0"/>
              <a:t/>
            </a:r>
            <a:br>
              <a:rPr lang="el-GR" sz="4800" dirty="0" smtClean="0"/>
            </a:br>
            <a:endParaRPr lang="el-GR" sz="48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20</a:t>
            </a:fld>
            <a:endParaRPr lang="el-GR"/>
          </a:p>
        </p:txBody>
      </p:sp>
      <p:sp>
        <p:nvSpPr>
          <p:cNvPr id="4" name="3 - Ορθογώνιο"/>
          <p:cNvSpPr/>
          <p:nvPr/>
        </p:nvSpPr>
        <p:spPr>
          <a:xfrm>
            <a:off x="214282" y="214290"/>
            <a:ext cx="8643998" cy="6011526"/>
          </a:xfrm>
          <a:prstGeom prst="rect">
            <a:avLst/>
          </a:prstGeom>
        </p:spPr>
        <p:txBody>
          <a:bodyPr wrap="square">
            <a:spAutoFit/>
          </a:bodyPr>
          <a:lstStyle/>
          <a:p>
            <a:r>
              <a:rPr lang="el-GR" sz="2400" b="1" dirty="0" smtClean="0"/>
              <a:t>Το σπίτι φέρει την προσωπική του σφραγίδα και όλοι οι χώροι έχουν διατηρήσει μέχρι και σήμερα την αυθεντική τους μορφή, αυτή που είχαν την εποχή που κατοικούσε στο σπίτι. Έπιπλα της δεκαετίας 1925-1935, διαλεγμένα από τον ίδιο το Βενιζέλο και τη γυναίκα του Έλενα, που τα έφεραν από την Αθήνα και το εξωτερικό, κινητά διακοσμητικά αντικείμενα και πίνακες εποχής, πρωτότυπες φωτογραφίες, προσωπικά του αντικείμενα ιδιαίτερα σημαντικής αξίας κοσμούν το εσωτερικό του σπιτιού.</a:t>
            </a:r>
          </a:p>
          <a:p>
            <a:r>
              <a:rPr lang="el-GR" sz="2400" dirty="0" smtClean="0"/>
              <a:t/>
            </a:r>
            <a:br>
              <a:rPr lang="el-GR" sz="2400" dirty="0" smtClean="0"/>
            </a:br>
            <a:r>
              <a:rPr lang="el-GR" sz="2000" b="1" dirty="0" smtClean="0"/>
              <a:t>Άμεσος σκοπός του Ιδρύματος είναι η αποκατάσταση της ιστορικής οικίας, η οποία έχει σοβαρό στατικό πρόβλημα και η μετατροπή της σε χώρο ιστορικής μνήμης και σύγχρονο μουσείο σύμφωνα με τα διεθνή πρότυπα. </a:t>
            </a:r>
            <a:r>
              <a:rPr lang="el-GR" sz="2000" dirty="0" smtClean="0"/>
              <a:t>Μετά την ολοκλήρωση των εργασιών αποκατάστασης και βάσει </a:t>
            </a:r>
            <a:r>
              <a:rPr lang="el-GR" sz="2000" b="1" dirty="0" err="1" smtClean="0"/>
              <a:t>μουσειολογικής</a:t>
            </a:r>
            <a:r>
              <a:rPr lang="el-GR" sz="2000" b="1" dirty="0" smtClean="0"/>
              <a:t> μελέτης, η οικία Βενιζέλου θα λειτουργεί με μουσειακές τεχνολογίες και σύγχρονο τεχνολογικό εξοπλισμό, ενώ προβλέπεται η μελλοντική διασύνδεσή του και με άλλα μουσειακά συγκροτήματα της χώρας και του εξωτερικού.</a:t>
            </a:r>
            <a:r>
              <a:rPr lang="el-GR" sz="2400" dirty="0" smtClean="0"/>
              <a:t/>
            </a:r>
            <a:br>
              <a:rPr lang="el-GR" sz="2400" dirty="0" smtClean="0"/>
            </a:br>
            <a:endParaRPr lang="el-GR" sz="24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21</a:t>
            </a:fld>
            <a:endParaRPr lang="el-GR"/>
          </a:p>
        </p:txBody>
      </p:sp>
      <p:pic>
        <p:nvPicPr>
          <p:cNvPr id="2050" name="Picture 2" descr="http://85.72.35.68/images/2.jpg"/>
          <p:cNvPicPr>
            <a:picLocks noChangeAspect="1" noChangeArrowheads="1"/>
          </p:cNvPicPr>
          <p:nvPr/>
        </p:nvPicPr>
        <p:blipFill>
          <a:blip r:embed="rId3" cstate="print"/>
          <a:srcRect/>
          <a:stretch>
            <a:fillRect/>
          </a:stretch>
        </p:blipFill>
        <p:spPr bwMode="auto">
          <a:xfrm>
            <a:off x="357158" y="285728"/>
            <a:ext cx="4214842" cy="5857916"/>
          </a:xfrm>
          <a:prstGeom prst="rect">
            <a:avLst/>
          </a:prstGeom>
          <a:noFill/>
          <a:ln w="38100">
            <a:solidFill>
              <a:schemeClr val="accent4">
                <a:lumMod val="40000"/>
                <a:lumOff val="60000"/>
              </a:schemeClr>
            </a:solidFill>
          </a:ln>
        </p:spPr>
      </p:pic>
      <p:sp>
        <p:nvSpPr>
          <p:cNvPr id="6" name="5 - Ορθογώνιο"/>
          <p:cNvSpPr/>
          <p:nvPr/>
        </p:nvSpPr>
        <p:spPr>
          <a:xfrm>
            <a:off x="4786314" y="571480"/>
            <a:ext cx="3786214" cy="5262979"/>
          </a:xfrm>
          <a:prstGeom prst="rect">
            <a:avLst/>
          </a:prstGeom>
        </p:spPr>
        <p:txBody>
          <a:bodyPr wrap="square">
            <a:spAutoFit/>
          </a:bodyPr>
          <a:lstStyle/>
          <a:p>
            <a:r>
              <a:rPr lang="el-GR" sz="2800" dirty="0" smtClean="0"/>
              <a:t>Το </a:t>
            </a:r>
            <a:r>
              <a:rPr lang="el-GR" sz="2800" b="1" dirty="0" smtClean="0"/>
              <a:t>Εθνικό Ίδρυμα Ερευνών και Μελετών «Ελευθέριος Κ. Βενιζέλος», </a:t>
            </a:r>
            <a:r>
              <a:rPr lang="el-GR" sz="2800" dirty="0" smtClean="0"/>
              <a:t>στο πλαίσιο δημιουργίας ενός ενιαίου εικονικού αρχείου για τον Ελευθέριο Βενιζέλο και τη νεότερη ελληνική ιστορία, ανέλαβε ως φορέας υλοποίησης τα ακόλουθα έργα:</a:t>
            </a:r>
            <a:endParaRPr lang="el-GR" sz="28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22</a:t>
            </a:fld>
            <a:endParaRPr lang="el-GR"/>
          </a:p>
        </p:txBody>
      </p:sp>
      <p:sp>
        <p:nvSpPr>
          <p:cNvPr id="4" name="3 - Ορθογώνιο"/>
          <p:cNvSpPr/>
          <p:nvPr/>
        </p:nvSpPr>
        <p:spPr>
          <a:xfrm>
            <a:off x="428596" y="357166"/>
            <a:ext cx="8143932" cy="5324535"/>
          </a:xfrm>
          <a:prstGeom prst="rect">
            <a:avLst/>
          </a:prstGeom>
        </p:spPr>
        <p:txBody>
          <a:bodyPr wrap="square">
            <a:spAutoFit/>
          </a:bodyPr>
          <a:lstStyle/>
          <a:p>
            <a:r>
              <a:rPr lang="el-GR" sz="2000" b="1" i="1" dirty="0" smtClean="0"/>
              <a:t>«Επιστημονική Τεκμηρίωση και Ψηφιοποίηση Προσωπικού Αρχείου Ελευθερίου Βενιζέλου – Ηλεκτρονική έκδοση με θέμα “Η Κρητική Πολιτεία του Ελευθερίου Βενιζέλου”»</a:t>
            </a:r>
            <a:r>
              <a:rPr lang="el-GR" sz="2000" b="1" dirty="0" smtClean="0"/>
              <a:t> </a:t>
            </a:r>
            <a:r>
              <a:rPr lang="el-GR" sz="2000" dirty="0" smtClean="0"/>
              <a:t>(Μέτρο 1.3, Ε.Π. “Κοινωνία της Πληροφορίας”, Πρόσκληση 65): πρόκειται για την επιστημονική τεκμηρίωση, ψηφιοποίηση και προβολή τριών από τις </a:t>
            </a:r>
            <a:r>
              <a:rPr lang="el-GR" sz="2000" b="1" dirty="0" smtClean="0"/>
              <a:t>αρχειακές μονάδες του προσωπικού αρχείου του Ελευθερίου Βενιζέλου που βρίσκονται στο Εθνικό Ίδρυμα «Ελευθέριος Κ. Βενιζέλος», στο Ελληνικό Λογοτεχνικό &amp; Ιστορικό Αρχείο (ΕΛΙΑ) και στο Μουσείο Μπενάκη. </a:t>
            </a:r>
          </a:p>
          <a:p>
            <a:r>
              <a:rPr lang="el-GR" sz="2000" dirty="0" smtClean="0"/>
              <a:t>Ως προς την έκταση το έργο καλύπτει 35.893 τεκμήρια (περίπου 130.000 λήψεις) και συγκεκριμένα ολόκληρα τα αρχεία Βενιζέλου του Ιδρύματος και του ΕΛΙΑ και το μεγαλύτερο μέρος του αρχείου του Μουσείου Μπενάκη, που διαθέτει και τον μεγαλύτερο όγκο του υλικού. </a:t>
            </a:r>
            <a:r>
              <a:rPr lang="el-GR" sz="2000" b="1" dirty="0" smtClean="0"/>
              <a:t>Πρόκειται για υλικό ιδιαίτερα σημαντικής ιστορικής αξίας, που κατηγοριοποιείται σε συλλογές εγγράφων, γραφιστικού, φωτογραφικού και χαρτογραφικού υλικού, που αναφέρονται σε σημαντικές πτυχές του έργου, της εποχής και της ζωής του Έλληνα πολιτικού, καλύπτοντας την περίοδο 1880-1936.</a:t>
            </a:r>
            <a:r>
              <a:rPr lang="el-GR" sz="2000" dirty="0" smtClean="0"/>
              <a:t/>
            </a:r>
            <a:br>
              <a:rPr lang="el-GR" sz="2000" dirty="0" smtClean="0"/>
            </a:br>
            <a:endParaRPr lang="el-GR" sz="20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23</a:t>
            </a:fld>
            <a:endParaRPr lang="el-GR"/>
          </a:p>
        </p:txBody>
      </p:sp>
      <p:sp>
        <p:nvSpPr>
          <p:cNvPr id="4" name="3 - Ορθογώνιο"/>
          <p:cNvSpPr/>
          <p:nvPr/>
        </p:nvSpPr>
        <p:spPr>
          <a:xfrm>
            <a:off x="357158" y="214290"/>
            <a:ext cx="8429684" cy="6001643"/>
          </a:xfrm>
          <a:prstGeom prst="rect">
            <a:avLst/>
          </a:prstGeom>
        </p:spPr>
        <p:txBody>
          <a:bodyPr wrap="square">
            <a:spAutoFit/>
          </a:bodyPr>
          <a:lstStyle/>
          <a:p>
            <a:r>
              <a:rPr lang="el-GR" sz="2400" b="1" i="1" dirty="0" smtClean="0"/>
              <a:t>«Επιστημονική Τεκμηρίωση και Ψηφιοποίηση Προσωπικού Αρχείου Ελευθερίου Βενιζέλου – Ανάδειξη και Προβολή Ψηφιακού Περιεχομένου μέσω του Διαδικτύου»</a:t>
            </a:r>
            <a:r>
              <a:rPr lang="el-GR" sz="2400" dirty="0" smtClean="0"/>
              <a:t> (Μέτρο 1.3, Ε.Π. “Κοινωνία της Πληροφορίας”, Πρόσκληση 172): πρόκειται για την επιστημονική τεκμηρίωση, ψηφιοποίηση και ανάδειξη του προσωπικού αρχείου του Ελευθερίου Βενιζέλου, που βρίσκεται στην κατοχή του Εθνικού Ιδρύματος «Ελευθέριος Κ. Βενιζέλος» [συλλογές εγγράφων και φωτογραφικού υλικού, ενδεικτικά: Συλλογή Ελευθερίου Βενιζέλου (δικογραφία δίκης 1933), Συλλογή Κλεάρχου </a:t>
            </a:r>
            <a:r>
              <a:rPr lang="el-GR" sz="2400" dirty="0" err="1" smtClean="0"/>
              <a:t>Μαρκαντωνάκη</a:t>
            </a:r>
            <a:r>
              <a:rPr lang="el-GR" sz="2400" dirty="0" smtClean="0"/>
              <a:t>, Συλλογή </a:t>
            </a:r>
            <a:r>
              <a:rPr lang="el-GR" sz="2400" dirty="0" err="1" smtClean="0"/>
              <a:t>Βασ</a:t>
            </a:r>
            <a:r>
              <a:rPr lang="el-GR" sz="2400" dirty="0" smtClean="0"/>
              <a:t>. Καλαϊτζή – </a:t>
            </a:r>
            <a:r>
              <a:rPr lang="el-GR" sz="2400" dirty="0" err="1" smtClean="0"/>
              <a:t>Μουντάκη</a:t>
            </a:r>
            <a:r>
              <a:rPr lang="el-GR" sz="2400" dirty="0" smtClean="0"/>
              <a:t> «Μικρασιατική Εκστρατεία &amp; Καταστροφή»] και του Μουσείου Μπενάκη (128 φάκελοι, συλλογή εγγράφων της Βουλής και της Γερουσίας, καθώς και της Προσωρινής Κυβέρνησης Θεσσαλονίκης). Το υλικό αποτελείται συνολικά από 8.447 τεκμήρια (25.737 λήψεις) και καλύπτει την περίοδο από τα τέλη του 19ου αιώνα μέχρι και τη δεκαετία του 1960. </a:t>
            </a:r>
            <a:endParaRPr lang="el-GR" sz="24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24</a:t>
            </a:fld>
            <a:endParaRPr lang="el-GR"/>
          </a:p>
        </p:txBody>
      </p:sp>
      <p:pic>
        <p:nvPicPr>
          <p:cNvPr id="9218" name="Picture 2" descr="C:\Documents and Settings\Administrator.LIBRARY\My Documents\My Pictures\180px-AtaturkAndVenizelos.jpg"/>
          <p:cNvPicPr>
            <a:picLocks noChangeAspect="1" noChangeArrowheads="1"/>
          </p:cNvPicPr>
          <p:nvPr/>
        </p:nvPicPr>
        <p:blipFill>
          <a:blip r:embed="rId3" cstate="print"/>
          <a:srcRect/>
          <a:stretch>
            <a:fillRect/>
          </a:stretch>
        </p:blipFill>
        <p:spPr bwMode="auto">
          <a:xfrm>
            <a:off x="1785918" y="214290"/>
            <a:ext cx="5857916" cy="4013222"/>
          </a:xfrm>
          <a:prstGeom prst="rect">
            <a:avLst/>
          </a:prstGeom>
          <a:noFill/>
          <a:ln w="38100">
            <a:solidFill>
              <a:schemeClr val="tx1"/>
            </a:solidFill>
          </a:ln>
        </p:spPr>
      </p:pic>
      <p:pic>
        <p:nvPicPr>
          <p:cNvPr id="9219" name="Picture 3" descr="C:\Documents and Settings\Administrator.LIBRARY\My Documents\My Pictures\350px-Empros250723.jpg"/>
          <p:cNvPicPr>
            <a:picLocks noChangeAspect="1" noChangeArrowheads="1"/>
          </p:cNvPicPr>
          <p:nvPr/>
        </p:nvPicPr>
        <p:blipFill>
          <a:blip r:embed="rId4" cstate="print"/>
          <a:srcRect/>
          <a:stretch>
            <a:fillRect/>
          </a:stretch>
        </p:blipFill>
        <p:spPr bwMode="auto">
          <a:xfrm>
            <a:off x="1357290" y="4500570"/>
            <a:ext cx="3857652" cy="1571636"/>
          </a:xfrm>
          <a:prstGeom prst="rect">
            <a:avLst/>
          </a:prstGeom>
          <a:noFill/>
          <a:ln w="28575">
            <a:solidFill>
              <a:schemeClr val="tx1"/>
            </a:solidFill>
          </a:ln>
        </p:spPr>
      </p:pic>
      <p:pic>
        <p:nvPicPr>
          <p:cNvPr id="9220" name="Picture 4" descr="C:\Documents and Settings\Administrator.LIBRARY\My Documents\My Pictures\180px-Triandria.jpg"/>
          <p:cNvPicPr>
            <a:picLocks noChangeAspect="1" noChangeArrowheads="1"/>
          </p:cNvPicPr>
          <p:nvPr/>
        </p:nvPicPr>
        <p:blipFill>
          <a:blip r:embed="rId5" cstate="print"/>
          <a:srcRect/>
          <a:stretch>
            <a:fillRect/>
          </a:stretch>
        </p:blipFill>
        <p:spPr bwMode="auto">
          <a:xfrm>
            <a:off x="6000760" y="4500570"/>
            <a:ext cx="2786082" cy="1643074"/>
          </a:xfrm>
          <a:prstGeom prst="rect">
            <a:avLst/>
          </a:prstGeom>
          <a:noFill/>
          <a:ln w="19050">
            <a:solidFill>
              <a:schemeClr val="tx1"/>
            </a:solidFill>
          </a:ln>
        </p:spPr>
      </p:pic>
    </p:spTree>
  </p:cSld>
  <p:clrMapOvr>
    <a:masterClrMapping/>
  </p:clrMapOvr>
  <p:transition>
    <p:wedge/>
    <p:sndAc>
      <p:stSnd>
        <p:snd r:embed="rId2"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25</a:t>
            </a:fld>
            <a:endParaRPr lang="el-GR"/>
          </a:p>
        </p:txBody>
      </p:sp>
      <p:sp>
        <p:nvSpPr>
          <p:cNvPr id="4" name="3 - Ορθογώνιο"/>
          <p:cNvSpPr/>
          <p:nvPr/>
        </p:nvSpPr>
        <p:spPr>
          <a:xfrm>
            <a:off x="357158" y="214290"/>
            <a:ext cx="8501122" cy="6186309"/>
          </a:xfrm>
          <a:prstGeom prst="rect">
            <a:avLst/>
          </a:prstGeom>
        </p:spPr>
        <p:txBody>
          <a:bodyPr wrap="square">
            <a:spAutoFit/>
          </a:bodyPr>
          <a:lstStyle/>
          <a:p>
            <a:pPr algn="ctr"/>
            <a:r>
              <a:rPr lang="el-GR" sz="3600" dirty="0" smtClean="0"/>
              <a:t>Η τελευταία τετραετία της διακυβέρνησής του (1928-1932) ήταν περίοδος σταθερότητας και δημιουργίας. Κορυφαία επιτυχία το ελληνοτουρκικό σύμφωνο φιλίας (1930). Το τέλος της σταδιοδρομίας του σημαδεύτηκε από την </a:t>
            </a:r>
            <a:r>
              <a:rPr lang="el-GR" sz="3600" dirty="0" smtClean="0">
                <a:hlinkClick r:id="rId3" action="ppaction://hlinkfile"/>
              </a:rPr>
              <a:t>απόπειρα κατά της ζωής του (Ιούνιος 1933)</a:t>
            </a:r>
            <a:r>
              <a:rPr lang="el-GR" sz="3600" dirty="0" smtClean="0"/>
              <a:t> και το αποτυχημένο κίνημα του Μαρτίου 1935. Αυτοεξορίστηκε στο Παρίσι, όπου πέθανε στις 18 Μαρτίου 1936. </a:t>
            </a:r>
            <a:br>
              <a:rPr lang="el-GR" sz="3600" dirty="0" smtClean="0"/>
            </a:br>
            <a:endParaRPr lang="el-GR" sz="36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DD878CB-A598-4B91-88EC-4B49BD0945F3}" type="slidenum">
              <a:rPr lang="el-GR" smtClean="0"/>
              <a:pPr/>
              <a:t>26</a:t>
            </a:fld>
            <a:endParaRPr lang="el-GR"/>
          </a:p>
        </p:txBody>
      </p:sp>
      <p:sp>
        <p:nvSpPr>
          <p:cNvPr id="3" name="2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4" name="3 - Ορθογώνιο"/>
          <p:cNvSpPr/>
          <p:nvPr/>
        </p:nvSpPr>
        <p:spPr>
          <a:xfrm>
            <a:off x="500034" y="357166"/>
            <a:ext cx="8072494" cy="5262979"/>
          </a:xfrm>
          <a:prstGeom prst="rect">
            <a:avLst/>
          </a:prstGeom>
          <a:solidFill>
            <a:schemeClr val="accent1">
              <a:lumMod val="50000"/>
            </a:schemeClr>
          </a:solidFill>
        </p:spPr>
        <p:txBody>
          <a:bodyPr wrap="square">
            <a:spAutoFit/>
          </a:bodyPr>
          <a:lstStyle/>
          <a:p>
            <a:r>
              <a:rPr lang="el-GR" sz="2800" dirty="0" smtClean="0"/>
              <a:t>Το όνομα του Ελευθερίου Βενιζέλου έχει δοθεί σε πολλούς δρόμους και πλατείες σε όλες σχεδόν τις πόλεις της Ελλάδας. Ο </a:t>
            </a:r>
            <a:r>
              <a:rPr lang="el-GR" sz="2800" dirty="0" smtClean="0">
                <a:hlinkClick r:id="rId3" action="ppaction://hlinkfile" tooltip="Σταθμός Ταύρου-Ελευθερίου Βενιζέλου (Μετρό Αθήνας)"/>
              </a:rPr>
              <a:t>σταθμός Ταύρου</a:t>
            </a:r>
            <a:r>
              <a:rPr lang="el-GR" sz="2800" dirty="0" smtClean="0"/>
              <a:t> του </a:t>
            </a:r>
            <a:r>
              <a:rPr lang="el-GR" sz="2800" dirty="0" smtClean="0">
                <a:hlinkClick r:id="rId4" action="ppaction://hlinkfile" tooltip="ΗΣΑΠ"/>
              </a:rPr>
              <a:t>ηλεκτρικού σιδηροδρόμου</a:t>
            </a:r>
            <a:r>
              <a:rPr lang="el-GR" sz="2800" dirty="0" smtClean="0"/>
              <a:t> της </a:t>
            </a:r>
            <a:r>
              <a:rPr lang="el-GR" sz="2800" dirty="0" smtClean="0">
                <a:hlinkClick r:id="rId5" action="ppaction://hlinkfile" tooltip="Αθήνα"/>
              </a:rPr>
              <a:t>Αθήνας</a:t>
            </a:r>
            <a:r>
              <a:rPr lang="el-GR" sz="2800" dirty="0" smtClean="0"/>
              <a:t> φέρει το όνομα του («Ελευθέριος Βενιζέλος - Ταύρος»). Το νέο </a:t>
            </a:r>
            <a:r>
              <a:rPr lang="el-GR" sz="2800" dirty="0" smtClean="0">
                <a:hlinkClick r:id="rId6" action="ppaction://hlinkfile" tooltip="Διεθνές Αεροδρόμιο Ελευθέριος Βενιζέλος"/>
              </a:rPr>
              <a:t>αεροδρόμιο της Αθήνας</a:t>
            </a:r>
            <a:r>
              <a:rPr lang="el-GR" sz="2800" dirty="0" smtClean="0"/>
              <a:t> στα </a:t>
            </a:r>
            <a:r>
              <a:rPr lang="el-GR" sz="2800" dirty="0" smtClean="0">
                <a:hlinkClick r:id="rId7" action="ppaction://hlinkfile" tooltip="Σπάτα"/>
              </a:rPr>
              <a:t>Σπάτα</a:t>
            </a:r>
            <a:r>
              <a:rPr lang="el-GR" sz="2800" dirty="0" smtClean="0"/>
              <a:t> ονομάστηκε προς τιμήν του </a:t>
            </a:r>
            <a:r>
              <a:rPr lang="el-GR" sz="2800" dirty="0" smtClean="0">
                <a:hlinkClick r:id="rId8" action="ppaction://hlinkfile" tooltip="Διεθνής Αερολιμένας Αθηνών «Ελευθέριος Βενιζέλος»"/>
              </a:rPr>
              <a:t>Διεθνής Αερολιμένας Αθηνών «Ελευθέριος Βενιζέλος»</a:t>
            </a:r>
            <a:r>
              <a:rPr lang="el-GR" sz="2800" dirty="0" smtClean="0"/>
              <a:t>. Επίσης ο Ελευθέριος Βενιζέλος απεικονίζεται στο </a:t>
            </a:r>
            <a:r>
              <a:rPr lang="el-GR" sz="2800" dirty="0" smtClean="0">
                <a:hlinkClick r:id="rId9" action="ppaction://hlinkfile" tooltip="Ελληνικά κέρματα ευρώ"/>
              </a:rPr>
              <a:t>ελληνικό κέρμα του 0,50 €</a:t>
            </a:r>
            <a:r>
              <a:rPr lang="el-GR" sz="2800" dirty="0" smtClean="0"/>
              <a:t>.</a:t>
            </a:r>
          </a:p>
          <a:p>
            <a:r>
              <a:rPr lang="el-GR" sz="2800" dirty="0" smtClean="0"/>
              <a:t>Προς τιμή του μεγάλου αυτού Πολιτικού η ναυτιλιακή εταιρία </a:t>
            </a:r>
            <a:r>
              <a:rPr lang="el-GR" sz="2800" dirty="0" smtClean="0">
                <a:hlinkClick r:id="rId10" action="ppaction://hlinkfile" tooltip="Ανώνυμος Ναυτιλιακή Εταιρία Κρήτης (δεν έχει γραφτεί ακόμα)"/>
              </a:rPr>
              <a:t>ΑΝΕΚ </a:t>
            </a:r>
            <a:r>
              <a:rPr lang="el-GR" sz="2800" dirty="0" err="1" smtClean="0">
                <a:hlinkClick r:id="rId10" action="ppaction://hlinkfile" tooltip="Ανώνυμος Ναυτιλιακή Εταιρία Κρήτης (δεν έχει γραφτεί ακόμα)"/>
              </a:rPr>
              <a:t>lines</a:t>
            </a:r>
            <a:r>
              <a:rPr lang="el-GR" sz="2800" dirty="0" smtClean="0"/>
              <a:t> έδωσε το όνομά του </a:t>
            </a:r>
            <a:r>
              <a:rPr lang="el-GR" sz="2800" dirty="0" err="1" smtClean="0"/>
              <a:t>σ΄</a:t>
            </a:r>
            <a:r>
              <a:rPr lang="el-GR" sz="2800" dirty="0" smtClean="0"/>
              <a:t> ένα από τα πορθμεία της. </a:t>
            </a:r>
            <a:endParaRPr lang="el-GR" sz="28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27</a:t>
            </a:fld>
            <a:endParaRPr lang="el-GR"/>
          </a:p>
        </p:txBody>
      </p:sp>
      <p:sp>
        <p:nvSpPr>
          <p:cNvPr id="4" name="3 - Ορθογώνιο"/>
          <p:cNvSpPr/>
          <p:nvPr/>
        </p:nvSpPr>
        <p:spPr>
          <a:xfrm>
            <a:off x="357158" y="285728"/>
            <a:ext cx="8429684" cy="5632311"/>
          </a:xfrm>
          <a:prstGeom prst="rect">
            <a:avLst/>
          </a:prstGeom>
        </p:spPr>
        <p:txBody>
          <a:bodyPr wrap="square">
            <a:spAutoFit/>
          </a:bodyPr>
          <a:lstStyle/>
          <a:p>
            <a:r>
              <a:rPr lang="el-GR" b="1" dirty="0" smtClean="0"/>
              <a:t>Προτεινόμενη βιβλιογραφία:</a:t>
            </a:r>
          </a:p>
          <a:p>
            <a:endParaRPr lang="el-GR" b="1" dirty="0" smtClean="0"/>
          </a:p>
          <a:p>
            <a:r>
              <a:rPr lang="el-GR" dirty="0" smtClean="0"/>
              <a:t>Ελευθέριος Βενιζέλος, "Τα κείμενα", Λέσχη Φιλελευθέρων, Αθήναι 1978 </a:t>
            </a:r>
          </a:p>
          <a:p>
            <a:r>
              <a:rPr lang="el-GR" dirty="0" smtClean="0"/>
              <a:t>Ελευθέριος Βενιζέλος, </a:t>
            </a:r>
            <a:r>
              <a:rPr lang="el-GR" i="1" dirty="0" err="1" smtClean="0"/>
              <a:t>Ιδιόγραφον</a:t>
            </a:r>
            <a:r>
              <a:rPr lang="el-GR" i="1" dirty="0" smtClean="0"/>
              <a:t> </a:t>
            </a:r>
            <a:r>
              <a:rPr lang="el-GR" i="1" dirty="0" err="1" smtClean="0"/>
              <a:t>Ημερολόγιον</a:t>
            </a:r>
            <a:r>
              <a:rPr lang="el-GR" dirty="0" smtClean="0"/>
              <a:t>, </a:t>
            </a:r>
            <a:r>
              <a:rPr lang="el-GR" i="1" dirty="0" smtClean="0"/>
              <a:t>Έκδοση Ιστορικής Λαογραφικής και Αρχαιολογικής Εταιρείας Κρήτης</a:t>
            </a:r>
            <a:r>
              <a:rPr lang="el-GR" dirty="0" smtClean="0"/>
              <a:t>, </a:t>
            </a:r>
            <a:r>
              <a:rPr lang="el-GR" dirty="0" smtClean="0">
                <a:hlinkClick r:id="rId3" action="ppaction://hlinkfile" tooltip="1979"/>
              </a:rPr>
              <a:t>1979</a:t>
            </a:r>
            <a:r>
              <a:rPr lang="el-GR" dirty="0" smtClean="0"/>
              <a:t>, </a:t>
            </a:r>
            <a:r>
              <a:rPr lang="el-GR" dirty="0" smtClean="0">
                <a:hlinkClick r:id="rId4" action="ppaction://hlinkfile" tooltip="Χανιά"/>
              </a:rPr>
              <a:t>Χανιά</a:t>
            </a:r>
            <a:r>
              <a:rPr lang="el-GR" dirty="0" smtClean="0"/>
              <a:t> </a:t>
            </a:r>
          </a:p>
          <a:p>
            <a:r>
              <a:rPr lang="el-GR" i="1" dirty="0" smtClean="0"/>
              <a:t>Ο Ελευθέριος Βενιζέλος και η εποχή του</a:t>
            </a:r>
            <a:r>
              <a:rPr lang="el-GR" dirty="0" smtClean="0"/>
              <a:t>, </a:t>
            </a:r>
            <a:r>
              <a:rPr lang="el-GR" i="1" dirty="0" smtClean="0"/>
              <a:t>Έκδοση Εφημερίδας "ΤΑ ΝΕΑ"</a:t>
            </a:r>
            <a:r>
              <a:rPr lang="el-GR" dirty="0" smtClean="0"/>
              <a:t>, </a:t>
            </a:r>
            <a:r>
              <a:rPr lang="el-GR" dirty="0" smtClean="0">
                <a:hlinkClick r:id="rId5" action="ppaction://hlinkfile" tooltip="Αθήνα"/>
              </a:rPr>
              <a:t>Αθήνα</a:t>
            </a:r>
            <a:r>
              <a:rPr lang="el-GR" dirty="0" smtClean="0"/>
              <a:t>, </a:t>
            </a:r>
            <a:r>
              <a:rPr lang="el-GR" dirty="0" smtClean="0">
                <a:hlinkClick r:id="rId6" action="ppaction://hlinkfile" tooltip="2005"/>
              </a:rPr>
              <a:t>2005</a:t>
            </a:r>
            <a:r>
              <a:rPr lang="el-GR" dirty="0" smtClean="0"/>
              <a:t> </a:t>
            </a:r>
          </a:p>
          <a:p>
            <a:r>
              <a:rPr lang="el-GR" dirty="0" smtClean="0"/>
              <a:t>Γεώργιος Ι. </a:t>
            </a:r>
            <a:r>
              <a:rPr lang="el-GR" dirty="0" err="1" smtClean="0"/>
              <a:t>Παναγιωτάκης</a:t>
            </a:r>
            <a:r>
              <a:rPr lang="el-GR" dirty="0" smtClean="0"/>
              <a:t>, </a:t>
            </a:r>
            <a:r>
              <a:rPr lang="el-GR" i="1" dirty="0" smtClean="0"/>
              <a:t>Ο Βενιζέλος στην επανάσταση και την πολιτική</a:t>
            </a:r>
            <a:r>
              <a:rPr lang="el-GR" dirty="0" smtClean="0"/>
              <a:t>, </a:t>
            </a:r>
            <a:r>
              <a:rPr lang="el-GR" i="1" dirty="0" err="1" smtClean="0"/>
              <a:t>Εκδ.Τυποκρέτα</a:t>
            </a:r>
            <a:r>
              <a:rPr lang="el-GR" dirty="0" smtClean="0"/>
              <a:t>, </a:t>
            </a:r>
            <a:r>
              <a:rPr lang="el-GR" dirty="0" smtClean="0">
                <a:hlinkClick r:id="rId7" action="ppaction://hlinkfile" tooltip="1993"/>
              </a:rPr>
              <a:t>1993</a:t>
            </a:r>
            <a:r>
              <a:rPr lang="el-GR" dirty="0" smtClean="0"/>
              <a:t>, </a:t>
            </a:r>
            <a:r>
              <a:rPr lang="el-GR" dirty="0" smtClean="0">
                <a:hlinkClick r:id="rId8" action="ppaction://hlinkfile" tooltip="Ηράκλειο"/>
              </a:rPr>
              <a:t>Ηράκλειο</a:t>
            </a:r>
            <a:r>
              <a:rPr lang="el-GR" dirty="0" smtClean="0"/>
              <a:t> </a:t>
            </a:r>
            <a:r>
              <a:rPr lang="el-GR" dirty="0" smtClean="0">
                <a:hlinkClick r:id="rId9" action="ppaction://hlinkfile"/>
              </a:rPr>
              <a:t>ISBN 9608519640</a:t>
            </a:r>
            <a:r>
              <a:rPr lang="el-GR" dirty="0" smtClean="0"/>
              <a:t> </a:t>
            </a:r>
          </a:p>
          <a:p>
            <a:r>
              <a:rPr lang="el-GR" dirty="0" smtClean="0"/>
              <a:t>Φαίδων Κων. </a:t>
            </a:r>
            <a:r>
              <a:rPr lang="el-GR" dirty="0" err="1" smtClean="0"/>
              <a:t>Μπουμπουλίδης</a:t>
            </a:r>
            <a:r>
              <a:rPr lang="el-GR" dirty="0" smtClean="0"/>
              <a:t>, </a:t>
            </a:r>
            <a:r>
              <a:rPr lang="el-GR" i="1" dirty="0" smtClean="0"/>
              <a:t>Νεοέλληνες </a:t>
            </a:r>
            <a:r>
              <a:rPr lang="el-GR" i="1" dirty="0" err="1" smtClean="0"/>
              <a:t>λογοτέχναι</a:t>
            </a:r>
            <a:r>
              <a:rPr lang="el-GR" i="1" dirty="0" smtClean="0"/>
              <a:t> για τον Ελευθέριο Βενιζέλο: κείμενα και αναφορές</a:t>
            </a:r>
            <a:r>
              <a:rPr lang="el-GR" dirty="0" smtClean="0"/>
              <a:t>, </a:t>
            </a:r>
            <a:r>
              <a:rPr lang="el-GR" i="1" dirty="0" err="1" smtClean="0"/>
              <a:t>Εκδ.Λέσχη</a:t>
            </a:r>
            <a:r>
              <a:rPr lang="el-GR" i="1" dirty="0" smtClean="0"/>
              <a:t> Φιλελευθέρων</a:t>
            </a:r>
            <a:r>
              <a:rPr lang="el-GR" dirty="0" smtClean="0"/>
              <a:t>, </a:t>
            </a:r>
            <a:r>
              <a:rPr lang="el-GR" dirty="0" smtClean="0">
                <a:hlinkClick r:id="rId10" action="ppaction://hlinkfile" tooltip="1991"/>
              </a:rPr>
              <a:t>1991</a:t>
            </a:r>
            <a:r>
              <a:rPr lang="el-GR" dirty="0" smtClean="0"/>
              <a:t>, Αθήνα </a:t>
            </a:r>
          </a:p>
          <a:p>
            <a:r>
              <a:rPr lang="el-GR" dirty="0" smtClean="0">
                <a:hlinkClick r:id="rId11" action="ppaction://hlinkfile" tooltip="Θάνος Βερέμης"/>
              </a:rPr>
              <a:t>Θάνος Βερέμης</a:t>
            </a:r>
            <a:r>
              <a:rPr lang="el-GR" dirty="0" smtClean="0"/>
              <a:t>, </a:t>
            </a:r>
            <a:r>
              <a:rPr lang="el-GR" i="1" dirty="0" smtClean="0"/>
              <a:t>Στρατός και </a:t>
            </a:r>
            <a:r>
              <a:rPr lang="el-GR" i="1" dirty="0" err="1" smtClean="0"/>
              <a:t>Βενιζελισμός</a:t>
            </a:r>
            <a:r>
              <a:rPr lang="el-GR" i="1" dirty="0" smtClean="0"/>
              <a:t> από το 1916 έως το 1935</a:t>
            </a:r>
            <a:r>
              <a:rPr lang="el-GR" dirty="0" smtClean="0"/>
              <a:t>, από το </a:t>
            </a:r>
            <a:r>
              <a:rPr lang="el-GR" i="1" dirty="0" smtClean="0"/>
              <a:t>Συμπόσιο για τον Ελευθέριο Βενιζέλο</a:t>
            </a:r>
            <a:r>
              <a:rPr lang="el-GR" dirty="0" smtClean="0"/>
              <a:t>. Πρακτικά, Αθήνα, </a:t>
            </a:r>
            <a:r>
              <a:rPr lang="el-GR" i="1" dirty="0" smtClean="0"/>
              <a:t>Εταιρεία Ελληνικού Λογοτεχνικού και Ιστορικού Αρχείου και Μουσείο Μπενάκη</a:t>
            </a:r>
            <a:r>
              <a:rPr lang="el-GR" dirty="0" smtClean="0"/>
              <a:t>, </a:t>
            </a:r>
            <a:r>
              <a:rPr lang="el-GR" dirty="0" smtClean="0">
                <a:hlinkClick r:id="rId12" action="ppaction://hlinkfile" tooltip="1988"/>
              </a:rPr>
              <a:t>1988</a:t>
            </a:r>
            <a:r>
              <a:rPr lang="el-GR" dirty="0" smtClean="0"/>
              <a:t>. </a:t>
            </a:r>
          </a:p>
          <a:p>
            <a:r>
              <a:rPr lang="el-GR" dirty="0" smtClean="0"/>
              <a:t>Θάνος Βερέμης, </a:t>
            </a:r>
            <a:r>
              <a:rPr lang="el-GR" i="1" dirty="0" smtClean="0"/>
              <a:t>Ελευθέριος Βενιζέλος : κοινωνία, οικονομία, πολιτική στην εποχή του</a:t>
            </a:r>
            <a:r>
              <a:rPr lang="el-GR" dirty="0" smtClean="0"/>
              <a:t>, </a:t>
            </a:r>
            <a:r>
              <a:rPr lang="el-GR" i="1" dirty="0" err="1" smtClean="0"/>
              <a:t>Εκδ.Γνώση</a:t>
            </a:r>
            <a:r>
              <a:rPr lang="el-GR" dirty="0" smtClean="0"/>
              <a:t>, </a:t>
            </a:r>
            <a:r>
              <a:rPr lang="el-GR" dirty="0" smtClean="0">
                <a:hlinkClick r:id="rId13" action="ppaction://hlinkfile" tooltip="1989"/>
              </a:rPr>
              <a:t>1989</a:t>
            </a:r>
            <a:r>
              <a:rPr lang="el-GR" dirty="0" smtClean="0"/>
              <a:t>, Αθήνα </a:t>
            </a:r>
            <a:r>
              <a:rPr lang="el-GR" dirty="0" smtClean="0">
                <a:hlinkClick r:id="rId14" action="ppaction://hlinkfile"/>
              </a:rPr>
              <a:t>ISBN 9602350008</a:t>
            </a:r>
            <a:r>
              <a:rPr lang="el-GR" dirty="0" smtClean="0"/>
              <a:t> </a:t>
            </a:r>
          </a:p>
          <a:p>
            <a:r>
              <a:rPr lang="el-GR" dirty="0" smtClean="0"/>
              <a:t>Έλενα Βενιζέλου, </a:t>
            </a:r>
            <a:r>
              <a:rPr lang="el-GR" i="1" dirty="0" smtClean="0"/>
              <a:t>Στη σκιά του Βενιζέλου</a:t>
            </a:r>
            <a:r>
              <a:rPr lang="el-GR" dirty="0" smtClean="0"/>
              <a:t>, </a:t>
            </a:r>
            <a:r>
              <a:rPr lang="el-GR" i="1" dirty="0" err="1" smtClean="0"/>
              <a:t>Εκδ.Ωκεανίδα</a:t>
            </a:r>
            <a:r>
              <a:rPr lang="el-GR" dirty="0" smtClean="0"/>
              <a:t>, </a:t>
            </a:r>
            <a:r>
              <a:rPr lang="el-GR" dirty="0" smtClean="0">
                <a:hlinkClick r:id="rId15" action="ppaction://hlinkfile" tooltip="2002"/>
              </a:rPr>
              <a:t>2002</a:t>
            </a:r>
            <a:r>
              <a:rPr lang="el-GR" dirty="0" smtClean="0"/>
              <a:t>, Αθήνα </a:t>
            </a:r>
            <a:r>
              <a:rPr lang="el-GR" dirty="0" smtClean="0">
                <a:hlinkClick r:id="rId16" action="ppaction://hlinkfile"/>
              </a:rPr>
              <a:t>ISBN 9604102699</a:t>
            </a:r>
            <a:r>
              <a:rPr lang="el-GR" dirty="0" smtClean="0"/>
              <a:t> </a:t>
            </a:r>
          </a:p>
          <a:p>
            <a:r>
              <a:rPr lang="el-GR" dirty="0" smtClean="0">
                <a:hlinkClick r:id="rId17" action="ppaction://hlinkfile" tooltip="Κωνσταντίνος Καραμανλής (νεότερος)"/>
              </a:rPr>
              <a:t>Κώστας Καραμανλής</a:t>
            </a:r>
            <a:r>
              <a:rPr lang="el-GR" dirty="0" smtClean="0"/>
              <a:t>, </a:t>
            </a:r>
            <a:r>
              <a:rPr lang="el-GR" i="1" dirty="0" smtClean="0"/>
              <a:t>Ο Ελευθέριος Βενιζέλος και οι εξωτερικές μας σχέσεις, 1928-1932</a:t>
            </a:r>
            <a:r>
              <a:rPr lang="el-GR" dirty="0" smtClean="0"/>
              <a:t>, </a:t>
            </a:r>
            <a:r>
              <a:rPr lang="el-GR" i="1" dirty="0" err="1" smtClean="0"/>
              <a:t>Εκδ.Ελληνική</a:t>
            </a:r>
            <a:r>
              <a:rPr lang="el-GR" i="1" dirty="0" smtClean="0"/>
              <a:t> Ευρωεκδοτική</a:t>
            </a:r>
            <a:r>
              <a:rPr lang="el-GR" dirty="0" smtClean="0"/>
              <a:t>, </a:t>
            </a:r>
            <a:r>
              <a:rPr lang="el-GR" dirty="0" smtClean="0">
                <a:hlinkClick r:id="rId18" action="ppaction://hlinkfile" tooltip="1986"/>
              </a:rPr>
              <a:t>1986</a:t>
            </a:r>
            <a:r>
              <a:rPr lang="el-GR" dirty="0" smtClean="0"/>
              <a:t>, Αθήνα </a:t>
            </a:r>
          </a:p>
          <a:p>
            <a:r>
              <a:rPr lang="el-GR" dirty="0" smtClean="0">
                <a:hlinkClick r:id="rId19" action="ppaction://hlinkfile" tooltip="Εμμανουήλ Κριαράς"/>
              </a:rPr>
              <a:t>Εμμανουήλ </a:t>
            </a:r>
            <a:r>
              <a:rPr lang="el-GR" dirty="0" err="1" smtClean="0">
                <a:hlinkClick r:id="rId19" action="ppaction://hlinkfile" tooltip="Εμμανουήλ Κριαράς"/>
              </a:rPr>
              <a:t>Κριαράς</a:t>
            </a:r>
            <a:r>
              <a:rPr lang="el-GR" dirty="0" smtClean="0"/>
              <a:t>, </a:t>
            </a:r>
            <a:r>
              <a:rPr lang="el-GR" i="1" dirty="0" smtClean="0"/>
              <a:t>Ο Ελευθέριος Βενιζέλος και η δημοτική γλώσσα</a:t>
            </a:r>
            <a:r>
              <a:rPr lang="el-GR" dirty="0" smtClean="0"/>
              <a:t>, </a:t>
            </a:r>
            <a:r>
              <a:rPr lang="el-GR" i="1" dirty="0" smtClean="0"/>
              <a:t>Έκδοση Ακαδημίας Αθηνών</a:t>
            </a:r>
            <a:r>
              <a:rPr lang="el-GR" dirty="0" smtClean="0"/>
              <a:t>, </a:t>
            </a:r>
            <a:r>
              <a:rPr lang="el-GR" dirty="0" smtClean="0">
                <a:hlinkClick r:id="rId20" action="ppaction://hlinkfile" tooltip="1982"/>
              </a:rPr>
              <a:t>1982</a:t>
            </a:r>
            <a:r>
              <a:rPr lang="el-GR" dirty="0" smtClean="0"/>
              <a:t>, Αθήνα </a:t>
            </a: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28</a:t>
            </a:fld>
            <a:endParaRPr lang="el-GR"/>
          </a:p>
        </p:txBody>
      </p:sp>
      <p:sp>
        <p:nvSpPr>
          <p:cNvPr id="4" name="3 - Ορθογώνιο"/>
          <p:cNvSpPr/>
          <p:nvPr/>
        </p:nvSpPr>
        <p:spPr>
          <a:xfrm>
            <a:off x="357158" y="214290"/>
            <a:ext cx="8429684" cy="5509200"/>
          </a:xfrm>
          <a:prstGeom prst="rect">
            <a:avLst/>
          </a:prstGeom>
        </p:spPr>
        <p:txBody>
          <a:bodyPr wrap="square">
            <a:spAutoFit/>
          </a:bodyPr>
          <a:lstStyle/>
          <a:p>
            <a:r>
              <a:rPr lang="el-GR" sz="1600" dirty="0" smtClean="0"/>
              <a:t>Βασίλειος </a:t>
            </a:r>
            <a:r>
              <a:rPr lang="el-GR" sz="1600" dirty="0" err="1" smtClean="0"/>
              <a:t>Τσίχλης</a:t>
            </a:r>
            <a:r>
              <a:rPr lang="el-GR" sz="1600" dirty="0" smtClean="0"/>
              <a:t>, </a:t>
            </a:r>
            <a:r>
              <a:rPr lang="el-GR" sz="1600" i="1" dirty="0" smtClean="0"/>
              <a:t>Το κίνημα στο Γουδί και ο Ελευθέριος Βενιζέλος</a:t>
            </a:r>
            <a:r>
              <a:rPr lang="el-GR" sz="1600" dirty="0" smtClean="0"/>
              <a:t>, </a:t>
            </a:r>
            <a:r>
              <a:rPr lang="el-GR" sz="1600" i="1" dirty="0" err="1" smtClean="0"/>
              <a:t>Εκδ.Πολύτροπον</a:t>
            </a:r>
            <a:r>
              <a:rPr lang="el-GR" sz="1600" dirty="0" smtClean="0"/>
              <a:t>, </a:t>
            </a:r>
            <a:r>
              <a:rPr lang="el-GR" sz="1600" dirty="0" smtClean="0">
                <a:hlinkClick r:id="rId3" action="ppaction://hlinkfile" tooltip="2007"/>
              </a:rPr>
              <a:t>2007</a:t>
            </a:r>
            <a:r>
              <a:rPr lang="el-GR" sz="1600" dirty="0" smtClean="0"/>
              <a:t>, Αθήνα </a:t>
            </a:r>
            <a:r>
              <a:rPr lang="el-GR" sz="1600" dirty="0" smtClean="0">
                <a:hlinkClick r:id="rId4" action="ppaction://hlinkfile"/>
              </a:rPr>
              <a:t>ISBN 9608354692</a:t>
            </a:r>
            <a:r>
              <a:rPr lang="el-GR" sz="1600" dirty="0" smtClean="0"/>
              <a:t> </a:t>
            </a:r>
          </a:p>
          <a:p>
            <a:r>
              <a:rPr lang="el-GR" sz="1600" dirty="0" smtClean="0"/>
              <a:t>Σπύρος </a:t>
            </a:r>
            <a:r>
              <a:rPr lang="el-GR" sz="1600" dirty="0" err="1" smtClean="0"/>
              <a:t>Τζόκας</a:t>
            </a:r>
            <a:r>
              <a:rPr lang="el-GR" sz="1600" dirty="0" smtClean="0"/>
              <a:t>, </a:t>
            </a:r>
            <a:r>
              <a:rPr lang="el-GR" sz="1600" i="1" dirty="0" smtClean="0"/>
              <a:t>Ο Ελευθέριος Βενιζέλος και το εγχείρημα του αστικού εκσυγχρονισμού 1928-1932: η οικοδόμηση του αστικού κράτους</a:t>
            </a:r>
            <a:r>
              <a:rPr lang="el-GR" sz="1600" dirty="0" smtClean="0"/>
              <a:t>, </a:t>
            </a:r>
            <a:r>
              <a:rPr lang="el-GR" sz="1600" i="1" dirty="0" err="1" smtClean="0"/>
              <a:t>Εκδ.Θεμέλιο</a:t>
            </a:r>
            <a:r>
              <a:rPr lang="el-GR" sz="1600" dirty="0" smtClean="0"/>
              <a:t>, </a:t>
            </a:r>
            <a:r>
              <a:rPr lang="el-GR" sz="1600" dirty="0" smtClean="0">
                <a:hlinkClick r:id="rId5" action="ppaction://hlinkfile" tooltip="2002"/>
              </a:rPr>
              <a:t>2002</a:t>
            </a:r>
            <a:r>
              <a:rPr lang="el-GR" sz="1600" dirty="0" smtClean="0"/>
              <a:t>, Αθήνα </a:t>
            </a:r>
            <a:r>
              <a:rPr lang="el-GR" sz="1600" dirty="0" smtClean="0">
                <a:hlinkClick r:id="rId6" action="ppaction://hlinkfile"/>
              </a:rPr>
              <a:t>ISBN 9603102865</a:t>
            </a:r>
            <a:r>
              <a:rPr lang="el-GR" sz="1600" dirty="0" smtClean="0"/>
              <a:t> </a:t>
            </a:r>
          </a:p>
          <a:p>
            <a:r>
              <a:rPr lang="el-GR" sz="1600" dirty="0" smtClean="0"/>
              <a:t>Ανδρέας Α. </a:t>
            </a:r>
            <a:r>
              <a:rPr lang="el-GR" sz="1600" dirty="0" err="1" smtClean="0"/>
              <a:t>Γαζής</a:t>
            </a:r>
            <a:r>
              <a:rPr lang="el-GR" sz="1600" dirty="0" smtClean="0"/>
              <a:t>, </a:t>
            </a:r>
            <a:r>
              <a:rPr lang="el-GR" sz="1600" i="1" dirty="0" smtClean="0"/>
              <a:t>Ο Ελευθέριος Βενιζέλος και το ιδιωτικό δίκαιο</a:t>
            </a:r>
            <a:r>
              <a:rPr lang="el-GR" sz="1600" dirty="0" smtClean="0"/>
              <a:t>, </a:t>
            </a:r>
            <a:r>
              <a:rPr lang="el-GR" sz="1600" i="1" dirty="0" err="1" smtClean="0"/>
              <a:t>Εκδ.Σάκκουλα</a:t>
            </a:r>
            <a:r>
              <a:rPr lang="el-GR" sz="1600" dirty="0" smtClean="0"/>
              <a:t>, </a:t>
            </a:r>
            <a:r>
              <a:rPr lang="el-GR" sz="1600" dirty="0" smtClean="0">
                <a:hlinkClick r:id="rId7" action="ppaction://hlinkfile" tooltip="1986"/>
              </a:rPr>
              <a:t>1986</a:t>
            </a:r>
            <a:r>
              <a:rPr lang="el-GR" sz="1600" dirty="0" smtClean="0"/>
              <a:t>, Αθήνα </a:t>
            </a:r>
          </a:p>
          <a:p>
            <a:r>
              <a:rPr lang="el-GR" sz="1600" dirty="0" smtClean="0"/>
              <a:t>Νικόλαος Τσίρος, </a:t>
            </a:r>
            <a:r>
              <a:rPr lang="el-GR" sz="1600" i="1" dirty="0" smtClean="0"/>
              <a:t>Κράτος, εξουσία, κοινοβουλευτικό σύστημα σε θεσμική και πολιτική κρίση: ο Ελευθέριος Βενιζέλος και η λειτουργία του πολιτεύματος στην περίοδο 1914-1920</a:t>
            </a:r>
            <a:r>
              <a:rPr lang="el-GR" sz="1600" dirty="0" smtClean="0"/>
              <a:t>, </a:t>
            </a:r>
            <a:r>
              <a:rPr lang="el-GR" sz="1600" i="1" dirty="0" err="1" smtClean="0"/>
              <a:t>Εκδ.Σάκκουλα</a:t>
            </a:r>
            <a:r>
              <a:rPr lang="el-GR" sz="1600" dirty="0" smtClean="0"/>
              <a:t>, </a:t>
            </a:r>
            <a:r>
              <a:rPr lang="el-GR" sz="1600" dirty="0" smtClean="0">
                <a:hlinkClick r:id="rId8" action="ppaction://hlinkfile" tooltip="2000"/>
              </a:rPr>
              <a:t>2000</a:t>
            </a:r>
            <a:r>
              <a:rPr lang="el-GR" sz="1600" dirty="0" smtClean="0"/>
              <a:t>, Αθήνα </a:t>
            </a:r>
            <a:r>
              <a:rPr lang="el-GR" sz="1600" dirty="0" smtClean="0">
                <a:hlinkClick r:id="rId9" action="ppaction://hlinkfile"/>
              </a:rPr>
              <a:t>ISBN 9601501983</a:t>
            </a:r>
            <a:r>
              <a:rPr lang="el-GR" sz="1600" dirty="0" smtClean="0"/>
              <a:t> </a:t>
            </a:r>
          </a:p>
          <a:p>
            <a:r>
              <a:rPr lang="el-GR" sz="1600" dirty="0" smtClean="0"/>
              <a:t>Ευάνθη Χατζηβασιλείου, Αριστόβουλου Ι. </a:t>
            </a:r>
            <a:r>
              <a:rPr lang="el-GR" sz="1600" dirty="0" err="1" smtClean="0"/>
              <a:t>Μάνεση</a:t>
            </a:r>
            <a:r>
              <a:rPr lang="el-GR" sz="1600" dirty="0" smtClean="0"/>
              <a:t>, </a:t>
            </a:r>
            <a:r>
              <a:rPr lang="el-GR" sz="1600" i="1" dirty="0" smtClean="0"/>
              <a:t>Ο Ελευθέριος Βενιζέλος, η ελληνοτουρκική προσέγγιση και το πρόβλημα της ασφάλειας στα Βαλκάνια 1928-1931</a:t>
            </a:r>
            <a:r>
              <a:rPr lang="el-GR" sz="1600" dirty="0" smtClean="0"/>
              <a:t>, </a:t>
            </a:r>
            <a:r>
              <a:rPr lang="el-GR" sz="1600" i="1" dirty="0" err="1" smtClean="0"/>
              <a:t>Εκδοση</a:t>
            </a:r>
            <a:r>
              <a:rPr lang="el-GR" sz="1600" i="1" dirty="0" smtClean="0"/>
              <a:t> Ιδρύματος Μελετών Χερσονήσου του Αίμου, </a:t>
            </a:r>
            <a:r>
              <a:rPr lang="el-GR" sz="1600" i="1" dirty="0" smtClean="0">
                <a:hlinkClick r:id="rId10" action="ppaction://hlinkfile" tooltip="1999"/>
              </a:rPr>
              <a:t>1999</a:t>
            </a:r>
            <a:r>
              <a:rPr lang="el-GR" sz="1600" i="1" dirty="0" smtClean="0"/>
              <a:t>, </a:t>
            </a:r>
            <a:r>
              <a:rPr lang="el-GR" sz="1600" i="1" dirty="0" smtClean="0">
                <a:hlinkClick r:id="rId11" action="ppaction://hlinkfile" tooltip="Θεσσαλονίκη"/>
              </a:rPr>
              <a:t>Θεσσαλονίκη</a:t>
            </a:r>
            <a:r>
              <a:rPr lang="el-GR" sz="1600" i="1" dirty="0" smtClean="0"/>
              <a:t> </a:t>
            </a:r>
            <a:r>
              <a:rPr lang="el-GR" sz="1600" i="1" dirty="0" smtClean="0">
                <a:hlinkClick r:id="rId12" action="ppaction://hlinkfile"/>
              </a:rPr>
              <a:t>ISBN 9607387287</a:t>
            </a:r>
            <a:r>
              <a:rPr lang="el-GR" sz="1600" dirty="0" smtClean="0"/>
              <a:t> </a:t>
            </a:r>
          </a:p>
          <a:p>
            <a:r>
              <a:rPr lang="el-GR" sz="1600" dirty="0" smtClean="0">
                <a:hlinkClick r:id="rId13" action="ppaction://hlinkfile" tooltip="Πηνελόπη Δέλτα"/>
              </a:rPr>
              <a:t>Πηνελόπη Δέλτα</a:t>
            </a:r>
            <a:r>
              <a:rPr lang="el-GR" sz="1600" dirty="0" smtClean="0"/>
              <a:t>, </a:t>
            </a:r>
            <a:r>
              <a:rPr lang="el-GR" sz="1600" dirty="0" smtClean="0">
                <a:hlinkClick r:id="rId14" action="ppaction://hlinkfile" tooltip="Παύλος Ζάννας"/>
              </a:rPr>
              <a:t>Παύλος </a:t>
            </a:r>
            <a:r>
              <a:rPr lang="el-GR" sz="1600" dirty="0" err="1" smtClean="0">
                <a:hlinkClick r:id="rId14" action="ppaction://hlinkfile" tooltip="Παύλος Ζάννας"/>
              </a:rPr>
              <a:t>Ζάννας</a:t>
            </a:r>
            <a:r>
              <a:rPr lang="el-GR" sz="1600" dirty="0" smtClean="0"/>
              <a:t>, </a:t>
            </a:r>
            <a:r>
              <a:rPr lang="el-GR" sz="1600" i="1" dirty="0" smtClean="0"/>
              <a:t>Ελευθέριος Κ. Βενιζέλος : ημερολόγιο, αναμνήσεις, μαρτυρίες, αλληλογραφία</a:t>
            </a:r>
            <a:r>
              <a:rPr lang="el-GR" sz="1600" dirty="0" smtClean="0"/>
              <a:t>, </a:t>
            </a:r>
            <a:r>
              <a:rPr lang="el-GR" sz="1600" i="1" dirty="0" err="1" smtClean="0"/>
              <a:t>Εκδ.Ερμής</a:t>
            </a:r>
            <a:r>
              <a:rPr lang="el-GR" sz="1600" dirty="0" smtClean="0"/>
              <a:t>, </a:t>
            </a:r>
            <a:r>
              <a:rPr lang="el-GR" sz="1600" dirty="0" smtClean="0">
                <a:hlinkClick r:id="rId15" action="ppaction://hlinkfile" tooltip="1978"/>
              </a:rPr>
              <a:t>1978</a:t>
            </a:r>
            <a:r>
              <a:rPr lang="el-GR" sz="1600" dirty="0" smtClean="0"/>
              <a:t>, Αθήνα </a:t>
            </a:r>
          </a:p>
          <a:p>
            <a:r>
              <a:rPr lang="el-GR" sz="1600" dirty="0" smtClean="0"/>
              <a:t>Παύλος Πετρίδης, </a:t>
            </a:r>
            <a:r>
              <a:rPr lang="el-GR" sz="1600" i="1" dirty="0" smtClean="0"/>
              <a:t>Ο Ελευθέριος Βενιζέλος στη Θεσσαλονίκη: η προσωρινή κυβέρνηση, 1916-1917</a:t>
            </a:r>
            <a:r>
              <a:rPr lang="el-GR" sz="1600" dirty="0" smtClean="0"/>
              <a:t>, </a:t>
            </a:r>
            <a:r>
              <a:rPr lang="el-GR" sz="1600" i="1" dirty="0" smtClean="0"/>
              <a:t>Έκδοση Πολιτιστικού Κέντρου Βορείου Ελλάδος της Εθνικής Τράπεζας</a:t>
            </a:r>
            <a:r>
              <a:rPr lang="el-GR" sz="1600" dirty="0" smtClean="0"/>
              <a:t>, </a:t>
            </a:r>
            <a:r>
              <a:rPr lang="el-GR" sz="1600" dirty="0" smtClean="0">
                <a:hlinkClick r:id="rId16" action="ppaction://hlinkfile" tooltip="1994"/>
              </a:rPr>
              <a:t>1994</a:t>
            </a:r>
            <a:r>
              <a:rPr lang="el-GR" sz="1600" dirty="0" smtClean="0"/>
              <a:t>, Θεσσαλονίκη </a:t>
            </a:r>
            <a:r>
              <a:rPr lang="el-GR" sz="1600" dirty="0" smtClean="0">
                <a:hlinkClick r:id="rId17" action="ppaction://hlinkfile"/>
              </a:rPr>
              <a:t>ISBN 9608517184</a:t>
            </a:r>
            <a:r>
              <a:rPr lang="el-GR" sz="1600" dirty="0" smtClean="0"/>
              <a:t> </a:t>
            </a:r>
          </a:p>
          <a:p>
            <a:r>
              <a:rPr lang="el-GR" sz="1600" dirty="0" smtClean="0"/>
              <a:t>Ελένη </a:t>
            </a:r>
            <a:r>
              <a:rPr lang="el-GR" sz="1600" dirty="0" err="1" smtClean="0"/>
              <a:t>Κατσιαδάκη</a:t>
            </a:r>
            <a:r>
              <a:rPr lang="el-GR" sz="1600" dirty="0" smtClean="0"/>
              <a:t> - </a:t>
            </a:r>
            <a:r>
              <a:rPr lang="el-GR" sz="1600" dirty="0" err="1" smtClean="0"/>
              <a:t>Γαρδίκα</a:t>
            </a:r>
            <a:r>
              <a:rPr lang="el-GR" sz="1600" dirty="0" smtClean="0"/>
              <a:t>, </a:t>
            </a:r>
            <a:r>
              <a:rPr lang="el-GR" sz="1600" i="1" dirty="0" smtClean="0"/>
              <a:t>Ο θάνατος του Ελευθερίου Βενιζέλου στον ελληνικό τύπο</a:t>
            </a:r>
            <a:r>
              <a:rPr lang="el-GR" sz="1600" dirty="0" smtClean="0"/>
              <a:t>, </a:t>
            </a:r>
            <a:r>
              <a:rPr lang="el-GR" sz="1600" i="1" dirty="0" smtClean="0"/>
              <a:t>Έκδοση Εθνικού Ιδρύματος Ερευνών </a:t>
            </a:r>
            <a:r>
              <a:rPr lang="el-GR" sz="1600" i="1" dirty="0" err="1" smtClean="0"/>
              <a:t>Ε.Βενιζέλος</a:t>
            </a:r>
            <a:r>
              <a:rPr lang="el-GR" sz="1600" dirty="0" smtClean="0"/>
              <a:t>, </a:t>
            </a:r>
            <a:r>
              <a:rPr lang="el-GR" sz="1600" dirty="0" smtClean="0">
                <a:hlinkClick r:id="rId18" action="ppaction://hlinkfile" tooltip="2004"/>
              </a:rPr>
              <a:t>2004</a:t>
            </a:r>
            <a:r>
              <a:rPr lang="el-GR" sz="1600" dirty="0" smtClean="0"/>
              <a:t>, Αθήνα </a:t>
            </a:r>
            <a:r>
              <a:rPr lang="el-GR" sz="1600" dirty="0" smtClean="0">
                <a:hlinkClick r:id="rId19" action="ppaction://hlinkfile"/>
              </a:rPr>
              <a:t>ISBN 9608698855</a:t>
            </a:r>
            <a:r>
              <a:rPr lang="el-GR" sz="1600" dirty="0" smtClean="0"/>
              <a:t> </a:t>
            </a:r>
          </a:p>
          <a:p>
            <a:r>
              <a:rPr lang="el-GR" sz="1600" dirty="0" smtClean="0"/>
              <a:t>Δημήτρη Μιχαλόπουλου, </a:t>
            </a:r>
            <a:r>
              <a:rPr lang="el-GR" sz="1600" i="1" dirty="0" smtClean="0"/>
              <a:t>Ο Ελευθέριος Βενιζέλος και το Γιουγκοσλαβικό Ζήτημα</a:t>
            </a:r>
            <a:r>
              <a:rPr lang="el-GR" sz="1600" dirty="0" smtClean="0"/>
              <a:t>, Αθήνα: Λέσχη Φιλελευθέρων, 1991. </a:t>
            </a:r>
          </a:p>
          <a:p>
            <a:r>
              <a:rPr lang="el-GR" sz="1600" dirty="0" smtClean="0"/>
              <a:t>Δημήτρη Μιχαλόπουλου, </a:t>
            </a:r>
            <a:r>
              <a:rPr lang="el-GR" sz="1600" i="1" dirty="0" smtClean="0"/>
              <a:t>Ο Ελευθέριος Βενιζέλος και το Βορειοηπειρωτικό Ζήτημα</a:t>
            </a:r>
            <a:r>
              <a:rPr lang="el-GR" sz="1600" dirty="0" smtClean="0"/>
              <a:t>, </a:t>
            </a:r>
            <a:r>
              <a:rPr lang="el-GR" sz="1600" dirty="0" err="1" smtClean="0"/>
              <a:t>Αθήνα:Λέσχη</a:t>
            </a:r>
            <a:r>
              <a:rPr lang="el-GR" sz="1600" dirty="0" smtClean="0"/>
              <a:t> Φιλελευθέρων, 1992. </a:t>
            </a:r>
            <a:endParaRPr lang="el-GR" sz="16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29</a:t>
            </a:fld>
            <a:endParaRPr lang="el-GR"/>
          </a:p>
        </p:txBody>
      </p:sp>
      <p:sp>
        <p:nvSpPr>
          <p:cNvPr id="4" name="3 - Ορθογώνιο"/>
          <p:cNvSpPr/>
          <p:nvPr/>
        </p:nvSpPr>
        <p:spPr>
          <a:xfrm>
            <a:off x="357158" y="285728"/>
            <a:ext cx="8429684" cy="5632311"/>
          </a:xfrm>
          <a:prstGeom prst="rect">
            <a:avLst/>
          </a:prstGeom>
        </p:spPr>
        <p:txBody>
          <a:bodyPr wrap="square">
            <a:spAutoFit/>
          </a:bodyPr>
          <a:lstStyle/>
          <a:p>
            <a:r>
              <a:rPr lang="el-GR" sz="3600" dirty="0" smtClean="0"/>
              <a:t>Διεύθυνση - Στοιχεία επικοινωνίας:</a:t>
            </a:r>
            <a:br>
              <a:rPr lang="el-GR" sz="3600" dirty="0" smtClean="0"/>
            </a:br>
            <a:r>
              <a:rPr lang="el-GR" sz="3600" b="1" dirty="0" smtClean="0"/>
              <a:t>Εθνικό Ίδρυμα Ερευνών και Μελετών «Ελευθέριος Κ. Βενιζέλος»</a:t>
            </a:r>
            <a:r>
              <a:rPr lang="el-GR" sz="3600" dirty="0" smtClean="0"/>
              <a:t/>
            </a:r>
            <a:br>
              <a:rPr lang="el-GR" sz="3600" dirty="0" smtClean="0"/>
            </a:br>
            <a:r>
              <a:rPr lang="el-GR" sz="3600" dirty="0" smtClean="0"/>
              <a:t>Πλατεία Έλενας </a:t>
            </a:r>
            <a:r>
              <a:rPr lang="el-GR" sz="3600" dirty="0" err="1" smtClean="0"/>
              <a:t>Bενιζέλου</a:t>
            </a:r>
            <a:r>
              <a:rPr lang="el-GR" sz="3600" dirty="0" smtClean="0"/>
              <a:t>, Χαλέπα, </a:t>
            </a:r>
            <a:r>
              <a:rPr lang="el-GR" sz="3600" dirty="0" err="1" smtClean="0"/>
              <a:t>Xανιά</a:t>
            </a:r>
            <a:r>
              <a:rPr lang="el-GR" sz="3600" dirty="0" smtClean="0"/>
              <a:t>, T.K. 73133 </a:t>
            </a:r>
            <a:br>
              <a:rPr lang="el-GR" sz="3600" dirty="0" smtClean="0"/>
            </a:br>
            <a:r>
              <a:rPr lang="el-GR" sz="3600" dirty="0" err="1" smtClean="0"/>
              <a:t>Tηλέφωνο</a:t>
            </a:r>
            <a:r>
              <a:rPr lang="el-GR" sz="3600" dirty="0" smtClean="0"/>
              <a:t>: 28210 56008, 51555-6, 54011, </a:t>
            </a:r>
            <a:r>
              <a:rPr lang="el-GR" sz="3600" dirty="0" err="1" smtClean="0"/>
              <a:t>fax</a:t>
            </a:r>
            <a:r>
              <a:rPr lang="el-GR" sz="3600" dirty="0" smtClean="0"/>
              <a:t>: 28210 56009</a:t>
            </a:r>
            <a:br>
              <a:rPr lang="el-GR" sz="3600" dirty="0" smtClean="0"/>
            </a:br>
            <a:r>
              <a:rPr lang="el-GR" sz="3600" dirty="0" smtClean="0"/>
              <a:t>e-</a:t>
            </a:r>
            <a:r>
              <a:rPr lang="el-GR" sz="3600" dirty="0" err="1" smtClean="0"/>
              <a:t>mail:</a:t>
            </a:r>
            <a:r>
              <a:rPr lang="el-GR" sz="3600" dirty="0" smtClean="0"/>
              <a:t> </a:t>
            </a:r>
            <a:r>
              <a:rPr lang="el-GR" sz="3600" dirty="0" err="1" smtClean="0">
                <a:hlinkClick r:id="rId3"/>
              </a:rPr>
              <a:t>info@venizelos</a:t>
            </a:r>
            <a:r>
              <a:rPr lang="el-GR" sz="3600" dirty="0" smtClean="0">
                <a:hlinkClick r:id="rId3"/>
              </a:rPr>
              <a:t>-</a:t>
            </a:r>
            <a:r>
              <a:rPr lang="el-GR" sz="3600" dirty="0" err="1" smtClean="0">
                <a:hlinkClick r:id="rId3"/>
              </a:rPr>
              <a:t>foundation.gr</a:t>
            </a:r>
            <a:r>
              <a:rPr lang="el-GR" sz="3600" dirty="0" smtClean="0"/>
              <a:t/>
            </a:r>
            <a:br>
              <a:rPr lang="el-GR" sz="3600" dirty="0" smtClean="0"/>
            </a:br>
            <a:r>
              <a:rPr lang="el-GR" sz="3600" dirty="0" smtClean="0"/>
              <a:t/>
            </a:r>
            <a:br>
              <a:rPr lang="el-GR" sz="3600" dirty="0" smtClean="0"/>
            </a:br>
            <a:r>
              <a:rPr lang="el-GR" sz="3600" dirty="0" smtClean="0"/>
              <a:t>Ώρες λειτουργίας: 08:30 - 16:00 </a:t>
            </a:r>
            <a:endParaRPr lang="el-GR" sz="36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3</a:t>
            </a:fld>
            <a:endParaRPr lang="el-GR"/>
          </a:p>
        </p:txBody>
      </p:sp>
      <p:sp>
        <p:nvSpPr>
          <p:cNvPr id="4" name="3 - Ορθογώνιο"/>
          <p:cNvSpPr/>
          <p:nvPr/>
        </p:nvSpPr>
        <p:spPr>
          <a:xfrm>
            <a:off x="214282" y="214291"/>
            <a:ext cx="8643998" cy="6186309"/>
          </a:xfrm>
          <a:prstGeom prst="rect">
            <a:avLst/>
          </a:prstGeom>
        </p:spPr>
        <p:txBody>
          <a:bodyPr wrap="square">
            <a:spAutoFit/>
          </a:bodyPr>
          <a:lstStyle/>
          <a:p>
            <a:pPr algn="ctr"/>
            <a:r>
              <a:rPr lang="el-GR" sz="3600" b="1" i="1" dirty="0" smtClean="0"/>
              <a:t>Γεννήθηκε στην τουρκοκρατούμενη Κρήτη το 1864. Στα νεανικά του χρόνια η οικογένειά του κατέφυγε στην Ελλάδα, καθώς ο πατέρας του υφίστατο τις συνέπειες της επαναστατικής του δράσης. Μετά την αποφοίτησή του από τη Νομική Σχολή του Πανεπιστημίου Αθηνών, άσκησε τη δικηγορία στα Χανιά αλλά σύντομα τον απορρόφησε η πολιτική ως μέλος της φιλελεύθερης παράταξης. </a:t>
            </a:r>
            <a:r>
              <a:rPr lang="el-GR" sz="3600" dirty="0" smtClean="0"/>
              <a:t/>
            </a:r>
            <a:br>
              <a:rPr lang="el-GR" sz="3600" dirty="0" smtClean="0"/>
            </a:br>
            <a:endParaRPr lang="el-GR" sz="3600"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30</a:t>
            </a:fld>
            <a:endParaRPr lang="el-GR"/>
          </a:p>
        </p:txBody>
      </p:sp>
      <p:pic>
        <p:nvPicPr>
          <p:cNvPr id="10242" name="Picture 2" descr="C:\Documents and Settings\Administrator.LIBRARY\My Documents\My Pictures\014.jpg"/>
          <p:cNvPicPr>
            <a:picLocks noChangeAspect="1" noChangeArrowheads="1"/>
          </p:cNvPicPr>
          <p:nvPr/>
        </p:nvPicPr>
        <p:blipFill>
          <a:blip r:embed="rId3" cstate="print"/>
          <a:srcRect/>
          <a:stretch>
            <a:fillRect/>
          </a:stretch>
        </p:blipFill>
        <p:spPr bwMode="auto">
          <a:xfrm>
            <a:off x="571472" y="428604"/>
            <a:ext cx="7929618" cy="5500726"/>
          </a:xfrm>
          <a:prstGeom prst="rect">
            <a:avLst/>
          </a:prstGeom>
          <a:noFill/>
          <a:ln w="57150">
            <a:solidFill>
              <a:schemeClr val="accent2">
                <a:lumMod val="60000"/>
                <a:lumOff val="40000"/>
              </a:schemeClr>
            </a:solidFill>
          </a:ln>
        </p:spPr>
      </p:pic>
    </p:spTree>
  </p:cSld>
  <p:clrMapOvr>
    <a:masterClrMapping/>
  </p:clrMapOvr>
  <p:transition>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dministrator.LIBRARY\My Documents\My Pictures\kalanta_thumbnail.jpg"/>
          <p:cNvPicPr>
            <a:picLocks noChangeAspect="1" noChangeArrowheads="1"/>
          </p:cNvPicPr>
          <p:nvPr/>
        </p:nvPicPr>
        <p:blipFill>
          <a:blip r:embed="rId3" cstate="print"/>
          <a:srcRect/>
          <a:stretch>
            <a:fillRect/>
          </a:stretch>
        </p:blipFill>
        <p:spPr bwMode="auto">
          <a:xfrm>
            <a:off x="500034" y="500042"/>
            <a:ext cx="3714776" cy="2000264"/>
          </a:xfrm>
          <a:prstGeom prst="rect">
            <a:avLst/>
          </a:prstGeom>
          <a:noFill/>
          <a:ln w="38100">
            <a:solidFill>
              <a:schemeClr val="tx1">
                <a:lumMod val="95000"/>
                <a:lumOff val="5000"/>
              </a:schemeClr>
            </a:solidFill>
          </a:ln>
        </p:spPr>
      </p:pic>
      <p:pic>
        <p:nvPicPr>
          <p:cNvPr id="7171" name="Picture 3" descr="C:\Documents and Settings\Administrator.LIBRARY\My Documents\My Pictures\art11.jpg"/>
          <p:cNvPicPr>
            <a:picLocks noChangeAspect="1" noChangeArrowheads="1"/>
          </p:cNvPicPr>
          <p:nvPr/>
        </p:nvPicPr>
        <p:blipFill>
          <a:blip r:embed="rId4" cstate="print"/>
          <a:srcRect/>
          <a:stretch>
            <a:fillRect/>
          </a:stretch>
        </p:blipFill>
        <p:spPr bwMode="auto">
          <a:xfrm>
            <a:off x="285720" y="2786058"/>
            <a:ext cx="4810125" cy="3343275"/>
          </a:xfrm>
          <a:prstGeom prst="rect">
            <a:avLst/>
          </a:prstGeom>
          <a:noFill/>
          <a:ln w="38100">
            <a:solidFill>
              <a:schemeClr val="accent1">
                <a:lumMod val="75000"/>
              </a:schemeClr>
            </a:solidFill>
          </a:ln>
        </p:spPr>
      </p:pic>
      <p:pic>
        <p:nvPicPr>
          <p:cNvPr id="7172" name="Picture 4" descr="C:\Documents and Settings\Administrator.LIBRARY\My Documents\My Pictures\art10.jpg"/>
          <p:cNvPicPr>
            <a:picLocks noChangeAspect="1" noChangeArrowheads="1"/>
          </p:cNvPicPr>
          <p:nvPr/>
        </p:nvPicPr>
        <p:blipFill>
          <a:blip r:embed="rId5" cstate="print"/>
          <a:srcRect/>
          <a:stretch>
            <a:fillRect/>
          </a:stretch>
        </p:blipFill>
        <p:spPr bwMode="auto">
          <a:xfrm>
            <a:off x="5000628" y="214290"/>
            <a:ext cx="3524247" cy="2428892"/>
          </a:xfrm>
          <a:prstGeom prst="rect">
            <a:avLst/>
          </a:prstGeom>
          <a:noFill/>
          <a:ln w="38100">
            <a:solidFill>
              <a:schemeClr val="accent1">
                <a:lumMod val="75000"/>
              </a:schemeClr>
            </a:solidFill>
          </a:ln>
        </p:spPr>
      </p:pic>
      <p:pic>
        <p:nvPicPr>
          <p:cNvPr id="7173" name="Picture 5" descr="C:\Documents and Settings\Administrator.LIBRARY\My Documents\My Pictures\Καρνάγιο.JPG"/>
          <p:cNvPicPr>
            <a:picLocks noChangeAspect="1" noChangeArrowheads="1"/>
          </p:cNvPicPr>
          <p:nvPr/>
        </p:nvPicPr>
        <p:blipFill>
          <a:blip r:embed="rId6" cstate="print"/>
          <a:srcRect/>
          <a:stretch>
            <a:fillRect/>
          </a:stretch>
        </p:blipFill>
        <p:spPr bwMode="auto">
          <a:xfrm>
            <a:off x="5572132" y="3000372"/>
            <a:ext cx="2714644" cy="2978159"/>
          </a:xfrm>
          <a:prstGeom prst="rect">
            <a:avLst/>
          </a:prstGeom>
          <a:noFill/>
          <a:ln w="38100">
            <a:solidFill>
              <a:srgbClr val="0070C0"/>
            </a:solidFill>
          </a:ln>
        </p:spPr>
      </p:pic>
      <p:sp>
        <p:nvSpPr>
          <p:cNvPr id="6" name="5 - Θέση αριθμού διαφάνειας"/>
          <p:cNvSpPr>
            <a:spLocks noGrp="1"/>
          </p:cNvSpPr>
          <p:nvPr>
            <p:ph type="sldNum" sz="quarter" idx="12"/>
          </p:nvPr>
        </p:nvSpPr>
        <p:spPr/>
        <p:txBody>
          <a:bodyPr/>
          <a:lstStyle/>
          <a:p>
            <a:fld id="{4DD878CB-A598-4B91-88EC-4B49BD0945F3}" type="slidenum">
              <a:rPr lang="el-GR" smtClean="0"/>
              <a:pPr/>
              <a:t>4</a:t>
            </a:fld>
            <a:endParaRPr lang="el-GR"/>
          </a:p>
        </p:txBody>
      </p:sp>
      <p:sp>
        <p:nvSpPr>
          <p:cNvPr id="7" name="6 - Θέση υποσέλιδου"/>
          <p:cNvSpPr>
            <a:spLocks noGrp="1"/>
          </p:cNvSpPr>
          <p:nvPr>
            <p:ph type="ftr" sz="quarter" idx="11"/>
          </p:nvPr>
        </p:nvSpPr>
        <p:spPr/>
        <p:txBody>
          <a:bodyPr/>
          <a:lstStyle/>
          <a:p>
            <a:r>
              <a:rPr lang="el-GR" smtClean="0"/>
              <a:t>Αμαλία Κ. Ηλιάδη, ιστορικός</a:t>
            </a:r>
            <a:endParaRPr lang="el-G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5</a:t>
            </a:fld>
            <a:endParaRPr lang="el-GR"/>
          </a:p>
        </p:txBody>
      </p:sp>
      <p:pic>
        <p:nvPicPr>
          <p:cNvPr id="6146" name="Picture 2" descr="http://www.venizelos-foundation.gr/images/content/2002_8.jpg">
            <a:hlinkClick r:id="rId3"/>
          </p:cNvPr>
          <p:cNvPicPr>
            <a:picLocks noChangeAspect="1" noChangeArrowheads="1"/>
          </p:cNvPicPr>
          <p:nvPr/>
        </p:nvPicPr>
        <p:blipFill>
          <a:blip r:embed="rId4" cstate="print"/>
          <a:srcRect/>
          <a:stretch>
            <a:fillRect/>
          </a:stretch>
        </p:blipFill>
        <p:spPr bwMode="auto">
          <a:xfrm>
            <a:off x="285720" y="214290"/>
            <a:ext cx="6429420" cy="6000792"/>
          </a:xfrm>
          <a:prstGeom prst="rect">
            <a:avLst/>
          </a:prstGeom>
          <a:noFill/>
          <a:ln w="38100">
            <a:solidFill>
              <a:schemeClr val="tx1"/>
            </a:solidFill>
          </a:ln>
        </p:spPr>
      </p:pic>
      <p:sp>
        <p:nvSpPr>
          <p:cNvPr id="5" name="4 - Ορθογώνιο"/>
          <p:cNvSpPr/>
          <p:nvPr/>
        </p:nvSpPr>
        <p:spPr>
          <a:xfrm>
            <a:off x="3428992" y="214290"/>
            <a:ext cx="3143272" cy="4524315"/>
          </a:xfrm>
          <a:prstGeom prst="rect">
            <a:avLst/>
          </a:prstGeom>
        </p:spPr>
        <p:txBody>
          <a:bodyPr wrap="square">
            <a:spAutoFit/>
          </a:bodyPr>
          <a:lstStyle/>
          <a:p>
            <a:r>
              <a:rPr lang="el-GR" dirty="0" smtClean="0">
                <a:solidFill>
                  <a:schemeClr val="bg1">
                    <a:lumMod val="95000"/>
                  </a:schemeClr>
                </a:solidFill>
              </a:rPr>
              <a:t/>
            </a:r>
            <a:br>
              <a:rPr lang="el-GR" dirty="0" smtClean="0">
                <a:solidFill>
                  <a:schemeClr val="bg1">
                    <a:lumMod val="95000"/>
                  </a:schemeClr>
                </a:solidFill>
              </a:rPr>
            </a:br>
            <a:r>
              <a:rPr lang="el-GR" b="1" dirty="0" smtClean="0">
                <a:solidFill>
                  <a:schemeClr val="bg1">
                    <a:lumMod val="95000"/>
                  </a:schemeClr>
                </a:solidFill>
              </a:rPr>
              <a:t>Η προσωπικότητα και η πολιτική σταδιοδρομία του μεγάλου Έλληνα πολιτικού τεκμηριώνονται μέσα από μια σειρά αντιπροσωπευτικών φωτογραφιών που φωτίζουν σημαντικές πτυχές της ζωής και του έργου του. </a:t>
            </a:r>
            <a:br>
              <a:rPr lang="el-GR" b="1" dirty="0" smtClean="0">
                <a:solidFill>
                  <a:schemeClr val="bg1">
                    <a:lumMod val="95000"/>
                  </a:schemeClr>
                </a:solidFill>
              </a:rPr>
            </a:br>
            <a:r>
              <a:rPr lang="el-GR" b="1" dirty="0" smtClean="0">
                <a:solidFill>
                  <a:schemeClr val="bg1">
                    <a:lumMod val="95000"/>
                  </a:schemeClr>
                </a:solidFill>
              </a:rPr>
              <a:t/>
            </a:r>
            <a:br>
              <a:rPr lang="el-GR" b="1" dirty="0" smtClean="0">
                <a:solidFill>
                  <a:schemeClr val="bg1">
                    <a:lumMod val="95000"/>
                  </a:schemeClr>
                </a:solidFill>
              </a:rPr>
            </a:br>
            <a:r>
              <a:rPr lang="el-GR" b="1" dirty="0" smtClean="0">
                <a:solidFill>
                  <a:schemeClr val="bg1">
                    <a:lumMod val="95000"/>
                  </a:schemeClr>
                </a:solidFill>
              </a:rPr>
              <a:t>Η μόνιμη έκθεση λειτουργεί στο Επίπεδο Αναχωρήσεων του Διεθνούς Αερολιμένα Αθηνών «Ελευθέριος Βενιζέλος».</a:t>
            </a:r>
            <a:br>
              <a:rPr lang="el-GR" b="1" dirty="0" smtClean="0">
                <a:solidFill>
                  <a:schemeClr val="bg1">
                    <a:lumMod val="95000"/>
                  </a:schemeClr>
                </a:solidFill>
              </a:rPr>
            </a:br>
            <a:endParaRPr lang="el-GR" b="1" dirty="0">
              <a:solidFill>
                <a:schemeClr val="bg1">
                  <a:lumMod val="95000"/>
                </a:schemeClr>
              </a:solidFill>
            </a:endParaRPr>
          </a:p>
        </p:txBody>
      </p:sp>
      <p:pic>
        <p:nvPicPr>
          <p:cNvPr id="6148" name="Picture 4" descr="http://www.venizelos-foundation.gr/images/content/exhibition_4.jpg">
            <a:hlinkClick r:id="rId5"/>
          </p:cNvPr>
          <p:cNvPicPr>
            <a:picLocks noChangeAspect="1" noChangeArrowheads="1"/>
          </p:cNvPicPr>
          <p:nvPr/>
        </p:nvPicPr>
        <p:blipFill>
          <a:blip r:embed="rId6" cstate="print"/>
          <a:srcRect/>
          <a:stretch>
            <a:fillRect/>
          </a:stretch>
        </p:blipFill>
        <p:spPr bwMode="auto">
          <a:xfrm>
            <a:off x="6858016" y="4214818"/>
            <a:ext cx="2071702" cy="1924057"/>
          </a:xfrm>
          <a:prstGeom prst="rect">
            <a:avLst/>
          </a:prstGeom>
          <a:noFill/>
          <a:ln w="28575">
            <a:solidFill>
              <a:schemeClr val="tx1"/>
            </a:solidFill>
          </a:ln>
        </p:spPr>
      </p:pic>
      <p:sp>
        <p:nvSpPr>
          <p:cNvPr id="7" name="6 - Ορθογώνιο"/>
          <p:cNvSpPr/>
          <p:nvPr/>
        </p:nvSpPr>
        <p:spPr>
          <a:xfrm>
            <a:off x="6786578" y="214290"/>
            <a:ext cx="2143140" cy="3970318"/>
          </a:xfrm>
          <a:prstGeom prst="rect">
            <a:avLst/>
          </a:prstGeom>
        </p:spPr>
        <p:txBody>
          <a:bodyPr wrap="square">
            <a:spAutoFit/>
          </a:bodyPr>
          <a:lstStyle/>
          <a:p>
            <a:r>
              <a:rPr lang="el-GR" b="1" dirty="0" smtClean="0"/>
              <a:t>Η έκθεση παρουσιάζει το σημαντικό ρόλο που διαδραμάτισε ο Ελευθέριος Βενιζέλος στην εξέλιξη της Πολιτικής Αεροπορίας στην Ελλάδα και στην ίδρυση του πρώτου Υπουργείου Αεροπορίας. </a:t>
            </a:r>
            <a:br>
              <a:rPr lang="el-GR" b="1" dirty="0" smtClean="0"/>
            </a:br>
            <a:endParaRPr lang="el-GR" b="1"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istrator.LIBRARY\My Documents\My Pictures\1_01b.jpg"/>
          <p:cNvPicPr>
            <a:picLocks noChangeAspect="1" noChangeArrowheads="1"/>
          </p:cNvPicPr>
          <p:nvPr/>
        </p:nvPicPr>
        <p:blipFill>
          <a:blip r:embed="rId3" cstate="print"/>
          <a:srcRect/>
          <a:stretch>
            <a:fillRect/>
          </a:stretch>
        </p:blipFill>
        <p:spPr bwMode="auto">
          <a:xfrm>
            <a:off x="1785918" y="285728"/>
            <a:ext cx="5214974" cy="5857916"/>
          </a:xfrm>
          <a:prstGeom prst="rect">
            <a:avLst/>
          </a:prstGeom>
          <a:noFill/>
          <a:ln w="38100">
            <a:solidFill>
              <a:schemeClr val="tx1"/>
            </a:solidFill>
          </a:ln>
        </p:spPr>
      </p:pic>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6</a:t>
            </a:fld>
            <a:endParaRPr lang="el-GR"/>
          </a:p>
        </p:txBody>
      </p:sp>
      <p:sp>
        <p:nvSpPr>
          <p:cNvPr id="4" name="3 - Θέση υποσέλιδου"/>
          <p:cNvSpPr>
            <a:spLocks noGrp="1"/>
          </p:cNvSpPr>
          <p:nvPr>
            <p:ph type="ftr" sz="quarter" idx="11"/>
          </p:nvPr>
        </p:nvSpPr>
        <p:spPr/>
        <p:txBody>
          <a:bodyPr/>
          <a:lstStyle/>
          <a:p>
            <a:r>
              <a:rPr lang="el-GR" smtClean="0"/>
              <a:t>Αμαλία Κ. Ηλιάδη, ιστορικός</a:t>
            </a:r>
            <a:endParaRPr lang="el-G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7</a:t>
            </a:fld>
            <a:endParaRPr lang="el-GR"/>
          </a:p>
        </p:txBody>
      </p:sp>
      <p:sp>
        <p:nvSpPr>
          <p:cNvPr id="4" name="3 - Ορθογώνιο"/>
          <p:cNvSpPr/>
          <p:nvPr/>
        </p:nvSpPr>
        <p:spPr>
          <a:xfrm>
            <a:off x="285720" y="214290"/>
            <a:ext cx="8501122" cy="6206075"/>
          </a:xfrm>
          <a:prstGeom prst="rect">
            <a:avLst/>
          </a:prstGeom>
        </p:spPr>
        <p:txBody>
          <a:bodyPr wrap="square">
            <a:spAutoFit/>
          </a:bodyPr>
          <a:lstStyle/>
          <a:p>
            <a:pPr algn="ctr"/>
            <a:r>
              <a:rPr lang="el-GR" sz="3200" dirty="0" smtClean="0"/>
              <a:t>Οι ηγετικές και πολιτικές του ικανότητες αναδείχθηκαν κατά την </a:t>
            </a:r>
            <a:r>
              <a:rPr lang="el-GR" sz="3200" b="1" dirty="0" smtClean="0"/>
              <a:t>επανάσταση του 1897</a:t>
            </a:r>
            <a:r>
              <a:rPr lang="el-GR" sz="3200" dirty="0" smtClean="0"/>
              <a:t>. Την περίοδο της </a:t>
            </a:r>
            <a:r>
              <a:rPr lang="el-GR" sz="3200" b="1" dirty="0" smtClean="0"/>
              <a:t>Κρητικής πολιτείας (1898-1912) </a:t>
            </a:r>
            <a:r>
              <a:rPr lang="el-GR" sz="3200" dirty="0" smtClean="0"/>
              <a:t>συνέβαλε στη διαμόρφωση του Κρητικού Συντάγματος, συγκρούσθηκε με τον Αρμοστή Γεώργιο για τις φιλελεύθερες αρχές του, κατέφυγε σε ένοπλη </a:t>
            </a:r>
            <a:r>
              <a:rPr lang="el-GR" sz="3200" b="1" dirty="0" smtClean="0"/>
              <a:t>επανάσταση στο Θέρισο (1905) </a:t>
            </a:r>
            <a:r>
              <a:rPr lang="el-GR" sz="3200" dirty="0" smtClean="0"/>
              <a:t>και πέτυχε την αντικατάσταση του Αρμοστή. Στις μετέπειτα προσπάθειές του για ένωση με την Ελλάδα ισορροπούσε με ευελιξία ανάμεσα στην τόλμη και στη μετριοπάθεια. </a:t>
            </a:r>
            <a:br>
              <a:rPr lang="el-GR" sz="3200" dirty="0" smtClean="0"/>
            </a:br>
            <a:r>
              <a:rPr lang="el-GR" dirty="0" smtClean="0"/>
              <a:t/>
            </a:r>
            <a:br>
              <a:rPr lang="el-GR" dirty="0" smtClean="0"/>
            </a:br>
            <a:endParaRPr lang="el-GR"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LIBRARY\My Documents\My Pictures\1_01.jpg"/>
          <p:cNvPicPr>
            <a:picLocks noChangeAspect="1" noChangeArrowheads="1"/>
          </p:cNvPicPr>
          <p:nvPr/>
        </p:nvPicPr>
        <p:blipFill>
          <a:blip r:embed="rId3" cstate="print"/>
          <a:srcRect/>
          <a:stretch>
            <a:fillRect/>
          </a:stretch>
        </p:blipFill>
        <p:spPr bwMode="auto">
          <a:xfrm>
            <a:off x="214282" y="357166"/>
            <a:ext cx="4214842" cy="5643602"/>
          </a:xfrm>
          <a:prstGeom prst="rect">
            <a:avLst/>
          </a:prstGeom>
          <a:noFill/>
          <a:ln w="38100">
            <a:solidFill>
              <a:schemeClr val="tx1"/>
            </a:solidFill>
          </a:ln>
        </p:spPr>
      </p:pic>
      <p:pic>
        <p:nvPicPr>
          <p:cNvPr id="3075" name="Picture 3" descr="C:\Documents and Settings\Administrator.LIBRARY\My Documents\My Pictures\2_02.jpg"/>
          <p:cNvPicPr>
            <a:picLocks noChangeAspect="1" noChangeArrowheads="1"/>
          </p:cNvPicPr>
          <p:nvPr/>
        </p:nvPicPr>
        <p:blipFill>
          <a:blip r:embed="rId4" cstate="print"/>
          <a:srcRect/>
          <a:stretch>
            <a:fillRect/>
          </a:stretch>
        </p:blipFill>
        <p:spPr bwMode="auto">
          <a:xfrm>
            <a:off x="4786314" y="357166"/>
            <a:ext cx="4071966" cy="5857916"/>
          </a:xfrm>
          <a:prstGeom prst="rect">
            <a:avLst/>
          </a:prstGeom>
          <a:noFill/>
          <a:ln w="38100">
            <a:solidFill>
              <a:schemeClr val="tx1"/>
            </a:solidFill>
          </a:ln>
        </p:spPr>
      </p:pic>
      <p:sp>
        <p:nvSpPr>
          <p:cNvPr id="4" name="3 - Θέση αριθμού διαφάνειας"/>
          <p:cNvSpPr>
            <a:spLocks noGrp="1"/>
          </p:cNvSpPr>
          <p:nvPr>
            <p:ph type="sldNum" sz="quarter" idx="12"/>
          </p:nvPr>
        </p:nvSpPr>
        <p:spPr/>
        <p:txBody>
          <a:bodyPr/>
          <a:lstStyle/>
          <a:p>
            <a:fld id="{4DD878CB-A598-4B91-88EC-4B49BD0945F3}" type="slidenum">
              <a:rPr lang="el-GR" smtClean="0"/>
              <a:pPr/>
              <a:t>8</a:t>
            </a:fld>
            <a:endParaRPr lang="el-GR"/>
          </a:p>
        </p:txBody>
      </p:sp>
      <p:sp>
        <p:nvSpPr>
          <p:cNvPr id="5" name="4 - Θέση υποσέλιδου"/>
          <p:cNvSpPr>
            <a:spLocks noGrp="1"/>
          </p:cNvSpPr>
          <p:nvPr>
            <p:ph type="ftr" sz="quarter" idx="11"/>
          </p:nvPr>
        </p:nvSpPr>
        <p:spPr/>
        <p:txBody>
          <a:bodyPr/>
          <a:lstStyle/>
          <a:p>
            <a:r>
              <a:rPr lang="el-GR" smtClean="0"/>
              <a:t>Αμαλία Κ. Ηλιάδη, ιστορικός</a:t>
            </a:r>
            <a:endParaRPr lang="el-GR"/>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Αμαλία Κ. Ηλιάδη, ιστορικός</a:t>
            </a:r>
            <a:endParaRPr lang="el-GR"/>
          </a:p>
        </p:txBody>
      </p:sp>
      <p:sp>
        <p:nvSpPr>
          <p:cNvPr id="3" name="2 - Θέση αριθμού διαφάνειας"/>
          <p:cNvSpPr>
            <a:spLocks noGrp="1"/>
          </p:cNvSpPr>
          <p:nvPr>
            <p:ph type="sldNum" sz="quarter" idx="12"/>
          </p:nvPr>
        </p:nvSpPr>
        <p:spPr/>
        <p:txBody>
          <a:bodyPr/>
          <a:lstStyle/>
          <a:p>
            <a:fld id="{4DD878CB-A598-4B91-88EC-4B49BD0945F3}" type="slidenum">
              <a:rPr lang="el-GR" smtClean="0"/>
              <a:pPr/>
              <a:t>9</a:t>
            </a:fld>
            <a:endParaRPr lang="el-GR"/>
          </a:p>
        </p:txBody>
      </p:sp>
      <p:sp>
        <p:nvSpPr>
          <p:cNvPr id="4" name="3 - Ορθογώνιο"/>
          <p:cNvSpPr/>
          <p:nvPr/>
        </p:nvSpPr>
        <p:spPr>
          <a:xfrm>
            <a:off x="285720" y="214290"/>
            <a:ext cx="8501122" cy="6144519"/>
          </a:xfrm>
          <a:prstGeom prst="rect">
            <a:avLst/>
          </a:prstGeom>
        </p:spPr>
        <p:txBody>
          <a:bodyPr wrap="square">
            <a:spAutoFit/>
          </a:bodyPr>
          <a:lstStyle/>
          <a:p>
            <a:r>
              <a:rPr lang="el-GR" sz="3200" dirty="0" smtClean="0"/>
              <a:t>Το </a:t>
            </a:r>
            <a:r>
              <a:rPr lang="el-GR" sz="3200" b="1" dirty="0" smtClean="0"/>
              <a:t>1910</a:t>
            </a:r>
            <a:r>
              <a:rPr lang="el-GR" sz="3200" dirty="0" smtClean="0"/>
              <a:t> έληξε ο ρόλος του στα πολιτικά πράγματα της Κρητικής πολιτείας, όταν ανέλαβε την πρωθυπουργία στην Ελλάδα και συγκρότησε το </a:t>
            </a:r>
            <a:r>
              <a:rPr lang="el-GR" sz="3200" b="1" dirty="0" smtClean="0"/>
              <a:t>"Κόμμα των Φιλελευθέρων". </a:t>
            </a:r>
            <a:r>
              <a:rPr lang="el-GR" sz="3200" dirty="0" smtClean="0"/>
              <a:t>Υπήρξε ο πρωτεργάτης της πολιτικής και οικονομικής ανόρθωσης της Ελλάδας και της νικηφόρας έκβασης των </a:t>
            </a:r>
            <a:r>
              <a:rPr lang="el-GR" sz="3200" b="1" dirty="0" smtClean="0"/>
              <a:t>Βαλκανικών Πολέμων (1912-1913). </a:t>
            </a:r>
            <a:r>
              <a:rPr lang="el-GR" sz="3200" dirty="0" smtClean="0"/>
              <a:t>Κατά τη διάρκεια του Α΄ Παγκοσμίου Πολέμου ήρθε σε ρήξη με το στέμμα αλλά, με κόστος τον </a:t>
            </a:r>
            <a:r>
              <a:rPr lang="el-GR" sz="3200" b="1" dirty="0" smtClean="0"/>
              <a:t>Εθνικό Διχασμό (1915-1917), </a:t>
            </a:r>
            <a:r>
              <a:rPr lang="el-GR" sz="3200" dirty="0" smtClean="0"/>
              <a:t>επέβαλε την πολιτική του για είσοδο της χώρας στον πόλεμο στο πλευρό των Συμμάχων.</a:t>
            </a:r>
            <a:endParaRPr lang="el-GR" sz="3200" dirty="0"/>
          </a:p>
        </p:txBody>
      </p:sp>
    </p:spTree>
  </p:cSld>
  <p:clrMapOvr>
    <a:masterClrMapping/>
  </p:clrMapOvr>
  <p:transition>
    <p:wedge/>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TotalTime>
  <Words>1738</Words>
  <Application>Microsoft Office PowerPoint</Application>
  <PresentationFormat>Προβολή στην οθόνη (4:3)</PresentationFormat>
  <Paragraphs>110</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Διάμεσος</vt:lpstr>
      <vt:lpstr>ΕΛΕΥΘΕΡΙΟΣ ΒΕΝΙΖΕΛΟΣ Ο ΠΟΛΙΤΙΚΟΣ, Ο ΔΙΠΛΩΜΑΤΗς, Ο ΕΛΛΗΝΑΣ-ΚΡΗΤΙΚΟΣ ΑΝΘΡΩΠΟΣ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ΕΛΕΥΘΕΡΙΟΣ ΒΕΝΙΖΕΛΟΣ Ο ΠΟΛΙΤΙΚΟΣ, Ο ΔΙΠΛΩΜΑΤΗς, Ο ΕΛΛΗΝΑΣ-ΚΡΗΤΙΚΟΣ ΑΝΘΡΩΠΟΣ</dc:title>
  <dc:creator>admin</dc:creator>
  <cp:lastModifiedBy>mlr_trikalon</cp:lastModifiedBy>
  <cp:revision>42</cp:revision>
  <dcterms:created xsi:type="dcterms:W3CDTF">2009-11-30T10:06:34Z</dcterms:created>
  <dcterms:modified xsi:type="dcterms:W3CDTF">2011-10-09T11:22:48Z</dcterms:modified>
</cp:coreProperties>
</file>