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66" r:id="rId2"/>
    <p:sldId id="256" r:id="rId3"/>
    <p:sldId id="259" r:id="rId4"/>
    <p:sldId id="257" r:id="rId5"/>
    <p:sldId id="258" r:id="rId6"/>
    <p:sldId id="260" r:id="rId7"/>
    <p:sldId id="261" r:id="rId8"/>
    <p:sldId id="262" r:id="rId9"/>
    <p:sldId id="263" r:id="rId10"/>
    <p:sldId id="264" r:id="rId11"/>
    <p:sldId id="265"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1" autoAdjust="0"/>
    <p:restoredTop sz="94667" autoAdjust="0"/>
  </p:normalViewPr>
  <p:slideViewPr>
    <p:cSldViewPr>
      <p:cViewPr varScale="1">
        <p:scale>
          <a:sx n="72" d="100"/>
          <a:sy n="72" d="100"/>
        </p:scale>
        <p:origin x="-10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47F30A-1443-4F2D-B620-D83B878C34B1}" type="datetimeFigureOut">
              <a:rPr lang="el-GR" smtClean="0"/>
              <a:pPr/>
              <a:t>8/10/2011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295AD6-8DDD-43BD-8D0C-CF463F937FF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EFFC9E4E-50C6-4619-AA1D-BBA3C36976B2}" type="datetime1">
              <a:rPr lang="el-GR" smtClean="0"/>
              <a:pPr/>
              <a:t>8/10/2011</a:t>
            </a:fld>
            <a:endParaRPr lang="el-GR"/>
          </a:p>
        </p:txBody>
      </p:sp>
      <p:sp>
        <p:nvSpPr>
          <p:cNvPr id="2" name="1 - Θέση υποσέλιδου"/>
          <p:cNvSpPr>
            <a:spLocks noGrp="1"/>
          </p:cNvSpPr>
          <p:nvPr>
            <p:ph type="ftr" sz="quarter" idx="11"/>
          </p:nvPr>
        </p:nvSpPr>
        <p:spPr/>
        <p:txBody>
          <a:bodyPr/>
          <a:lstStyle/>
          <a:p>
            <a:r>
              <a:rPr lang="el-GR" smtClean="0"/>
              <a:t>Αμαλία Κ. Ηλιάδη/Πνευματικά δικαιώματα - ailiadi@sch.gr</a:t>
            </a:r>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0B33C4F6-F002-4B0C-AE42-79067B6A36EB}" type="slidenum">
              <a:rPr lang="el-GR" smtClean="0"/>
              <a:pPr/>
              <a:t>‹#›</a:t>
            </a:fld>
            <a:endParaRPr lang="el-GR"/>
          </a:p>
        </p:txBody>
      </p:sp>
    </p:spTree>
  </p:cSld>
  <p:clrMapOvr>
    <a:masterClrMapping/>
  </p:clrMapOvr>
  <p:transition>
    <p:wipe dir="d"/>
    <p:sndAc>
      <p:stSnd>
        <p:snd r:embed="rId1" name="type.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E74D79D-EC96-46F4-8355-F4871F89E966}" type="datetime1">
              <a:rPr lang="el-GR" smtClean="0"/>
              <a:pPr/>
              <a:t>8/10/2011</a:t>
            </a:fld>
            <a:endParaRPr lang="el-GR"/>
          </a:p>
        </p:txBody>
      </p:sp>
      <p:sp>
        <p:nvSpPr>
          <p:cNvPr id="5" name="4 - Θέση υποσέλιδου"/>
          <p:cNvSpPr>
            <a:spLocks noGrp="1"/>
          </p:cNvSpPr>
          <p:nvPr>
            <p:ph type="ftr" sz="quarter" idx="11"/>
          </p:nvPr>
        </p:nvSpPr>
        <p:spPr/>
        <p:txBody>
          <a:bodyPr/>
          <a:lstStyle/>
          <a:p>
            <a:r>
              <a:rPr lang="el-GR" smtClean="0"/>
              <a:t>Αμαλία Κ. Ηλιάδη/Πνευματικά δικαιώματα - ailiadi@sch.gr</a:t>
            </a:r>
            <a:endParaRPr lang="el-GR"/>
          </a:p>
        </p:txBody>
      </p:sp>
      <p:sp>
        <p:nvSpPr>
          <p:cNvPr id="6" name="5 - Θέση αριθμού διαφάνειας"/>
          <p:cNvSpPr>
            <a:spLocks noGrp="1"/>
          </p:cNvSpPr>
          <p:nvPr>
            <p:ph type="sldNum" sz="quarter" idx="12"/>
          </p:nvPr>
        </p:nvSpPr>
        <p:spPr/>
        <p:txBody>
          <a:bodyPr/>
          <a:lstStyle/>
          <a:p>
            <a:fld id="{0B33C4F6-F002-4B0C-AE42-79067B6A36EB}" type="slidenum">
              <a:rPr lang="el-GR" smtClean="0"/>
              <a:pPr/>
              <a:t>‹#›</a:t>
            </a:fld>
            <a:endParaRPr lang="el-GR"/>
          </a:p>
        </p:txBody>
      </p:sp>
    </p:spTree>
  </p:cSld>
  <p:clrMapOvr>
    <a:masterClrMapping/>
  </p:clrMapOvr>
  <p:transition>
    <p:wipe dir="d"/>
    <p:sndAc>
      <p:stSnd>
        <p:snd r:embed="rId1" name="type.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F3E707F-AD94-48FF-A562-CFC1EE971B6F}" type="datetime1">
              <a:rPr lang="el-GR" smtClean="0"/>
              <a:pPr/>
              <a:t>8/10/2011</a:t>
            </a:fld>
            <a:endParaRPr lang="el-GR"/>
          </a:p>
        </p:txBody>
      </p:sp>
      <p:sp>
        <p:nvSpPr>
          <p:cNvPr id="5" name="4 - Θέση υποσέλιδου"/>
          <p:cNvSpPr>
            <a:spLocks noGrp="1"/>
          </p:cNvSpPr>
          <p:nvPr>
            <p:ph type="ftr" sz="quarter" idx="11"/>
          </p:nvPr>
        </p:nvSpPr>
        <p:spPr/>
        <p:txBody>
          <a:bodyPr/>
          <a:lstStyle/>
          <a:p>
            <a:r>
              <a:rPr lang="el-GR" smtClean="0"/>
              <a:t>Αμαλία Κ. Ηλιάδη/Πνευματικά δικαιώματα - ailiadi@sch.gr</a:t>
            </a:r>
            <a:endParaRPr lang="el-GR"/>
          </a:p>
        </p:txBody>
      </p:sp>
      <p:sp>
        <p:nvSpPr>
          <p:cNvPr id="6" name="5 - Θέση αριθμού διαφάνειας"/>
          <p:cNvSpPr>
            <a:spLocks noGrp="1"/>
          </p:cNvSpPr>
          <p:nvPr>
            <p:ph type="sldNum" sz="quarter" idx="12"/>
          </p:nvPr>
        </p:nvSpPr>
        <p:spPr/>
        <p:txBody>
          <a:bodyPr/>
          <a:lstStyle/>
          <a:p>
            <a:fld id="{0B33C4F6-F002-4B0C-AE42-79067B6A36EB}" type="slidenum">
              <a:rPr lang="el-GR" smtClean="0"/>
              <a:pPr/>
              <a:t>‹#›</a:t>
            </a:fld>
            <a:endParaRPr lang="el-GR"/>
          </a:p>
        </p:txBody>
      </p:sp>
    </p:spTree>
  </p:cSld>
  <p:clrMapOvr>
    <a:masterClrMapping/>
  </p:clrMapOvr>
  <p:transition>
    <p:wipe dir="d"/>
    <p:sndAc>
      <p:stSnd>
        <p:snd r:embed="rId1" name="type.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E49E27E1-F618-42D4-810F-81337524AE60}" type="datetime1">
              <a:rPr lang="el-GR" smtClean="0"/>
              <a:pPr/>
              <a:t>8/10/2011</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r>
              <a:rPr lang="el-GR" smtClean="0"/>
              <a:t>Αμαλία Κ. Ηλιάδη/Πνευματικά δικαιώματα - ailiadi@sch.gr</a:t>
            </a:r>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0B33C4F6-F002-4B0C-AE42-79067B6A36EB}" type="slidenum">
              <a:rPr lang="el-GR" smtClean="0"/>
              <a:pPr/>
              <a:t>‹#›</a:t>
            </a:fld>
            <a:endParaRPr lang="el-GR"/>
          </a:p>
        </p:txBody>
      </p:sp>
    </p:spTree>
  </p:cSld>
  <p:clrMapOvr>
    <a:masterClrMapping/>
  </p:clrMapOvr>
  <p:transition>
    <p:wipe dir="d"/>
    <p:sndAc>
      <p:stSnd>
        <p:snd r:embed="rId1" name="type.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9768C3F6-E57E-4C6F-ACF4-F236D7D40932}" type="datetime1">
              <a:rPr lang="el-GR" smtClean="0"/>
              <a:pPr/>
              <a:t>8/10/2011</a:t>
            </a:fld>
            <a:endParaRPr lang="el-GR"/>
          </a:p>
        </p:txBody>
      </p:sp>
      <p:sp>
        <p:nvSpPr>
          <p:cNvPr id="11" name="10 - Θέση υποσέλιδου"/>
          <p:cNvSpPr>
            <a:spLocks noGrp="1"/>
          </p:cNvSpPr>
          <p:nvPr>
            <p:ph type="ftr" sz="quarter" idx="11"/>
          </p:nvPr>
        </p:nvSpPr>
        <p:spPr/>
        <p:txBody>
          <a:bodyPr/>
          <a:lstStyle/>
          <a:p>
            <a:r>
              <a:rPr lang="el-GR" smtClean="0"/>
              <a:t>Αμαλία Κ. Ηλιάδη/Πνευματικά δικαιώματα - ailiadi@sch.gr</a:t>
            </a:r>
            <a:endParaRPr lang="el-GR"/>
          </a:p>
        </p:txBody>
      </p:sp>
      <p:sp>
        <p:nvSpPr>
          <p:cNvPr id="16" name="15 - Θέση αριθμού διαφάνειας"/>
          <p:cNvSpPr>
            <a:spLocks noGrp="1"/>
          </p:cNvSpPr>
          <p:nvPr>
            <p:ph type="sldNum" sz="quarter" idx="12"/>
          </p:nvPr>
        </p:nvSpPr>
        <p:spPr/>
        <p:txBody>
          <a:bodyPr/>
          <a:lstStyle/>
          <a:p>
            <a:fld id="{0B33C4F6-F002-4B0C-AE42-79067B6A36EB}"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transition>
    <p:wipe dir="d"/>
    <p:sndAc>
      <p:stSnd>
        <p:snd r:embed="rId1" name="type.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2961DF06-A606-4A27-B22C-B8FD8778785F}" type="datetime1">
              <a:rPr lang="el-GR" smtClean="0"/>
              <a:pPr/>
              <a:t>8/10/2011</a:t>
            </a:fld>
            <a:endParaRPr lang="el-GR"/>
          </a:p>
        </p:txBody>
      </p:sp>
      <p:sp>
        <p:nvSpPr>
          <p:cNvPr id="10" name="9 - Θέση υποσέλιδου"/>
          <p:cNvSpPr>
            <a:spLocks noGrp="1"/>
          </p:cNvSpPr>
          <p:nvPr>
            <p:ph type="ftr" sz="quarter" idx="11"/>
          </p:nvPr>
        </p:nvSpPr>
        <p:spPr/>
        <p:txBody>
          <a:bodyPr/>
          <a:lstStyle/>
          <a:p>
            <a:r>
              <a:rPr lang="el-GR" smtClean="0"/>
              <a:t>Αμαλία Κ. Ηλιάδη/Πνευματικά δικαιώματα - ailiadi@sch.gr</a:t>
            </a:r>
            <a:endParaRPr lang="el-GR"/>
          </a:p>
        </p:txBody>
      </p:sp>
      <p:sp>
        <p:nvSpPr>
          <p:cNvPr id="31" name="30 - Θέση αριθμού διαφάνειας"/>
          <p:cNvSpPr>
            <a:spLocks noGrp="1"/>
          </p:cNvSpPr>
          <p:nvPr>
            <p:ph type="sldNum" sz="quarter" idx="12"/>
          </p:nvPr>
        </p:nvSpPr>
        <p:spPr/>
        <p:txBody>
          <a:bodyPr/>
          <a:lstStyle/>
          <a:p>
            <a:fld id="{0B33C4F6-F002-4B0C-AE42-79067B6A36EB}" type="slidenum">
              <a:rPr lang="el-GR" smtClean="0"/>
              <a:pPr/>
              <a:t>‹#›</a:t>
            </a:fld>
            <a:endParaRPr lang="el-GR"/>
          </a:p>
        </p:txBody>
      </p:sp>
    </p:spTree>
  </p:cSld>
  <p:clrMapOvr>
    <a:masterClrMapping/>
  </p:clrMapOvr>
  <p:transition>
    <p:wipe dir="d"/>
    <p:sndAc>
      <p:stSnd>
        <p:snd r:embed="rId1" name="type.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344DE2FD-205B-4098-8478-BFA57047C89F}" type="datetime1">
              <a:rPr lang="el-GR" smtClean="0"/>
              <a:pPr/>
              <a:t>8/10/2011</a:t>
            </a:fld>
            <a:endParaRPr lang="el-GR"/>
          </a:p>
        </p:txBody>
      </p:sp>
      <p:sp>
        <p:nvSpPr>
          <p:cNvPr id="6" name="5 - Θέση υποσέλιδου"/>
          <p:cNvSpPr>
            <a:spLocks noGrp="1"/>
          </p:cNvSpPr>
          <p:nvPr>
            <p:ph type="ftr" sz="quarter" idx="11"/>
          </p:nvPr>
        </p:nvSpPr>
        <p:spPr/>
        <p:txBody>
          <a:bodyPr/>
          <a:lstStyle/>
          <a:p>
            <a:r>
              <a:rPr lang="el-GR" smtClean="0"/>
              <a:t>Αμαλία Κ. Ηλιάδη/Πνευματικά δικαιώματα - ailiadi@sch.gr</a:t>
            </a:r>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0B33C4F6-F002-4B0C-AE42-79067B6A36EB}"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d"/>
    <p:sndAc>
      <p:stSnd>
        <p:snd r:embed="rId1" name="type.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EAA5768F-8B43-4E2F-AC6C-4515E497417A}" type="datetime1">
              <a:rPr lang="el-GR" smtClean="0"/>
              <a:pPr/>
              <a:t>8/10/2011</a:t>
            </a:fld>
            <a:endParaRPr lang="el-GR"/>
          </a:p>
        </p:txBody>
      </p:sp>
      <p:sp>
        <p:nvSpPr>
          <p:cNvPr id="21" name="20 - Θέση υποσέλιδου"/>
          <p:cNvSpPr>
            <a:spLocks noGrp="1"/>
          </p:cNvSpPr>
          <p:nvPr>
            <p:ph type="ftr" sz="quarter" idx="11"/>
          </p:nvPr>
        </p:nvSpPr>
        <p:spPr/>
        <p:txBody>
          <a:bodyPr/>
          <a:lstStyle/>
          <a:p>
            <a:r>
              <a:rPr lang="el-GR" smtClean="0"/>
              <a:t>Αμαλία Κ. Ηλιάδη/Πνευματικά δικαιώματα - ailiadi@sch.gr</a:t>
            </a:r>
            <a:endParaRPr lang="el-GR"/>
          </a:p>
        </p:txBody>
      </p:sp>
      <p:sp>
        <p:nvSpPr>
          <p:cNvPr id="6" name="5 - Θέση αριθμού διαφάνειας"/>
          <p:cNvSpPr>
            <a:spLocks noGrp="1"/>
          </p:cNvSpPr>
          <p:nvPr>
            <p:ph type="sldNum" sz="quarter" idx="12"/>
          </p:nvPr>
        </p:nvSpPr>
        <p:spPr/>
        <p:txBody>
          <a:bodyPr/>
          <a:lstStyle/>
          <a:p>
            <a:fld id="{0B33C4F6-F002-4B0C-AE42-79067B6A36EB}" type="slidenum">
              <a:rPr lang="el-GR" smtClean="0"/>
              <a:pPr/>
              <a:t>‹#›</a:t>
            </a:fld>
            <a:endParaRPr lang="el-GR"/>
          </a:p>
        </p:txBody>
      </p:sp>
    </p:spTree>
  </p:cSld>
  <p:clrMapOvr>
    <a:masterClrMapping/>
  </p:clrMapOvr>
  <p:transition>
    <p:wipe dir="d"/>
    <p:sndAc>
      <p:stSnd>
        <p:snd r:embed="rId1" name="type.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F8402169-0247-4D71-B0A1-8F7272A915FB}" type="datetime1">
              <a:rPr lang="el-GR" smtClean="0"/>
              <a:pPr/>
              <a:t>8/10/2011</a:t>
            </a:fld>
            <a:endParaRPr lang="el-GR"/>
          </a:p>
        </p:txBody>
      </p:sp>
      <p:sp>
        <p:nvSpPr>
          <p:cNvPr id="24" name="23 - Θέση υποσέλιδου"/>
          <p:cNvSpPr>
            <a:spLocks noGrp="1"/>
          </p:cNvSpPr>
          <p:nvPr>
            <p:ph type="ftr" sz="quarter" idx="11"/>
          </p:nvPr>
        </p:nvSpPr>
        <p:spPr/>
        <p:txBody>
          <a:bodyPr/>
          <a:lstStyle/>
          <a:p>
            <a:r>
              <a:rPr lang="el-GR" smtClean="0"/>
              <a:t>Αμαλία Κ. Ηλιάδη/Πνευματικά δικαιώματα - ailiadi@sch.gr</a:t>
            </a:r>
            <a:endParaRPr lang="el-GR"/>
          </a:p>
        </p:txBody>
      </p:sp>
      <p:sp>
        <p:nvSpPr>
          <p:cNvPr id="7" name="6 - Θέση αριθμού διαφάνειας"/>
          <p:cNvSpPr>
            <a:spLocks noGrp="1"/>
          </p:cNvSpPr>
          <p:nvPr>
            <p:ph type="sldNum" sz="quarter" idx="12"/>
          </p:nvPr>
        </p:nvSpPr>
        <p:spPr/>
        <p:txBody>
          <a:bodyPr/>
          <a:lstStyle/>
          <a:p>
            <a:fld id="{0B33C4F6-F002-4B0C-AE42-79067B6A36EB}" type="slidenum">
              <a:rPr lang="el-GR" smtClean="0"/>
              <a:pPr/>
              <a:t>‹#›</a:t>
            </a:fld>
            <a:endParaRPr lang="el-GR"/>
          </a:p>
        </p:txBody>
      </p:sp>
    </p:spTree>
  </p:cSld>
  <p:clrMapOvr>
    <a:masterClrMapping/>
  </p:clrMapOvr>
  <p:transition>
    <p:wipe dir="d"/>
    <p:sndAc>
      <p:stSnd>
        <p:snd r:embed="rId1" name="type.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E79692CB-2B51-409C-B226-42D85E84FD91}" type="datetime1">
              <a:rPr lang="el-GR" smtClean="0"/>
              <a:pPr/>
              <a:t>8/10/2011</a:t>
            </a:fld>
            <a:endParaRPr lang="el-GR"/>
          </a:p>
        </p:txBody>
      </p:sp>
      <p:sp>
        <p:nvSpPr>
          <p:cNvPr id="29" name="28 - Θέση υποσέλιδου"/>
          <p:cNvSpPr>
            <a:spLocks noGrp="1"/>
          </p:cNvSpPr>
          <p:nvPr>
            <p:ph type="ftr" sz="quarter" idx="11"/>
          </p:nvPr>
        </p:nvSpPr>
        <p:spPr/>
        <p:txBody>
          <a:bodyPr/>
          <a:lstStyle/>
          <a:p>
            <a:r>
              <a:rPr lang="el-GR" smtClean="0"/>
              <a:t>Αμαλία Κ. Ηλιάδη/Πνευματικά δικαιώματα - ailiadi@sch.gr</a:t>
            </a:r>
            <a:endParaRPr lang="el-GR"/>
          </a:p>
        </p:txBody>
      </p:sp>
      <p:sp>
        <p:nvSpPr>
          <p:cNvPr id="7" name="6 - Θέση αριθμού διαφάνειας"/>
          <p:cNvSpPr>
            <a:spLocks noGrp="1"/>
          </p:cNvSpPr>
          <p:nvPr>
            <p:ph type="sldNum" sz="quarter" idx="12"/>
          </p:nvPr>
        </p:nvSpPr>
        <p:spPr/>
        <p:txBody>
          <a:bodyPr/>
          <a:lstStyle/>
          <a:p>
            <a:fld id="{0B33C4F6-F002-4B0C-AE42-79067B6A36EB}" type="slidenum">
              <a:rPr lang="el-GR" smtClean="0"/>
              <a:pPr/>
              <a:t>‹#›</a:t>
            </a:fld>
            <a:endParaRPr lang="el-GR"/>
          </a:p>
        </p:txBody>
      </p:sp>
    </p:spTree>
  </p:cSld>
  <p:clrMapOvr>
    <a:masterClrMapping/>
  </p:clrMapOvr>
  <p:transition>
    <p:wipe dir="d"/>
    <p:sndAc>
      <p:stSnd>
        <p:snd r:embed="rId1" name="type.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58D76C38-6A15-4435-918A-628C1E38014D}" type="datetime1">
              <a:rPr lang="el-GR" smtClean="0"/>
              <a:pPr/>
              <a:t>8/10/2011</a:t>
            </a:fld>
            <a:endParaRPr lang="el-GR"/>
          </a:p>
        </p:txBody>
      </p:sp>
      <p:sp>
        <p:nvSpPr>
          <p:cNvPr id="5" name="4 - Θέση υποσέλιδου"/>
          <p:cNvSpPr>
            <a:spLocks noGrp="1"/>
          </p:cNvSpPr>
          <p:nvPr>
            <p:ph type="ftr" sz="quarter" idx="11"/>
          </p:nvPr>
        </p:nvSpPr>
        <p:spPr/>
        <p:txBody>
          <a:bodyPr/>
          <a:lstStyle/>
          <a:p>
            <a:r>
              <a:rPr lang="el-GR" smtClean="0"/>
              <a:t>Αμαλία Κ. Ηλιάδη/Πνευματικά δικαιώματα - ailiadi@sch.gr</a:t>
            </a:r>
            <a:endParaRPr lang="el-GR"/>
          </a:p>
        </p:txBody>
      </p:sp>
      <p:sp>
        <p:nvSpPr>
          <p:cNvPr id="31" name="30 - Θέση αριθμού διαφάνειας"/>
          <p:cNvSpPr>
            <a:spLocks noGrp="1"/>
          </p:cNvSpPr>
          <p:nvPr>
            <p:ph type="sldNum" sz="quarter" idx="12"/>
          </p:nvPr>
        </p:nvSpPr>
        <p:spPr/>
        <p:txBody>
          <a:bodyPr/>
          <a:lstStyle/>
          <a:p>
            <a:fld id="{0B33C4F6-F002-4B0C-AE42-79067B6A36EB}"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transition>
    <p:wipe dir="d"/>
    <p:sndAc>
      <p:stSnd>
        <p:snd r:embed="rId1" name="type.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795100A-5EA8-4A2B-8477-B4D70904D422}" type="datetime1">
              <a:rPr lang="el-GR" smtClean="0"/>
              <a:pPr/>
              <a:t>8/10/2011</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l-GR" smtClean="0"/>
              <a:t>Αμαλία Κ. Ηλιάδη/Πνευματικά δικαιώματα - ailiadi@sch.gr</a:t>
            </a:r>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B33C4F6-F002-4B0C-AE42-79067B6A36EB}"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d"/>
    <p:sndAc>
      <p:stSnd>
        <p:snd r:embed="rId13" name="type.wav" builtIn="1"/>
      </p:stSnd>
    </p:sndAc>
  </p:transition>
  <p:hf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mailto:ailiadi@sch.gr" TargetMode="External"/><Relationship Id="rId7"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hyperlink" Target="http://www.matia.gr/" TargetMode="External"/><Relationship Id="rId5" Type="http://schemas.openxmlformats.org/officeDocument/2006/relationships/hyperlink" Target="http://users.sch.gr/ailiadi" TargetMode="External"/><Relationship Id="rId4" Type="http://schemas.openxmlformats.org/officeDocument/2006/relationships/hyperlink" Target="http://blogs.sch.gr/ailiadi" TargetMode="Externa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572140"/>
            <a:ext cx="4972056" cy="1000132"/>
          </a:xfrm>
          <a:solidFill>
            <a:schemeClr val="bg2">
              <a:lumMod val="50000"/>
            </a:schemeClr>
          </a:solidFill>
        </p:spPr>
        <p:txBody>
          <a:bodyPr>
            <a:normAutofit fontScale="90000"/>
          </a:bodyPr>
          <a:lstStyle/>
          <a:p>
            <a:r>
              <a:rPr lang="el-GR" i="1" dirty="0" smtClean="0">
                <a:solidFill>
                  <a:schemeClr val="tx1">
                    <a:lumMod val="95000"/>
                    <a:lumOff val="5000"/>
                  </a:schemeClr>
                </a:solidFill>
              </a:rPr>
              <a:t>Αμαλία Κ. Ηλιάδη, ιστορικός-φιλόλογος</a:t>
            </a:r>
            <a:br>
              <a:rPr lang="el-GR" i="1" dirty="0" smtClean="0">
                <a:solidFill>
                  <a:schemeClr val="tx1">
                    <a:lumMod val="95000"/>
                    <a:lumOff val="5000"/>
                  </a:schemeClr>
                </a:solidFill>
              </a:rPr>
            </a:br>
            <a:r>
              <a:rPr lang="en-US" i="1" dirty="0" smtClean="0">
                <a:solidFill>
                  <a:schemeClr val="accent6">
                    <a:lumMod val="50000"/>
                  </a:schemeClr>
                </a:solidFill>
                <a:hlinkClick r:id="rId3"/>
              </a:rPr>
              <a:t>ailiadi@sch.gr</a:t>
            </a:r>
            <a:r>
              <a:rPr lang="el-GR" i="1" u="sng" dirty="0" smtClean="0">
                <a:solidFill>
                  <a:schemeClr val="accent6">
                    <a:lumMod val="50000"/>
                  </a:schemeClr>
                </a:solidFill>
              </a:rPr>
              <a:t> (</a:t>
            </a:r>
            <a:r>
              <a:rPr lang="el-GR" i="1" u="sng" dirty="0" smtClean="0"/>
              <a:t>ΜΑ Βυζαντινής Ιστορίας)</a:t>
            </a:r>
            <a:br>
              <a:rPr lang="el-GR" i="1" u="sng" dirty="0" smtClean="0"/>
            </a:br>
            <a:r>
              <a:rPr lang="el-GR" i="1" u="sng" dirty="0" smtClean="0"/>
              <a:t>Ε-</a:t>
            </a:r>
            <a:r>
              <a:rPr lang="el-GR" i="1" u="sng" dirty="0" err="1" smtClean="0"/>
              <a:t>Mail</a:t>
            </a:r>
            <a:r>
              <a:rPr lang="el-GR" i="1" u="sng" dirty="0" smtClean="0"/>
              <a:t>: </a:t>
            </a:r>
            <a:r>
              <a:rPr lang="el-GR" i="1" u="sng" dirty="0" err="1" smtClean="0">
                <a:hlinkClick r:id="rId3"/>
              </a:rPr>
              <a:t>ailiadi@sch.gr</a:t>
            </a:r>
            <a:endParaRPr lang="el-GR" dirty="0"/>
          </a:p>
        </p:txBody>
      </p:sp>
      <p:sp>
        <p:nvSpPr>
          <p:cNvPr id="3" name="2 - Θέση κειμένου"/>
          <p:cNvSpPr>
            <a:spLocks noGrp="1"/>
          </p:cNvSpPr>
          <p:nvPr>
            <p:ph type="body" idx="2"/>
          </p:nvPr>
        </p:nvSpPr>
        <p:spPr>
          <a:xfrm>
            <a:off x="457200" y="571480"/>
            <a:ext cx="3008313" cy="4857784"/>
          </a:xfrm>
        </p:spPr>
        <p:txBody>
          <a:bodyPr>
            <a:normAutofit/>
          </a:bodyPr>
          <a:lstStyle/>
          <a:p>
            <a:r>
              <a:rPr lang="el-GR" sz="1600" b="1" i="1" dirty="0" smtClean="0"/>
              <a:t>ΒΙΟΓΡΑΦΙΚΟ της Αμαλίας Κ. Ηλιάδη</a:t>
            </a:r>
            <a:endParaRPr lang="el-GR" sz="1600" i="1" dirty="0" smtClean="0"/>
          </a:p>
          <a:p>
            <a:r>
              <a:rPr lang="el-GR" sz="1600" b="1" i="1" dirty="0" smtClean="0"/>
              <a:t>Γεννήθηκα στα Τρίκαλα Θεσσαλίας το 1967. Σπούδασα στο Αριστοτέλειο Πανεπιστήμιο </a:t>
            </a:r>
            <a:r>
              <a:rPr lang="el-GR" sz="1600" b="1" i="1" dirty="0" err="1" smtClean="0"/>
              <a:t>Θεσ</a:t>
            </a:r>
            <a:r>
              <a:rPr lang="el-GR" sz="1600" b="1" i="1" dirty="0" smtClean="0"/>
              <a:t>/νίκης Ιστορία-Αρχαιολογία με ειδίκευση στην Ιστορία. Πήρα Μεταπτυχιακό Δίπλωμα Βυζαντινής Ιστορίας απ' τη Φιλοσοφική Σχολή του ιδίου Πανεπιστημίου και από το 1992 διδάσκω στη Μέση Εκπαίδευση ως Φιλόλογος. Έχω συγγράψει βιβλία ιστορικού, λογοτεχνικού και παιδαγωγικού περιεχομένου. Παράλληλα, ασχολούμαι ερασιτεχνικά με τη ζωγραφική και την ποίηση.</a:t>
            </a:r>
          </a:p>
          <a:p>
            <a:endParaRPr lang="el-GR" sz="1600" dirty="0" smtClean="0"/>
          </a:p>
          <a:p>
            <a:endParaRPr lang="el-GR" sz="1600" dirty="0"/>
          </a:p>
        </p:txBody>
      </p:sp>
      <p:sp>
        <p:nvSpPr>
          <p:cNvPr id="4" name="3 - Θέση περιεχομένου"/>
          <p:cNvSpPr>
            <a:spLocks noGrp="1"/>
          </p:cNvSpPr>
          <p:nvPr>
            <p:ph sz="half" idx="1"/>
          </p:nvPr>
        </p:nvSpPr>
        <p:spPr>
          <a:xfrm>
            <a:off x="3575050" y="609600"/>
            <a:ext cx="5340350" cy="4248160"/>
          </a:xfrm>
          <a:solidFill>
            <a:schemeClr val="accent1">
              <a:lumMod val="60000"/>
              <a:lumOff val="40000"/>
            </a:schemeClr>
          </a:solidFill>
        </p:spPr>
        <p:txBody>
          <a:bodyPr>
            <a:normAutofit/>
          </a:bodyPr>
          <a:lstStyle/>
          <a:p>
            <a:r>
              <a:rPr lang="el-GR" sz="1600" i="1" u="sng" dirty="0" smtClean="0"/>
              <a:t>Δ/</a:t>
            </a:r>
            <a:r>
              <a:rPr lang="el-GR" sz="1600" i="1" u="sng" dirty="0" err="1" smtClean="0"/>
              <a:t>ντρια</a:t>
            </a:r>
            <a:r>
              <a:rPr lang="el-GR" sz="1600" i="1" u="sng" dirty="0" smtClean="0"/>
              <a:t> 3</a:t>
            </a:r>
            <a:r>
              <a:rPr lang="el-GR" sz="1600" i="1" u="sng" baseline="30000" dirty="0" smtClean="0"/>
              <a:t>ου</a:t>
            </a:r>
            <a:r>
              <a:rPr lang="el-GR" sz="1600" i="1" u="sng" dirty="0" smtClean="0"/>
              <a:t> Γυμνασίου </a:t>
            </a:r>
            <a:r>
              <a:rPr lang="el-GR" sz="1600" i="1" u="sng" dirty="0" smtClean="0"/>
              <a:t>  </a:t>
            </a:r>
            <a:r>
              <a:rPr lang="el-GR" sz="1600" i="1" u="sng" dirty="0" smtClean="0"/>
              <a:t>Τρικάλων</a:t>
            </a:r>
          </a:p>
          <a:p>
            <a:pPr lvl="0" indent="180975" fontAlgn="base">
              <a:spcBef>
                <a:spcPct val="0"/>
              </a:spcBef>
              <a:spcAft>
                <a:spcPct val="0"/>
              </a:spcAft>
            </a:pPr>
            <a:r>
              <a:rPr lang="en-US" sz="2400" dirty="0" smtClean="0">
                <a:solidFill>
                  <a:schemeClr val="bg2">
                    <a:lumMod val="50000"/>
                  </a:schemeClr>
                </a:solidFill>
                <a:latin typeface="Angsana New" pitchFamily="18" charset="-34"/>
                <a:ea typeface="Times New Roman" pitchFamily="18" charset="0"/>
                <a:cs typeface="Angsana New" pitchFamily="18" charset="-34"/>
                <a:hlinkClick r:id="rId4"/>
              </a:rPr>
              <a:t>http://blogs.sch.gr/ailiadi</a:t>
            </a:r>
            <a:endParaRPr lang="en-US" sz="2400" dirty="0" smtClean="0">
              <a:solidFill>
                <a:schemeClr val="bg2">
                  <a:lumMod val="50000"/>
                </a:schemeClr>
              </a:solidFill>
              <a:latin typeface="Angsana New" pitchFamily="18" charset="-34"/>
              <a:ea typeface="Times New Roman" pitchFamily="18" charset="0"/>
              <a:cs typeface="Angsana New" pitchFamily="18" charset="-34"/>
            </a:endParaRPr>
          </a:p>
          <a:p>
            <a:pPr lvl="0" indent="180975" eaLnBrk="0" fontAlgn="base" hangingPunct="0">
              <a:spcBef>
                <a:spcPct val="0"/>
              </a:spcBef>
              <a:spcAft>
                <a:spcPct val="0"/>
              </a:spcAft>
            </a:pPr>
            <a:r>
              <a:rPr lang="en-US" sz="2400" dirty="0" smtClean="0">
                <a:solidFill>
                  <a:schemeClr val="bg2">
                    <a:lumMod val="50000"/>
                  </a:schemeClr>
                </a:solidFill>
                <a:latin typeface="Angsana New" pitchFamily="18" charset="-34"/>
                <a:ea typeface="Times New Roman" pitchFamily="18" charset="0"/>
                <a:cs typeface="Angsana New" pitchFamily="18" charset="-34"/>
                <a:hlinkClick r:id="rId5"/>
              </a:rPr>
              <a:t>http://users.sch.gr/ailiadi</a:t>
            </a:r>
            <a:endParaRPr lang="el-GR" sz="2400" dirty="0" smtClean="0"/>
          </a:p>
          <a:p>
            <a:r>
              <a:rPr lang="el-GR" sz="1600" u="sng" dirty="0" smtClean="0">
                <a:solidFill>
                  <a:schemeClr val="tx1">
                    <a:lumMod val="95000"/>
                  </a:schemeClr>
                </a:solidFill>
                <a:hlinkClick r:id="rId6"/>
              </a:rPr>
              <a:t>http://www.matia.gr</a:t>
            </a:r>
            <a:r>
              <a:rPr lang="el-GR" sz="1600" u="sng" dirty="0" smtClean="0">
                <a:solidFill>
                  <a:schemeClr val="tx1">
                    <a:lumMod val="95000"/>
                  </a:schemeClr>
                </a:solidFill>
              </a:rPr>
              <a:t/>
            </a:r>
            <a:br>
              <a:rPr lang="el-GR" sz="1600" u="sng" dirty="0" smtClean="0">
                <a:solidFill>
                  <a:schemeClr val="tx1">
                    <a:lumMod val="95000"/>
                  </a:schemeClr>
                </a:solidFill>
              </a:rPr>
            </a:br>
            <a:r>
              <a:rPr lang="el-GR" sz="1600" u="sng" dirty="0" smtClean="0">
                <a:solidFill>
                  <a:schemeClr val="tx1">
                    <a:lumMod val="95000"/>
                  </a:schemeClr>
                </a:solidFill>
              </a:rPr>
              <a:t> (Ηλεκτρονική Βιβλιοθήκη</a:t>
            </a:r>
            <a:r>
              <a:rPr lang="en-US" sz="1600" u="sng" dirty="0" smtClean="0">
                <a:solidFill>
                  <a:schemeClr val="tx1">
                    <a:lumMod val="95000"/>
                  </a:schemeClr>
                </a:solidFill>
              </a:rPr>
              <a:t> )</a:t>
            </a:r>
            <a:endParaRPr lang="el-GR" sz="1600" u="sng" dirty="0" smtClean="0">
              <a:solidFill>
                <a:schemeClr val="tx1">
                  <a:lumMod val="95000"/>
                </a:schemeClr>
              </a:solidFill>
            </a:endParaRPr>
          </a:p>
          <a:p>
            <a:endParaRPr lang="el-GR" sz="1600" dirty="0" smtClean="0"/>
          </a:p>
        </p:txBody>
      </p:sp>
      <p:sp>
        <p:nvSpPr>
          <p:cNvPr id="5" name="4 - Θέση υποσέλιδου"/>
          <p:cNvSpPr>
            <a:spLocks noGrp="1"/>
          </p:cNvSpPr>
          <p:nvPr>
            <p:ph type="ftr" sz="quarter" idx="11"/>
          </p:nvPr>
        </p:nvSpPr>
        <p:spPr/>
        <p:txBody>
          <a:bodyPr/>
          <a:lstStyle/>
          <a:p>
            <a:r>
              <a:rPr lang="el-GR" smtClean="0"/>
              <a:t>Αμαλία Κ. Ηλιάδη/Πνευματικά δικαιώματα - ailiadi@sch.gr</a:t>
            </a:r>
            <a:endParaRPr lang="el-GR"/>
          </a:p>
        </p:txBody>
      </p:sp>
      <p:sp>
        <p:nvSpPr>
          <p:cNvPr id="6" name="5 - Θέση αριθμού διαφάνειας"/>
          <p:cNvSpPr>
            <a:spLocks noGrp="1"/>
          </p:cNvSpPr>
          <p:nvPr>
            <p:ph type="sldNum" sz="quarter" idx="12"/>
          </p:nvPr>
        </p:nvSpPr>
        <p:spPr/>
        <p:txBody>
          <a:bodyPr/>
          <a:lstStyle/>
          <a:p>
            <a:fld id="{0B33C4F6-F002-4B0C-AE42-79067B6A36EB}" type="slidenum">
              <a:rPr lang="el-GR" smtClean="0"/>
              <a:pPr/>
              <a:t>1</a:t>
            </a:fld>
            <a:endParaRPr lang="el-GR"/>
          </a:p>
        </p:txBody>
      </p:sp>
      <p:pic>
        <p:nvPicPr>
          <p:cNvPr id="7" name="Picture 3"/>
          <p:cNvPicPr>
            <a:picLocks noChangeAspect="1" noChangeArrowheads="1"/>
          </p:cNvPicPr>
          <p:nvPr/>
        </p:nvPicPr>
        <p:blipFill>
          <a:blip r:embed="rId7" cstate="print"/>
          <a:srcRect/>
          <a:stretch>
            <a:fillRect/>
          </a:stretch>
        </p:blipFill>
        <p:spPr bwMode="auto">
          <a:xfrm>
            <a:off x="5500694" y="5000636"/>
            <a:ext cx="2214578" cy="1643074"/>
          </a:xfrm>
          <a:prstGeom prst="rect">
            <a:avLst/>
          </a:prstGeom>
          <a:noFill/>
          <a:ln w="38100">
            <a:solidFill>
              <a:schemeClr val="tx1"/>
            </a:solidFill>
            <a:miter lim="800000"/>
            <a:headEnd/>
            <a:tailEnd/>
          </a:ln>
          <a:effectLst/>
        </p:spPr>
      </p:pic>
      <p:pic>
        <p:nvPicPr>
          <p:cNvPr id="8" name="7 - Εικόνα" descr="amalia4"/>
          <p:cNvPicPr/>
          <p:nvPr/>
        </p:nvPicPr>
        <p:blipFill>
          <a:blip r:embed="rId8" cstate="print"/>
          <a:srcRect/>
          <a:stretch>
            <a:fillRect/>
          </a:stretch>
        </p:blipFill>
        <p:spPr bwMode="auto">
          <a:xfrm>
            <a:off x="5929322" y="2786058"/>
            <a:ext cx="1214446" cy="1500198"/>
          </a:xfrm>
          <a:prstGeom prst="rect">
            <a:avLst/>
          </a:prstGeom>
          <a:noFill/>
          <a:ln w="38100">
            <a:solidFill>
              <a:schemeClr val="accent5">
                <a:lumMod val="75000"/>
              </a:schemeClr>
            </a:solidFill>
            <a:miter lim="800000"/>
            <a:headEnd/>
            <a:tailEnd/>
          </a:ln>
        </p:spPr>
      </p:pic>
    </p:spTree>
  </p:cSld>
  <p:clrMapOvr>
    <a:masterClrMapping/>
  </p:clrMapOvr>
  <p:transition>
    <p:wipe dir="d"/>
    <p:sndAc>
      <p:stSnd>
        <p:snd r:embed="rId2" name="type.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5072074"/>
            <a:ext cx="8458200" cy="1285884"/>
          </a:xfrm>
          <a:solidFill>
            <a:schemeClr val="bg2">
              <a:lumMod val="50000"/>
            </a:schemeClr>
          </a:solidFill>
        </p:spPr>
        <p:txBody>
          <a:bodyPr>
            <a:normAutofit fontScale="90000"/>
          </a:bodyPr>
          <a:lstStyle/>
          <a:p>
            <a:r>
              <a:rPr lang="el-GR" sz="2800" dirty="0" err="1" smtClean="0"/>
              <a:t>Δημοσια</a:t>
            </a:r>
            <a:r>
              <a:rPr lang="el-GR" sz="2800" dirty="0" smtClean="0"/>
              <a:t> και </a:t>
            </a:r>
            <a:r>
              <a:rPr lang="el-GR" sz="2800" dirty="0" err="1" smtClean="0"/>
              <a:t>ιδιωτικη</a:t>
            </a:r>
            <a:r>
              <a:rPr lang="el-GR" sz="2800" dirty="0" smtClean="0"/>
              <a:t> </a:t>
            </a:r>
            <a:r>
              <a:rPr lang="el-GR" sz="2800" dirty="0" err="1" smtClean="0"/>
              <a:t>πολιτισμικη</a:t>
            </a:r>
            <a:r>
              <a:rPr lang="el-GR" sz="2800" dirty="0" smtClean="0"/>
              <a:t> </a:t>
            </a:r>
            <a:r>
              <a:rPr lang="el-GR" sz="2800" dirty="0" err="1" smtClean="0"/>
              <a:t>σφαιρα</a:t>
            </a:r>
            <a:r>
              <a:rPr lang="el-GR" sz="2800" dirty="0" smtClean="0"/>
              <a:t>: </a:t>
            </a:r>
            <a:r>
              <a:rPr lang="el-GR" sz="2800" dirty="0" err="1" smtClean="0"/>
              <a:t>δικαιωματα</a:t>
            </a:r>
            <a:r>
              <a:rPr lang="el-GR" sz="2800" dirty="0" smtClean="0"/>
              <a:t>, </a:t>
            </a:r>
            <a:r>
              <a:rPr lang="el-GR" sz="2800" dirty="0" err="1" smtClean="0"/>
              <a:t>ταυτοτητες</a:t>
            </a:r>
            <a:r>
              <a:rPr lang="el-GR" sz="2800" dirty="0" smtClean="0"/>
              <a:t>, </a:t>
            </a:r>
            <a:r>
              <a:rPr lang="el-GR" sz="2800" dirty="0" err="1" smtClean="0"/>
              <a:t>θεσμοι</a:t>
            </a:r>
            <a:r>
              <a:rPr lang="el-GR" sz="2800" dirty="0" smtClean="0"/>
              <a:t>, </a:t>
            </a:r>
            <a:r>
              <a:rPr lang="el-GR" sz="2800" dirty="0" err="1" smtClean="0"/>
              <a:t>ανισοτητες</a:t>
            </a:r>
            <a:r>
              <a:rPr lang="el-GR" sz="2800" dirty="0" smtClean="0"/>
              <a:t>, </a:t>
            </a:r>
            <a:r>
              <a:rPr lang="el-GR" sz="2800" dirty="0" err="1" smtClean="0"/>
              <a:t>ροες</a:t>
            </a:r>
            <a:r>
              <a:rPr lang="el-GR" sz="2800" dirty="0" smtClean="0"/>
              <a:t>, </a:t>
            </a:r>
            <a:r>
              <a:rPr lang="el-GR" sz="2800" dirty="0" err="1" smtClean="0"/>
              <a:t>επιδρασεις</a:t>
            </a:r>
            <a:r>
              <a:rPr lang="el-GR" sz="2800" dirty="0" smtClean="0"/>
              <a:t>, </a:t>
            </a:r>
            <a:r>
              <a:rPr lang="el-GR" sz="2800" dirty="0" err="1" smtClean="0"/>
              <a:t>ετεροτητα</a:t>
            </a:r>
            <a:r>
              <a:rPr lang="el-GR" sz="2800" dirty="0" smtClean="0"/>
              <a:t>, </a:t>
            </a:r>
            <a:r>
              <a:rPr lang="el-GR" sz="2800" dirty="0" err="1" smtClean="0"/>
              <a:t>πλουραλισμος</a:t>
            </a:r>
            <a:r>
              <a:rPr lang="el-GR" sz="2800" dirty="0" smtClean="0"/>
              <a:t>, </a:t>
            </a:r>
            <a:r>
              <a:rPr lang="el-GR" sz="2800" dirty="0" err="1" smtClean="0"/>
              <a:t>καταναλωτικη</a:t>
            </a:r>
            <a:r>
              <a:rPr lang="el-GR" sz="2800" dirty="0" smtClean="0"/>
              <a:t> </a:t>
            </a:r>
            <a:r>
              <a:rPr lang="el-GR" sz="2800" dirty="0" err="1" smtClean="0"/>
              <a:t>κουλτουρα</a:t>
            </a:r>
            <a:endParaRPr lang="el-GR" sz="2800" dirty="0"/>
          </a:p>
        </p:txBody>
      </p:sp>
      <p:sp>
        <p:nvSpPr>
          <p:cNvPr id="3" name="2 - Υπότιτλος"/>
          <p:cNvSpPr>
            <a:spLocks noGrp="1"/>
          </p:cNvSpPr>
          <p:nvPr>
            <p:ph type="subTitle" idx="1"/>
          </p:nvPr>
        </p:nvSpPr>
        <p:spPr>
          <a:xfrm>
            <a:off x="381000" y="642918"/>
            <a:ext cx="8458200" cy="4357718"/>
          </a:xfrm>
        </p:spPr>
        <p:txBody>
          <a:bodyPr>
            <a:normAutofit fontScale="92500" lnSpcReduction="20000"/>
          </a:bodyPr>
          <a:lstStyle/>
          <a:p>
            <a:r>
              <a:rPr lang="el-GR" sz="3000" b="1" i="1" dirty="0" smtClean="0"/>
              <a:t>Βασικές θεωρίες και έννοιες σύγχρονης πολιτισμικής ανάλυσης:</a:t>
            </a:r>
          </a:p>
          <a:p>
            <a:endParaRPr lang="el-GR" sz="2000" b="1" i="1" dirty="0" smtClean="0"/>
          </a:p>
          <a:p>
            <a:r>
              <a:rPr lang="el-GR" sz="2200" b="1" i="1" dirty="0" smtClean="0"/>
              <a:t>Η έννοια της ηγεμονίας του </a:t>
            </a:r>
            <a:r>
              <a:rPr lang="el-GR" sz="2200" b="1" i="1" dirty="0" err="1" smtClean="0"/>
              <a:t>Γκράμσι</a:t>
            </a:r>
            <a:endParaRPr lang="el-GR" sz="2200" b="1" i="1" dirty="0" smtClean="0"/>
          </a:p>
          <a:p>
            <a:r>
              <a:rPr lang="el-GR" sz="2200" b="1" i="1" dirty="0" smtClean="0"/>
              <a:t>Η δημόσια σφαίρα του </a:t>
            </a:r>
            <a:r>
              <a:rPr lang="el-GR" sz="2200" b="1" i="1" dirty="0" err="1" smtClean="0"/>
              <a:t>Χάμπερμας</a:t>
            </a:r>
            <a:endParaRPr lang="el-GR" sz="2200" b="1" i="1" dirty="0" smtClean="0"/>
          </a:p>
          <a:p>
            <a:r>
              <a:rPr lang="el-GR" sz="2200" b="1" i="1" dirty="0" smtClean="0"/>
              <a:t>Το πολιτισμικό κεφάλαιο του </a:t>
            </a:r>
            <a:r>
              <a:rPr lang="el-GR" sz="2200" b="1" i="1" dirty="0" err="1" smtClean="0"/>
              <a:t>Μπουρντιέ</a:t>
            </a:r>
            <a:endParaRPr lang="el-GR" sz="2200" b="1" i="1" dirty="0" smtClean="0"/>
          </a:p>
          <a:p>
            <a:r>
              <a:rPr lang="el-GR" sz="2200" b="1" i="1" dirty="0" smtClean="0"/>
              <a:t>Η </a:t>
            </a:r>
            <a:r>
              <a:rPr lang="en-US" sz="2200" b="1" i="1" dirty="0" smtClean="0"/>
              <a:t> </a:t>
            </a:r>
            <a:r>
              <a:rPr lang="en-US" sz="2200" b="1" i="1" dirty="0" err="1" smtClean="0"/>
              <a:t>jouissance</a:t>
            </a:r>
            <a:r>
              <a:rPr lang="en-US" sz="2200" b="1" i="1" dirty="0" smtClean="0"/>
              <a:t>  </a:t>
            </a:r>
            <a:r>
              <a:rPr lang="el-GR" sz="2200" b="1" i="1" dirty="0" smtClean="0"/>
              <a:t>του </a:t>
            </a:r>
            <a:r>
              <a:rPr lang="el-GR" sz="2200" b="1" i="1" dirty="0" err="1" smtClean="0"/>
              <a:t>Μπαρτ</a:t>
            </a:r>
            <a:endParaRPr lang="el-GR" sz="2200" b="1" i="1" dirty="0" smtClean="0"/>
          </a:p>
          <a:p>
            <a:r>
              <a:rPr lang="el-GR" sz="2200" b="1" i="1" dirty="0" smtClean="0"/>
              <a:t>Η </a:t>
            </a:r>
            <a:r>
              <a:rPr lang="el-GR" sz="2200" b="1" i="1" dirty="0" err="1" smtClean="0"/>
              <a:t>διακυβερνητικότητα</a:t>
            </a:r>
            <a:r>
              <a:rPr lang="el-GR" sz="2200" b="1" i="1" dirty="0" smtClean="0"/>
              <a:t> του Φουκώ (εξουσία / γνώση / εφαρμογή)</a:t>
            </a:r>
          </a:p>
          <a:p>
            <a:r>
              <a:rPr lang="el-GR" sz="2200" b="1" i="1" dirty="0" smtClean="0"/>
              <a:t>Τομείς των κοινωνικών επιστημών: </a:t>
            </a:r>
            <a:r>
              <a:rPr lang="el-GR" sz="2200" b="1" i="1" dirty="0" err="1" smtClean="0"/>
              <a:t>μεταποικιακές</a:t>
            </a:r>
            <a:r>
              <a:rPr lang="el-GR" sz="2200" b="1" i="1" dirty="0" smtClean="0"/>
              <a:t>  σπουδές, σπουδές φύλου, πολιτισμικές σπουδές (αναλύσεις και διάλογος για την έννοια της κουλτούρας)</a:t>
            </a:r>
          </a:p>
          <a:p>
            <a:r>
              <a:rPr lang="el-GR" sz="2200" b="1" i="1" dirty="0" smtClean="0"/>
              <a:t>Δομή και αίσθηση της κοινωνίας μας: η κουλτούρα ως συνολικό μέγεθος και παράγων ερμηνείας των κοινωνικών φαινομένων.</a:t>
            </a:r>
          </a:p>
          <a:p>
            <a:r>
              <a:rPr lang="el-GR" sz="2200" b="1" i="1" dirty="0" smtClean="0"/>
              <a:t>Πολιτισμική σύγκρουση</a:t>
            </a:r>
          </a:p>
          <a:p>
            <a:endParaRPr lang="el-GR" sz="2000" dirty="0"/>
          </a:p>
        </p:txBody>
      </p:sp>
      <p:sp>
        <p:nvSpPr>
          <p:cNvPr id="4" name="3 - Θέση υποσέλιδου"/>
          <p:cNvSpPr>
            <a:spLocks noGrp="1"/>
          </p:cNvSpPr>
          <p:nvPr>
            <p:ph type="ftr" sz="quarter" idx="11"/>
          </p:nvPr>
        </p:nvSpPr>
        <p:spPr/>
        <p:txBody>
          <a:bodyPr/>
          <a:lstStyle/>
          <a:p>
            <a:r>
              <a:rPr lang="el-GR" smtClean="0"/>
              <a:t>Αμαλία Κ. Ηλιάδη/Πνευματικά δικαιώματα - ailiadi@sch.gr</a:t>
            </a:r>
            <a:endParaRPr lang="el-GR"/>
          </a:p>
        </p:txBody>
      </p:sp>
      <p:sp>
        <p:nvSpPr>
          <p:cNvPr id="5" name="4 - Θέση αριθμού διαφάνειας"/>
          <p:cNvSpPr>
            <a:spLocks noGrp="1"/>
          </p:cNvSpPr>
          <p:nvPr>
            <p:ph type="sldNum" sz="quarter" idx="12"/>
          </p:nvPr>
        </p:nvSpPr>
        <p:spPr/>
        <p:txBody>
          <a:bodyPr/>
          <a:lstStyle/>
          <a:p>
            <a:fld id="{0B33C4F6-F002-4B0C-AE42-79067B6A36EB}" type="slidenum">
              <a:rPr lang="el-GR" smtClean="0"/>
              <a:pPr/>
              <a:t>10</a:t>
            </a:fld>
            <a:endParaRPr lang="el-GR"/>
          </a:p>
        </p:txBody>
      </p:sp>
    </p:spTree>
  </p:cSld>
  <p:clrMapOvr>
    <a:masterClrMapping/>
  </p:clrMapOvr>
  <p:transition>
    <p:wipe dir="d"/>
    <p:sndAc>
      <p:stSnd>
        <p:snd r:embed="rId2" name="type.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571480"/>
            <a:ext cx="7484958" cy="928694"/>
          </a:xfrm>
          <a:solidFill>
            <a:schemeClr val="bg2">
              <a:lumMod val="75000"/>
            </a:schemeClr>
          </a:solidFill>
        </p:spPr>
        <p:txBody>
          <a:bodyPr>
            <a:normAutofit fontScale="90000"/>
          </a:bodyPr>
          <a:lstStyle/>
          <a:p>
            <a:r>
              <a:rPr lang="el-GR" sz="2400" dirty="0" err="1" smtClean="0"/>
              <a:t>Πολιτικη</a:t>
            </a:r>
            <a:r>
              <a:rPr lang="el-GR" sz="2400" dirty="0" smtClean="0"/>
              <a:t>, </a:t>
            </a:r>
            <a:r>
              <a:rPr lang="el-GR" sz="2400" dirty="0" err="1" smtClean="0"/>
              <a:t>κοινωνικη</a:t>
            </a:r>
            <a:r>
              <a:rPr lang="el-GR" sz="2400" dirty="0" smtClean="0"/>
              <a:t> </a:t>
            </a:r>
            <a:r>
              <a:rPr lang="el-GR" sz="2400" dirty="0" err="1" smtClean="0"/>
              <a:t>αλληλεγγυη</a:t>
            </a:r>
            <a:r>
              <a:rPr lang="el-GR" sz="2400" dirty="0" smtClean="0"/>
              <a:t>, </a:t>
            </a:r>
            <a:r>
              <a:rPr lang="el-GR" sz="2400" dirty="0" err="1" smtClean="0"/>
              <a:t>δημοσιο</a:t>
            </a:r>
            <a:r>
              <a:rPr lang="el-GR" sz="2400" dirty="0" smtClean="0"/>
              <a:t> και </a:t>
            </a:r>
            <a:r>
              <a:rPr lang="el-GR" sz="2400" dirty="0" err="1" smtClean="0"/>
              <a:t>ιδιωτικο</a:t>
            </a:r>
            <a:r>
              <a:rPr lang="el-GR" sz="2400" dirty="0" smtClean="0"/>
              <a:t> </a:t>
            </a:r>
            <a:r>
              <a:rPr lang="el-GR" sz="2400" dirty="0" err="1" smtClean="0"/>
              <a:t>συμφερον</a:t>
            </a:r>
            <a:r>
              <a:rPr lang="el-GR" sz="2400" dirty="0" smtClean="0"/>
              <a:t>, </a:t>
            </a:r>
            <a:r>
              <a:rPr lang="el-GR" sz="2400" dirty="0" err="1" smtClean="0"/>
              <a:t>οικονομικη</a:t>
            </a:r>
            <a:r>
              <a:rPr lang="el-GR" sz="2400" dirty="0" smtClean="0"/>
              <a:t> – </a:t>
            </a:r>
            <a:r>
              <a:rPr lang="el-GR" sz="2400" dirty="0" err="1" smtClean="0"/>
              <a:t>χρηματοπιστωτικη</a:t>
            </a:r>
            <a:r>
              <a:rPr lang="el-GR" sz="2400" dirty="0" smtClean="0"/>
              <a:t> </a:t>
            </a:r>
            <a:r>
              <a:rPr lang="el-GR" sz="2400" dirty="0" err="1" smtClean="0"/>
              <a:t>κριση</a:t>
            </a:r>
            <a:r>
              <a:rPr lang="el-GR" sz="2400" dirty="0" smtClean="0"/>
              <a:t> &amp; </a:t>
            </a:r>
            <a:r>
              <a:rPr lang="el-GR" sz="2400" dirty="0" err="1" smtClean="0"/>
              <a:t>πολιτισμος</a:t>
            </a:r>
            <a:endParaRPr lang="el-GR" sz="2400" dirty="0"/>
          </a:p>
        </p:txBody>
      </p:sp>
      <p:sp>
        <p:nvSpPr>
          <p:cNvPr id="3" name="2 - Θέση περιεχομένου"/>
          <p:cNvSpPr>
            <a:spLocks noGrp="1"/>
          </p:cNvSpPr>
          <p:nvPr>
            <p:ph sz="half" idx="1"/>
          </p:nvPr>
        </p:nvSpPr>
        <p:spPr/>
        <p:txBody>
          <a:bodyPr>
            <a:normAutofit/>
          </a:bodyPr>
          <a:lstStyle/>
          <a:p>
            <a:r>
              <a:rPr lang="el-GR" sz="2000" dirty="0" smtClean="0"/>
              <a:t>Επιπτώσεις της οικονομικής – χρηματοπιστωτικής κρίσης στους ρυθμιστικούς κανόνες των κοινωνιών και στην έννοια της </a:t>
            </a:r>
            <a:r>
              <a:rPr lang="el-GR" sz="2000" dirty="0" err="1" smtClean="0"/>
              <a:t>διακυβερνητικότητας</a:t>
            </a:r>
            <a:r>
              <a:rPr lang="el-GR" sz="2000" dirty="0" smtClean="0"/>
              <a:t>: εξουσία, γνώση, εφαρμογή τους. Επίσης, στη δημόσια κουλτούρα και την πολιτισμική πολιτική.</a:t>
            </a:r>
          </a:p>
          <a:p>
            <a:r>
              <a:rPr lang="el-GR" sz="2000" dirty="0" smtClean="0"/>
              <a:t>Οι επιπτώσεις της σχετίζονται με τις κάτωθι έννοιες: </a:t>
            </a:r>
            <a:r>
              <a:rPr lang="el-GR" sz="2000" b="1" i="1" dirty="0" smtClean="0"/>
              <a:t>Δημόσια και ιδιωτική πολιτισμική  σφαίρα: δικαιώματα, ταυτότητες, θεσμοί, ανισότητες, ροές, επιδράσεις, ετερότητα, πλουραλισμός, καταναλωτική  κουλτούρα.</a:t>
            </a:r>
            <a:endParaRPr lang="el-GR" sz="2000" b="1" i="1" dirty="0"/>
          </a:p>
        </p:txBody>
      </p:sp>
      <p:sp>
        <p:nvSpPr>
          <p:cNvPr id="4" name="3 - Θέση περιεχομένου"/>
          <p:cNvSpPr>
            <a:spLocks noGrp="1"/>
          </p:cNvSpPr>
          <p:nvPr>
            <p:ph sz="half" idx="2"/>
          </p:nvPr>
        </p:nvSpPr>
        <p:spPr/>
        <p:txBody>
          <a:bodyPr>
            <a:normAutofit/>
          </a:bodyPr>
          <a:lstStyle/>
          <a:p>
            <a:r>
              <a:rPr lang="el-GR" sz="2000" dirty="0" smtClean="0"/>
              <a:t>Όλα αυτά που θίχτηκαν παραπάνω αποτελούν την </a:t>
            </a:r>
            <a:r>
              <a:rPr lang="en-US" sz="2000" dirty="0" smtClean="0"/>
              <a:t>raison d’ </a:t>
            </a:r>
            <a:r>
              <a:rPr lang="en-US" sz="2000" dirty="0" err="1" smtClean="0"/>
              <a:t>etre</a:t>
            </a:r>
            <a:r>
              <a:rPr lang="en-US" sz="2000" dirty="0" smtClean="0"/>
              <a:t> </a:t>
            </a:r>
            <a:r>
              <a:rPr lang="el-GR" sz="2000" dirty="0" smtClean="0"/>
              <a:t>της πολιτικής. Αν η πολιτική δεν μπορεί να προσφέρει εγγυήσεις, αν δεν μπορεί να επιβάλλει κανόνες στην οικονομία προς όφελος της κοινωνίας, τότε η είσοδος σε μια νέα πολιτισμική  εποχή έχει ήδη συντελεστεί.</a:t>
            </a:r>
          </a:p>
          <a:p>
            <a:r>
              <a:rPr lang="el-GR" sz="2000" dirty="0" smtClean="0"/>
              <a:t>Αποτέλεσμα: μείωση «κοινωνικής αλληλεγγύης» με τη μορφή του κακώς νοούμενου συνδικαλισμού και του δημόσιου παράγοντα στην κοινωνική και πολιτισμική ζωή και πραγματικότητα.</a:t>
            </a:r>
            <a:endParaRPr lang="el-GR" sz="2000" dirty="0"/>
          </a:p>
        </p:txBody>
      </p:sp>
      <p:sp>
        <p:nvSpPr>
          <p:cNvPr id="5" name="4 - Θέση υποσέλιδου"/>
          <p:cNvSpPr>
            <a:spLocks noGrp="1"/>
          </p:cNvSpPr>
          <p:nvPr>
            <p:ph type="ftr" sz="quarter" idx="11"/>
          </p:nvPr>
        </p:nvSpPr>
        <p:spPr/>
        <p:txBody>
          <a:bodyPr/>
          <a:lstStyle/>
          <a:p>
            <a:r>
              <a:rPr lang="el-GR" smtClean="0"/>
              <a:t>Αμαλία Κ. Ηλιάδη/Πνευματικά δικαιώματα - ailiadi@sch.gr</a:t>
            </a:r>
            <a:endParaRPr lang="el-GR"/>
          </a:p>
        </p:txBody>
      </p:sp>
      <p:sp>
        <p:nvSpPr>
          <p:cNvPr id="6" name="5 - Θέση αριθμού διαφάνειας"/>
          <p:cNvSpPr>
            <a:spLocks noGrp="1"/>
          </p:cNvSpPr>
          <p:nvPr>
            <p:ph type="sldNum" sz="quarter" idx="12"/>
          </p:nvPr>
        </p:nvSpPr>
        <p:spPr/>
        <p:txBody>
          <a:bodyPr/>
          <a:lstStyle/>
          <a:p>
            <a:fld id="{0B33C4F6-F002-4B0C-AE42-79067B6A36EB}" type="slidenum">
              <a:rPr lang="el-GR" smtClean="0"/>
              <a:pPr/>
              <a:t>11</a:t>
            </a:fld>
            <a:endParaRPr lang="el-GR"/>
          </a:p>
        </p:txBody>
      </p:sp>
    </p:spTree>
  </p:cSld>
  <p:clrMapOvr>
    <a:masterClrMapping/>
  </p:clrMapOvr>
  <p:transition>
    <p:wipe dir="d"/>
    <p:sndAc>
      <p:stSnd>
        <p:snd r:embed="rId2" name="type.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5286388"/>
            <a:ext cx="8458200" cy="1214446"/>
          </a:xfrm>
        </p:spPr>
        <p:txBody>
          <a:bodyPr>
            <a:normAutofit/>
          </a:bodyPr>
          <a:lstStyle/>
          <a:p>
            <a:r>
              <a:rPr lang="el-GR" sz="2800" smtClean="0"/>
              <a:t>Θεωρια του επιχειρηματος</a:t>
            </a:r>
            <a:endParaRPr lang="el-GR" sz="2800" dirty="0"/>
          </a:p>
        </p:txBody>
      </p:sp>
      <p:sp>
        <p:nvSpPr>
          <p:cNvPr id="3" name="2 - Υπότιτλος"/>
          <p:cNvSpPr>
            <a:spLocks noGrp="1"/>
          </p:cNvSpPr>
          <p:nvPr>
            <p:ph type="subTitle" idx="1"/>
          </p:nvPr>
        </p:nvSpPr>
        <p:spPr>
          <a:xfrm>
            <a:off x="2000232" y="1643050"/>
            <a:ext cx="5143536" cy="3500462"/>
          </a:xfrm>
        </p:spPr>
        <p:txBody>
          <a:bodyPr>
            <a:normAutofit/>
          </a:bodyPr>
          <a:lstStyle/>
          <a:p>
            <a:endParaRPr lang="el-GR" smtClean="0"/>
          </a:p>
          <a:p>
            <a:endParaRPr lang="el-GR" smtClean="0"/>
          </a:p>
          <a:p>
            <a:endParaRPr lang="el-GR" smtClean="0"/>
          </a:p>
          <a:p>
            <a:endParaRPr lang="el-GR" smtClean="0"/>
          </a:p>
          <a:p>
            <a:endParaRPr lang="el-GR" smtClean="0"/>
          </a:p>
          <a:p>
            <a:endParaRPr lang="el-GR" smtClean="0"/>
          </a:p>
          <a:p>
            <a:endParaRPr lang="el-GR" dirty="0"/>
          </a:p>
        </p:txBody>
      </p:sp>
      <p:sp>
        <p:nvSpPr>
          <p:cNvPr id="4" name="3 - Ορθογώνιο"/>
          <p:cNvSpPr/>
          <p:nvPr/>
        </p:nvSpPr>
        <p:spPr>
          <a:xfrm>
            <a:off x="500034" y="714356"/>
            <a:ext cx="6500858" cy="2677656"/>
          </a:xfrm>
          <a:prstGeom prst="rect">
            <a:avLst/>
          </a:prstGeom>
          <a:ln w="38100">
            <a:solidFill>
              <a:schemeClr val="accent1">
                <a:lumMod val="50000"/>
              </a:schemeClr>
            </a:solidFill>
          </a:ln>
        </p:spPr>
        <p:txBody>
          <a:bodyPr wrap="square">
            <a:spAutoFit/>
          </a:bodyPr>
          <a:lstStyle/>
          <a:p>
            <a:pPr marL="457200" indent="-457200" algn="ctr">
              <a:buAutoNum type="arabicPeriod"/>
            </a:pPr>
            <a:r>
              <a:rPr lang="el-GR" sz="2400" b="1" i="1" dirty="0" smtClean="0"/>
              <a:t>Ποια είναι η σημασία της επιχειρηματολογίας. </a:t>
            </a:r>
          </a:p>
          <a:p>
            <a:pPr marL="457200" indent="-457200" algn="ctr">
              <a:buAutoNum type="arabicPeriod"/>
            </a:pPr>
            <a:r>
              <a:rPr lang="el-GR" sz="2400" b="1" i="1" dirty="0" smtClean="0"/>
              <a:t>Προσπαθώντας να κατανοήσει κανείς </a:t>
            </a:r>
            <a:r>
              <a:rPr lang="el-GR" sz="2400" b="1" i="1" dirty="0" err="1" smtClean="0"/>
              <a:t>επιχειρηματολογικά</a:t>
            </a:r>
            <a:r>
              <a:rPr lang="el-GR" sz="2400" b="1" i="1" dirty="0" smtClean="0"/>
              <a:t> δοκίμια.</a:t>
            </a:r>
          </a:p>
          <a:p>
            <a:pPr algn="ctr"/>
            <a:r>
              <a:rPr lang="el-GR" sz="2400" b="1" i="1" dirty="0" smtClean="0"/>
              <a:t>3.  Συνθέτοντας ένα βραχύ επιχείρημα</a:t>
            </a:r>
          </a:p>
          <a:p>
            <a:pPr algn="ctr"/>
            <a:r>
              <a:rPr lang="el-GR" sz="2400" b="1" i="1" dirty="0" smtClean="0"/>
              <a:t>4.  Επιχειρήματα μέσω παραδείγματος</a:t>
            </a:r>
          </a:p>
          <a:p>
            <a:pPr algn="ctr"/>
            <a:r>
              <a:rPr lang="el-GR" sz="2400" b="1" i="1" dirty="0" smtClean="0"/>
              <a:t>5.  Επιχειρήματα μέσω αναλογίας</a:t>
            </a:r>
          </a:p>
          <a:p>
            <a:pPr algn="ctr"/>
            <a:r>
              <a:rPr lang="el-GR" sz="2400" b="1" i="1" dirty="0" smtClean="0"/>
              <a:t>6.  Επιχειρήματα με επίκληση της Αυθεντίας </a:t>
            </a:r>
          </a:p>
        </p:txBody>
      </p:sp>
      <p:pic>
        <p:nvPicPr>
          <p:cNvPr id="1026" name="Picture 2" descr="C:\Users\Public\Pictures\Sample Pictures\Creek.jpg"/>
          <p:cNvPicPr>
            <a:picLocks noChangeAspect="1" noChangeArrowheads="1"/>
          </p:cNvPicPr>
          <p:nvPr/>
        </p:nvPicPr>
        <p:blipFill>
          <a:blip r:embed="rId3" cstate="print"/>
          <a:srcRect/>
          <a:stretch>
            <a:fillRect/>
          </a:stretch>
        </p:blipFill>
        <p:spPr bwMode="auto">
          <a:xfrm>
            <a:off x="5500694" y="4286256"/>
            <a:ext cx="3143272" cy="2357454"/>
          </a:xfrm>
          <a:prstGeom prst="rect">
            <a:avLst/>
          </a:prstGeom>
          <a:noFill/>
          <a:ln w="19050">
            <a:solidFill>
              <a:schemeClr val="accent1">
                <a:lumMod val="75000"/>
              </a:schemeClr>
            </a:solidFill>
          </a:ln>
        </p:spPr>
      </p:pic>
      <p:sp>
        <p:nvSpPr>
          <p:cNvPr id="6" name="5 - Θέση αριθμού διαφάνειας"/>
          <p:cNvSpPr>
            <a:spLocks noGrp="1"/>
          </p:cNvSpPr>
          <p:nvPr>
            <p:ph type="sldNum" sz="quarter" idx="12"/>
          </p:nvPr>
        </p:nvSpPr>
        <p:spPr/>
        <p:txBody>
          <a:bodyPr/>
          <a:lstStyle/>
          <a:p>
            <a:fld id="{0B33C4F6-F002-4B0C-AE42-79067B6A36EB}" type="slidenum">
              <a:rPr lang="el-GR" smtClean="0"/>
              <a:pPr/>
              <a:t>2</a:t>
            </a:fld>
            <a:endParaRPr lang="el-GR"/>
          </a:p>
        </p:txBody>
      </p:sp>
      <p:sp>
        <p:nvSpPr>
          <p:cNvPr id="7" name="6 - Θέση υποσέλιδου"/>
          <p:cNvSpPr>
            <a:spLocks noGrp="1"/>
          </p:cNvSpPr>
          <p:nvPr>
            <p:ph type="ftr" sz="quarter" idx="11"/>
          </p:nvPr>
        </p:nvSpPr>
        <p:spPr>
          <a:xfrm>
            <a:off x="4786314" y="76200"/>
            <a:ext cx="2143140" cy="495280"/>
          </a:xfrm>
        </p:spPr>
        <p:txBody>
          <a:bodyPr/>
          <a:lstStyle/>
          <a:p>
            <a:r>
              <a:rPr lang="el-GR" dirty="0" smtClean="0"/>
              <a:t>Αμαλία Κ. Ηλιάδη/Πνευματικά δικαιώματα - </a:t>
            </a:r>
            <a:r>
              <a:rPr lang="el-GR" dirty="0" err="1" smtClean="0"/>
              <a:t>ailiadi@sch.gr</a:t>
            </a:r>
            <a:endParaRPr lang="el-GR" dirty="0"/>
          </a:p>
        </p:txBody>
      </p:sp>
    </p:spTree>
  </p:cSld>
  <p:clrMapOvr>
    <a:masterClrMapping/>
  </p:clrMapOvr>
  <p:transition>
    <p:wipe dir="d"/>
    <p:sndAc>
      <p:stSnd>
        <p:snd r:embed="rId2" name="type.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714356"/>
            <a:ext cx="6767530" cy="500066"/>
          </a:xfrm>
          <a:solidFill>
            <a:schemeClr val="bg2">
              <a:lumMod val="75000"/>
            </a:schemeClr>
          </a:solidFill>
        </p:spPr>
        <p:txBody>
          <a:bodyPr>
            <a:normAutofit fontScale="90000"/>
          </a:bodyPr>
          <a:lstStyle/>
          <a:p>
            <a:r>
              <a:rPr lang="el-GR" sz="2800" dirty="0" err="1" smtClean="0"/>
              <a:t>Παραγωγη</a:t>
            </a:r>
            <a:r>
              <a:rPr lang="el-GR" sz="2800" dirty="0" smtClean="0"/>
              <a:t> </a:t>
            </a:r>
            <a:r>
              <a:rPr lang="el-GR" sz="2800" dirty="0" err="1" smtClean="0"/>
              <a:t>λογου</a:t>
            </a:r>
            <a:r>
              <a:rPr lang="el-GR" sz="2800" dirty="0" smtClean="0"/>
              <a:t>, </a:t>
            </a:r>
            <a:r>
              <a:rPr lang="el-GR" sz="2800" dirty="0" err="1" smtClean="0"/>
              <a:t>γραπτου</a:t>
            </a:r>
            <a:r>
              <a:rPr lang="el-GR" sz="2800" dirty="0" smtClean="0"/>
              <a:t> και </a:t>
            </a:r>
            <a:r>
              <a:rPr lang="el-GR" sz="2800" dirty="0" err="1" smtClean="0"/>
              <a:t>προφορικου</a:t>
            </a:r>
            <a:endParaRPr lang="el-GR" sz="2800" dirty="0"/>
          </a:p>
        </p:txBody>
      </p:sp>
      <p:sp>
        <p:nvSpPr>
          <p:cNvPr id="3" name="2 - Θέση περιεχομένου"/>
          <p:cNvSpPr>
            <a:spLocks noGrp="1"/>
          </p:cNvSpPr>
          <p:nvPr>
            <p:ph idx="1"/>
          </p:nvPr>
        </p:nvSpPr>
        <p:spPr>
          <a:xfrm>
            <a:off x="304800" y="1428736"/>
            <a:ext cx="8686800" cy="4929222"/>
          </a:xfrm>
          <a:ln w="38100">
            <a:solidFill>
              <a:schemeClr val="accent1">
                <a:lumMod val="75000"/>
              </a:schemeClr>
            </a:solidFill>
          </a:ln>
        </p:spPr>
        <p:txBody>
          <a:bodyPr>
            <a:normAutofit/>
          </a:bodyPr>
          <a:lstStyle/>
          <a:p>
            <a:r>
              <a:rPr lang="el-GR" sz="2000" dirty="0" smtClean="0"/>
              <a:t>Στο διάστημα αναμονής, που μεσολαβεί ανάμεσα στη σκέψη και την καταγραφή, υπάρχει η δυνατότητα να κρατηθούν σημειώσεις στη μορφή σκόρπιων αναφορών βασικών σημείων και λεπτομερειών και παράλληλα αναφαίνεται η αναγκαιότητα οργάνωσής τους σε ένα διάγραμμα τύπου νοητικού χάρτη.</a:t>
            </a:r>
          </a:p>
          <a:p>
            <a:r>
              <a:rPr lang="el-GR" sz="2000" dirty="0" smtClean="0"/>
              <a:t> Είναι προφανές πως η παραγωγή γραπτού ιδιαίτερα λόγου χρειάζεται περίσκεψη, σύστημα, στρατηγική και </a:t>
            </a:r>
            <a:r>
              <a:rPr lang="el-GR" sz="2000" dirty="0" err="1" smtClean="0"/>
              <a:t>οργανωτικότητα</a:t>
            </a:r>
            <a:r>
              <a:rPr lang="el-GR" sz="2000" dirty="0" smtClean="0"/>
              <a:t>. Αυτές οι δεξιότητες – ικανότητες αποκτώνται με συνεχή εξάσκηση και μελέτη.</a:t>
            </a:r>
          </a:p>
          <a:p>
            <a:r>
              <a:rPr lang="el-GR" sz="2000" dirty="0" smtClean="0"/>
              <a:t> Κατά το στάδιο της «καταγραφής», δηλαδή της παραγωγής γραπτού λόγου φιλτράρονται από τη βάσανο της κριτικής σκέψης όσα στοιχεία – ιδέες / επιχειρήματα αναφέρθηκαν ή εκτέθηκαν σε προφορικό επίπεδο.</a:t>
            </a:r>
          </a:p>
          <a:p>
            <a:r>
              <a:rPr lang="el-GR" sz="2000" dirty="0" smtClean="0"/>
              <a:t> Ο ελεύθερος ή κατευθυνόμενος Διάλογος που πρέπει σχεδόν πάντα να προηγείται της παραγωγής γραπτού λόγου αποτελεί ζωτικής σημασίας βιωματικό εργαλείο για την εκμάθηση ποικίλων τρόπων σκέψεως και για τη μύηση στην ουσία του επιχειρήματος.</a:t>
            </a:r>
          </a:p>
        </p:txBody>
      </p:sp>
      <p:sp>
        <p:nvSpPr>
          <p:cNvPr id="4" name="3 - Θέση υποσέλιδου"/>
          <p:cNvSpPr>
            <a:spLocks noGrp="1"/>
          </p:cNvSpPr>
          <p:nvPr>
            <p:ph type="ftr" sz="quarter" idx="11"/>
          </p:nvPr>
        </p:nvSpPr>
        <p:spPr>
          <a:xfrm>
            <a:off x="4357686" y="76200"/>
            <a:ext cx="2119314" cy="566718"/>
          </a:xfrm>
        </p:spPr>
        <p:txBody>
          <a:bodyPr/>
          <a:lstStyle/>
          <a:p>
            <a:r>
              <a:rPr lang="el-GR" dirty="0" smtClean="0"/>
              <a:t>Αμαλία Κ. Ηλιάδη/Πνευματικά δικαιώματα - </a:t>
            </a:r>
            <a:r>
              <a:rPr lang="el-GR" dirty="0" err="1" smtClean="0"/>
              <a:t>ailiadi@sch.gr</a:t>
            </a:r>
            <a:endParaRPr lang="el-GR" dirty="0"/>
          </a:p>
        </p:txBody>
      </p:sp>
      <p:sp>
        <p:nvSpPr>
          <p:cNvPr id="5" name="4 - Θέση αριθμού διαφάνειας"/>
          <p:cNvSpPr>
            <a:spLocks noGrp="1"/>
          </p:cNvSpPr>
          <p:nvPr>
            <p:ph type="sldNum" sz="quarter" idx="12"/>
          </p:nvPr>
        </p:nvSpPr>
        <p:spPr/>
        <p:txBody>
          <a:bodyPr/>
          <a:lstStyle/>
          <a:p>
            <a:fld id="{0B33C4F6-F002-4B0C-AE42-79067B6A36EB}" type="slidenum">
              <a:rPr lang="el-GR" smtClean="0"/>
              <a:pPr/>
              <a:t>3</a:t>
            </a:fld>
            <a:endParaRPr lang="el-GR"/>
          </a:p>
        </p:txBody>
      </p:sp>
    </p:spTree>
  </p:cSld>
  <p:clrMapOvr>
    <a:masterClrMapping/>
  </p:clrMapOvr>
  <p:transition>
    <p:wipe dir="d"/>
    <p:sndAc>
      <p:stSnd>
        <p:snd r:embed="rId2" name="type.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lstStyle/>
          <a:p>
            <a:r>
              <a:rPr lang="el-GR" dirty="0" smtClean="0"/>
              <a:t>Αιτιολόγηση </a:t>
            </a:r>
          </a:p>
          <a:p>
            <a:r>
              <a:rPr lang="el-GR" dirty="0" smtClean="0"/>
              <a:t>Επαγωγικά επιχειρήματα</a:t>
            </a:r>
          </a:p>
          <a:p>
            <a:r>
              <a:rPr lang="el-GR" dirty="0" smtClean="0"/>
              <a:t>Παραγωγικά επιχειρήματα</a:t>
            </a:r>
            <a:endParaRPr lang="el-GR" dirty="0"/>
          </a:p>
        </p:txBody>
      </p:sp>
      <p:sp>
        <p:nvSpPr>
          <p:cNvPr id="3" name="2 - Τίτλος"/>
          <p:cNvSpPr>
            <a:spLocks noGrp="1"/>
          </p:cNvSpPr>
          <p:nvPr>
            <p:ph type="title"/>
          </p:nvPr>
        </p:nvSpPr>
        <p:spPr/>
        <p:txBody>
          <a:bodyPr/>
          <a:lstStyle/>
          <a:p>
            <a:r>
              <a:rPr lang="el-GR" dirty="0" err="1" smtClean="0"/>
              <a:t>Λογικες</a:t>
            </a:r>
            <a:r>
              <a:rPr lang="el-GR" dirty="0" smtClean="0"/>
              <a:t> </a:t>
            </a:r>
            <a:r>
              <a:rPr lang="el-GR" dirty="0" err="1" smtClean="0"/>
              <a:t>πλανες</a:t>
            </a:r>
            <a:endParaRPr lang="el-GR" dirty="0"/>
          </a:p>
        </p:txBody>
      </p:sp>
      <p:pic>
        <p:nvPicPr>
          <p:cNvPr id="2051" name="Picture 3" descr="C:\Users\Public\Pictures\Sample Pictures\Forest.jpg"/>
          <p:cNvPicPr>
            <a:picLocks noChangeAspect="1" noChangeArrowheads="1"/>
          </p:cNvPicPr>
          <p:nvPr/>
        </p:nvPicPr>
        <p:blipFill>
          <a:blip r:embed="rId3"/>
          <a:srcRect/>
          <a:stretch>
            <a:fillRect/>
          </a:stretch>
        </p:blipFill>
        <p:spPr bwMode="auto">
          <a:xfrm>
            <a:off x="500034" y="2500306"/>
            <a:ext cx="4714908" cy="3571900"/>
          </a:xfrm>
          <a:prstGeom prst="rect">
            <a:avLst/>
          </a:prstGeom>
          <a:noFill/>
          <a:ln w="38100">
            <a:solidFill>
              <a:schemeClr val="accent1">
                <a:lumMod val="75000"/>
              </a:schemeClr>
            </a:solidFill>
          </a:ln>
        </p:spPr>
      </p:pic>
      <p:sp>
        <p:nvSpPr>
          <p:cNvPr id="7" name="6 - Θέση αριθμού διαφάνειας"/>
          <p:cNvSpPr>
            <a:spLocks noGrp="1"/>
          </p:cNvSpPr>
          <p:nvPr>
            <p:ph type="sldNum" sz="quarter" idx="12"/>
          </p:nvPr>
        </p:nvSpPr>
        <p:spPr/>
        <p:txBody>
          <a:bodyPr/>
          <a:lstStyle/>
          <a:p>
            <a:fld id="{0B33C4F6-F002-4B0C-AE42-79067B6A36EB}" type="slidenum">
              <a:rPr lang="el-GR" smtClean="0"/>
              <a:pPr/>
              <a:t>4</a:t>
            </a:fld>
            <a:endParaRPr lang="el-GR"/>
          </a:p>
        </p:txBody>
      </p:sp>
      <p:sp>
        <p:nvSpPr>
          <p:cNvPr id="8" name="7 - Θέση υποσέλιδου"/>
          <p:cNvSpPr>
            <a:spLocks noGrp="1"/>
          </p:cNvSpPr>
          <p:nvPr>
            <p:ph type="ftr" sz="quarter" idx="11"/>
          </p:nvPr>
        </p:nvSpPr>
        <p:spPr>
          <a:xfrm>
            <a:off x="4214810" y="76200"/>
            <a:ext cx="2262190" cy="566718"/>
          </a:xfrm>
        </p:spPr>
        <p:txBody>
          <a:bodyPr/>
          <a:lstStyle/>
          <a:p>
            <a:r>
              <a:rPr lang="el-GR" dirty="0" smtClean="0"/>
              <a:t>Αμαλία Κ. Ηλιάδη/Πνευματικά δικαιώματα - </a:t>
            </a:r>
            <a:r>
              <a:rPr lang="el-GR" dirty="0" err="1" smtClean="0"/>
              <a:t>ailiadi@sch.gr</a:t>
            </a:r>
            <a:endParaRPr lang="el-GR" dirty="0"/>
          </a:p>
        </p:txBody>
      </p:sp>
    </p:spTree>
  </p:cSld>
  <p:clrMapOvr>
    <a:masterClrMapping/>
  </p:clrMapOvr>
  <p:transition>
    <p:wipe dir="d"/>
    <p:sndAc>
      <p:stSnd>
        <p:snd r:embed="rId2" name="type.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642918"/>
            <a:ext cx="8686800" cy="428628"/>
          </a:xfrm>
        </p:spPr>
        <p:txBody>
          <a:bodyPr>
            <a:noAutofit/>
          </a:bodyPr>
          <a:lstStyle/>
          <a:p>
            <a:r>
              <a:rPr lang="el-GR" sz="2400" dirty="0" err="1" smtClean="0"/>
              <a:t>Πηγες</a:t>
            </a:r>
            <a:r>
              <a:rPr lang="el-GR" sz="2400" dirty="0" smtClean="0"/>
              <a:t> </a:t>
            </a:r>
            <a:r>
              <a:rPr lang="el-GR" sz="2400" dirty="0" err="1" smtClean="0"/>
              <a:t>πληροφοριων</a:t>
            </a:r>
            <a:endParaRPr lang="el-GR" sz="2400" dirty="0"/>
          </a:p>
        </p:txBody>
      </p:sp>
      <p:sp>
        <p:nvSpPr>
          <p:cNvPr id="3" name="2 - Θέση περιεχομένου"/>
          <p:cNvSpPr>
            <a:spLocks noGrp="1"/>
          </p:cNvSpPr>
          <p:nvPr>
            <p:ph idx="1"/>
          </p:nvPr>
        </p:nvSpPr>
        <p:spPr>
          <a:xfrm>
            <a:off x="304800" y="1357298"/>
            <a:ext cx="8686800" cy="5072098"/>
          </a:xfrm>
          <a:solidFill>
            <a:schemeClr val="accent1">
              <a:lumMod val="60000"/>
              <a:lumOff val="40000"/>
            </a:schemeClr>
          </a:solidFill>
          <a:ln w="38100">
            <a:solidFill>
              <a:schemeClr val="accent1">
                <a:lumMod val="75000"/>
              </a:schemeClr>
            </a:solidFill>
          </a:ln>
        </p:spPr>
        <p:txBody>
          <a:bodyPr/>
          <a:lstStyle/>
          <a:p>
            <a:r>
              <a:rPr lang="el-GR" sz="2000" i="1" u="sng" dirty="0" smtClean="0"/>
              <a:t>Βιβλιογραφικές αναφορές:</a:t>
            </a:r>
            <a:r>
              <a:rPr lang="el-GR" i="1" u="sng" dirty="0" smtClean="0"/>
              <a:t> </a:t>
            </a:r>
          </a:p>
          <a:p>
            <a:r>
              <a:rPr lang="el-GR" sz="2000" b="1" i="1" dirty="0" smtClean="0"/>
              <a:t>Α) Ένα βιβλίο κανόνων για τα επιχειρήματα </a:t>
            </a:r>
          </a:p>
          <a:p>
            <a:r>
              <a:rPr lang="el-GR" sz="2000" b="1" i="1" dirty="0" smtClean="0"/>
              <a:t>Β)  Γρηγοριάδης, Η παράγραφος: τα βασικά της χαρακτηριστικά γνωρίσματα</a:t>
            </a:r>
          </a:p>
          <a:p>
            <a:r>
              <a:rPr lang="el-GR" sz="2000" b="1" i="1" dirty="0" smtClean="0"/>
              <a:t>Γ) Προβληματισμοί</a:t>
            </a:r>
          </a:p>
          <a:p>
            <a:r>
              <a:rPr lang="el-GR" sz="2000" b="1" i="1" dirty="0" smtClean="0"/>
              <a:t>Δ) Εισαγωγή στη δημιουργική γραφή δοκιμίου</a:t>
            </a:r>
          </a:p>
          <a:p>
            <a:r>
              <a:rPr lang="el-GR" sz="2000" b="1" i="1" dirty="0" smtClean="0"/>
              <a:t>Ε) Εισαγωγή στην έκθεση ιδεών</a:t>
            </a:r>
          </a:p>
          <a:p>
            <a:r>
              <a:rPr lang="el-GR" sz="2000" b="1" i="1" dirty="0" smtClean="0"/>
              <a:t>Στ) Εκμάθηση τρόπων ανάπτυξης παραγράφου</a:t>
            </a:r>
          </a:p>
          <a:p>
            <a:endParaRPr lang="el-GR" sz="2000" b="1" i="1" dirty="0" smtClean="0"/>
          </a:p>
          <a:p>
            <a:r>
              <a:rPr lang="el-GR" sz="2000" b="1" i="1" dirty="0" smtClean="0"/>
              <a:t>Δημιουργική αναδιατύπωση, επέκταση, ανάπτυξη, σχολιασμός, κριτική αποτίμηση, ουσιαστική ανασκευή ή αμφισβήτηση ιδεών / επιχειρημάτων.</a:t>
            </a:r>
          </a:p>
          <a:p>
            <a:r>
              <a:rPr lang="el-GR" sz="2000" b="1" i="1" dirty="0" smtClean="0"/>
              <a:t>Σαφήνεια &amp; ευστοχία στην παραγωγή λόγου</a:t>
            </a:r>
          </a:p>
          <a:p>
            <a:r>
              <a:rPr lang="el-GR" sz="2000" b="1" i="1" dirty="0" smtClean="0"/>
              <a:t>Τρόποι Εμπλουτισμού λεξιλογίου και ορολογίας </a:t>
            </a:r>
          </a:p>
          <a:p>
            <a:endParaRPr lang="el-GR" sz="2000" b="1" i="1" dirty="0" smtClean="0"/>
          </a:p>
          <a:p>
            <a:endParaRPr lang="el-GR" dirty="0"/>
          </a:p>
        </p:txBody>
      </p:sp>
      <p:sp>
        <p:nvSpPr>
          <p:cNvPr id="4" name="3 - Θέση αριθμού διαφάνειας"/>
          <p:cNvSpPr>
            <a:spLocks noGrp="1"/>
          </p:cNvSpPr>
          <p:nvPr>
            <p:ph type="sldNum" sz="quarter" idx="12"/>
          </p:nvPr>
        </p:nvSpPr>
        <p:spPr/>
        <p:txBody>
          <a:bodyPr/>
          <a:lstStyle/>
          <a:p>
            <a:fld id="{0B33C4F6-F002-4B0C-AE42-79067B6A36EB}" type="slidenum">
              <a:rPr lang="el-GR" smtClean="0"/>
              <a:pPr/>
              <a:t>5</a:t>
            </a:fld>
            <a:endParaRPr lang="el-GR"/>
          </a:p>
        </p:txBody>
      </p:sp>
      <p:sp>
        <p:nvSpPr>
          <p:cNvPr id="5" name="4 - Θέση υποσέλιδου"/>
          <p:cNvSpPr>
            <a:spLocks noGrp="1"/>
          </p:cNvSpPr>
          <p:nvPr>
            <p:ph type="ftr" sz="quarter" idx="11"/>
          </p:nvPr>
        </p:nvSpPr>
        <p:spPr>
          <a:xfrm>
            <a:off x="4357686" y="76200"/>
            <a:ext cx="2119314" cy="495280"/>
          </a:xfrm>
        </p:spPr>
        <p:txBody>
          <a:bodyPr/>
          <a:lstStyle/>
          <a:p>
            <a:r>
              <a:rPr lang="el-GR" dirty="0" smtClean="0"/>
              <a:t>Αμαλία Κ. Ηλιάδη/Πνευματικά δικαιώματα - </a:t>
            </a:r>
            <a:r>
              <a:rPr lang="el-GR" dirty="0" err="1" smtClean="0"/>
              <a:t>ailiadi@sch.gr</a:t>
            </a:r>
            <a:endParaRPr lang="el-GR" dirty="0"/>
          </a:p>
        </p:txBody>
      </p:sp>
    </p:spTree>
  </p:cSld>
  <p:clrMapOvr>
    <a:masterClrMapping/>
  </p:clrMapOvr>
  <p:transition>
    <p:wipe dir="d"/>
    <p:sndAc>
      <p:stSnd>
        <p:snd r:embed="rId2" name="type.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785794"/>
            <a:ext cx="7127768" cy="512654"/>
          </a:xfrm>
        </p:spPr>
        <p:txBody>
          <a:bodyPr>
            <a:normAutofit fontScale="90000"/>
          </a:bodyPr>
          <a:lstStyle/>
          <a:p>
            <a:r>
              <a:rPr lang="el-GR" sz="2400" dirty="0" err="1" smtClean="0"/>
              <a:t>Αναπτυξη</a:t>
            </a:r>
            <a:r>
              <a:rPr lang="el-GR" sz="2400" dirty="0" smtClean="0"/>
              <a:t> </a:t>
            </a:r>
            <a:r>
              <a:rPr lang="el-GR" sz="2400" dirty="0" err="1" smtClean="0"/>
              <a:t>επιχειρηματων</a:t>
            </a:r>
            <a:r>
              <a:rPr lang="el-GR" sz="2400" dirty="0" smtClean="0"/>
              <a:t> με </a:t>
            </a:r>
            <a:r>
              <a:rPr lang="el-GR" sz="2400" dirty="0" err="1" smtClean="0"/>
              <a:t>ενα</a:t>
            </a:r>
            <a:r>
              <a:rPr lang="el-GR" sz="2400" dirty="0" smtClean="0"/>
              <a:t> </a:t>
            </a:r>
            <a:r>
              <a:rPr lang="el-GR" sz="2400" dirty="0" err="1" smtClean="0"/>
              <a:t>ορισμενο</a:t>
            </a:r>
            <a:r>
              <a:rPr lang="el-GR" sz="2400" dirty="0" smtClean="0"/>
              <a:t> </a:t>
            </a:r>
            <a:r>
              <a:rPr lang="el-GR" sz="2400" dirty="0" err="1" smtClean="0"/>
              <a:t>σκοπο</a:t>
            </a:r>
            <a:endParaRPr lang="el-GR" sz="2400" b="1" dirty="0"/>
          </a:p>
        </p:txBody>
      </p:sp>
      <p:sp>
        <p:nvSpPr>
          <p:cNvPr id="3" name="2 - Θέση περιεχομένου"/>
          <p:cNvSpPr>
            <a:spLocks noGrp="1"/>
          </p:cNvSpPr>
          <p:nvPr>
            <p:ph sz="half" idx="1"/>
          </p:nvPr>
        </p:nvSpPr>
        <p:spPr>
          <a:xfrm>
            <a:off x="304800" y="1428736"/>
            <a:ext cx="4191000" cy="4895864"/>
          </a:xfrm>
          <a:ln w="38100">
            <a:solidFill>
              <a:schemeClr val="accent1">
                <a:lumMod val="75000"/>
              </a:schemeClr>
            </a:solidFill>
          </a:ln>
        </p:spPr>
        <p:txBody>
          <a:bodyPr>
            <a:normAutofit lnSpcReduction="10000"/>
          </a:bodyPr>
          <a:lstStyle/>
          <a:p>
            <a:r>
              <a:rPr lang="el-GR" sz="2000" dirty="0" smtClean="0"/>
              <a:t>Ο δικηγόρος του διαβόλου</a:t>
            </a:r>
          </a:p>
          <a:p>
            <a:r>
              <a:rPr lang="el-GR" sz="2000" dirty="0" smtClean="0"/>
              <a:t>Διττοί ή </a:t>
            </a:r>
            <a:r>
              <a:rPr lang="el-GR" sz="2000" dirty="0" err="1" smtClean="0"/>
              <a:t>δισσοί</a:t>
            </a:r>
            <a:r>
              <a:rPr lang="el-GR" sz="2000" dirty="0" smtClean="0"/>
              <a:t> λόγοι των σοφιστών και των ρητόρων, αρχαίων και συγχρόνων </a:t>
            </a:r>
          </a:p>
          <a:p>
            <a:r>
              <a:rPr lang="el-GR" sz="2000" dirty="0" smtClean="0"/>
              <a:t>Η διπλή όψη του νομίσματος</a:t>
            </a:r>
          </a:p>
          <a:p>
            <a:r>
              <a:rPr lang="el-GR" sz="2000" dirty="0" smtClean="0"/>
              <a:t>Η σχετικότητα των ανθρωπίνων αξιών και οι ενδιάμεσες ‘αποχρώσεις’ ανάμεσα στο μαύρο και το άσπρο της ζωής και της σκέψης</a:t>
            </a:r>
          </a:p>
          <a:p>
            <a:r>
              <a:rPr lang="el-GR" sz="2000" dirty="0" smtClean="0"/>
              <a:t>Διαζευκτικοί συλλογισμοί</a:t>
            </a:r>
          </a:p>
          <a:p>
            <a:r>
              <a:rPr lang="el-GR" sz="2000" dirty="0" smtClean="0"/>
              <a:t>Εναλλακτικοί &amp; ευέλικτοι τρόποι σκέψης</a:t>
            </a:r>
          </a:p>
          <a:p>
            <a:r>
              <a:rPr lang="el-GR" sz="2000" dirty="0" smtClean="0"/>
              <a:t>Εγρήγορση του νου = ζωή</a:t>
            </a:r>
            <a:endParaRPr lang="el-GR" sz="2000" dirty="0"/>
          </a:p>
        </p:txBody>
      </p:sp>
      <p:sp>
        <p:nvSpPr>
          <p:cNvPr id="4" name="3 - Θέση περιεχομένου"/>
          <p:cNvSpPr>
            <a:spLocks noGrp="1"/>
          </p:cNvSpPr>
          <p:nvPr>
            <p:ph sz="half" idx="2"/>
          </p:nvPr>
        </p:nvSpPr>
        <p:spPr>
          <a:xfrm>
            <a:off x="4648200" y="1428736"/>
            <a:ext cx="4343400" cy="4895864"/>
          </a:xfrm>
          <a:ln w="38100">
            <a:solidFill>
              <a:schemeClr val="accent4">
                <a:lumMod val="75000"/>
              </a:schemeClr>
            </a:solidFill>
          </a:ln>
        </p:spPr>
        <p:txBody>
          <a:bodyPr>
            <a:normAutofit lnSpcReduction="10000"/>
          </a:bodyPr>
          <a:lstStyle/>
          <a:p>
            <a:pPr>
              <a:buFont typeface="Wingdings" pitchFamily="2" charset="2"/>
              <a:buChar char="q"/>
            </a:pPr>
            <a:r>
              <a:rPr lang="el-GR" sz="2000" dirty="0" smtClean="0">
                <a:effectLst>
                  <a:outerShdw blurRad="38100" dist="38100" dir="2700000" algn="tl">
                    <a:srgbClr val="000000">
                      <a:alpha val="43137"/>
                    </a:srgbClr>
                  </a:outerShdw>
                </a:effectLst>
              </a:rPr>
              <a:t>  Τρόπος ανάπτυξης βασικής ιδέας:</a:t>
            </a:r>
          </a:p>
          <a:p>
            <a:pPr>
              <a:buFont typeface="Wingdings" pitchFamily="2" charset="2"/>
              <a:buChar char="q"/>
            </a:pPr>
            <a:r>
              <a:rPr lang="el-GR" sz="2000" b="1" dirty="0" smtClean="0">
                <a:effectLst>
                  <a:outerShdw blurRad="38100" dist="38100" dir="2700000" algn="tl">
                    <a:srgbClr val="000000">
                      <a:alpha val="43137"/>
                    </a:srgbClr>
                  </a:outerShdw>
                </a:effectLst>
              </a:rPr>
              <a:t>  νοητικός χάρτης </a:t>
            </a:r>
          </a:p>
          <a:p>
            <a:pPr>
              <a:buFont typeface="Wingdings" pitchFamily="2" charset="2"/>
              <a:buChar char="q"/>
            </a:pPr>
            <a:r>
              <a:rPr lang="el-GR" sz="2000" b="1" dirty="0" smtClean="0">
                <a:effectLst>
                  <a:outerShdw blurRad="38100" dist="38100" dir="2700000" algn="tl">
                    <a:srgbClr val="000000">
                      <a:alpha val="43137"/>
                    </a:srgbClr>
                  </a:outerShdw>
                </a:effectLst>
              </a:rPr>
              <a:t>ή κλαδικό διάγραμμα</a:t>
            </a:r>
          </a:p>
          <a:p>
            <a:pPr>
              <a:buFont typeface="Wingdings" pitchFamily="2" charset="2"/>
              <a:buChar char="q"/>
            </a:pPr>
            <a:endParaRPr lang="el-GR" sz="2000" b="1" dirty="0" smtClean="0">
              <a:effectLst>
                <a:outerShdw blurRad="38100" dist="38100" dir="2700000" algn="tl">
                  <a:srgbClr val="000000">
                    <a:alpha val="43137"/>
                  </a:srgbClr>
                </a:outerShdw>
              </a:effectLst>
            </a:endParaRPr>
          </a:p>
          <a:p>
            <a:pPr>
              <a:buFont typeface="Wingdings" pitchFamily="2" charset="2"/>
              <a:buChar char="q"/>
            </a:pPr>
            <a:r>
              <a:rPr lang="el-GR" sz="2000" b="1" dirty="0" smtClean="0">
                <a:effectLst>
                  <a:outerShdw blurRad="38100" dist="38100" dir="2700000" algn="tl">
                    <a:srgbClr val="000000">
                      <a:alpha val="43137"/>
                    </a:srgbClr>
                  </a:outerShdw>
                </a:effectLst>
              </a:rPr>
              <a:t>Κλασσική και μοντέρνα διάταξη ιδεών</a:t>
            </a:r>
          </a:p>
          <a:p>
            <a:pPr>
              <a:buFont typeface="Wingdings" pitchFamily="2" charset="2"/>
              <a:buChar char="q"/>
            </a:pPr>
            <a:r>
              <a:rPr lang="el-GR" sz="2000" b="1" dirty="0" smtClean="0">
                <a:effectLst>
                  <a:outerShdw blurRad="38100" dist="38100" dir="2700000" algn="tl">
                    <a:srgbClr val="000000">
                      <a:alpha val="43137"/>
                    </a:srgbClr>
                  </a:outerShdw>
                </a:effectLst>
              </a:rPr>
              <a:t>Σχολές – Θεωρίες οργάνωσης του λόγου (αντιστοιχίες με τις τεχνοτροπίες και τα στυλ στην ιστορία της σκέψης, της φιλοσοφίας και της τέχνης)</a:t>
            </a:r>
          </a:p>
          <a:p>
            <a:pPr>
              <a:buFont typeface="Wingdings" pitchFamily="2" charset="2"/>
              <a:buChar char="q"/>
            </a:pPr>
            <a:endParaRPr lang="el-GR" sz="2000" b="1" dirty="0" smtClean="0">
              <a:effectLst>
                <a:outerShdw blurRad="38100" dist="38100" dir="2700000" algn="tl">
                  <a:srgbClr val="000000">
                    <a:alpha val="43137"/>
                  </a:srgbClr>
                </a:outerShdw>
              </a:effectLst>
            </a:endParaRPr>
          </a:p>
          <a:p>
            <a:pPr>
              <a:buFont typeface="Wingdings" pitchFamily="2" charset="2"/>
              <a:buChar char="q"/>
            </a:pPr>
            <a:r>
              <a:rPr lang="el-GR" sz="2000" b="1" dirty="0" smtClean="0">
                <a:effectLst>
                  <a:outerShdw blurRad="38100" dist="38100" dir="2700000" algn="tl">
                    <a:srgbClr val="000000">
                      <a:alpha val="43137"/>
                    </a:srgbClr>
                  </a:outerShdw>
                </a:effectLst>
              </a:rPr>
              <a:t>Επιδράσεις από όλους τους τομείς του επιστητού: έκθεση ιδεών, δοκιμιακός λόγος = «</a:t>
            </a:r>
            <a:r>
              <a:rPr lang="el-GR" sz="2000" b="1" dirty="0" err="1" smtClean="0">
                <a:effectLst>
                  <a:outerShdw blurRad="38100" dist="38100" dir="2700000" algn="tl">
                    <a:srgbClr val="000000">
                      <a:alpha val="43137"/>
                    </a:srgbClr>
                  </a:outerShdw>
                </a:effectLst>
              </a:rPr>
              <a:t>διαμάθημα</a:t>
            </a:r>
            <a:r>
              <a:rPr lang="el-GR" sz="2000" b="1" dirty="0" smtClean="0">
                <a:effectLst>
                  <a:outerShdw blurRad="38100" dist="38100" dir="2700000" algn="tl">
                    <a:srgbClr val="000000">
                      <a:alpha val="43137"/>
                    </a:srgbClr>
                  </a:outerShdw>
                </a:effectLst>
              </a:rPr>
              <a:t>»</a:t>
            </a:r>
          </a:p>
          <a:p>
            <a:pPr>
              <a:buFont typeface="Wingdings" pitchFamily="2" charset="2"/>
              <a:buChar char="q"/>
            </a:pPr>
            <a:endParaRPr lang="el-GR" sz="2000" b="1" dirty="0" smtClean="0">
              <a:effectLst>
                <a:outerShdw blurRad="38100" dist="38100" dir="2700000" algn="tl">
                  <a:srgbClr val="000000">
                    <a:alpha val="43137"/>
                  </a:srgbClr>
                </a:outerShdw>
              </a:effectLst>
            </a:endParaRPr>
          </a:p>
          <a:p>
            <a:pPr>
              <a:buFont typeface="Wingdings" pitchFamily="2" charset="2"/>
              <a:buChar char="q"/>
            </a:pPr>
            <a:endParaRPr lang="el-GR" sz="2000" b="1" dirty="0">
              <a:effectLst>
                <a:outerShdw blurRad="38100" dist="38100" dir="2700000" algn="tl">
                  <a:srgbClr val="000000">
                    <a:alpha val="43137"/>
                  </a:srgbClr>
                </a:outerShdw>
              </a:effectLst>
            </a:endParaRPr>
          </a:p>
        </p:txBody>
      </p:sp>
      <p:sp>
        <p:nvSpPr>
          <p:cNvPr id="5" name="4 - Θέση υποσέλιδου"/>
          <p:cNvSpPr>
            <a:spLocks noGrp="1"/>
          </p:cNvSpPr>
          <p:nvPr>
            <p:ph type="ftr" sz="quarter" idx="11"/>
          </p:nvPr>
        </p:nvSpPr>
        <p:spPr>
          <a:xfrm>
            <a:off x="4286248" y="76200"/>
            <a:ext cx="2190752" cy="495280"/>
          </a:xfrm>
        </p:spPr>
        <p:txBody>
          <a:bodyPr/>
          <a:lstStyle/>
          <a:p>
            <a:r>
              <a:rPr lang="el-GR" dirty="0" smtClean="0"/>
              <a:t>Αμαλία Κ. Ηλιάδη/Πνευματικά δικαιώματα - </a:t>
            </a:r>
            <a:r>
              <a:rPr lang="el-GR" dirty="0" err="1" smtClean="0"/>
              <a:t>ailiadi@sch.gr</a:t>
            </a:r>
            <a:endParaRPr lang="el-GR" dirty="0"/>
          </a:p>
        </p:txBody>
      </p:sp>
      <p:sp>
        <p:nvSpPr>
          <p:cNvPr id="6" name="5 - Θέση αριθμού διαφάνειας"/>
          <p:cNvSpPr>
            <a:spLocks noGrp="1"/>
          </p:cNvSpPr>
          <p:nvPr>
            <p:ph type="sldNum" sz="quarter" idx="12"/>
          </p:nvPr>
        </p:nvSpPr>
        <p:spPr/>
        <p:txBody>
          <a:bodyPr/>
          <a:lstStyle/>
          <a:p>
            <a:fld id="{0B33C4F6-F002-4B0C-AE42-79067B6A36EB}" type="slidenum">
              <a:rPr lang="el-GR" smtClean="0"/>
              <a:pPr/>
              <a:t>6</a:t>
            </a:fld>
            <a:endParaRPr lang="el-GR"/>
          </a:p>
        </p:txBody>
      </p:sp>
    </p:spTree>
  </p:cSld>
  <p:clrMapOvr>
    <a:masterClrMapping/>
  </p:clrMapOvr>
  <p:transition>
    <p:wipe dir="d"/>
    <p:sndAc>
      <p:stSnd>
        <p:snd r:embed="rId2" name="type.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εικόνας" descr="Toco Toucan.jpg"/>
          <p:cNvPicPr>
            <a:picLocks noGrp="1" noChangeAspect="1"/>
          </p:cNvPicPr>
          <p:nvPr>
            <p:ph type="pic" idx="1"/>
          </p:nvPr>
        </p:nvPicPr>
        <p:blipFill>
          <a:blip r:embed="rId3"/>
          <a:srcRect t="1515" b="1515"/>
          <a:stretch>
            <a:fillRect/>
          </a:stretch>
        </p:blipFill>
        <p:spPr>
          <a:ln w="38100">
            <a:solidFill>
              <a:srgbClr val="00B050"/>
            </a:solidFill>
          </a:ln>
        </p:spPr>
      </p:pic>
      <p:sp>
        <p:nvSpPr>
          <p:cNvPr id="3" name="2 - Θέση υποσέλιδου"/>
          <p:cNvSpPr>
            <a:spLocks noGrp="1"/>
          </p:cNvSpPr>
          <p:nvPr>
            <p:ph type="ftr" sz="quarter" idx="11"/>
          </p:nvPr>
        </p:nvSpPr>
        <p:spPr/>
        <p:txBody>
          <a:bodyPr/>
          <a:lstStyle/>
          <a:p>
            <a:r>
              <a:rPr lang="el-GR" smtClean="0"/>
              <a:t>Αμαλία Κ. Ηλιάδη/Πνευματικά δικαιώματα - ailiadi@sch.gr</a:t>
            </a:r>
            <a:endParaRPr lang="el-GR"/>
          </a:p>
        </p:txBody>
      </p:sp>
      <p:sp>
        <p:nvSpPr>
          <p:cNvPr id="4" name="3 - Θέση αριθμού διαφάνειας"/>
          <p:cNvSpPr>
            <a:spLocks noGrp="1"/>
          </p:cNvSpPr>
          <p:nvPr>
            <p:ph type="sldNum" sz="quarter" idx="12"/>
          </p:nvPr>
        </p:nvSpPr>
        <p:spPr/>
        <p:txBody>
          <a:bodyPr/>
          <a:lstStyle/>
          <a:p>
            <a:fld id="{0B33C4F6-F002-4B0C-AE42-79067B6A36EB}" type="slidenum">
              <a:rPr lang="el-GR" smtClean="0"/>
              <a:pPr/>
              <a:t>7</a:t>
            </a:fld>
            <a:endParaRPr lang="el-GR"/>
          </a:p>
        </p:txBody>
      </p:sp>
      <p:sp>
        <p:nvSpPr>
          <p:cNvPr id="5" name="4 - Τίτλος"/>
          <p:cNvSpPr>
            <a:spLocks noGrp="1"/>
          </p:cNvSpPr>
          <p:nvPr>
            <p:ph type="title"/>
          </p:nvPr>
        </p:nvSpPr>
        <p:spPr>
          <a:xfrm>
            <a:off x="381000" y="4714884"/>
            <a:ext cx="5867400" cy="801164"/>
          </a:xfrm>
          <a:ln w="38100">
            <a:solidFill>
              <a:schemeClr val="accent1">
                <a:lumMod val="75000"/>
              </a:schemeClr>
            </a:solidFill>
          </a:ln>
        </p:spPr>
        <p:txBody>
          <a:bodyPr>
            <a:normAutofit fontScale="90000"/>
          </a:bodyPr>
          <a:lstStyle/>
          <a:p>
            <a:r>
              <a:rPr lang="el-GR" sz="2400" b="0" i="1" dirty="0" err="1" smtClean="0"/>
              <a:t>οπως</a:t>
            </a:r>
            <a:r>
              <a:rPr lang="el-GR" sz="2400" b="0" i="1" dirty="0" smtClean="0"/>
              <a:t> τα </a:t>
            </a:r>
            <a:r>
              <a:rPr lang="el-GR" sz="2400" b="0" i="1" dirty="0" err="1" smtClean="0"/>
              <a:t>πουλια</a:t>
            </a:r>
            <a:r>
              <a:rPr lang="el-GR" sz="2400" b="0" i="1" dirty="0" smtClean="0"/>
              <a:t> στον </a:t>
            </a:r>
            <a:r>
              <a:rPr lang="el-GR" sz="2400" b="0" i="1" dirty="0" err="1" smtClean="0"/>
              <a:t>παραδεισο</a:t>
            </a:r>
            <a:r>
              <a:rPr lang="el-GR" sz="2400" b="0" i="1" dirty="0" smtClean="0"/>
              <a:t>, </a:t>
            </a:r>
            <a:r>
              <a:rPr lang="el-GR" sz="2400" b="0" i="1" dirty="0" err="1" smtClean="0"/>
              <a:t>ετσι</a:t>
            </a:r>
            <a:r>
              <a:rPr lang="el-GR" sz="2400" b="0" i="1" dirty="0" smtClean="0"/>
              <a:t> και οι </a:t>
            </a:r>
            <a:r>
              <a:rPr lang="el-GR" sz="2400" b="0" i="1" dirty="0" err="1" smtClean="0"/>
              <a:t>ανθρωποι</a:t>
            </a:r>
            <a:r>
              <a:rPr lang="el-GR" sz="2400" b="0" i="1" dirty="0" smtClean="0"/>
              <a:t> στη γη</a:t>
            </a:r>
            <a:endParaRPr lang="el-GR" sz="2400" b="0" i="1" dirty="0"/>
          </a:p>
        </p:txBody>
      </p:sp>
      <p:sp>
        <p:nvSpPr>
          <p:cNvPr id="6" name="5 - Θέση κειμένου"/>
          <p:cNvSpPr>
            <a:spLocks noGrp="1"/>
          </p:cNvSpPr>
          <p:nvPr>
            <p:ph type="body" sz="half" idx="2"/>
          </p:nvPr>
        </p:nvSpPr>
        <p:spPr>
          <a:xfrm>
            <a:off x="381000" y="5572140"/>
            <a:ext cx="5867400" cy="1000132"/>
          </a:xfrm>
          <a:solidFill>
            <a:schemeClr val="bg2">
              <a:lumMod val="75000"/>
            </a:schemeClr>
          </a:solidFill>
        </p:spPr>
        <p:txBody>
          <a:bodyPr/>
          <a:lstStyle/>
          <a:p>
            <a:r>
              <a:rPr lang="el-GR" dirty="0" smtClean="0"/>
              <a:t>Η σκέψη και η αποτύπωσή της στο χαρτί αποτελούν ανθρώπινο επίτευγμα, όπως τα χρώματα των εξωτικών πουλιών αποτελούν επίτευγμα της φύσης.</a:t>
            </a:r>
          </a:p>
          <a:p>
            <a:r>
              <a:rPr lang="el-GR" dirty="0" smtClean="0"/>
              <a:t>Ο αγώνας του σκεπτόμενου ανθρώπου για κατανόηση του κόσμου  είναι η δικαίωσή του ως όντος πνευματικού και ενσυνείδητου. </a:t>
            </a:r>
          </a:p>
        </p:txBody>
      </p:sp>
    </p:spTree>
  </p:cSld>
  <p:clrMapOvr>
    <a:masterClrMapping/>
  </p:clrMapOvr>
  <p:transition>
    <p:wipe dir="d"/>
    <p:sndAc>
      <p:stSnd>
        <p:snd r:embed="rId2" name="type.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Ηλιάδη/Πνευματικά δικαιώματα - ailiadi@sch.gr</a:t>
            </a:r>
            <a:endParaRPr lang="el-GR"/>
          </a:p>
        </p:txBody>
      </p:sp>
      <p:sp>
        <p:nvSpPr>
          <p:cNvPr id="3" name="2 - Θέση αριθμού διαφάνειας"/>
          <p:cNvSpPr>
            <a:spLocks noGrp="1"/>
          </p:cNvSpPr>
          <p:nvPr>
            <p:ph type="sldNum" sz="quarter" idx="12"/>
          </p:nvPr>
        </p:nvSpPr>
        <p:spPr/>
        <p:txBody>
          <a:bodyPr/>
          <a:lstStyle/>
          <a:p>
            <a:fld id="{0B33C4F6-F002-4B0C-AE42-79067B6A36EB}" type="slidenum">
              <a:rPr lang="el-GR" smtClean="0"/>
              <a:pPr/>
              <a:t>8</a:t>
            </a:fld>
            <a:endParaRPr lang="el-GR"/>
          </a:p>
        </p:txBody>
      </p:sp>
      <p:pic>
        <p:nvPicPr>
          <p:cNvPr id="4" name="Picture 2"/>
          <p:cNvPicPr>
            <a:picLocks noChangeAspect="1" noChangeArrowheads="1"/>
          </p:cNvPicPr>
          <p:nvPr/>
        </p:nvPicPr>
        <p:blipFill>
          <a:blip r:embed="rId3" cstate="print"/>
          <a:srcRect/>
          <a:stretch>
            <a:fillRect/>
          </a:stretch>
        </p:blipFill>
        <p:spPr bwMode="auto">
          <a:xfrm>
            <a:off x="142844" y="500042"/>
            <a:ext cx="4357718" cy="6143668"/>
          </a:xfrm>
          <a:prstGeom prst="rect">
            <a:avLst/>
          </a:prstGeom>
          <a:noFill/>
          <a:ln w="28575">
            <a:solidFill>
              <a:schemeClr val="tx1"/>
            </a:solidFill>
            <a:miter lim="800000"/>
            <a:headEnd/>
            <a:tailEnd/>
          </a:ln>
          <a:effectLst/>
        </p:spPr>
      </p:pic>
      <p:pic>
        <p:nvPicPr>
          <p:cNvPr id="5" name="Picture 3" descr="14"/>
          <p:cNvPicPr>
            <a:picLocks noChangeAspect="1" noChangeArrowheads="1"/>
          </p:cNvPicPr>
          <p:nvPr/>
        </p:nvPicPr>
        <p:blipFill>
          <a:blip r:embed="rId4" cstate="print"/>
          <a:srcRect/>
          <a:stretch>
            <a:fillRect/>
          </a:stretch>
        </p:blipFill>
        <p:spPr bwMode="auto">
          <a:xfrm>
            <a:off x="4714876" y="642918"/>
            <a:ext cx="3929090" cy="6000792"/>
          </a:xfrm>
          <a:prstGeom prst="rect">
            <a:avLst/>
          </a:prstGeom>
          <a:noFill/>
          <a:ln w="38100">
            <a:solidFill>
              <a:schemeClr val="accent5">
                <a:lumMod val="75000"/>
              </a:schemeClr>
            </a:solidFill>
            <a:miter lim="800000"/>
            <a:headEnd/>
            <a:tailEnd/>
          </a:ln>
        </p:spPr>
      </p:pic>
    </p:spTree>
  </p:cSld>
  <p:clrMapOvr>
    <a:masterClrMapping/>
  </p:clrMapOvr>
  <p:transition>
    <p:wipe dir="d"/>
    <p:sndAc>
      <p:stSnd>
        <p:snd r:embed="rId2" name="type.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500042"/>
            <a:ext cx="6981844" cy="1000132"/>
          </a:xfrm>
          <a:solidFill>
            <a:schemeClr val="accent1">
              <a:lumMod val="60000"/>
              <a:lumOff val="40000"/>
            </a:schemeClr>
          </a:solidFill>
        </p:spPr>
        <p:txBody>
          <a:bodyPr>
            <a:normAutofit fontScale="90000"/>
          </a:bodyPr>
          <a:lstStyle/>
          <a:p>
            <a:r>
              <a:rPr lang="el-GR" dirty="0" err="1" smtClean="0"/>
              <a:t>Θεωριες</a:t>
            </a:r>
            <a:r>
              <a:rPr lang="el-GR" dirty="0" smtClean="0"/>
              <a:t> για τον </a:t>
            </a:r>
            <a:r>
              <a:rPr lang="el-GR" dirty="0" err="1" smtClean="0"/>
              <a:t>πολιτισμο</a:t>
            </a:r>
            <a:r>
              <a:rPr lang="el-GR" dirty="0" smtClean="0"/>
              <a:t> και την </a:t>
            </a:r>
            <a:r>
              <a:rPr lang="el-GR" dirty="0" err="1" smtClean="0"/>
              <a:t>πολιτισμικη</a:t>
            </a:r>
            <a:r>
              <a:rPr lang="el-GR" dirty="0" smtClean="0"/>
              <a:t> </a:t>
            </a:r>
            <a:r>
              <a:rPr lang="el-GR" dirty="0" err="1" smtClean="0"/>
              <a:t>πραγματικοτητα</a:t>
            </a:r>
            <a:endParaRPr lang="el-GR" dirty="0"/>
          </a:p>
        </p:txBody>
      </p:sp>
      <p:sp>
        <p:nvSpPr>
          <p:cNvPr id="3" name="2 - Θέση περιεχομένου"/>
          <p:cNvSpPr>
            <a:spLocks noGrp="1"/>
          </p:cNvSpPr>
          <p:nvPr>
            <p:ph idx="1"/>
          </p:nvPr>
        </p:nvSpPr>
        <p:spPr>
          <a:xfrm>
            <a:off x="304800" y="1714488"/>
            <a:ext cx="8482042" cy="4643470"/>
          </a:xfrm>
        </p:spPr>
        <p:txBody>
          <a:bodyPr>
            <a:normAutofit/>
          </a:bodyPr>
          <a:lstStyle/>
          <a:p>
            <a:r>
              <a:rPr lang="el-GR" sz="2000" dirty="0" smtClean="0"/>
              <a:t>Διανοητικό σχήμα: βάση – εποικοδόμημα (μαρξιστικής σύλληψης)</a:t>
            </a:r>
          </a:p>
          <a:p>
            <a:r>
              <a:rPr lang="el-GR" sz="2000" dirty="0" smtClean="0"/>
              <a:t>Εξιδανικευμένη, ρηχή έννοια της κουλτούρας : τέχνες, πολιτιστική κληρονομιά</a:t>
            </a:r>
          </a:p>
          <a:p>
            <a:r>
              <a:rPr lang="el-GR" sz="2000" dirty="0" smtClean="0"/>
              <a:t>Μοντέλο του σοσιαλιστικού ρεαλισμού: ξεπερασμένη, ρεαλιστική απεικόνιση</a:t>
            </a:r>
          </a:p>
          <a:p>
            <a:r>
              <a:rPr lang="el-GR" sz="2000" dirty="0" smtClean="0"/>
              <a:t>Πικάσο: ρήγμα στην «πίστη» στη ρεαλιστική απεικόνιση</a:t>
            </a:r>
          </a:p>
          <a:p>
            <a:r>
              <a:rPr lang="el-GR" sz="2000" dirty="0" smtClean="0"/>
              <a:t>Κουλτούρα, οικονομία: βιοτικές προτεραιότητες και πολυτέλεια της τέχνης;</a:t>
            </a:r>
          </a:p>
          <a:p>
            <a:r>
              <a:rPr lang="el-GR" sz="2000" dirty="0" smtClean="0"/>
              <a:t>Ντετερμινισμός : πολιτιστικός πεσιμισμός</a:t>
            </a:r>
          </a:p>
          <a:p>
            <a:r>
              <a:rPr lang="el-GR" sz="2000" dirty="0" smtClean="0"/>
              <a:t>«Διαπίδυση πολιτιστικού και πραγματικού»: χαρακτηριστικό της μεταμοντέρνας εποχής που διανύουμε.</a:t>
            </a:r>
          </a:p>
          <a:p>
            <a:r>
              <a:rPr lang="el-GR" sz="2000" dirty="0" smtClean="0"/>
              <a:t>Υπέρογκη διαστολή της πολιτισμικής σφαίρας, κουλτούρα = καταναλωτικό προϊόν  για την πολιτισμική λογική και πρακτική του ύστερου καπιταλισμού.</a:t>
            </a:r>
          </a:p>
          <a:p>
            <a:r>
              <a:rPr lang="el-GR" sz="2000" dirty="0" smtClean="0"/>
              <a:t>Πολυπλοκότητα του πεδίου του πολιτισμού: πολιτισμική θεωρία, ανάλυση, κριτική, πολιτισμική πολιτική, εννοιολογικά εργαλεία και θεσμικοί λόγοι.</a:t>
            </a:r>
            <a:endParaRPr lang="el-GR" sz="2000" dirty="0"/>
          </a:p>
        </p:txBody>
      </p:sp>
      <p:sp>
        <p:nvSpPr>
          <p:cNvPr id="4" name="3 - Θέση υποσέλιδου"/>
          <p:cNvSpPr>
            <a:spLocks noGrp="1"/>
          </p:cNvSpPr>
          <p:nvPr>
            <p:ph type="ftr" sz="quarter" idx="11"/>
          </p:nvPr>
        </p:nvSpPr>
        <p:spPr/>
        <p:txBody>
          <a:bodyPr/>
          <a:lstStyle/>
          <a:p>
            <a:r>
              <a:rPr lang="el-GR" smtClean="0"/>
              <a:t>Αμαλία Κ. Ηλιάδη/Πνευματικά δικαιώματα - ailiadi@sch.gr</a:t>
            </a:r>
            <a:endParaRPr lang="el-GR"/>
          </a:p>
        </p:txBody>
      </p:sp>
      <p:sp>
        <p:nvSpPr>
          <p:cNvPr id="5" name="4 - Θέση αριθμού διαφάνειας"/>
          <p:cNvSpPr>
            <a:spLocks noGrp="1"/>
          </p:cNvSpPr>
          <p:nvPr>
            <p:ph type="sldNum" sz="quarter" idx="12"/>
          </p:nvPr>
        </p:nvSpPr>
        <p:spPr/>
        <p:txBody>
          <a:bodyPr/>
          <a:lstStyle/>
          <a:p>
            <a:fld id="{0B33C4F6-F002-4B0C-AE42-79067B6A36EB}" type="slidenum">
              <a:rPr lang="el-GR" smtClean="0"/>
              <a:pPr/>
              <a:t>9</a:t>
            </a:fld>
            <a:endParaRPr lang="el-GR"/>
          </a:p>
        </p:txBody>
      </p:sp>
    </p:spTree>
  </p:cSld>
  <p:clrMapOvr>
    <a:masterClrMapping/>
  </p:clrMapOvr>
  <p:transition>
    <p:wipe dir="d"/>
    <p:sndAc>
      <p:stSnd>
        <p:snd r:embed="rId2" name="type.wav" builtIn="1"/>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173</TotalTime>
  <Words>1005</Words>
  <Application>Microsoft Office PowerPoint</Application>
  <PresentationFormat>Προβολή στην οθόνη (4:3)</PresentationFormat>
  <Paragraphs>107</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Διαστημικό</vt:lpstr>
      <vt:lpstr>Αμαλία Κ. Ηλιάδη, ιστορικός-φιλόλογος ailiadi@sch.gr (ΜΑ Βυζαντινής Ιστορίας) Ε-Mail: ailiadi@sch.gr</vt:lpstr>
      <vt:lpstr>Θεωρια του επιχειρηματος</vt:lpstr>
      <vt:lpstr>Παραγωγη λογου, γραπτου και προφορικου</vt:lpstr>
      <vt:lpstr>Λογικες πλανες</vt:lpstr>
      <vt:lpstr>Πηγες πληροφοριων</vt:lpstr>
      <vt:lpstr>Αναπτυξη επιχειρηματων με ενα ορισμενο σκοπο</vt:lpstr>
      <vt:lpstr>οπως τα πουλια στον παραδεισο, ετσι και οι ανθρωποι στη γη</vt:lpstr>
      <vt:lpstr>Διαφάνεια 8</vt:lpstr>
      <vt:lpstr>Θεωριες για τον πολιτισμο και την πολιτισμικη πραγματικοτητα</vt:lpstr>
      <vt:lpstr>Δημοσια και ιδιωτικη πολιτισμικη σφαιρα: δικαιωματα, ταυτοτητες, θεσμοι, ανισοτητες, ροες, επιδρασεις, ετεροτητα, πλουραλισμος, καταναλωτικη κουλτουρα</vt:lpstr>
      <vt:lpstr>Πολιτικη, κοινωνικη αλληλεγγυη, δημοσιο και ιδιωτικο συμφερον, οικονομικη – χρηματοπιστωτικη κριση &amp; πολιτισμος</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Θεωρια του επιχειρηματος</dc:title>
  <dc:creator>admin</dc:creator>
  <cp:lastModifiedBy>mlr_trikalon</cp:lastModifiedBy>
  <cp:revision>45</cp:revision>
  <dcterms:created xsi:type="dcterms:W3CDTF">2009-01-21T16:15:07Z</dcterms:created>
  <dcterms:modified xsi:type="dcterms:W3CDTF">2011-10-08T16:19:39Z</dcterms:modified>
</cp:coreProperties>
</file>