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Default Extension="wav" ContentType="audio/wav"/>
  <Override PartName="/ppt/theme/themeOverride1.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2"/>
  </p:notesMasterIdLst>
  <p:sldIdLst>
    <p:sldId id="256" r:id="rId2"/>
    <p:sldId id="269" r:id="rId3"/>
    <p:sldId id="270" r:id="rId4"/>
    <p:sldId id="263" r:id="rId5"/>
    <p:sldId id="271" r:id="rId6"/>
    <p:sldId id="258" r:id="rId7"/>
    <p:sldId id="272" r:id="rId8"/>
    <p:sldId id="257" r:id="rId9"/>
    <p:sldId id="273" r:id="rId10"/>
    <p:sldId id="259" r:id="rId11"/>
    <p:sldId id="274" r:id="rId12"/>
    <p:sldId id="260" r:id="rId13"/>
    <p:sldId id="261" r:id="rId14"/>
    <p:sldId id="266" r:id="rId15"/>
    <p:sldId id="279" r:id="rId16"/>
    <p:sldId id="280" r:id="rId17"/>
    <p:sldId id="281" r:id="rId18"/>
    <p:sldId id="282" r:id="rId19"/>
    <p:sldId id="283" r:id="rId20"/>
    <p:sldId id="284" r:id="rId21"/>
    <p:sldId id="275" r:id="rId22"/>
    <p:sldId id="277" r:id="rId23"/>
    <p:sldId id="278" r:id="rId24"/>
    <p:sldId id="267" r:id="rId25"/>
    <p:sldId id="276" r:id="rId26"/>
    <p:sldId id="262" r:id="rId27"/>
    <p:sldId id="264" r:id="rId28"/>
    <p:sldId id="265" r:id="rId29"/>
    <p:sldId id="285" r:id="rId30"/>
    <p:sldId id="268" r:id="rId31"/>
  </p:sldIdLst>
  <p:sldSz cx="9144000" cy="6858000" type="screen4x3"/>
  <p:notesSz cx="6858000" cy="9144000"/>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0" d="100"/>
          <a:sy n="100" d="100"/>
        </p:scale>
        <p:origin x="-300"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55FA3260-EAC5-4943-917A-3D78E5FD3FFE}" type="datetimeFigureOut">
              <a:rPr lang="el-GR"/>
              <a:pPr>
                <a:defRPr/>
              </a:pPr>
              <a:t>28/10/2011</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l-GR" noProof="0"/>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endParaRPr lang="el-GR" noProof="0"/>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212A37D2-4EAA-4DCD-A4E5-6552B38BB460}" type="slidenum">
              <a:rPr lang="el-GR"/>
              <a:pPr>
                <a:defRPr/>
              </a:pPr>
              <a:t>‹#›</a:t>
            </a:fld>
            <a:endParaRPr lang="el-GR"/>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audio" Target="../media/audio2.wav"/><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2.wav"/></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3.wav"/></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4.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5.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6.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7.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8.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9.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0.wav"/></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bg>
      <p:bgRef idx="1001">
        <a:schemeClr val="bg2"/>
      </p:bgRef>
    </p:bg>
    <p:spTree>
      <p:nvGrpSpPr>
        <p:cNvPr id="1" name=""/>
        <p:cNvGrpSpPr/>
        <p:nvPr/>
      </p:nvGrpSpPr>
      <p:grpSpPr>
        <a:xfrm>
          <a:off x="0" y="0"/>
          <a:ext cx="0" cy="0"/>
          <a:chOff x="0" y="0"/>
          <a:chExt cx="0" cy="0"/>
        </a:xfrm>
      </p:grpSpPr>
      <p:sp>
        <p:nvSpPr>
          <p:cNvPr id="4" name="6 - Ορθογώνιο"/>
          <p:cNvSpPr/>
          <p:nvPr/>
        </p:nvSpPr>
        <p:spPr bwMode="white">
          <a:xfrm>
            <a:off x="0" y="5970588"/>
            <a:ext cx="9144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9 - Ορθογώνιο"/>
          <p:cNvSpPr/>
          <p:nvPr/>
        </p:nvSpPr>
        <p:spPr>
          <a:xfrm>
            <a:off x="-9525" y="6053138"/>
            <a:ext cx="2249488"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10 - Ορθογώνιο"/>
          <p:cNvSpPr/>
          <p:nvPr/>
        </p:nvSpPr>
        <p:spPr>
          <a:xfrm>
            <a:off x="2359025" y="6043613"/>
            <a:ext cx="6784975"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7 - Τίτλος"/>
          <p:cNvSpPr>
            <a:spLocks noGrp="1"/>
          </p:cNvSpPr>
          <p:nvPr>
            <p:ph type="ctrTitle"/>
          </p:nvPr>
        </p:nvSpPr>
        <p:spPr>
          <a:xfrm>
            <a:off x="2362200" y="4038600"/>
            <a:ext cx="6477000" cy="1828800"/>
          </a:xfrm>
        </p:spPr>
        <p:txBody>
          <a:bodyPr anchor="b"/>
          <a:lstStyle>
            <a:lvl1pPr>
              <a:defRPr cap="all" baseline="0"/>
            </a:lvl1pPr>
          </a:lstStyle>
          <a:p>
            <a:r>
              <a:rPr lang="el-GR" smtClean="0"/>
              <a:t>Kλικ για επεξεργασία του τίτλου</a:t>
            </a:r>
            <a:endParaRPr lang="en-US"/>
          </a:p>
        </p:txBody>
      </p:sp>
      <p:sp>
        <p:nvSpPr>
          <p:cNvPr id="9" name="8 - Υπότιτλος"/>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l-GR" smtClean="0"/>
              <a:t>Κάντε κλικ για να επεξεργαστείτε τον υπότιτλο του υποδείγματος</a:t>
            </a:r>
            <a:endParaRPr lang="en-US"/>
          </a:p>
        </p:txBody>
      </p:sp>
      <p:sp>
        <p:nvSpPr>
          <p:cNvPr id="7" name="27 - Θέση ημερομηνίας"/>
          <p:cNvSpPr>
            <a:spLocks noGrp="1"/>
          </p:cNvSpPr>
          <p:nvPr>
            <p:ph type="dt" sz="half" idx="10"/>
          </p:nvPr>
        </p:nvSpPr>
        <p:spPr>
          <a:xfrm>
            <a:off x="76200" y="6069013"/>
            <a:ext cx="2057400" cy="685800"/>
          </a:xfrm>
        </p:spPr>
        <p:txBody>
          <a:bodyPr>
            <a:noAutofit/>
          </a:bodyPr>
          <a:lstStyle>
            <a:lvl1pPr algn="ctr">
              <a:defRPr sz="2000" smtClean="0">
                <a:solidFill>
                  <a:srgbClr val="FFFFFF"/>
                </a:solidFill>
              </a:defRPr>
            </a:lvl1pPr>
          </a:lstStyle>
          <a:p>
            <a:pPr>
              <a:defRPr/>
            </a:pPr>
            <a:fld id="{609852C0-CB15-40DE-A28B-030E9760068E}" type="datetime1">
              <a:rPr lang="el-GR"/>
              <a:pPr>
                <a:defRPr/>
              </a:pPr>
              <a:t>28/10/2011</a:t>
            </a:fld>
            <a:endParaRPr lang="el-GR"/>
          </a:p>
        </p:txBody>
      </p:sp>
      <p:sp>
        <p:nvSpPr>
          <p:cNvPr id="10" name="16 - Θέση υποσέλιδου"/>
          <p:cNvSpPr>
            <a:spLocks noGrp="1"/>
          </p:cNvSpPr>
          <p:nvPr>
            <p:ph type="ftr" sz="quarter" idx="11"/>
          </p:nvPr>
        </p:nvSpPr>
        <p:spPr>
          <a:xfrm>
            <a:off x="2085975" y="236538"/>
            <a:ext cx="5867400" cy="365125"/>
          </a:xfrm>
        </p:spPr>
        <p:txBody>
          <a:bodyPr/>
          <a:lstStyle>
            <a:lvl1pPr algn="r">
              <a:defRPr smtClean="0">
                <a:solidFill>
                  <a:schemeClr val="tx2"/>
                </a:solidFill>
              </a:defRPr>
            </a:lvl1pPr>
          </a:lstStyle>
          <a:p>
            <a:pPr>
              <a:defRPr/>
            </a:pPr>
            <a:r>
              <a:rPr lang="el-GR"/>
              <a:t>Αμαλία Κ. Ηλιάδη, ιστορικός</a:t>
            </a:r>
            <a:endParaRPr lang="el-GR"/>
          </a:p>
        </p:txBody>
      </p:sp>
      <p:sp>
        <p:nvSpPr>
          <p:cNvPr id="11" name="28 - Θέση αριθμού διαφάνειας"/>
          <p:cNvSpPr>
            <a:spLocks noGrp="1"/>
          </p:cNvSpPr>
          <p:nvPr>
            <p:ph type="sldNum" sz="quarter" idx="12"/>
          </p:nvPr>
        </p:nvSpPr>
        <p:spPr>
          <a:xfrm>
            <a:off x="8001000" y="228600"/>
            <a:ext cx="838200" cy="381000"/>
          </a:xfrm>
        </p:spPr>
        <p:txBody>
          <a:bodyPr/>
          <a:lstStyle>
            <a:lvl1pPr>
              <a:defRPr smtClean="0">
                <a:solidFill>
                  <a:schemeClr val="tx2"/>
                </a:solidFill>
              </a:defRPr>
            </a:lvl1pPr>
          </a:lstStyle>
          <a:p>
            <a:pPr>
              <a:defRPr/>
            </a:pPr>
            <a:fld id="{A60CEDC2-BA02-4117-9538-504C919364C2}" type="slidenum">
              <a:rPr lang="el-GR"/>
              <a:pPr>
                <a:defRPr/>
              </a:pPr>
              <a:t>‹#›</a:t>
            </a:fld>
            <a:endParaRPr lang="el-GR"/>
          </a:p>
        </p:txBody>
      </p:sp>
    </p:spTree>
  </p:cSld>
  <p:clrMapOvr>
    <a:overrideClrMapping bg1="dk1" tx1="lt1" bg2="dk2" tx2="lt2" accent1="accent1" accent2="accent2" accent3="accent3" accent4="accent4" accent5="accent5" accent6="accent6" hlink="hlink" folHlink="folHlink"/>
  </p:clrMapOvr>
  <p:transition>
    <p:wedge/>
    <p:sndAc>
      <p:stSnd>
        <p:snd r:embed="rId2" name="wind.wav"/>
      </p:stSnd>
    </p:sndAc>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n-US"/>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13 - Θέση ημερομηνίας"/>
          <p:cNvSpPr>
            <a:spLocks noGrp="1"/>
          </p:cNvSpPr>
          <p:nvPr>
            <p:ph type="dt" sz="half" idx="10"/>
          </p:nvPr>
        </p:nvSpPr>
        <p:spPr/>
        <p:txBody>
          <a:bodyPr/>
          <a:lstStyle>
            <a:lvl1pPr>
              <a:defRPr/>
            </a:lvl1pPr>
          </a:lstStyle>
          <a:p>
            <a:pPr>
              <a:defRPr/>
            </a:pPr>
            <a:fld id="{62901173-3E75-4BB4-BAD2-E405B8097DF3}" type="datetime1">
              <a:rPr lang="el-GR"/>
              <a:pPr>
                <a:defRPr/>
              </a:pPr>
              <a:t>28/10/2011</a:t>
            </a:fld>
            <a:endParaRPr lang="el-GR"/>
          </a:p>
        </p:txBody>
      </p:sp>
      <p:sp>
        <p:nvSpPr>
          <p:cNvPr id="5" name="2 - Θέση υποσέλιδου"/>
          <p:cNvSpPr>
            <a:spLocks noGrp="1"/>
          </p:cNvSpPr>
          <p:nvPr>
            <p:ph type="ftr" sz="quarter" idx="11"/>
          </p:nvPr>
        </p:nvSpPr>
        <p:spPr/>
        <p:txBody>
          <a:bodyPr/>
          <a:lstStyle>
            <a:lvl1pPr>
              <a:defRPr/>
            </a:lvl1pPr>
          </a:lstStyle>
          <a:p>
            <a:pPr>
              <a:defRPr/>
            </a:pPr>
            <a:r>
              <a:rPr lang="el-GR"/>
              <a:t>Αμαλία Κ. Ηλιάδη, ιστορικός</a:t>
            </a:r>
          </a:p>
        </p:txBody>
      </p:sp>
      <p:sp>
        <p:nvSpPr>
          <p:cNvPr id="6" name="22 - Θέση αριθμού διαφάνειας"/>
          <p:cNvSpPr>
            <a:spLocks noGrp="1"/>
          </p:cNvSpPr>
          <p:nvPr>
            <p:ph type="sldNum" sz="quarter" idx="12"/>
          </p:nvPr>
        </p:nvSpPr>
        <p:spPr/>
        <p:txBody>
          <a:bodyPr/>
          <a:lstStyle>
            <a:lvl1pPr>
              <a:defRPr/>
            </a:lvl1pPr>
          </a:lstStyle>
          <a:p>
            <a:pPr>
              <a:defRPr/>
            </a:pPr>
            <a:fld id="{0CFFBF6A-F2BF-4C63-887B-738DC5892680}" type="slidenum">
              <a:rPr lang="el-GR"/>
              <a:pPr>
                <a:defRPr/>
              </a:pPr>
              <a:t>‹#›</a:t>
            </a:fld>
            <a:endParaRPr lang="el-GR"/>
          </a:p>
        </p:txBody>
      </p:sp>
    </p:spTree>
  </p:cSld>
  <p:clrMapOvr>
    <a:masterClrMapping/>
  </p:clrMapOvr>
  <p:transition>
    <p:wedge/>
    <p:sndAc>
      <p:stSnd>
        <p:snd r:embed="rId1" name="wind.wav"/>
      </p:st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Κατακόρυφος τίτλος και Κείμενο">
    <p:spTree>
      <p:nvGrpSpPr>
        <p:cNvPr id="1" name=""/>
        <p:cNvGrpSpPr/>
        <p:nvPr/>
      </p:nvGrpSpPr>
      <p:grpSpPr>
        <a:xfrm>
          <a:off x="0" y="0"/>
          <a:ext cx="0" cy="0"/>
          <a:chOff x="0" y="0"/>
          <a:chExt cx="0" cy="0"/>
        </a:xfrm>
      </p:grpSpPr>
      <p:sp>
        <p:nvSpPr>
          <p:cNvPr id="4" name="6 - Ορθογώνιο"/>
          <p:cNvSpPr/>
          <p:nvPr/>
        </p:nvSpPr>
        <p:spPr bwMode="white">
          <a:xfrm>
            <a:off x="6096000" y="0"/>
            <a:ext cx="320675"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7 - Ορθογώνιο"/>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8 - Ορθογώνιο"/>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1 - Κατακόρυφος τίτλος"/>
          <p:cNvSpPr>
            <a:spLocks noGrp="1"/>
          </p:cNvSpPr>
          <p:nvPr>
            <p:ph type="title" orient="vert"/>
          </p:nvPr>
        </p:nvSpPr>
        <p:spPr>
          <a:xfrm>
            <a:off x="6553200" y="609600"/>
            <a:ext cx="2057400" cy="5516563"/>
          </a:xfrm>
        </p:spPr>
        <p:txBody>
          <a:bodyPr vert="eaVert"/>
          <a:lstStyle/>
          <a:p>
            <a:r>
              <a:rPr lang="el-GR" smtClean="0"/>
              <a:t>Kλικ για επεξεργασία του τίτλου</a:t>
            </a:r>
            <a:endParaRPr lang="en-US"/>
          </a:p>
        </p:txBody>
      </p:sp>
      <p:sp>
        <p:nvSpPr>
          <p:cNvPr id="3" name="2 - Θέση κατακόρυφου κειμένου"/>
          <p:cNvSpPr>
            <a:spLocks noGrp="1"/>
          </p:cNvSpPr>
          <p:nvPr>
            <p:ph type="body" orient="vert" idx="1"/>
          </p:nvPr>
        </p:nvSpPr>
        <p:spPr>
          <a:xfrm>
            <a:off x="457200" y="609600"/>
            <a:ext cx="5562600" cy="5516564"/>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7" name="3 - Θέση ημερομηνίας"/>
          <p:cNvSpPr>
            <a:spLocks noGrp="1"/>
          </p:cNvSpPr>
          <p:nvPr>
            <p:ph type="dt" sz="half" idx="10"/>
          </p:nvPr>
        </p:nvSpPr>
        <p:spPr>
          <a:xfrm>
            <a:off x="6553200" y="6248400"/>
            <a:ext cx="2209800" cy="365125"/>
          </a:xfrm>
        </p:spPr>
        <p:txBody>
          <a:bodyPr/>
          <a:lstStyle>
            <a:lvl1pPr>
              <a:defRPr/>
            </a:lvl1pPr>
          </a:lstStyle>
          <a:p>
            <a:pPr>
              <a:defRPr/>
            </a:pPr>
            <a:fld id="{761DF32C-6BC0-44DD-908E-E09FA4A4D3D2}" type="datetime1">
              <a:rPr lang="el-GR"/>
              <a:pPr>
                <a:defRPr/>
              </a:pPr>
              <a:t>28/10/2011</a:t>
            </a:fld>
            <a:endParaRPr lang="el-GR"/>
          </a:p>
        </p:txBody>
      </p:sp>
      <p:sp>
        <p:nvSpPr>
          <p:cNvPr id="8" name="4 - Θέση υποσέλιδου"/>
          <p:cNvSpPr>
            <a:spLocks noGrp="1"/>
          </p:cNvSpPr>
          <p:nvPr>
            <p:ph type="ftr" sz="quarter" idx="11"/>
          </p:nvPr>
        </p:nvSpPr>
        <p:spPr>
          <a:xfrm>
            <a:off x="457200" y="6248400"/>
            <a:ext cx="5573713" cy="365125"/>
          </a:xfrm>
        </p:spPr>
        <p:txBody>
          <a:bodyPr/>
          <a:lstStyle>
            <a:lvl1pPr>
              <a:defRPr/>
            </a:lvl1pPr>
          </a:lstStyle>
          <a:p>
            <a:pPr>
              <a:defRPr/>
            </a:pPr>
            <a:r>
              <a:rPr lang="el-GR"/>
              <a:t>Αμαλία Κ. Ηλιάδη, ιστορικός</a:t>
            </a:r>
          </a:p>
        </p:txBody>
      </p:sp>
      <p:sp>
        <p:nvSpPr>
          <p:cNvPr id="9" name="5 - Θέση αριθμού διαφάνειας"/>
          <p:cNvSpPr>
            <a:spLocks noGrp="1"/>
          </p:cNvSpPr>
          <p:nvPr>
            <p:ph type="sldNum" sz="quarter" idx="12"/>
          </p:nvPr>
        </p:nvSpPr>
        <p:spPr>
          <a:xfrm rot="5400000">
            <a:off x="5989638" y="144462"/>
            <a:ext cx="533400" cy="244475"/>
          </a:xfrm>
        </p:spPr>
        <p:txBody>
          <a:bodyPr/>
          <a:lstStyle>
            <a:lvl1pPr>
              <a:defRPr/>
            </a:lvl1pPr>
          </a:lstStyle>
          <a:p>
            <a:pPr>
              <a:defRPr/>
            </a:pPr>
            <a:fld id="{986DA436-27EF-41AC-815F-69E111FD4539}" type="slidenum">
              <a:rPr lang="el-GR"/>
              <a:pPr>
                <a:defRPr/>
              </a:pPr>
              <a:t>‹#›</a:t>
            </a:fld>
            <a:endParaRPr lang="el-GR"/>
          </a:p>
        </p:txBody>
      </p:sp>
    </p:spTree>
  </p:cSld>
  <p:clrMapOvr>
    <a:overrideClrMapping bg1="lt1" tx1="dk1" bg2="lt2" tx2="dk2" accent1="accent1" accent2="accent2" accent3="accent3" accent4="accent4" accent5="accent5" accent6="accent6" hlink="hlink" folHlink="folHlink"/>
  </p:clrMapOvr>
  <p:transition>
    <p:wedge/>
    <p:sndAc>
      <p:stSnd>
        <p:snd r:embed="rId1" name="wind.wav"/>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612648" y="228600"/>
            <a:ext cx="8153400" cy="990600"/>
          </a:xfrm>
        </p:spPr>
        <p:txBody>
          <a:bodyPr/>
          <a:lstStyle/>
          <a:p>
            <a:r>
              <a:rPr lang="el-GR" smtClean="0"/>
              <a:t>Kλικ για επεξεργασία του τίτλου</a:t>
            </a:r>
            <a:endParaRPr lang="en-US"/>
          </a:p>
        </p:txBody>
      </p:sp>
      <p:sp>
        <p:nvSpPr>
          <p:cNvPr id="8" name="7 - Θέση περιεχομένου"/>
          <p:cNvSpPr>
            <a:spLocks noGrp="1"/>
          </p:cNvSpPr>
          <p:nvPr>
            <p:ph sz="quarter" idx="1"/>
          </p:nvPr>
        </p:nvSpPr>
        <p:spPr>
          <a:xfrm>
            <a:off x="612648" y="1600200"/>
            <a:ext cx="8153400" cy="4495800"/>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13 - Θέση ημερομηνίας"/>
          <p:cNvSpPr>
            <a:spLocks noGrp="1"/>
          </p:cNvSpPr>
          <p:nvPr>
            <p:ph type="dt" sz="half" idx="10"/>
          </p:nvPr>
        </p:nvSpPr>
        <p:spPr/>
        <p:txBody>
          <a:bodyPr/>
          <a:lstStyle>
            <a:lvl1pPr>
              <a:defRPr/>
            </a:lvl1pPr>
          </a:lstStyle>
          <a:p>
            <a:pPr>
              <a:defRPr/>
            </a:pPr>
            <a:fld id="{714F8572-85C2-4C79-ACCA-E8761F1A83FE}" type="datetime1">
              <a:rPr lang="el-GR"/>
              <a:pPr>
                <a:defRPr/>
              </a:pPr>
              <a:t>28/10/2011</a:t>
            </a:fld>
            <a:endParaRPr lang="el-GR"/>
          </a:p>
        </p:txBody>
      </p:sp>
      <p:sp>
        <p:nvSpPr>
          <p:cNvPr id="5" name="2 - Θέση υποσέλιδου"/>
          <p:cNvSpPr>
            <a:spLocks noGrp="1"/>
          </p:cNvSpPr>
          <p:nvPr>
            <p:ph type="ftr" sz="quarter" idx="11"/>
          </p:nvPr>
        </p:nvSpPr>
        <p:spPr/>
        <p:txBody>
          <a:bodyPr/>
          <a:lstStyle>
            <a:lvl1pPr>
              <a:defRPr/>
            </a:lvl1pPr>
          </a:lstStyle>
          <a:p>
            <a:pPr>
              <a:defRPr/>
            </a:pPr>
            <a:r>
              <a:rPr lang="el-GR"/>
              <a:t>Αμαλία Κ. Ηλιάδη, ιστορικός</a:t>
            </a:r>
          </a:p>
        </p:txBody>
      </p:sp>
      <p:sp>
        <p:nvSpPr>
          <p:cNvPr id="6" name="22 - Θέση αριθμού διαφάνειας"/>
          <p:cNvSpPr>
            <a:spLocks noGrp="1"/>
          </p:cNvSpPr>
          <p:nvPr>
            <p:ph type="sldNum" sz="quarter" idx="12"/>
          </p:nvPr>
        </p:nvSpPr>
        <p:spPr/>
        <p:txBody>
          <a:bodyPr/>
          <a:lstStyle>
            <a:lvl1pPr>
              <a:defRPr/>
            </a:lvl1pPr>
          </a:lstStyle>
          <a:p>
            <a:pPr>
              <a:defRPr/>
            </a:pPr>
            <a:fld id="{D432C834-E2AB-4734-B82A-66177D090806}" type="slidenum">
              <a:rPr lang="el-GR"/>
              <a:pPr>
                <a:defRPr/>
              </a:pPr>
              <a:t>‹#›</a:t>
            </a:fld>
            <a:endParaRPr lang="el-GR"/>
          </a:p>
        </p:txBody>
      </p:sp>
    </p:spTree>
  </p:cSld>
  <p:clrMapOvr>
    <a:masterClrMapping/>
  </p:clrMapOvr>
  <p:transition>
    <p:wedge/>
    <p:sndAc>
      <p:stSnd>
        <p:snd r:embed="rId1" name="wind.wav"/>
      </p:st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bg>
      <p:bgRef idx="1003">
        <a:schemeClr val="bg1"/>
      </p:bgRef>
    </p:bg>
    <p:spTree>
      <p:nvGrpSpPr>
        <p:cNvPr id="1" name=""/>
        <p:cNvGrpSpPr/>
        <p:nvPr/>
      </p:nvGrpSpPr>
      <p:grpSpPr>
        <a:xfrm>
          <a:off x="0" y="0"/>
          <a:ext cx="0" cy="0"/>
          <a:chOff x="0" y="0"/>
          <a:chExt cx="0" cy="0"/>
        </a:xfrm>
      </p:grpSpPr>
      <p:sp>
        <p:nvSpPr>
          <p:cNvPr id="4" name="6 - Ορθογώνιο"/>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7 - Ορθογώνιο"/>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8 - Ορθογώνιο"/>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2 - Θέση κειμένου"/>
          <p:cNvSpPr>
            <a:spLocks noGrp="1"/>
          </p:cNvSpPr>
          <p:nvPr>
            <p:ph type="body" idx="1"/>
          </p:nvPr>
        </p:nvSpPr>
        <p:spPr>
          <a:xfrm>
            <a:off x="1371600" y="2743200"/>
            <a:ext cx="7123113" cy="1673225"/>
          </a:xfrm>
        </p:spPr>
        <p:txBody>
          <a:bodyPr/>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l-GR" smtClean="0"/>
              <a:t>Kλικ για επεξεργασία των στυλ του υποδείγματος</a:t>
            </a:r>
          </a:p>
        </p:txBody>
      </p:sp>
      <p:sp>
        <p:nvSpPr>
          <p:cNvPr id="2" name="1 - Τίτλος"/>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lang="el-GR" smtClean="0"/>
              <a:t>Kλικ για επεξεργασία του τίτλου</a:t>
            </a:r>
            <a:endParaRPr lang="en-US"/>
          </a:p>
        </p:txBody>
      </p:sp>
      <p:sp>
        <p:nvSpPr>
          <p:cNvPr id="7" name="11 - Θέση ημερομηνίας"/>
          <p:cNvSpPr>
            <a:spLocks noGrp="1"/>
          </p:cNvSpPr>
          <p:nvPr>
            <p:ph type="dt" sz="half" idx="10"/>
          </p:nvPr>
        </p:nvSpPr>
        <p:spPr/>
        <p:txBody>
          <a:bodyPr/>
          <a:lstStyle>
            <a:lvl1pPr>
              <a:defRPr/>
            </a:lvl1pPr>
          </a:lstStyle>
          <a:p>
            <a:pPr>
              <a:defRPr/>
            </a:pPr>
            <a:fld id="{F0E6551A-2669-451E-832E-2B313868AE85}" type="datetime1">
              <a:rPr lang="el-GR"/>
              <a:pPr>
                <a:defRPr/>
              </a:pPr>
              <a:t>28/10/2011</a:t>
            </a:fld>
            <a:endParaRPr lang="el-GR"/>
          </a:p>
        </p:txBody>
      </p:sp>
      <p:sp>
        <p:nvSpPr>
          <p:cNvPr id="8" name="12 - Θέση αριθμού διαφάνειας"/>
          <p:cNvSpPr>
            <a:spLocks noGrp="1"/>
          </p:cNvSpPr>
          <p:nvPr>
            <p:ph type="sldNum" sz="quarter" idx="11"/>
          </p:nvPr>
        </p:nvSpPr>
        <p:spPr>
          <a:xfrm>
            <a:off x="0" y="1752600"/>
            <a:ext cx="1295400" cy="701675"/>
          </a:xfrm>
        </p:spPr>
        <p:txBody>
          <a:bodyPr>
            <a:noAutofit/>
          </a:bodyPr>
          <a:lstStyle>
            <a:lvl1pPr>
              <a:defRPr sz="2400" smtClean="0">
                <a:solidFill>
                  <a:srgbClr val="FFFFFF"/>
                </a:solidFill>
              </a:defRPr>
            </a:lvl1pPr>
          </a:lstStyle>
          <a:p>
            <a:pPr>
              <a:defRPr/>
            </a:pPr>
            <a:fld id="{FD31E280-4823-4838-9401-4CD0411A465F}" type="slidenum">
              <a:rPr lang="el-GR"/>
              <a:pPr>
                <a:defRPr/>
              </a:pPr>
              <a:t>‹#›</a:t>
            </a:fld>
            <a:endParaRPr lang="el-GR"/>
          </a:p>
        </p:txBody>
      </p:sp>
      <p:sp>
        <p:nvSpPr>
          <p:cNvPr id="9" name="13 - Θέση υποσέλιδου"/>
          <p:cNvSpPr>
            <a:spLocks noGrp="1"/>
          </p:cNvSpPr>
          <p:nvPr>
            <p:ph type="ftr" sz="quarter" idx="12"/>
          </p:nvPr>
        </p:nvSpPr>
        <p:spPr/>
        <p:txBody>
          <a:bodyPr/>
          <a:lstStyle>
            <a:lvl1pPr>
              <a:defRPr/>
            </a:lvl1pPr>
          </a:lstStyle>
          <a:p>
            <a:pPr>
              <a:defRPr/>
            </a:pPr>
            <a:r>
              <a:rPr lang="el-GR"/>
              <a:t>Αμαλία Κ. Ηλιάδη, ιστορικός</a:t>
            </a:r>
          </a:p>
        </p:txBody>
      </p:sp>
    </p:spTree>
  </p:cSld>
  <p:clrMapOvr>
    <a:overrideClrMapping bg1="lt1" tx1="dk1" bg2="lt2" tx2="dk2" accent1="accent1" accent2="accent2" accent3="accent3" accent4="accent4" accent5="accent5" accent6="accent6" hlink="hlink" folHlink="folHlink"/>
  </p:clrMapOvr>
  <p:transition>
    <p:wedge/>
    <p:sndAc>
      <p:stSnd>
        <p:snd r:embed="rId1" name="wind.wav"/>
      </p:st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n-US"/>
          </a:p>
        </p:txBody>
      </p:sp>
      <p:sp>
        <p:nvSpPr>
          <p:cNvPr id="9" name="8 - Θέση περιεχομένου"/>
          <p:cNvSpPr>
            <a:spLocks noGrp="1"/>
          </p:cNvSpPr>
          <p:nvPr>
            <p:ph sz="quarter" idx="1"/>
          </p:nvPr>
        </p:nvSpPr>
        <p:spPr>
          <a:xfrm>
            <a:off x="609600" y="1589567"/>
            <a:ext cx="3886200" cy="4572000"/>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11" name="10 - Θέση περιεχομένου"/>
          <p:cNvSpPr>
            <a:spLocks noGrp="1"/>
          </p:cNvSpPr>
          <p:nvPr>
            <p:ph sz="quarter" idx="2"/>
          </p:nvPr>
        </p:nvSpPr>
        <p:spPr>
          <a:xfrm>
            <a:off x="4844901" y="1589567"/>
            <a:ext cx="3886200" cy="4572000"/>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5" name="7 - Θέση ημερομηνίας"/>
          <p:cNvSpPr>
            <a:spLocks noGrp="1"/>
          </p:cNvSpPr>
          <p:nvPr>
            <p:ph type="dt" sz="half" idx="10"/>
          </p:nvPr>
        </p:nvSpPr>
        <p:spPr/>
        <p:txBody>
          <a:bodyPr rtlCol="0"/>
          <a:lstStyle>
            <a:lvl1pPr>
              <a:defRPr/>
            </a:lvl1pPr>
          </a:lstStyle>
          <a:p>
            <a:pPr>
              <a:defRPr/>
            </a:pPr>
            <a:fld id="{E4867267-4334-4A52-AA8D-6CE889AE9F97}" type="datetime1">
              <a:rPr lang="el-GR"/>
              <a:pPr>
                <a:defRPr/>
              </a:pPr>
              <a:t>28/10/2011</a:t>
            </a:fld>
            <a:endParaRPr lang="el-GR"/>
          </a:p>
        </p:txBody>
      </p:sp>
      <p:sp>
        <p:nvSpPr>
          <p:cNvPr id="6" name="9 - Θέση αριθμού διαφάνειας"/>
          <p:cNvSpPr>
            <a:spLocks noGrp="1"/>
          </p:cNvSpPr>
          <p:nvPr>
            <p:ph type="sldNum" sz="quarter" idx="11"/>
          </p:nvPr>
        </p:nvSpPr>
        <p:spPr/>
        <p:txBody>
          <a:bodyPr rtlCol="0"/>
          <a:lstStyle>
            <a:lvl1pPr>
              <a:defRPr/>
            </a:lvl1pPr>
          </a:lstStyle>
          <a:p>
            <a:pPr>
              <a:defRPr/>
            </a:pPr>
            <a:fld id="{BE5A0108-7448-435E-9190-FDE780C9107A}" type="slidenum">
              <a:rPr lang="el-GR"/>
              <a:pPr>
                <a:defRPr/>
              </a:pPr>
              <a:t>‹#›</a:t>
            </a:fld>
            <a:endParaRPr lang="el-GR"/>
          </a:p>
        </p:txBody>
      </p:sp>
      <p:sp>
        <p:nvSpPr>
          <p:cNvPr id="7" name="11 - Θέση υποσέλιδου"/>
          <p:cNvSpPr>
            <a:spLocks noGrp="1"/>
          </p:cNvSpPr>
          <p:nvPr>
            <p:ph type="ftr" sz="quarter" idx="12"/>
          </p:nvPr>
        </p:nvSpPr>
        <p:spPr/>
        <p:txBody>
          <a:bodyPr rtlCol="0"/>
          <a:lstStyle>
            <a:lvl1pPr>
              <a:defRPr/>
            </a:lvl1pPr>
          </a:lstStyle>
          <a:p>
            <a:pPr>
              <a:defRPr/>
            </a:pPr>
            <a:r>
              <a:rPr lang="el-GR"/>
              <a:t>Αμαλία Κ. Ηλιάδη, ιστορικός</a:t>
            </a:r>
          </a:p>
        </p:txBody>
      </p:sp>
    </p:spTree>
  </p:cSld>
  <p:clrMapOvr>
    <a:masterClrMapping/>
  </p:clrMapOvr>
  <p:transition>
    <p:wedge/>
    <p:sndAc>
      <p:stSnd>
        <p:snd r:embed="rId1" name="wind.wav"/>
      </p:st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533400" y="273050"/>
            <a:ext cx="8153400" cy="869950"/>
          </a:xfrm>
        </p:spPr>
        <p:txBody>
          <a:bodyPr/>
          <a:lstStyle>
            <a:lvl1pPr>
              <a:defRPr/>
            </a:lvl1pPr>
          </a:lstStyle>
          <a:p>
            <a:r>
              <a:rPr lang="el-GR" smtClean="0"/>
              <a:t>Kλικ για επεξεργασία του τίτλου</a:t>
            </a:r>
            <a:endParaRPr lang="en-US"/>
          </a:p>
        </p:txBody>
      </p:sp>
      <p:sp>
        <p:nvSpPr>
          <p:cNvPr id="11" name="10 - Θέση περιεχομένου"/>
          <p:cNvSpPr>
            <a:spLocks noGrp="1"/>
          </p:cNvSpPr>
          <p:nvPr>
            <p:ph sz="quarter" idx="2"/>
          </p:nvPr>
        </p:nvSpPr>
        <p:spPr>
          <a:xfrm>
            <a:off x="609600" y="2438400"/>
            <a:ext cx="3886200" cy="3581400"/>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13" name="12 - Θέση περιεχομένου"/>
          <p:cNvSpPr>
            <a:spLocks noGrp="1"/>
          </p:cNvSpPr>
          <p:nvPr>
            <p:ph sz="quarter" idx="4"/>
          </p:nvPr>
        </p:nvSpPr>
        <p:spPr>
          <a:xfrm>
            <a:off x="4800600" y="2438400"/>
            <a:ext cx="3886200" cy="3581400"/>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16" name="15 - Θέση κειμένου"/>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a:r>
              <a:rPr lang="el-GR" smtClean="0"/>
              <a:t>Kλικ για επεξεργασία των στυλ του υποδείγματος</a:t>
            </a:r>
          </a:p>
        </p:txBody>
      </p:sp>
      <p:sp>
        <p:nvSpPr>
          <p:cNvPr id="15" name="14 - Θέση κειμένου"/>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a:r>
              <a:rPr lang="el-GR" smtClean="0"/>
              <a:t>Kλικ για επεξεργασία των στυλ του υποδείγματος</a:t>
            </a:r>
          </a:p>
        </p:txBody>
      </p:sp>
      <p:sp>
        <p:nvSpPr>
          <p:cNvPr id="7" name="9 - Θέση ημερομηνίας"/>
          <p:cNvSpPr>
            <a:spLocks noGrp="1"/>
          </p:cNvSpPr>
          <p:nvPr>
            <p:ph type="dt" sz="half" idx="10"/>
          </p:nvPr>
        </p:nvSpPr>
        <p:spPr/>
        <p:txBody>
          <a:bodyPr rtlCol="0"/>
          <a:lstStyle>
            <a:lvl1pPr>
              <a:defRPr/>
            </a:lvl1pPr>
          </a:lstStyle>
          <a:p>
            <a:pPr>
              <a:defRPr/>
            </a:pPr>
            <a:fld id="{E5B91BEF-C972-4514-A5E4-ED5B4FED89F1}" type="datetime1">
              <a:rPr lang="el-GR"/>
              <a:pPr>
                <a:defRPr/>
              </a:pPr>
              <a:t>28/10/2011</a:t>
            </a:fld>
            <a:endParaRPr lang="el-GR"/>
          </a:p>
        </p:txBody>
      </p:sp>
      <p:sp>
        <p:nvSpPr>
          <p:cNvPr id="8" name="11 - Θέση αριθμού διαφάνειας"/>
          <p:cNvSpPr>
            <a:spLocks noGrp="1"/>
          </p:cNvSpPr>
          <p:nvPr>
            <p:ph type="sldNum" sz="quarter" idx="11"/>
          </p:nvPr>
        </p:nvSpPr>
        <p:spPr/>
        <p:txBody>
          <a:bodyPr rtlCol="0"/>
          <a:lstStyle>
            <a:lvl1pPr>
              <a:defRPr/>
            </a:lvl1pPr>
          </a:lstStyle>
          <a:p>
            <a:pPr>
              <a:defRPr/>
            </a:pPr>
            <a:fld id="{09C3C281-2E76-4E4A-88E5-860D661C7478}" type="slidenum">
              <a:rPr lang="el-GR"/>
              <a:pPr>
                <a:defRPr/>
              </a:pPr>
              <a:t>‹#›</a:t>
            </a:fld>
            <a:endParaRPr lang="el-GR"/>
          </a:p>
        </p:txBody>
      </p:sp>
      <p:sp>
        <p:nvSpPr>
          <p:cNvPr id="9" name="13 - Θέση υποσέλιδου"/>
          <p:cNvSpPr>
            <a:spLocks noGrp="1"/>
          </p:cNvSpPr>
          <p:nvPr>
            <p:ph type="ftr" sz="quarter" idx="12"/>
          </p:nvPr>
        </p:nvSpPr>
        <p:spPr/>
        <p:txBody>
          <a:bodyPr rtlCol="0"/>
          <a:lstStyle>
            <a:lvl1pPr>
              <a:defRPr/>
            </a:lvl1pPr>
          </a:lstStyle>
          <a:p>
            <a:pPr>
              <a:defRPr/>
            </a:pPr>
            <a:r>
              <a:rPr lang="el-GR"/>
              <a:t>Αμαλία Κ. Ηλιάδη, ιστορικός</a:t>
            </a:r>
          </a:p>
        </p:txBody>
      </p:sp>
    </p:spTree>
  </p:cSld>
  <p:clrMapOvr>
    <a:masterClrMapping/>
  </p:clrMapOvr>
  <p:transition>
    <p:wedge/>
    <p:sndAc>
      <p:stSnd>
        <p:snd r:embed="rId1" name="wind.wav"/>
      </p:st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n-US"/>
          </a:p>
        </p:txBody>
      </p:sp>
      <p:sp>
        <p:nvSpPr>
          <p:cNvPr id="3" name="13 - Θέση ημερομηνίας"/>
          <p:cNvSpPr>
            <a:spLocks noGrp="1"/>
          </p:cNvSpPr>
          <p:nvPr>
            <p:ph type="dt" sz="half" idx="10"/>
          </p:nvPr>
        </p:nvSpPr>
        <p:spPr/>
        <p:txBody>
          <a:bodyPr/>
          <a:lstStyle>
            <a:lvl1pPr>
              <a:defRPr/>
            </a:lvl1pPr>
          </a:lstStyle>
          <a:p>
            <a:pPr>
              <a:defRPr/>
            </a:pPr>
            <a:fld id="{9628E985-C10F-4501-B092-CC0E7F68EEEF}" type="datetime1">
              <a:rPr lang="el-GR"/>
              <a:pPr>
                <a:defRPr/>
              </a:pPr>
              <a:t>28/10/2011</a:t>
            </a:fld>
            <a:endParaRPr lang="el-GR"/>
          </a:p>
        </p:txBody>
      </p:sp>
      <p:sp>
        <p:nvSpPr>
          <p:cNvPr id="4" name="2 - Θέση υποσέλιδου"/>
          <p:cNvSpPr>
            <a:spLocks noGrp="1"/>
          </p:cNvSpPr>
          <p:nvPr>
            <p:ph type="ftr" sz="quarter" idx="11"/>
          </p:nvPr>
        </p:nvSpPr>
        <p:spPr/>
        <p:txBody>
          <a:bodyPr/>
          <a:lstStyle>
            <a:lvl1pPr>
              <a:defRPr/>
            </a:lvl1pPr>
          </a:lstStyle>
          <a:p>
            <a:pPr>
              <a:defRPr/>
            </a:pPr>
            <a:r>
              <a:rPr lang="el-GR"/>
              <a:t>Αμαλία Κ. Ηλιάδη, ιστορικός</a:t>
            </a:r>
          </a:p>
        </p:txBody>
      </p:sp>
      <p:sp>
        <p:nvSpPr>
          <p:cNvPr id="5" name="22 - Θέση αριθμού διαφάνειας"/>
          <p:cNvSpPr>
            <a:spLocks noGrp="1"/>
          </p:cNvSpPr>
          <p:nvPr>
            <p:ph type="sldNum" sz="quarter" idx="12"/>
          </p:nvPr>
        </p:nvSpPr>
        <p:spPr/>
        <p:txBody>
          <a:bodyPr/>
          <a:lstStyle>
            <a:lvl1pPr>
              <a:defRPr/>
            </a:lvl1pPr>
          </a:lstStyle>
          <a:p>
            <a:pPr>
              <a:defRPr/>
            </a:pPr>
            <a:fld id="{28C2D527-B1A1-4033-820A-CAB7E13EE3B4}" type="slidenum">
              <a:rPr lang="el-GR"/>
              <a:pPr>
                <a:defRPr/>
              </a:pPr>
              <a:t>‹#›</a:t>
            </a:fld>
            <a:endParaRPr lang="el-GR"/>
          </a:p>
        </p:txBody>
      </p:sp>
    </p:spTree>
  </p:cSld>
  <p:clrMapOvr>
    <a:masterClrMapping/>
  </p:clrMapOvr>
  <p:transition>
    <p:wedge/>
    <p:sndAc>
      <p:stSnd>
        <p:snd r:embed="rId1" name="wind.wav"/>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lvl1pPr>
              <a:defRPr/>
            </a:lvl1pPr>
          </a:lstStyle>
          <a:p>
            <a:pPr>
              <a:defRPr/>
            </a:pPr>
            <a:fld id="{E6A32192-015C-477F-8686-29DDDDEA6465}" type="datetime1">
              <a:rPr lang="el-GR"/>
              <a:pPr>
                <a:defRPr/>
              </a:pPr>
              <a:t>28/10/2011</a:t>
            </a:fld>
            <a:endParaRPr lang="el-GR"/>
          </a:p>
        </p:txBody>
      </p:sp>
      <p:sp>
        <p:nvSpPr>
          <p:cNvPr id="3" name="2 - Θέση υποσέλιδου"/>
          <p:cNvSpPr>
            <a:spLocks noGrp="1"/>
          </p:cNvSpPr>
          <p:nvPr>
            <p:ph type="ftr" sz="quarter" idx="11"/>
          </p:nvPr>
        </p:nvSpPr>
        <p:spPr/>
        <p:txBody>
          <a:bodyPr/>
          <a:lstStyle>
            <a:lvl1pPr>
              <a:defRPr/>
            </a:lvl1pPr>
          </a:lstStyle>
          <a:p>
            <a:pPr>
              <a:defRPr/>
            </a:pPr>
            <a:r>
              <a:rPr lang="el-GR"/>
              <a:t>Αμαλία Κ. Ηλιάδη, ιστορικός</a:t>
            </a:r>
          </a:p>
        </p:txBody>
      </p:sp>
      <p:sp>
        <p:nvSpPr>
          <p:cNvPr id="4" name="3 - Θέση αριθμού διαφάνειας"/>
          <p:cNvSpPr>
            <a:spLocks noGrp="1"/>
          </p:cNvSpPr>
          <p:nvPr>
            <p:ph type="sldNum" sz="quarter" idx="12"/>
          </p:nvPr>
        </p:nvSpPr>
        <p:spPr>
          <a:xfrm>
            <a:off x="0" y="6248400"/>
            <a:ext cx="533400" cy="381000"/>
          </a:xfrm>
        </p:spPr>
        <p:txBody>
          <a:bodyPr/>
          <a:lstStyle>
            <a:lvl1pPr>
              <a:defRPr smtClean="0">
                <a:solidFill>
                  <a:schemeClr val="tx2"/>
                </a:solidFill>
              </a:defRPr>
            </a:lvl1pPr>
          </a:lstStyle>
          <a:p>
            <a:pPr>
              <a:defRPr/>
            </a:pPr>
            <a:fld id="{CB2C7A9C-B70A-4379-B10E-71F01626D420}" type="slidenum">
              <a:rPr lang="el-GR"/>
              <a:pPr>
                <a:defRPr/>
              </a:pPr>
              <a:t>‹#›</a:t>
            </a:fld>
            <a:endParaRPr lang="el-GR"/>
          </a:p>
        </p:txBody>
      </p:sp>
    </p:spTree>
  </p:cSld>
  <p:clrMapOvr>
    <a:masterClrMapping/>
  </p:clrMapOvr>
  <p:transition>
    <p:wedge/>
    <p:sndAc>
      <p:stSnd>
        <p:snd r:embed="rId1" name="wind.wav"/>
      </p:st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609600" y="273050"/>
            <a:ext cx="8077200" cy="869950"/>
          </a:xfrm>
        </p:spPr>
        <p:txBody>
          <a:bodyPr/>
          <a:lstStyle>
            <a:lvl1pPr algn="l">
              <a:buNone/>
              <a:defRPr sz="4400" b="0"/>
            </a:lvl1pPr>
          </a:lstStyle>
          <a:p>
            <a:r>
              <a:rPr lang="el-GR" smtClean="0"/>
              <a:t>Kλικ για επεξεργασία του τίτλου</a:t>
            </a:r>
            <a:endParaRPr lang="en-US"/>
          </a:p>
        </p:txBody>
      </p:sp>
      <p:sp>
        <p:nvSpPr>
          <p:cNvPr id="3" name="2 - Θέση κειμένου"/>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a:r>
              <a:rPr lang="el-GR" smtClean="0"/>
              <a:t>Kλικ για επεξεργασία των στυλ του υποδείγματος</a:t>
            </a:r>
          </a:p>
        </p:txBody>
      </p:sp>
      <p:sp>
        <p:nvSpPr>
          <p:cNvPr id="9" name="8 - Θέση περιεχομένου"/>
          <p:cNvSpPr>
            <a:spLocks noGrp="1"/>
          </p:cNvSpPr>
          <p:nvPr>
            <p:ph sz="quarter" idx="1"/>
          </p:nvPr>
        </p:nvSpPr>
        <p:spPr>
          <a:xfrm>
            <a:off x="2362200" y="1752600"/>
            <a:ext cx="6400800" cy="4419600"/>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5" name="13 - Θέση ημερομηνίας"/>
          <p:cNvSpPr>
            <a:spLocks noGrp="1"/>
          </p:cNvSpPr>
          <p:nvPr>
            <p:ph type="dt" sz="half" idx="10"/>
          </p:nvPr>
        </p:nvSpPr>
        <p:spPr/>
        <p:txBody>
          <a:bodyPr/>
          <a:lstStyle>
            <a:lvl1pPr>
              <a:defRPr/>
            </a:lvl1pPr>
          </a:lstStyle>
          <a:p>
            <a:pPr>
              <a:defRPr/>
            </a:pPr>
            <a:fld id="{636D7DB5-F3CC-43B4-83DE-D79DDBDE62E4}" type="datetime1">
              <a:rPr lang="el-GR"/>
              <a:pPr>
                <a:defRPr/>
              </a:pPr>
              <a:t>28/10/2011</a:t>
            </a:fld>
            <a:endParaRPr lang="el-GR"/>
          </a:p>
        </p:txBody>
      </p:sp>
      <p:sp>
        <p:nvSpPr>
          <p:cNvPr id="6" name="2 - Θέση υποσέλιδου"/>
          <p:cNvSpPr>
            <a:spLocks noGrp="1"/>
          </p:cNvSpPr>
          <p:nvPr>
            <p:ph type="ftr" sz="quarter" idx="11"/>
          </p:nvPr>
        </p:nvSpPr>
        <p:spPr/>
        <p:txBody>
          <a:bodyPr/>
          <a:lstStyle>
            <a:lvl1pPr>
              <a:defRPr/>
            </a:lvl1pPr>
          </a:lstStyle>
          <a:p>
            <a:pPr>
              <a:defRPr/>
            </a:pPr>
            <a:r>
              <a:rPr lang="el-GR"/>
              <a:t>Αμαλία Κ. Ηλιάδη, ιστορικός</a:t>
            </a:r>
          </a:p>
        </p:txBody>
      </p:sp>
      <p:sp>
        <p:nvSpPr>
          <p:cNvPr id="7" name="22 - Θέση αριθμού διαφάνειας"/>
          <p:cNvSpPr>
            <a:spLocks noGrp="1"/>
          </p:cNvSpPr>
          <p:nvPr>
            <p:ph type="sldNum" sz="quarter" idx="12"/>
          </p:nvPr>
        </p:nvSpPr>
        <p:spPr/>
        <p:txBody>
          <a:bodyPr/>
          <a:lstStyle>
            <a:lvl1pPr>
              <a:defRPr/>
            </a:lvl1pPr>
          </a:lstStyle>
          <a:p>
            <a:pPr>
              <a:defRPr/>
            </a:pPr>
            <a:fld id="{3C789D09-C089-46DF-883B-59E86A743007}" type="slidenum">
              <a:rPr lang="el-GR"/>
              <a:pPr>
                <a:defRPr/>
              </a:pPr>
              <a:t>‹#›</a:t>
            </a:fld>
            <a:endParaRPr lang="el-GR"/>
          </a:p>
        </p:txBody>
      </p:sp>
    </p:spTree>
  </p:cSld>
  <p:clrMapOvr>
    <a:masterClrMapping/>
  </p:clrMapOvr>
  <p:transition>
    <p:wedge/>
    <p:sndAc>
      <p:stSnd>
        <p:snd r:embed="rId1" name="wind.wav"/>
      </p:st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bg>
      <p:bgRef idx="1003">
        <a:schemeClr val="bg2"/>
      </p:bgRef>
    </p:bg>
    <p:spTree>
      <p:nvGrpSpPr>
        <p:cNvPr id="1" name=""/>
        <p:cNvGrpSpPr/>
        <p:nvPr/>
      </p:nvGrpSpPr>
      <p:grpSpPr>
        <a:xfrm>
          <a:off x="0" y="0"/>
          <a:ext cx="0" cy="0"/>
          <a:chOff x="0" y="0"/>
          <a:chExt cx="0" cy="0"/>
        </a:xfrm>
      </p:grpSpPr>
      <p:sp>
        <p:nvSpPr>
          <p:cNvPr id="5" name="7 - Ορθογώνιο"/>
          <p:cNvSpPr/>
          <p:nvPr/>
        </p:nvSpPr>
        <p:spPr bwMode="white">
          <a:xfrm>
            <a:off x="-9525" y="4572000"/>
            <a:ext cx="91440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8 - Ορθογώνιο"/>
          <p:cNvSpPr/>
          <p:nvPr/>
        </p:nvSpPr>
        <p:spPr>
          <a:xfrm>
            <a:off x="-9525" y="4664075"/>
            <a:ext cx="1463675" cy="71278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9 - Ορθογώνιο"/>
          <p:cNvSpPr/>
          <p:nvPr/>
        </p:nvSpPr>
        <p:spPr>
          <a:xfrm>
            <a:off x="1544638" y="4654550"/>
            <a:ext cx="7599362" cy="71278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10 - Ορθογώνιο"/>
          <p:cNvSpPr/>
          <p:nvPr/>
        </p:nvSpPr>
        <p:spPr bwMode="white">
          <a:xfrm>
            <a:off x="1447800" y="0"/>
            <a:ext cx="100013"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3 - Θέση κειμένου"/>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el-GR" smtClean="0"/>
              <a:t>Kλικ για επεξεργασία των στυλ του υποδείγματος</a:t>
            </a:r>
          </a:p>
        </p:txBody>
      </p:sp>
      <p:sp>
        <p:nvSpPr>
          <p:cNvPr id="2" name="1 - Τίτλος"/>
          <p:cNvSpPr>
            <a:spLocks noGrp="1"/>
          </p:cNvSpPr>
          <p:nvPr>
            <p:ph type="title"/>
          </p:nvPr>
        </p:nvSpPr>
        <p:spPr>
          <a:xfrm>
            <a:off x="1600200" y="4648200"/>
            <a:ext cx="7315200" cy="685800"/>
          </a:xfrm>
        </p:spPr>
        <p:txBody>
          <a:bodyPr/>
          <a:lstStyle>
            <a:lvl1pPr algn="l">
              <a:buNone/>
              <a:defRPr sz="2800" b="0">
                <a:solidFill>
                  <a:srgbClr val="FFFFFF"/>
                </a:solidFill>
              </a:defRPr>
            </a:lvl1pPr>
          </a:lstStyle>
          <a:p>
            <a:r>
              <a:rPr lang="el-GR" smtClean="0"/>
              <a:t>Kλικ για επεξεργασία του τίτλου</a:t>
            </a:r>
            <a:endParaRPr lang="en-US"/>
          </a:p>
        </p:txBody>
      </p:sp>
      <p:sp>
        <p:nvSpPr>
          <p:cNvPr id="3" name="2 - Θέση εικόνας"/>
          <p:cNvSpPr>
            <a:spLocks noGrp="1"/>
          </p:cNvSpPr>
          <p:nvPr>
            <p:ph type="pic" idx="1"/>
          </p:nvPr>
        </p:nvSpPr>
        <p:spPr>
          <a:xfrm>
            <a:off x="1560576" y="0"/>
            <a:ext cx="7583424" cy="4568952"/>
          </a:xfrm>
          <a:solidFill>
            <a:schemeClr val="accent1">
              <a:tint val="40000"/>
            </a:schemeClr>
          </a:solidFill>
          <a:ln>
            <a:noFill/>
          </a:ln>
        </p:spPr>
        <p:txBody>
          <a:bodyPr>
            <a:normAutofit/>
          </a:bodyPr>
          <a:lstStyle>
            <a:lvl1pPr marL="0" indent="0">
              <a:buNone/>
              <a:defRPr sz="3200"/>
            </a:lvl1pPr>
          </a:lstStyle>
          <a:p>
            <a:pPr lvl="0"/>
            <a:r>
              <a:rPr lang="el-GR" noProof="0" smtClean="0"/>
              <a:t>Κάντε κλικ στο εικονίδιο για να προσθέσετε μια εικόνα</a:t>
            </a:r>
            <a:endParaRPr lang="en-US" noProof="0" dirty="0"/>
          </a:p>
        </p:txBody>
      </p:sp>
      <p:sp>
        <p:nvSpPr>
          <p:cNvPr id="9" name="11 - Θέση ημερομηνίας"/>
          <p:cNvSpPr>
            <a:spLocks noGrp="1"/>
          </p:cNvSpPr>
          <p:nvPr>
            <p:ph type="dt" sz="half" idx="10"/>
          </p:nvPr>
        </p:nvSpPr>
        <p:spPr>
          <a:xfrm>
            <a:off x="6248400" y="6248400"/>
            <a:ext cx="2667000" cy="365125"/>
          </a:xfrm>
        </p:spPr>
        <p:txBody>
          <a:bodyPr rtlCol="0"/>
          <a:lstStyle>
            <a:lvl1pPr>
              <a:defRPr/>
            </a:lvl1pPr>
          </a:lstStyle>
          <a:p>
            <a:pPr>
              <a:defRPr/>
            </a:pPr>
            <a:fld id="{0D6FD21C-2EA0-41EA-945D-6FEE4B7161B0}" type="datetime1">
              <a:rPr lang="el-GR"/>
              <a:pPr>
                <a:defRPr/>
              </a:pPr>
              <a:t>28/10/2011</a:t>
            </a:fld>
            <a:endParaRPr lang="el-GR"/>
          </a:p>
        </p:txBody>
      </p:sp>
      <p:sp>
        <p:nvSpPr>
          <p:cNvPr id="10" name="12 - Θέση αριθμού διαφάνειας"/>
          <p:cNvSpPr>
            <a:spLocks noGrp="1"/>
          </p:cNvSpPr>
          <p:nvPr>
            <p:ph type="sldNum" sz="quarter" idx="11"/>
          </p:nvPr>
        </p:nvSpPr>
        <p:spPr>
          <a:xfrm>
            <a:off x="0" y="4667250"/>
            <a:ext cx="1447800" cy="663575"/>
          </a:xfrm>
        </p:spPr>
        <p:txBody>
          <a:bodyPr rtlCol="0"/>
          <a:lstStyle>
            <a:lvl1pPr>
              <a:defRPr sz="2800" smtClean="0"/>
            </a:lvl1pPr>
          </a:lstStyle>
          <a:p>
            <a:pPr>
              <a:defRPr/>
            </a:pPr>
            <a:fld id="{FB831BB9-1CF5-4ACD-9030-68A91B858A75}" type="slidenum">
              <a:rPr lang="el-GR"/>
              <a:pPr>
                <a:defRPr/>
              </a:pPr>
              <a:t>‹#›</a:t>
            </a:fld>
            <a:endParaRPr lang="el-GR"/>
          </a:p>
        </p:txBody>
      </p:sp>
      <p:sp>
        <p:nvSpPr>
          <p:cNvPr id="11" name="13 - Θέση υποσέλιδου"/>
          <p:cNvSpPr>
            <a:spLocks noGrp="1"/>
          </p:cNvSpPr>
          <p:nvPr>
            <p:ph type="ftr" sz="quarter" idx="12"/>
          </p:nvPr>
        </p:nvSpPr>
        <p:spPr>
          <a:xfrm>
            <a:off x="1600200" y="6248400"/>
            <a:ext cx="4572000" cy="365125"/>
          </a:xfrm>
        </p:spPr>
        <p:txBody>
          <a:bodyPr rtlCol="0"/>
          <a:lstStyle>
            <a:lvl1pPr>
              <a:defRPr/>
            </a:lvl1pPr>
          </a:lstStyle>
          <a:p>
            <a:pPr>
              <a:defRPr/>
            </a:pPr>
            <a:r>
              <a:rPr lang="el-GR"/>
              <a:t>Αμαλία Κ. Ηλιάδη, ιστορικός</a:t>
            </a:r>
          </a:p>
        </p:txBody>
      </p:sp>
    </p:spTree>
  </p:cSld>
  <p:clrMapOvr>
    <a:overrideClrMapping bg1="lt1" tx1="dk1" bg2="lt2" tx2="dk2" accent1="accent1" accent2="accent2" accent3="accent3" accent4="accent4" accent5="accent5" accent6="accent6" hlink="hlink" folHlink="folHlink"/>
  </p:clrMapOvr>
  <p:transition>
    <p:wedge/>
    <p:sndAc>
      <p:stSnd>
        <p:snd r:embed="rId1" name="wind.wav"/>
      </p:st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21 - Θέση τίτλου"/>
          <p:cNvSpPr>
            <a:spLocks noGrp="1"/>
          </p:cNvSpPr>
          <p:nvPr>
            <p:ph type="title"/>
          </p:nvPr>
        </p:nvSpPr>
        <p:spPr bwMode="auto">
          <a:xfrm>
            <a:off x="609600" y="228600"/>
            <a:ext cx="81534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l-GR" smtClean="0"/>
              <a:t>Kλικ για επεξεργασία του τίτλου</a:t>
            </a:r>
            <a:endParaRPr lang="en-US" smtClean="0"/>
          </a:p>
        </p:txBody>
      </p:sp>
      <p:sp>
        <p:nvSpPr>
          <p:cNvPr id="1027" name="12 - Θέση κειμένου"/>
          <p:cNvSpPr>
            <a:spLocks noGrp="1"/>
          </p:cNvSpPr>
          <p:nvPr>
            <p:ph type="body" idx="1"/>
          </p:nvPr>
        </p:nvSpPr>
        <p:spPr bwMode="auto">
          <a:xfrm>
            <a:off x="612775" y="1600200"/>
            <a:ext cx="8153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smtClean="0"/>
          </a:p>
        </p:txBody>
      </p:sp>
      <p:sp>
        <p:nvSpPr>
          <p:cNvPr id="14" name="13 - Θέση ημερομηνίας"/>
          <p:cNvSpPr>
            <a:spLocks noGrp="1"/>
          </p:cNvSpPr>
          <p:nvPr>
            <p:ph type="dt" sz="half" idx="2"/>
          </p:nvPr>
        </p:nvSpPr>
        <p:spPr>
          <a:xfrm>
            <a:off x="6096000" y="6248400"/>
            <a:ext cx="2667000" cy="365125"/>
          </a:xfrm>
          <a:prstGeom prst="rect">
            <a:avLst/>
          </a:prstGeom>
        </p:spPr>
        <p:txBody>
          <a:bodyPr vert="horz" anchor="ctr" anchorCtr="0"/>
          <a:lstStyle>
            <a:lvl1pPr algn="l" eaLnBrk="1" fontAlgn="auto" latinLnBrk="0" hangingPunct="1">
              <a:spcBef>
                <a:spcPts val="0"/>
              </a:spcBef>
              <a:spcAft>
                <a:spcPts val="0"/>
              </a:spcAft>
              <a:defRPr kumimoji="0" sz="1400" smtClean="0">
                <a:solidFill>
                  <a:schemeClr val="tx2"/>
                </a:solidFill>
                <a:latin typeface="+mn-lt"/>
              </a:defRPr>
            </a:lvl1pPr>
          </a:lstStyle>
          <a:p>
            <a:pPr>
              <a:defRPr/>
            </a:pPr>
            <a:fld id="{A5BE7862-1831-4B06-9749-FFC19C74C077}" type="datetime1">
              <a:rPr lang="el-GR"/>
              <a:pPr>
                <a:defRPr/>
              </a:pPr>
              <a:t>28/10/2011</a:t>
            </a:fld>
            <a:endParaRPr lang="el-GR"/>
          </a:p>
        </p:txBody>
      </p:sp>
      <p:sp>
        <p:nvSpPr>
          <p:cNvPr id="3" name="2 - Θέση υποσέλιδου"/>
          <p:cNvSpPr>
            <a:spLocks noGrp="1"/>
          </p:cNvSpPr>
          <p:nvPr>
            <p:ph type="ftr" sz="quarter" idx="3"/>
          </p:nvPr>
        </p:nvSpPr>
        <p:spPr>
          <a:xfrm>
            <a:off x="609600" y="6248400"/>
            <a:ext cx="5421313" cy="365125"/>
          </a:xfrm>
          <a:prstGeom prst="rect">
            <a:avLst/>
          </a:prstGeom>
        </p:spPr>
        <p:txBody>
          <a:bodyPr vert="horz" anchor="ctr"/>
          <a:lstStyle>
            <a:lvl1pPr algn="r" eaLnBrk="1" fontAlgn="auto" latinLnBrk="0" hangingPunct="1">
              <a:spcBef>
                <a:spcPts val="0"/>
              </a:spcBef>
              <a:spcAft>
                <a:spcPts val="0"/>
              </a:spcAft>
              <a:defRPr kumimoji="0" sz="1400" smtClean="0">
                <a:solidFill>
                  <a:schemeClr val="tx2"/>
                </a:solidFill>
                <a:latin typeface="+mn-lt"/>
              </a:defRPr>
            </a:lvl1pPr>
          </a:lstStyle>
          <a:p>
            <a:pPr>
              <a:defRPr/>
            </a:pPr>
            <a:r>
              <a:rPr lang="el-GR"/>
              <a:t>Αμαλία Κ. Ηλιάδη, ιστορικός</a:t>
            </a:r>
            <a:endParaRPr lang="el-GR"/>
          </a:p>
        </p:txBody>
      </p:sp>
      <p:sp>
        <p:nvSpPr>
          <p:cNvPr id="7" name="6 - Ορθογώνιο"/>
          <p:cNvSpPr/>
          <p:nvPr/>
        </p:nvSpPr>
        <p:spPr bwMode="white">
          <a:xfrm>
            <a:off x="0" y="1235075"/>
            <a:ext cx="9144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7 - Ορθογώνιο"/>
          <p:cNvSpPr/>
          <p:nvPr/>
        </p:nvSpPr>
        <p:spPr>
          <a:xfrm>
            <a:off x="0" y="1279525"/>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8 - Ορθογώνιο"/>
          <p:cNvSpPr/>
          <p:nvPr/>
        </p:nvSpPr>
        <p:spPr>
          <a:xfrm>
            <a:off x="590550" y="1279525"/>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 name="22 - Θέση αριθμού διαφάνειας"/>
          <p:cNvSpPr>
            <a:spLocks noGrp="1"/>
          </p:cNvSpPr>
          <p:nvPr>
            <p:ph type="sldNum" sz="quarter" idx="4"/>
          </p:nvPr>
        </p:nvSpPr>
        <p:spPr>
          <a:xfrm>
            <a:off x="0" y="1271588"/>
            <a:ext cx="533400" cy="244475"/>
          </a:xfrm>
          <a:prstGeom prst="rect">
            <a:avLst/>
          </a:prstGeom>
        </p:spPr>
        <p:txBody>
          <a:bodyPr vert="horz" anchor="ctr" anchorCtr="0">
            <a:normAutofit/>
          </a:bodyPr>
          <a:lstStyle>
            <a:lvl1pPr algn="ctr" eaLnBrk="1" fontAlgn="auto" latinLnBrk="0" hangingPunct="1">
              <a:spcBef>
                <a:spcPts val="0"/>
              </a:spcBef>
              <a:spcAft>
                <a:spcPts val="0"/>
              </a:spcAft>
              <a:defRPr kumimoji="0" sz="1400" b="1" smtClean="0">
                <a:solidFill>
                  <a:srgbClr val="FFFFFF"/>
                </a:solidFill>
                <a:latin typeface="+mn-lt"/>
              </a:defRPr>
            </a:lvl1pPr>
          </a:lstStyle>
          <a:p>
            <a:pPr>
              <a:defRPr/>
            </a:pPr>
            <a:fld id="{4815300F-2DE9-4A1A-BB99-CE71C5F1E939}" type="slidenum">
              <a:rPr lang="el-GR"/>
              <a:pPr>
                <a:defRPr/>
              </a:pPr>
              <a:t>‹#›</a:t>
            </a:fld>
            <a:endParaRPr lang="el-GR"/>
          </a:p>
        </p:txBody>
      </p:sp>
    </p:spTree>
  </p:cSld>
  <p:clrMap bg1="lt1" tx1="dk1" bg2="lt2" tx2="dk2" accent1="accent1" accent2="accent2" accent3="accent3" accent4="accent4" accent5="accent5" accent6="accent6" hlink="hlink" folHlink="folHlink"/>
  <p:sldLayoutIdLst>
    <p:sldLayoutId id="2147483684" r:id="rId1"/>
    <p:sldLayoutId id="2147483683" r:id="rId2"/>
    <p:sldLayoutId id="2147483685" r:id="rId3"/>
    <p:sldLayoutId id="2147483686" r:id="rId4"/>
    <p:sldLayoutId id="2147483687" r:id="rId5"/>
    <p:sldLayoutId id="2147483682" r:id="rId6"/>
    <p:sldLayoutId id="2147483688" r:id="rId7"/>
    <p:sldLayoutId id="2147483681" r:id="rId8"/>
    <p:sldLayoutId id="2147483689" r:id="rId9"/>
    <p:sldLayoutId id="2147483680" r:id="rId10"/>
    <p:sldLayoutId id="2147483690" r:id="rId11"/>
  </p:sldLayoutIdLst>
  <p:transition>
    <p:wedge/>
    <p:sndAc>
      <p:stSnd>
        <p:snd r:embed="rId13" name="wind.wav"/>
      </p:stSnd>
    </p:sndAc>
  </p:transition>
  <p:hf hdr="0" dt="0"/>
  <p:txStyles>
    <p:titleStyle>
      <a:lvl1pPr algn="l" rtl="0" fontAlgn="base">
        <a:spcBef>
          <a:spcPct val="0"/>
        </a:spcBef>
        <a:spcAft>
          <a:spcPct val="0"/>
        </a:spcAft>
        <a:defRPr sz="4400" kern="1200">
          <a:solidFill>
            <a:schemeClr val="tx2"/>
          </a:solidFill>
          <a:latin typeface="+mj-lt"/>
          <a:ea typeface="+mj-ea"/>
          <a:cs typeface="+mj-cs"/>
        </a:defRPr>
      </a:lvl1pPr>
      <a:lvl2pPr algn="l" rtl="0" fontAlgn="base">
        <a:spcBef>
          <a:spcPct val="0"/>
        </a:spcBef>
        <a:spcAft>
          <a:spcPct val="0"/>
        </a:spcAft>
        <a:defRPr sz="4400">
          <a:solidFill>
            <a:schemeClr val="tx2"/>
          </a:solidFill>
          <a:latin typeface="Calibri" pitchFamily="34" charset="0"/>
        </a:defRPr>
      </a:lvl2pPr>
      <a:lvl3pPr algn="l" rtl="0" fontAlgn="base">
        <a:spcBef>
          <a:spcPct val="0"/>
        </a:spcBef>
        <a:spcAft>
          <a:spcPct val="0"/>
        </a:spcAft>
        <a:defRPr sz="4400">
          <a:solidFill>
            <a:schemeClr val="tx2"/>
          </a:solidFill>
          <a:latin typeface="Calibri" pitchFamily="34" charset="0"/>
        </a:defRPr>
      </a:lvl3pPr>
      <a:lvl4pPr algn="l" rtl="0" fontAlgn="base">
        <a:spcBef>
          <a:spcPct val="0"/>
        </a:spcBef>
        <a:spcAft>
          <a:spcPct val="0"/>
        </a:spcAft>
        <a:defRPr sz="4400">
          <a:solidFill>
            <a:schemeClr val="tx2"/>
          </a:solidFill>
          <a:latin typeface="Calibri" pitchFamily="34" charset="0"/>
        </a:defRPr>
      </a:lvl4pPr>
      <a:lvl5pPr algn="l" rtl="0" fontAlgn="base">
        <a:spcBef>
          <a:spcPct val="0"/>
        </a:spcBef>
        <a:spcAft>
          <a:spcPct val="0"/>
        </a:spcAft>
        <a:defRPr sz="4400">
          <a:solidFill>
            <a:schemeClr val="tx2"/>
          </a:solidFill>
          <a:latin typeface="Calibri" pitchFamily="34" charset="0"/>
        </a:defRPr>
      </a:lvl5pPr>
      <a:lvl6pPr marL="457200" algn="l" rtl="0" fontAlgn="base">
        <a:spcBef>
          <a:spcPct val="0"/>
        </a:spcBef>
        <a:spcAft>
          <a:spcPct val="0"/>
        </a:spcAft>
        <a:defRPr sz="4400">
          <a:solidFill>
            <a:schemeClr val="tx2"/>
          </a:solidFill>
          <a:latin typeface="Calibri" pitchFamily="34" charset="0"/>
        </a:defRPr>
      </a:lvl6pPr>
      <a:lvl7pPr marL="914400" algn="l" rtl="0" fontAlgn="base">
        <a:spcBef>
          <a:spcPct val="0"/>
        </a:spcBef>
        <a:spcAft>
          <a:spcPct val="0"/>
        </a:spcAft>
        <a:defRPr sz="4400">
          <a:solidFill>
            <a:schemeClr val="tx2"/>
          </a:solidFill>
          <a:latin typeface="Calibri" pitchFamily="34" charset="0"/>
        </a:defRPr>
      </a:lvl7pPr>
      <a:lvl8pPr marL="1371600" algn="l" rtl="0" fontAlgn="base">
        <a:spcBef>
          <a:spcPct val="0"/>
        </a:spcBef>
        <a:spcAft>
          <a:spcPct val="0"/>
        </a:spcAft>
        <a:defRPr sz="4400">
          <a:solidFill>
            <a:schemeClr val="tx2"/>
          </a:solidFill>
          <a:latin typeface="Calibri" pitchFamily="34" charset="0"/>
        </a:defRPr>
      </a:lvl8pPr>
      <a:lvl9pPr marL="1828800" algn="l" rtl="0" fontAlgn="base">
        <a:spcBef>
          <a:spcPct val="0"/>
        </a:spcBef>
        <a:spcAft>
          <a:spcPct val="0"/>
        </a:spcAft>
        <a:defRPr sz="4400">
          <a:solidFill>
            <a:schemeClr val="tx2"/>
          </a:solidFill>
          <a:latin typeface="Calibri" pitchFamily="34" charset="0"/>
        </a:defRPr>
      </a:lvl9pPr>
    </p:titleStyle>
    <p:bodyStyle>
      <a:lvl1pPr marL="319088" indent="-319088" algn="l" rtl="0" fontAlgn="base">
        <a:spcBef>
          <a:spcPts val="700"/>
        </a:spcBef>
        <a:spcAft>
          <a:spcPct val="0"/>
        </a:spcAft>
        <a:buClr>
          <a:schemeClr val="accent2"/>
        </a:buClr>
        <a:buSzPct val="60000"/>
        <a:buFont typeface="Wingdings" pitchFamily="2" charset="2"/>
        <a:buChar char=""/>
        <a:defRPr sz="2900" kern="1200">
          <a:solidFill>
            <a:schemeClr val="tx1"/>
          </a:solidFill>
          <a:latin typeface="+mn-lt"/>
          <a:ea typeface="+mn-ea"/>
          <a:cs typeface="+mn-cs"/>
        </a:defRPr>
      </a:lvl1pPr>
      <a:lvl2pPr marL="639763" indent="-273050" algn="l" rtl="0" fontAlgn="base">
        <a:spcBef>
          <a:spcPts val="550"/>
        </a:spcBef>
        <a:spcAft>
          <a:spcPct val="0"/>
        </a:spcAft>
        <a:buClr>
          <a:schemeClr val="accent1"/>
        </a:buClr>
        <a:buSzPct val="70000"/>
        <a:buFont typeface="Wingdings 2" pitchFamily="18" charset="2"/>
        <a:buChar char=""/>
        <a:defRPr sz="2600" kern="1200">
          <a:solidFill>
            <a:schemeClr val="tx1"/>
          </a:solidFill>
          <a:latin typeface="+mn-lt"/>
          <a:ea typeface="+mn-ea"/>
          <a:cs typeface="+mn-cs"/>
        </a:defRPr>
      </a:lvl2pPr>
      <a:lvl3pPr marL="914400" indent="-228600" algn="l" rtl="0" fontAlgn="base">
        <a:spcBef>
          <a:spcPts val="500"/>
        </a:spcBef>
        <a:spcAft>
          <a:spcPct val="0"/>
        </a:spcAft>
        <a:buClr>
          <a:schemeClr val="accent2"/>
        </a:buClr>
        <a:buSzPct val="75000"/>
        <a:buFont typeface="Wingdings" pitchFamily="2" charset="2"/>
        <a:buChar char=""/>
        <a:defRPr sz="2300" kern="1200">
          <a:solidFill>
            <a:schemeClr val="tx1"/>
          </a:solidFill>
          <a:latin typeface="+mn-lt"/>
          <a:ea typeface="+mn-ea"/>
          <a:cs typeface="+mn-cs"/>
        </a:defRPr>
      </a:lvl3pPr>
      <a:lvl4pPr marL="1371600" indent="-228600" algn="l" rtl="0" fontAlgn="base">
        <a:spcBef>
          <a:spcPts val="400"/>
        </a:spcBef>
        <a:spcAft>
          <a:spcPct val="0"/>
        </a:spcAft>
        <a:buClr>
          <a:srgbClr val="A5AB81"/>
        </a:buClr>
        <a:buSzPct val="75000"/>
        <a:buFont typeface="Wingdings" pitchFamily="2" charset="2"/>
        <a:buChar char=""/>
        <a:defRPr sz="2000" kern="1200">
          <a:solidFill>
            <a:schemeClr val="tx1"/>
          </a:solidFill>
          <a:latin typeface="+mn-lt"/>
          <a:ea typeface="+mn-ea"/>
          <a:cs typeface="+mn-cs"/>
        </a:defRPr>
      </a:lvl4pPr>
      <a:lvl5pPr marL="1828800" indent="-228600" algn="l" rtl="0" fontAlgn="base">
        <a:spcBef>
          <a:spcPts val="400"/>
        </a:spcBef>
        <a:spcAft>
          <a:spcPct val="0"/>
        </a:spcAft>
        <a:buClr>
          <a:srgbClr val="D8B25C"/>
        </a:buClr>
        <a:buSzPct val="65000"/>
        <a:buFont typeface="Wingdings" pitchFamily="2" charset="2"/>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audio" Target="../media/audio1.wav"/><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hyperlink" Target="http://el.wikipedia.org/wiki/%CE%A0%CE%B1%CF%81%CE%AF%CF%83%CE%B9" TargetMode="External"/><Relationship Id="rId13" Type="http://schemas.openxmlformats.org/officeDocument/2006/relationships/hyperlink" Target="http://el.wikipedia.org/wiki/%CE%9A%CF%81%CE%B7%CF%84%CE%B9%CE%BA%CE%AE_%CE%A0%CE%BF%CE%BB%CE%B9%CF%84%CE%B5%CE%AF%CE%B1" TargetMode="External"/><Relationship Id="rId3" Type="http://schemas.openxmlformats.org/officeDocument/2006/relationships/image" Target="../media/image18.jpeg"/><Relationship Id="rId7" Type="http://schemas.openxmlformats.org/officeDocument/2006/relationships/hyperlink" Target="http://el.wikipedia.org/wiki/1864" TargetMode="External"/><Relationship Id="rId12" Type="http://schemas.openxmlformats.org/officeDocument/2006/relationships/hyperlink" Target="http://el.wikipedia.org/wiki/%CE%95%CE%BB%CE%BB%CE%AC%CE%B4%CE%B1" TargetMode="External"/><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hyperlink" Target="http://el.wikipedia.org/wiki/23_%CE%91%CF%85%CE%B3%CE%BF%CF%8D%CF%83%CF%84%CE%BF%CF%85" TargetMode="External"/><Relationship Id="rId11" Type="http://schemas.openxmlformats.org/officeDocument/2006/relationships/hyperlink" Target="http://el.wikipedia.org/wiki/%CE%A0%CE%BF%CE%BB%CE%B9%CF%84%CE%B9%CE%BA%CF%8C%CF%82" TargetMode="External"/><Relationship Id="rId5" Type="http://schemas.openxmlformats.org/officeDocument/2006/relationships/hyperlink" Target="http://el.wikipedia.org/wiki/%CE%9D%CE%BF%CE%BC%CF%8C%CF%82_%CE%A7%CE%B1%CE%BD%CE%AF%CF%89%CE%BD" TargetMode="External"/><Relationship Id="rId15" Type="http://schemas.openxmlformats.org/officeDocument/2006/relationships/hyperlink" Target="http://el.wikipedia.org/wiki/%CE%91'_%CE%A0%CE%B1%CE%B3%CE%BA%CF%8C%CF%83%CE%BC%CE%B9%CE%BF%CF%82_%CE%A0%CF%8C%CE%BB%CE%B5%CE%BC%CE%BF%CF%82" TargetMode="External"/><Relationship Id="rId10" Type="http://schemas.openxmlformats.org/officeDocument/2006/relationships/hyperlink" Target="http://el.wikipedia.org/wiki/1936" TargetMode="External"/><Relationship Id="rId4" Type="http://schemas.openxmlformats.org/officeDocument/2006/relationships/hyperlink" Target="http://el.wikipedia.org/wiki/%CE%9C%CE%BF%CF%85%CF%81%CE%BD%CE%B9%CE%AD%CF%82" TargetMode="External"/><Relationship Id="rId9" Type="http://schemas.openxmlformats.org/officeDocument/2006/relationships/hyperlink" Target="http://el.wikipedia.org/wiki/18_%CE%9C%CE%B1%CF%81%CF%84%CE%AF%CE%BF%CF%85" TargetMode="External"/><Relationship Id="rId14" Type="http://schemas.openxmlformats.org/officeDocument/2006/relationships/hyperlink" Target="http://el.wikipedia.org/wiki/%CE%9C%CE%B1%CE%BA%CE%B5%CE%B4%CE%BF%CE%BD%CE%AF%CE%B1"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15.xml.rels><?xml version="1.0" encoding="UTF-8" standalone="yes"?>
<Relationships xmlns="http://schemas.openxmlformats.org/package/2006/relationships"><Relationship Id="rId3" Type="http://schemas.openxmlformats.org/officeDocument/2006/relationships/hyperlink" Target="http://www.venizelos-foundation.gr/images/content/097.jpg" TargetMode="External"/><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1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25.jpeg"/><Relationship Id="rId4" Type="http://schemas.openxmlformats.org/officeDocument/2006/relationships/image" Target="../media/image24.jpeg"/></Relationships>
</file>

<file path=ppt/slides/_rels/slide25.xml.rels><?xml version="1.0" encoding="UTF-8" standalone="yes"?>
<Relationships xmlns="http://schemas.openxmlformats.org/package/2006/relationships"><Relationship Id="rId3" Type="http://schemas.openxmlformats.org/officeDocument/2006/relationships/hyperlink" Target="http://www.venizelos-foundation.gr/images/content/venizelos-apopeira.pdf" TargetMode="External"/><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8" Type="http://schemas.openxmlformats.org/officeDocument/2006/relationships/hyperlink" Target="http://el.wikipedia.org/wiki/%CE%94%CE%B9%CE%B5%CE%B8%CE%BD%CE%AE%CF%82_%CE%91%CE%B5%CF%81%CE%BF%CE%BB%CE%B9%CE%BC%CE%AD%CE%BD%CE%B1%CF%82_%CE%91%CE%B8%CE%B7%CE%BD%CF%8E%CE%BD_%C2%AB%CE%95%CE%BB%CE%B5%CF%85%CE%B8%CE%AD%CF%81%CE%B9%CE%BF%CF%82_%CE%92%CE%B5%CE%BD%CE%B9%CE%B6%CE%AD%CE%BB%CE%BF%CF%82%C2%BB" TargetMode="External"/><Relationship Id="rId3" Type="http://schemas.openxmlformats.org/officeDocument/2006/relationships/hyperlink" Target="http://el.wikipedia.org/wiki/%CE%A3%CF%84%CE%B1%CE%B8%CE%BC%CF%8C%CF%82_%CE%A4%CE%B1%CF%8D%CF%81%CE%BF%CF%85-%CE%95%CE%BB%CE%B5%CF%85%CE%B8%CE%B5%CF%81%CE%AF%CE%BF%CF%85_%CE%92%CE%B5%CE%BD%CE%B9%CE%B6%CE%AD%CE%BB%CE%BF%CF%85_(%CE%9C%CE%B5%CF%84%CF%81%CF%8C_%CE%91%CE%B8%CE%AE%CE%BD%CE%B1%CF%82)" TargetMode="External"/><Relationship Id="rId7" Type="http://schemas.openxmlformats.org/officeDocument/2006/relationships/hyperlink" Target="http://el.wikipedia.org/wiki/%CE%A3%CF%80%CE%AC%CF%84%CE%B1" TargetMode="External"/><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hyperlink" Target="http://el.wikipedia.org/wiki/%CE%94%CE%B9%CE%B5%CE%B8%CE%BD%CE%AD%CF%82_%CE%91%CE%B5%CF%81%CE%BF%CE%B4%CF%81%CF%8C%CE%BC%CE%B9%CE%BF_%CE%95%CE%BB%CE%B5%CF%85%CE%B8%CE%AD%CF%81%CE%B9%CE%BF%CF%82_%CE%92%CE%B5%CE%BD%CE%B9%CE%B6%CE%AD%CE%BB%CE%BF%CF%82" TargetMode="External"/><Relationship Id="rId5" Type="http://schemas.openxmlformats.org/officeDocument/2006/relationships/hyperlink" Target="http://el.wikipedia.org/wiki/%CE%91%CE%B8%CE%AE%CE%BD%CE%B1" TargetMode="External"/><Relationship Id="rId10" Type="http://schemas.openxmlformats.org/officeDocument/2006/relationships/hyperlink" Target="http://el.wikipedia.org/w/index.php?title=%CE%91%CE%BD%CF%8E%CE%BD%CF%85%CE%BC%CE%BF%CF%82_%CE%9D%CE%B1%CF%85%CF%84%CE%B9%CE%BB%CE%B9%CE%B1%CE%BA%CE%AE_%CE%95%CF%84%CE%B1%CE%B9%CF%81%CE%AF%CE%B1_%CE%9A%CF%81%CE%AE%CF%84%CE%B7%CF%82&amp;action=edit&amp;redlink=1" TargetMode="External"/><Relationship Id="rId4" Type="http://schemas.openxmlformats.org/officeDocument/2006/relationships/hyperlink" Target="http://el.wikipedia.org/wiki/%CE%97%CE%A3%CE%91%CE%A0" TargetMode="External"/><Relationship Id="rId9" Type="http://schemas.openxmlformats.org/officeDocument/2006/relationships/hyperlink" Target="http://el.wikipedia.org/wiki/%CE%95%CE%BB%CE%BB%CE%B7%CE%BD%CE%B9%CE%BA%CE%AC_%CE%BA%CE%AD%CF%81%CE%BC%CE%B1%CF%84%CE%B1_%CE%B5%CF%85%CF%81%CF%8E" TargetMode="External"/></Relationships>
</file>

<file path=ppt/slides/_rels/slide27.xml.rels><?xml version="1.0" encoding="UTF-8" standalone="yes"?>
<Relationships xmlns="http://schemas.openxmlformats.org/package/2006/relationships"><Relationship Id="rId8" Type="http://schemas.openxmlformats.org/officeDocument/2006/relationships/hyperlink" Target="http://el.wikipedia.org/wiki/%CE%97%CF%81%CE%AC%CE%BA%CE%BB%CE%B5%CE%B9%CE%BF" TargetMode="External"/><Relationship Id="rId13" Type="http://schemas.openxmlformats.org/officeDocument/2006/relationships/hyperlink" Target="http://el.wikipedia.org/wiki/1989" TargetMode="External"/><Relationship Id="rId18" Type="http://schemas.openxmlformats.org/officeDocument/2006/relationships/hyperlink" Target="http://el.wikipedia.org/wiki/1986" TargetMode="External"/><Relationship Id="rId3" Type="http://schemas.openxmlformats.org/officeDocument/2006/relationships/hyperlink" Target="http://el.wikipedia.org/wiki/1979" TargetMode="External"/><Relationship Id="rId7" Type="http://schemas.openxmlformats.org/officeDocument/2006/relationships/hyperlink" Target="http://el.wikipedia.org/wiki/1993" TargetMode="External"/><Relationship Id="rId12" Type="http://schemas.openxmlformats.org/officeDocument/2006/relationships/hyperlink" Target="http://el.wikipedia.org/wiki/1988" TargetMode="External"/><Relationship Id="rId17" Type="http://schemas.openxmlformats.org/officeDocument/2006/relationships/hyperlink" Target="http://el.wikipedia.org/wiki/%CE%9A%CF%89%CE%BD%CF%83%CF%84%CE%B1%CE%BD%CF%84%CE%AF%CE%BD%CE%BF%CF%82_%CE%9A%CE%B1%CF%81%CE%B1%CE%BC%CE%B1%CE%BD%CE%BB%CE%AE%CF%82_(%CE%BD%CE%B5%CF%8C%CF%84%CE%B5%CF%81%CE%BF%CF%82)" TargetMode="External"/><Relationship Id="rId2" Type="http://schemas.openxmlformats.org/officeDocument/2006/relationships/audio" Target="../media/audio1.wav"/><Relationship Id="rId16" Type="http://schemas.openxmlformats.org/officeDocument/2006/relationships/hyperlink" Target="http://el.wikipedia.org/wiki/%CE%95%CE%B9%CE%B4%CE%B9%CE%BA%CF%8C:%CE%92%CE%B9%CE%B2%CE%BB%CE%AF%CF%89%CE%BD%CE%A0%CE%B7%CE%B3%CE%AD%CF%82/9604102699" TargetMode="External"/><Relationship Id="rId20" Type="http://schemas.openxmlformats.org/officeDocument/2006/relationships/hyperlink" Target="http://el.wikipedia.org/wiki/1982" TargetMode="External"/><Relationship Id="rId1" Type="http://schemas.openxmlformats.org/officeDocument/2006/relationships/slideLayout" Target="../slideLayouts/slideLayout7.xml"/><Relationship Id="rId6" Type="http://schemas.openxmlformats.org/officeDocument/2006/relationships/hyperlink" Target="http://el.wikipedia.org/wiki/2005" TargetMode="External"/><Relationship Id="rId11" Type="http://schemas.openxmlformats.org/officeDocument/2006/relationships/hyperlink" Target="http://el.wikipedia.org/wiki/%CE%98%CE%AC%CE%BD%CE%BF%CF%82_%CE%92%CE%B5%CF%81%CE%AD%CE%BC%CE%B7%CF%82" TargetMode="External"/><Relationship Id="rId5" Type="http://schemas.openxmlformats.org/officeDocument/2006/relationships/hyperlink" Target="http://el.wikipedia.org/wiki/%CE%91%CE%B8%CE%AE%CE%BD%CE%B1" TargetMode="External"/><Relationship Id="rId15" Type="http://schemas.openxmlformats.org/officeDocument/2006/relationships/hyperlink" Target="http://el.wikipedia.org/wiki/2002" TargetMode="External"/><Relationship Id="rId10" Type="http://schemas.openxmlformats.org/officeDocument/2006/relationships/hyperlink" Target="http://el.wikipedia.org/wiki/1991" TargetMode="External"/><Relationship Id="rId19" Type="http://schemas.openxmlformats.org/officeDocument/2006/relationships/hyperlink" Target="http://el.wikipedia.org/wiki/%CE%95%CE%BC%CE%BC%CE%B1%CE%BD%CE%BF%CF%85%CE%AE%CE%BB_%CE%9A%CF%81%CE%B9%CE%B1%CF%81%CE%AC%CF%82" TargetMode="External"/><Relationship Id="rId4" Type="http://schemas.openxmlformats.org/officeDocument/2006/relationships/hyperlink" Target="http://el.wikipedia.org/wiki/%CE%A7%CE%B1%CE%BD%CE%B9%CE%AC" TargetMode="External"/><Relationship Id="rId9" Type="http://schemas.openxmlformats.org/officeDocument/2006/relationships/hyperlink" Target="http://el.wikipedia.org/wiki/%CE%95%CE%B9%CE%B4%CE%B9%CE%BA%CF%8C:%CE%92%CE%B9%CE%B2%CE%BB%CE%AF%CF%89%CE%BD%CE%A0%CE%B7%CE%B3%CE%AD%CF%82/9608519640" TargetMode="External"/><Relationship Id="rId14" Type="http://schemas.openxmlformats.org/officeDocument/2006/relationships/hyperlink" Target="http://el.wikipedia.org/wiki/%CE%95%CE%B9%CE%B4%CE%B9%CE%BA%CF%8C:%CE%92%CE%B9%CE%B2%CE%BB%CE%AF%CF%89%CE%BD%CE%A0%CE%B7%CE%B3%CE%AD%CF%82/9602350008" TargetMode="External"/></Relationships>
</file>

<file path=ppt/slides/_rels/slide28.xml.rels><?xml version="1.0" encoding="UTF-8" standalone="yes"?>
<Relationships xmlns="http://schemas.openxmlformats.org/package/2006/relationships"><Relationship Id="rId8" Type="http://schemas.openxmlformats.org/officeDocument/2006/relationships/hyperlink" Target="http://el.wikipedia.org/wiki/2000" TargetMode="External"/><Relationship Id="rId13" Type="http://schemas.openxmlformats.org/officeDocument/2006/relationships/hyperlink" Target="http://el.wikipedia.org/wiki/%CE%A0%CE%B7%CE%BD%CE%B5%CE%BB%CF%8C%CF%80%CE%B7_%CE%94%CE%AD%CE%BB%CF%84%CE%B1" TargetMode="External"/><Relationship Id="rId18" Type="http://schemas.openxmlformats.org/officeDocument/2006/relationships/hyperlink" Target="http://el.wikipedia.org/wiki/2004" TargetMode="External"/><Relationship Id="rId3" Type="http://schemas.openxmlformats.org/officeDocument/2006/relationships/hyperlink" Target="http://el.wikipedia.org/wiki/2007" TargetMode="External"/><Relationship Id="rId7" Type="http://schemas.openxmlformats.org/officeDocument/2006/relationships/hyperlink" Target="http://el.wikipedia.org/wiki/1986" TargetMode="External"/><Relationship Id="rId12" Type="http://schemas.openxmlformats.org/officeDocument/2006/relationships/hyperlink" Target="http://el.wikipedia.org/wiki/%CE%95%CE%B9%CE%B4%CE%B9%CE%BA%CF%8C:%CE%92%CE%B9%CE%B2%CE%BB%CE%AF%CF%89%CE%BD%CE%A0%CE%B7%CE%B3%CE%AD%CF%82/9607387287" TargetMode="External"/><Relationship Id="rId17" Type="http://schemas.openxmlformats.org/officeDocument/2006/relationships/hyperlink" Target="http://el.wikipedia.org/wiki/%CE%95%CE%B9%CE%B4%CE%B9%CE%BA%CF%8C:%CE%92%CE%B9%CE%B2%CE%BB%CE%AF%CF%89%CE%BD%CE%A0%CE%B7%CE%B3%CE%AD%CF%82/9608517184" TargetMode="External"/><Relationship Id="rId2" Type="http://schemas.openxmlformats.org/officeDocument/2006/relationships/audio" Target="../media/audio1.wav"/><Relationship Id="rId16" Type="http://schemas.openxmlformats.org/officeDocument/2006/relationships/hyperlink" Target="http://el.wikipedia.org/wiki/1994" TargetMode="External"/><Relationship Id="rId1" Type="http://schemas.openxmlformats.org/officeDocument/2006/relationships/slideLayout" Target="../slideLayouts/slideLayout7.xml"/><Relationship Id="rId6" Type="http://schemas.openxmlformats.org/officeDocument/2006/relationships/hyperlink" Target="http://el.wikipedia.org/wiki/%CE%95%CE%B9%CE%B4%CE%B9%CE%BA%CF%8C:%CE%92%CE%B9%CE%B2%CE%BB%CE%AF%CF%89%CE%BD%CE%A0%CE%B7%CE%B3%CE%AD%CF%82/9603102865" TargetMode="External"/><Relationship Id="rId11" Type="http://schemas.openxmlformats.org/officeDocument/2006/relationships/hyperlink" Target="http://el.wikipedia.org/wiki/%CE%98%CE%B5%CF%83%CF%83%CE%B1%CE%BB%CE%BF%CE%BD%CE%AF%CE%BA%CE%B7" TargetMode="External"/><Relationship Id="rId5" Type="http://schemas.openxmlformats.org/officeDocument/2006/relationships/hyperlink" Target="http://el.wikipedia.org/wiki/2002" TargetMode="External"/><Relationship Id="rId15" Type="http://schemas.openxmlformats.org/officeDocument/2006/relationships/hyperlink" Target="http://el.wikipedia.org/wiki/1978" TargetMode="External"/><Relationship Id="rId10" Type="http://schemas.openxmlformats.org/officeDocument/2006/relationships/hyperlink" Target="http://el.wikipedia.org/wiki/1999" TargetMode="External"/><Relationship Id="rId19" Type="http://schemas.openxmlformats.org/officeDocument/2006/relationships/hyperlink" Target="http://el.wikipedia.org/wiki/%CE%95%CE%B9%CE%B4%CE%B9%CE%BA%CF%8C:%CE%92%CE%B9%CE%B2%CE%BB%CE%AF%CF%89%CE%BD%CE%A0%CE%B7%CE%B3%CE%AD%CF%82/9608698855" TargetMode="External"/><Relationship Id="rId4" Type="http://schemas.openxmlformats.org/officeDocument/2006/relationships/hyperlink" Target="http://el.wikipedia.org/wiki/%CE%95%CE%B9%CE%B4%CE%B9%CE%BA%CF%8C:%CE%92%CE%B9%CE%B2%CE%BB%CE%AF%CF%89%CE%BD%CE%A0%CE%B7%CE%B3%CE%AD%CF%82/9608354692" TargetMode="External"/><Relationship Id="rId9" Type="http://schemas.openxmlformats.org/officeDocument/2006/relationships/hyperlink" Target="http://el.wikipedia.org/wiki/%CE%95%CE%B9%CE%B4%CE%B9%CE%BA%CF%8C:%CE%92%CE%B9%CE%B2%CE%BB%CE%AF%CF%89%CE%BD%CE%A0%CE%B7%CE%B3%CE%AD%CF%82/9601501983" TargetMode="External"/><Relationship Id="rId14" Type="http://schemas.openxmlformats.org/officeDocument/2006/relationships/hyperlink" Target="http://el.wikipedia.org/wiki/%CE%A0%CE%B1%CF%8D%CE%BB%CE%BF%CF%82_%CE%96%CE%AC%CE%BD%CE%BD%CE%B1%CF%82"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mailto:info@venizelos-foundation.gr" TargetMode="External"/><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hyperlink" Target="http://www.venizelos-foundation.gr/images/content/2002_8.jpg" TargetMode="External"/><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hyperlink" Target="http://www.venizelos-foundation.gr/images/content/exhibition_4.jpg" TargetMode="Externa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2362200" y="3929063"/>
            <a:ext cx="6477000" cy="1938337"/>
          </a:xfrm>
        </p:spPr>
        <p:txBody>
          <a:bodyPr>
            <a:normAutofit fontScale="90000"/>
          </a:bodyPr>
          <a:lstStyle/>
          <a:p>
            <a:pPr fontAlgn="auto">
              <a:spcAft>
                <a:spcPts val="0"/>
              </a:spcAft>
              <a:defRPr/>
            </a:pPr>
            <a:r>
              <a:rPr lang="el-GR" sz="5300" b="1" dirty="0" smtClean="0"/>
              <a:t>ΕΛΕΥΘΕΡΙΟΣ ΒΕΝΙΖΕΛΟΣ</a:t>
            </a:r>
            <a:r>
              <a:rPr lang="el-GR" sz="4000" dirty="0" smtClean="0"/>
              <a:t/>
            </a:r>
            <a:br>
              <a:rPr lang="el-GR" sz="4000" dirty="0" smtClean="0"/>
            </a:br>
            <a:r>
              <a:rPr lang="el-GR" sz="4000" dirty="0" smtClean="0"/>
              <a:t>Ο ΠΟΛΙΤΙΚΟΣ, Ο </a:t>
            </a:r>
            <a:r>
              <a:rPr lang="el-GR" sz="4000" dirty="0" err="1" smtClean="0"/>
              <a:t>ΔΙΠΛΩΜΑΤΗς</a:t>
            </a:r>
            <a:r>
              <a:rPr lang="el-GR" sz="4000" dirty="0" smtClean="0"/>
              <a:t>, Ο ΕΛΛΗΝΑΣ-ΚΡΗΤΙΚΟΣ ΑΝΘΡΩΠΟΣ</a:t>
            </a:r>
            <a:endParaRPr lang="el-GR" sz="4000" dirty="0"/>
          </a:p>
        </p:txBody>
      </p:sp>
      <p:sp>
        <p:nvSpPr>
          <p:cNvPr id="3" name="2 - Υπότιτλος"/>
          <p:cNvSpPr>
            <a:spLocks noGrp="1"/>
          </p:cNvSpPr>
          <p:nvPr>
            <p:ph type="subTitle" idx="1"/>
          </p:nvPr>
        </p:nvSpPr>
        <p:spPr>
          <a:xfrm>
            <a:off x="2362200" y="6049963"/>
            <a:ext cx="6567488" cy="685800"/>
          </a:xfrm>
        </p:spPr>
        <p:txBody>
          <a:bodyPr>
            <a:normAutofit fontScale="62500" lnSpcReduction="20000"/>
          </a:bodyPr>
          <a:lstStyle/>
          <a:p>
            <a:pPr fontAlgn="auto">
              <a:spcBef>
                <a:spcPct val="50000"/>
              </a:spcBef>
              <a:spcAft>
                <a:spcPts val="0"/>
              </a:spcAft>
              <a:buFont typeface="Wingdings"/>
              <a:buNone/>
              <a:defRPr/>
            </a:pPr>
            <a:r>
              <a:rPr lang="el-GR" sz="2800" dirty="0" smtClean="0">
                <a:solidFill>
                  <a:schemeClr val="bg1">
                    <a:lumMod val="95000"/>
                    <a:lumOff val="5000"/>
                  </a:schemeClr>
                </a:solidFill>
              </a:rPr>
              <a:t>ΟΡΓΑΝΩΣΗ ΚΑΙ ΕΠΙΜΕΛΕΙΑ ΠΑΡΟΥΣΙΑΣΗΣ</a:t>
            </a:r>
          </a:p>
          <a:p>
            <a:pPr fontAlgn="auto">
              <a:spcBef>
                <a:spcPct val="50000"/>
              </a:spcBef>
              <a:spcAft>
                <a:spcPts val="0"/>
              </a:spcAft>
              <a:buFont typeface="Wingdings"/>
              <a:buNone/>
              <a:defRPr/>
            </a:pPr>
            <a:r>
              <a:rPr lang="el-GR" dirty="0" smtClean="0">
                <a:solidFill>
                  <a:schemeClr val="bg1">
                    <a:lumMod val="95000"/>
                    <a:lumOff val="5000"/>
                  </a:schemeClr>
                </a:solidFill>
              </a:rPr>
              <a:t>Αμαλία Ηλιάδη, φιλόλογος-ιστορικός</a:t>
            </a:r>
            <a:r>
              <a:rPr lang="en-US" dirty="0" smtClean="0">
                <a:solidFill>
                  <a:schemeClr val="bg1">
                    <a:lumMod val="95000"/>
                    <a:lumOff val="5000"/>
                  </a:schemeClr>
                </a:solidFill>
              </a:rPr>
              <a:t>, </a:t>
            </a:r>
            <a:r>
              <a:rPr lang="el-GR" dirty="0" smtClean="0">
                <a:solidFill>
                  <a:schemeClr val="bg1">
                    <a:lumMod val="95000"/>
                    <a:lumOff val="5000"/>
                  </a:schemeClr>
                </a:solidFill>
              </a:rPr>
              <a:t>Δ/</a:t>
            </a:r>
            <a:r>
              <a:rPr lang="el-GR" dirty="0" err="1" smtClean="0">
                <a:solidFill>
                  <a:schemeClr val="bg1">
                    <a:lumMod val="95000"/>
                    <a:lumOff val="5000"/>
                  </a:schemeClr>
                </a:solidFill>
              </a:rPr>
              <a:t>ντρια</a:t>
            </a:r>
            <a:r>
              <a:rPr lang="el-GR" dirty="0" smtClean="0">
                <a:solidFill>
                  <a:schemeClr val="bg1">
                    <a:lumMod val="95000"/>
                    <a:lumOff val="5000"/>
                  </a:schemeClr>
                </a:solidFill>
              </a:rPr>
              <a:t> 3</a:t>
            </a:r>
            <a:r>
              <a:rPr lang="el-GR" baseline="30000" dirty="0" smtClean="0">
                <a:solidFill>
                  <a:schemeClr val="bg1">
                    <a:lumMod val="95000"/>
                    <a:lumOff val="5000"/>
                  </a:schemeClr>
                </a:solidFill>
              </a:rPr>
              <a:t>ου</a:t>
            </a:r>
            <a:r>
              <a:rPr lang="el-GR" dirty="0" smtClean="0">
                <a:solidFill>
                  <a:schemeClr val="bg1">
                    <a:lumMod val="95000"/>
                    <a:lumOff val="5000"/>
                  </a:schemeClr>
                </a:solidFill>
              </a:rPr>
              <a:t> Γυμνασίου Τρικάλων </a:t>
            </a:r>
            <a:endParaRPr lang="el-GR" dirty="0">
              <a:solidFill>
                <a:schemeClr val="bg1">
                  <a:lumMod val="95000"/>
                  <a:lumOff val="5000"/>
                </a:schemeClr>
              </a:solidFill>
            </a:endParaRPr>
          </a:p>
        </p:txBody>
      </p:sp>
      <p:pic>
        <p:nvPicPr>
          <p:cNvPr id="1026" name="Picture 2" descr="C:\Documents and Settings\Administrator.LIBRARY\My Documents\My Pictures\3_03b.jpg"/>
          <p:cNvPicPr>
            <a:picLocks noChangeAspect="1" noChangeArrowheads="1"/>
          </p:cNvPicPr>
          <p:nvPr/>
        </p:nvPicPr>
        <p:blipFill>
          <a:blip r:embed="rId3"/>
          <a:srcRect/>
          <a:stretch>
            <a:fillRect/>
          </a:stretch>
        </p:blipFill>
        <p:spPr bwMode="auto">
          <a:xfrm>
            <a:off x="2643188" y="357188"/>
            <a:ext cx="3143250" cy="3286125"/>
          </a:xfrm>
          <a:prstGeom prst="rect">
            <a:avLst/>
          </a:prstGeom>
          <a:noFill/>
          <a:ln w="38100">
            <a:solidFill>
              <a:schemeClr val="bg1">
                <a:lumMod val="95000"/>
                <a:lumOff val="5000"/>
              </a:schemeClr>
            </a:solidFill>
          </a:ln>
        </p:spPr>
      </p:pic>
      <p:pic>
        <p:nvPicPr>
          <p:cNvPr id="1027" name="Picture 3" descr="C:\Documents and Settings\Administrator.LIBRARY\My Documents\My Pictures\4_04b.jpg"/>
          <p:cNvPicPr>
            <a:picLocks noChangeAspect="1" noChangeArrowheads="1"/>
          </p:cNvPicPr>
          <p:nvPr/>
        </p:nvPicPr>
        <p:blipFill>
          <a:blip r:embed="rId4"/>
          <a:srcRect/>
          <a:stretch>
            <a:fillRect/>
          </a:stretch>
        </p:blipFill>
        <p:spPr bwMode="auto">
          <a:xfrm>
            <a:off x="6000750" y="357188"/>
            <a:ext cx="2857500" cy="3214687"/>
          </a:xfrm>
          <a:prstGeom prst="rect">
            <a:avLst/>
          </a:prstGeom>
          <a:noFill/>
          <a:ln w="38100">
            <a:solidFill>
              <a:schemeClr val="bg1">
                <a:lumMod val="95000"/>
                <a:lumOff val="5000"/>
              </a:schemeClr>
            </a:solidFill>
          </a:ln>
        </p:spPr>
      </p:pic>
      <p:pic>
        <p:nvPicPr>
          <p:cNvPr id="1028" name="Picture 4" descr="C:\Documents and Settings\Administrator.LIBRARY\My Documents\My Pictures\2_02b.jpg"/>
          <p:cNvPicPr>
            <a:picLocks noChangeAspect="1" noChangeArrowheads="1"/>
          </p:cNvPicPr>
          <p:nvPr/>
        </p:nvPicPr>
        <p:blipFill>
          <a:blip r:embed="rId5"/>
          <a:srcRect/>
          <a:stretch>
            <a:fillRect/>
          </a:stretch>
        </p:blipFill>
        <p:spPr bwMode="auto">
          <a:xfrm>
            <a:off x="214313" y="857250"/>
            <a:ext cx="2214562" cy="2357438"/>
          </a:xfrm>
          <a:prstGeom prst="rect">
            <a:avLst/>
          </a:prstGeom>
          <a:noFill/>
          <a:ln w="38100">
            <a:solidFill>
              <a:schemeClr val="bg1">
                <a:lumMod val="95000"/>
                <a:lumOff val="5000"/>
              </a:schemeClr>
            </a:solidFill>
          </a:ln>
        </p:spPr>
      </p:pic>
      <p:sp>
        <p:nvSpPr>
          <p:cNvPr id="14342" name="6 - Θέση αριθμού διαφάνειας"/>
          <p:cNvSpPr>
            <a:spLocks noGrp="1"/>
          </p:cNvSpPr>
          <p:nvPr>
            <p:ph type="sldNum" sz="quarter" idx="12"/>
          </p:nvPr>
        </p:nvSpPr>
        <p:spPr bwMode="auto">
          <a:noFill/>
          <a:ln>
            <a:miter lim="800000"/>
            <a:headEnd/>
            <a:tailEnd/>
          </a:ln>
        </p:spPr>
        <p:txBody>
          <a:bodyPr wrap="square" lIns="91440" tIns="45720" rIns="91440" bIns="45720" numCol="1" compatLnSpc="1">
            <a:prstTxWarp prst="textNoShape">
              <a:avLst/>
            </a:prstTxWarp>
          </a:bodyPr>
          <a:lstStyle/>
          <a:p>
            <a:pPr fontAlgn="base">
              <a:spcBef>
                <a:spcPct val="0"/>
              </a:spcBef>
              <a:spcAft>
                <a:spcPct val="0"/>
              </a:spcAft>
            </a:pPr>
            <a:fld id="{EA077BDE-445E-4F2C-9FAE-4195186576C9}" type="slidenum">
              <a:rPr lang="el-GR"/>
              <a:pPr fontAlgn="base">
                <a:spcBef>
                  <a:spcPct val="0"/>
                </a:spcBef>
                <a:spcAft>
                  <a:spcPct val="0"/>
                </a:spcAft>
              </a:pPr>
              <a:t>1</a:t>
            </a:fld>
            <a:endParaRPr lang="el-GR"/>
          </a:p>
        </p:txBody>
      </p:sp>
      <p:sp>
        <p:nvSpPr>
          <p:cNvPr id="14343" name="7 - Θέση υποσέλιδου"/>
          <p:cNvSpPr>
            <a:spLocks noGrp="1"/>
          </p:cNvSpPr>
          <p:nvPr>
            <p:ph type="ftr" sz="quarter" idx="11"/>
          </p:nvPr>
        </p:nvSpPr>
        <p:spPr bwMode="auto">
          <a:xfrm>
            <a:off x="214313" y="214313"/>
            <a:ext cx="2286000" cy="387350"/>
          </a:xfrm>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r>
              <a:rPr lang="el-GR"/>
              <a:t>Αμαλία Κ. Ηλιάδη, ιστορικός</a:t>
            </a:r>
          </a:p>
        </p:txBody>
      </p:sp>
    </p:spTree>
  </p:cSld>
  <p:clrMapOvr>
    <a:masterClrMapping/>
  </p:clrMapOvr>
  <p:transition>
    <p:wedge/>
    <p:sndAc>
      <p:stSnd>
        <p:snd r:embed="rId2" name="wind.wav"/>
      </p:stSnd>
    </p:sndAc>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2" descr="C:\Documents and Settings\Administrator.LIBRARY\My Documents\My Pictures\3_03.jpg"/>
          <p:cNvPicPr>
            <a:picLocks noChangeAspect="1" noChangeArrowheads="1"/>
          </p:cNvPicPr>
          <p:nvPr/>
        </p:nvPicPr>
        <p:blipFill>
          <a:blip r:embed="rId3"/>
          <a:srcRect/>
          <a:stretch>
            <a:fillRect/>
          </a:stretch>
        </p:blipFill>
        <p:spPr bwMode="auto">
          <a:xfrm>
            <a:off x="285750" y="357188"/>
            <a:ext cx="4071938" cy="5429250"/>
          </a:xfrm>
          <a:prstGeom prst="rect">
            <a:avLst/>
          </a:prstGeom>
          <a:noFill/>
          <a:ln w="38100">
            <a:solidFill>
              <a:schemeClr val="tx1"/>
            </a:solidFill>
            <a:miter lim="800000"/>
            <a:headEnd/>
            <a:tailEnd/>
          </a:ln>
        </p:spPr>
      </p:pic>
      <p:pic>
        <p:nvPicPr>
          <p:cNvPr id="23554" name="Picture 3" descr="C:\Documents and Settings\Administrator.LIBRARY\My Documents\My Pictures\4_04.jpg"/>
          <p:cNvPicPr>
            <a:picLocks noChangeAspect="1" noChangeArrowheads="1"/>
          </p:cNvPicPr>
          <p:nvPr/>
        </p:nvPicPr>
        <p:blipFill>
          <a:blip r:embed="rId4"/>
          <a:srcRect/>
          <a:stretch>
            <a:fillRect/>
          </a:stretch>
        </p:blipFill>
        <p:spPr bwMode="auto">
          <a:xfrm>
            <a:off x="4643438" y="428625"/>
            <a:ext cx="4143375" cy="5286375"/>
          </a:xfrm>
          <a:prstGeom prst="rect">
            <a:avLst/>
          </a:prstGeom>
          <a:noFill/>
          <a:ln w="38100">
            <a:solidFill>
              <a:schemeClr val="tx1"/>
            </a:solidFill>
            <a:miter lim="800000"/>
            <a:headEnd/>
            <a:tailEnd/>
          </a:ln>
        </p:spPr>
      </p:pic>
      <p:sp>
        <p:nvSpPr>
          <p:cNvPr id="23555" name="3 - Θέση αριθμού διαφάνειας"/>
          <p:cNvSpPr>
            <a:spLocks noGrp="1"/>
          </p:cNvSpPr>
          <p:nvPr>
            <p:ph type="sldNum" sz="quarter" idx="12"/>
          </p:nvPr>
        </p:nvSpPr>
        <p:spPr bwMode="auto">
          <a:noFill/>
          <a:ln>
            <a:miter lim="800000"/>
            <a:headEnd/>
            <a:tailEnd/>
          </a:ln>
        </p:spPr>
        <p:txBody>
          <a:bodyPr wrap="square" lIns="91440" tIns="45720" rIns="91440" bIns="45720" numCol="1" compatLnSpc="1">
            <a:prstTxWarp prst="textNoShape">
              <a:avLst/>
            </a:prstTxWarp>
          </a:bodyPr>
          <a:lstStyle/>
          <a:p>
            <a:pPr fontAlgn="base">
              <a:spcBef>
                <a:spcPct val="0"/>
              </a:spcBef>
              <a:spcAft>
                <a:spcPct val="0"/>
              </a:spcAft>
            </a:pPr>
            <a:fld id="{6C80365F-1644-42B3-9EBE-5CC755956144}" type="slidenum">
              <a:rPr lang="el-GR"/>
              <a:pPr fontAlgn="base">
                <a:spcBef>
                  <a:spcPct val="0"/>
                </a:spcBef>
                <a:spcAft>
                  <a:spcPct val="0"/>
                </a:spcAft>
              </a:pPr>
              <a:t>10</a:t>
            </a:fld>
            <a:endParaRPr lang="el-GR"/>
          </a:p>
        </p:txBody>
      </p:sp>
      <p:sp>
        <p:nvSpPr>
          <p:cNvPr id="23556" name="4 - Θέση υποσέλιδου"/>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r>
              <a:rPr lang="el-GR"/>
              <a:t>Αμαλία Κ. Ηλιάδη, ιστορικός</a:t>
            </a:r>
          </a:p>
        </p:txBody>
      </p:sp>
    </p:spTree>
  </p:cSld>
  <p:clrMapOvr>
    <a:masterClrMapping/>
  </p:clrMapOvr>
  <p:transition>
    <p:wedge/>
    <p:sndAc>
      <p:stSnd>
        <p:snd r:embed="rId2" name="wind.wav"/>
      </p:stSnd>
    </p:sndAc>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1 - Θέση υποσέλιδου"/>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r>
              <a:rPr lang="el-GR"/>
              <a:t>Αμαλία Κ. Ηλιάδη, ιστορικός</a:t>
            </a:r>
          </a:p>
        </p:txBody>
      </p:sp>
      <p:sp>
        <p:nvSpPr>
          <p:cNvPr id="24578" name="2 - Θέση αριθμού διαφάνειας"/>
          <p:cNvSpPr>
            <a:spLocks noGrp="1"/>
          </p:cNvSpPr>
          <p:nvPr>
            <p:ph type="sldNum" sz="quarter" idx="12"/>
          </p:nvPr>
        </p:nvSpPr>
        <p:spPr bwMode="auto">
          <a:noFill/>
          <a:ln>
            <a:miter lim="800000"/>
            <a:headEnd/>
            <a:tailEnd/>
          </a:ln>
        </p:spPr>
        <p:txBody>
          <a:bodyPr wrap="square" lIns="91440" tIns="45720" rIns="91440" bIns="45720" numCol="1" compatLnSpc="1">
            <a:prstTxWarp prst="textNoShape">
              <a:avLst/>
            </a:prstTxWarp>
          </a:bodyPr>
          <a:lstStyle/>
          <a:p>
            <a:pPr fontAlgn="base">
              <a:spcBef>
                <a:spcPct val="0"/>
              </a:spcBef>
              <a:spcAft>
                <a:spcPct val="0"/>
              </a:spcAft>
            </a:pPr>
            <a:fld id="{6D3891F7-4710-4BF5-9D1B-3218B3001ADC}" type="slidenum">
              <a:rPr lang="el-GR"/>
              <a:pPr fontAlgn="base">
                <a:spcBef>
                  <a:spcPct val="0"/>
                </a:spcBef>
                <a:spcAft>
                  <a:spcPct val="0"/>
                </a:spcAft>
              </a:pPr>
              <a:t>11</a:t>
            </a:fld>
            <a:endParaRPr lang="el-GR"/>
          </a:p>
        </p:txBody>
      </p:sp>
      <p:sp>
        <p:nvSpPr>
          <p:cNvPr id="24579" name="3 - Ορθογώνιο"/>
          <p:cNvSpPr>
            <a:spLocks noChangeArrowheads="1"/>
          </p:cNvSpPr>
          <p:nvPr/>
        </p:nvSpPr>
        <p:spPr bwMode="auto">
          <a:xfrm>
            <a:off x="357188" y="428625"/>
            <a:ext cx="8358187" cy="5540375"/>
          </a:xfrm>
          <a:prstGeom prst="rect">
            <a:avLst/>
          </a:prstGeom>
          <a:noFill/>
          <a:ln w="9525">
            <a:noFill/>
            <a:miter lim="800000"/>
            <a:headEnd/>
            <a:tailEnd/>
          </a:ln>
        </p:spPr>
        <p:txBody>
          <a:bodyPr>
            <a:spAutoFit/>
          </a:bodyPr>
          <a:lstStyle/>
          <a:p>
            <a:pPr algn="ctr"/>
            <a:r>
              <a:rPr lang="el-GR" sz="2800">
                <a:latin typeface="Calibri" pitchFamily="34" charset="0"/>
              </a:rPr>
              <a:t>Η Ελλάδα ανταμείφθηκε για τη συμβολή της με την παραχώρηση της Αρμοστείας της Σμύρνης </a:t>
            </a:r>
            <a:r>
              <a:rPr lang="el-GR" sz="2800" b="1">
                <a:latin typeface="Calibri" pitchFamily="34" charset="0"/>
              </a:rPr>
              <a:t>(1919). </a:t>
            </a:r>
            <a:r>
              <a:rPr lang="el-GR" sz="2800">
                <a:latin typeface="Calibri" pitchFamily="34" charset="0"/>
              </a:rPr>
              <a:t>Στις κρίσιμες εκλογές του Νοεμβρίου </a:t>
            </a:r>
            <a:r>
              <a:rPr lang="el-GR" sz="2800" b="1">
                <a:latin typeface="Calibri" pitchFamily="34" charset="0"/>
              </a:rPr>
              <a:t>1920 </a:t>
            </a:r>
            <a:r>
              <a:rPr lang="el-GR" sz="2800">
                <a:latin typeface="Calibri" pitchFamily="34" charset="0"/>
              </a:rPr>
              <a:t>ο Βενιζέλος ηττήθηκε, αποσύρθηκε από την πολιτική, για να επιστρέψει μετά </a:t>
            </a:r>
            <a:r>
              <a:rPr lang="el-GR" sz="2800" b="1">
                <a:latin typeface="Calibri" pitchFamily="34" charset="0"/>
              </a:rPr>
              <a:t>τη Μικρασιατική Καταστροφή του 1922. </a:t>
            </a:r>
            <a:endParaRPr lang="en-US" sz="2800" b="1">
              <a:latin typeface="Tw Cen MT" pitchFamily="34" charset="0"/>
            </a:endParaRPr>
          </a:p>
          <a:p>
            <a:pPr algn="ctr"/>
            <a:r>
              <a:rPr lang="el-GR" sz="2800" b="1" i="1" u="sng">
                <a:latin typeface="Calibri" pitchFamily="34" charset="0"/>
              </a:rPr>
              <a:t>Με δύο ριζοσπαστικές πρωτοβουλίες του (1923) -την υποχρεωτική ανταλλαγή Ελλήνων και Τούρκων και τη Συνθήκη της Λωζάννης, που καθόρισε τα σύνορα ανάμεσα στην Ελλάδα και την Τουρκία- άλλαξε τον προσανατολισμό της ελληνικής πολιτικής και έβαλε τα θεμέλια της ειρηνικής ανάπτυξης. </a:t>
            </a:r>
            <a:r>
              <a:rPr lang="el-GR">
                <a:latin typeface="Calibri" pitchFamily="34" charset="0"/>
              </a:rPr>
              <a:t/>
            </a:r>
            <a:br>
              <a:rPr lang="el-GR">
                <a:latin typeface="Calibri" pitchFamily="34" charset="0"/>
              </a:rPr>
            </a:br>
            <a:endParaRPr lang="el-GR">
              <a:latin typeface="Calibri" pitchFamily="34" charset="0"/>
            </a:endParaRPr>
          </a:p>
        </p:txBody>
      </p:sp>
    </p:spTree>
  </p:cSld>
  <p:clrMapOvr>
    <a:masterClrMapping/>
  </p:clrMapOvr>
  <p:transition>
    <p:wedge/>
    <p:sndAc>
      <p:stSnd>
        <p:snd r:embed="rId2" name="wind.wav"/>
      </p:stSnd>
    </p:sndAc>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2" descr="C:\Documents and Settings\Administrator.LIBRARY\My Documents\My Pictures\benizelos.jpg"/>
          <p:cNvPicPr>
            <a:picLocks noChangeAspect="1" noChangeArrowheads="1"/>
          </p:cNvPicPr>
          <p:nvPr/>
        </p:nvPicPr>
        <p:blipFill>
          <a:blip r:embed="rId3"/>
          <a:srcRect/>
          <a:stretch>
            <a:fillRect/>
          </a:stretch>
        </p:blipFill>
        <p:spPr bwMode="auto">
          <a:xfrm>
            <a:off x="285750" y="214313"/>
            <a:ext cx="8572500" cy="5929312"/>
          </a:xfrm>
          <a:prstGeom prst="rect">
            <a:avLst/>
          </a:prstGeom>
          <a:noFill/>
          <a:ln w="38100">
            <a:solidFill>
              <a:schemeClr val="tx1"/>
            </a:solidFill>
            <a:miter lim="800000"/>
            <a:headEnd/>
            <a:tailEnd/>
          </a:ln>
        </p:spPr>
      </p:pic>
      <p:sp>
        <p:nvSpPr>
          <p:cNvPr id="25602" name="2 - Θέση αριθμού διαφάνειας"/>
          <p:cNvSpPr>
            <a:spLocks noGrp="1"/>
          </p:cNvSpPr>
          <p:nvPr>
            <p:ph type="sldNum" sz="quarter" idx="12"/>
          </p:nvPr>
        </p:nvSpPr>
        <p:spPr bwMode="auto">
          <a:noFill/>
          <a:ln>
            <a:miter lim="800000"/>
            <a:headEnd/>
            <a:tailEnd/>
          </a:ln>
        </p:spPr>
        <p:txBody>
          <a:bodyPr wrap="square" lIns="91440" tIns="45720" rIns="91440" bIns="45720" numCol="1" compatLnSpc="1">
            <a:prstTxWarp prst="textNoShape">
              <a:avLst/>
            </a:prstTxWarp>
          </a:bodyPr>
          <a:lstStyle/>
          <a:p>
            <a:pPr fontAlgn="base">
              <a:spcBef>
                <a:spcPct val="0"/>
              </a:spcBef>
              <a:spcAft>
                <a:spcPct val="0"/>
              </a:spcAft>
            </a:pPr>
            <a:fld id="{1AD6F3AF-CF24-4C0F-BA53-14BB0E0E2DC1}" type="slidenum">
              <a:rPr lang="el-GR"/>
              <a:pPr fontAlgn="base">
                <a:spcBef>
                  <a:spcPct val="0"/>
                </a:spcBef>
                <a:spcAft>
                  <a:spcPct val="0"/>
                </a:spcAft>
              </a:pPr>
              <a:t>12</a:t>
            </a:fld>
            <a:endParaRPr lang="el-GR"/>
          </a:p>
        </p:txBody>
      </p:sp>
      <p:sp>
        <p:nvSpPr>
          <p:cNvPr id="25603" name="3 - Θέση υποσέλιδου"/>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r>
              <a:rPr lang="el-GR"/>
              <a:t>Αμαλία Κ. Ηλιάδη, ιστορικός</a:t>
            </a:r>
          </a:p>
        </p:txBody>
      </p:sp>
    </p:spTree>
  </p:cSld>
  <p:clrMapOvr>
    <a:masterClrMapping/>
  </p:clrMapOvr>
  <p:transition>
    <p:wedge/>
    <p:sndAc>
      <p:stSnd>
        <p:snd r:embed="rId2" name="wind.wav"/>
      </p:stSnd>
    </p:sndAc>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Picture 2" descr="C:\Documents and Settings\Administrator.LIBRARY\My Documents\My Pictures\biography_photo.jpg"/>
          <p:cNvPicPr>
            <a:picLocks noChangeAspect="1" noChangeArrowheads="1"/>
          </p:cNvPicPr>
          <p:nvPr/>
        </p:nvPicPr>
        <p:blipFill>
          <a:blip r:embed="rId3"/>
          <a:srcRect/>
          <a:stretch>
            <a:fillRect/>
          </a:stretch>
        </p:blipFill>
        <p:spPr bwMode="auto">
          <a:xfrm>
            <a:off x="357188" y="357188"/>
            <a:ext cx="4643437" cy="5786437"/>
          </a:xfrm>
          <a:prstGeom prst="rect">
            <a:avLst/>
          </a:prstGeom>
          <a:noFill/>
          <a:ln w="38100">
            <a:solidFill>
              <a:schemeClr val="tx1"/>
            </a:solidFill>
            <a:miter lim="800000"/>
            <a:headEnd/>
            <a:tailEnd/>
          </a:ln>
        </p:spPr>
      </p:pic>
      <p:sp>
        <p:nvSpPr>
          <p:cNvPr id="26626" name="2 - Θέση αριθμού διαφάνειας"/>
          <p:cNvSpPr>
            <a:spLocks noGrp="1"/>
          </p:cNvSpPr>
          <p:nvPr>
            <p:ph type="sldNum" sz="quarter" idx="12"/>
          </p:nvPr>
        </p:nvSpPr>
        <p:spPr bwMode="auto">
          <a:noFill/>
          <a:ln>
            <a:miter lim="800000"/>
            <a:headEnd/>
            <a:tailEnd/>
          </a:ln>
        </p:spPr>
        <p:txBody>
          <a:bodyPr wrap="square" lIns="91440" tIns="45720" rIns="91440" bIns="45720" numCol="1" compatLnSpc="1">
            <a:prstTxWarp prst="textNoShape">
              <a:avLst/>
            </a:prstTxWarp>
          </a:bodyPr>
          <a:lstStyle/>
          <a:p>
            <a:pPr fontAlgn="base">
              <a:spcBef>
                <a:spcPct val="0"/>
              </a:spcBef>
              <a:spcAft>
                <a:spcPct val="0"/>
              </a:spcAft>
            </a:pPr>
            <a:fld id="{3AC4B469-255E-4EA6-AD27-FD37DE3F0F4F}" type="slidenum">
              <a:rPr lang="el-GR"/>
              <a:pPr fontAlgn="base">
                <a:spcBef>
                  <a:spcPct val="0"/>
                </a:spcBef>
                <a:spcAft>
                  <a:spcPct val="0"/>
                </a:spcAft>
              </a:pPr>
              <a:t>13</a:t>
            </a:fld>
            <a:endParaRPr lang="el-GR"/>
          </a:p>
        </p:txBody>
      </p:sp>
      <p:sp>
        <p:nvSpPr>
          <p:cNvPr id="26627" name="3 - Θέση υποσέλιδου"/>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r>
              <a:rPr lang="el-GR"/>
              <a:t>Αμαλία Κ. Ηλιάδη, ιστορικός</a:t>
            </a:r>
          </a:p>
        </p:txBody>
      </p:sp>
      <p:sp>
        <p:nvSpPr>
          <p:cNvPr id="5" name="4 - Ορθογώνιο"/>
          <p:cNvSpPr/>
          <p:nvPr/>
        </p:nvSpPr>
        <p:spPr>
          <a:xfrm>
            <a:off x="5214938" y="428625"/>
            <a:ext cx="3571875" cy="5632450"/>
          </a:xfrm>
          <a:prstGeom prst="rect">
            <a:avLst/>
          </a:prstGeom>
          <a:solidFill>
            <a:schemeClr val="accent2">
              <a:lumMod val="75000"/>
            </a:schemeClr>
          </a:solidFill>
        </p:spPr>
        <p:txBody>
          <a:bodyPr>
            <a:spAutoFit/>
          </a:bodyPr>
          <a:lstStyle/>
          <a:p>
            <a:pPr fontAlgn="auto">
              <a:spcBef>
                <a:spcPts val="0"/>
              </a:spcBef>
              <a:spcAft>
                <a:spcPts val="0"/>
              </a:spcAft>
              <a:defRPr/>
            </a:pPr>
            <a:r>
              <a:rPr lang="el-GR" sz="2000" dirty="0">
                <a:solidFill>
                  <a:schemeClr val="tx1">
                    <a:lumMod val="95000"/>
                    <a:lumOff val="5000"/>
                  </a:schemeClr>
                </a:solidFill>
                <a:latin typeface="+mn-lt"/>
              </a:rPr>
              <a:t>Ο </a:t>
            </a:r>
            <a:r>
              <a:rPr lang="el-GR" sz="2000" b="1" dirty="0">
                <a:solidFill>
                  <a:schemeClr val="tx1">
                    <a:lumMod val="95000"/>
                    <a:lumOff val="5000"/>
                  </a:schemeClr>
                </a:solidFill>
                <a:latin typeface="+mn-lt"/>
              </a:rPr>
              <a:t>Ελευθέριος Βενιζέλος</a:t>
            </a:r>
            <a:r>
              <a:rPr lang="el-GR" sz="2000" dirty="0">
                <a:solidFill>
                  <a:schemeClr val="tx1">
                    <a:lumMod val="95000"/>
                    <a:lumOff val="5000"/>
                  </a:schemeClr>
                </a:solidFill>
                <a:latin typeface="+mn-lt"/>
              </a:rPr>
              <a:t> (</a:t>
            </a:r>
            <a:r>
              <a:rPr lang="el-GR" sz="2000" dirty="0" err="1">
                <a:solidFill>
                  <a:schemeClr val="tx1">
                    <a:lumMod val="95000"/>
                    <a:lumOff val="5000"/>
                  </a:schemeClr>
                </a:solidFill>
                <a:latin typeface="+mn-lt"/>
                <a:hlinkClick r:id="rId4" action="ppaction://hlinkfile" tooltip="Μουρνιές"/>
              </a:rPr>
              <a:t>Μουρνιές</a:t>
            </a:r>
            <a:r>
              <a:rPr lang="el-GR" sz="2000" dirty="0">
                <a:solidFill>
                  <a:schemeClr val="tx1">
                    <a:lumMod val="95000"/>
                    <a:lumOff val="5000"/>
                  </a:schemeClr>
                </a:solidFill>
                <a:latin typeface="+mn-lt"/>
              </a:rPr>
              <a:t> </a:t>
            </a:r>
            <a:r>
              <a:rPr lang="el-GR" sz="2000" dirty="0">
                <a:solidFill>
                  <a:schemeClr val="tx1">
                    <a:lumMod val="95000"/>
                    <a:lumOff val="5000"/>
                  </a:schemeClr>
                </a:solidFill>
                <a:latin typeface="+mn-lt"/>
                <a:hlinkClick r:id="rId5" action="ppaction://hlinkfile" tooltip="Νομός Χανίων"/>
              </a:rPr>
              <a:t>Χανίων</a:t>
            </a:r>
            <a:r>
              <a:rPr lang="el-GR" sz="2000" dirty="0">
                <a:solidFill>
                  <a:schemeClr val="tx1">
                    <a:lumMod val="95000"/>
                    <a:lumOff val="5000"/>
                  </a:schemeClr>
                </a:solidFill>
                <a:latin typeface="+mn-lt"/>
              </a:rPr>
              <a:t>, </a:t>
            </a:r>
            <a:r>
              <a:rPr lang="el-GR" sz="2000" dirty="0">
                <a:solidFill>
                  <a:schemeClr val="tx1">
                    <a:lumMod val="95000"/>
                    <a:lumOff val="5000"/>
                  </a:schemeClr>
                </a:solidFill>
                <a:latin typeface="+mn-lt"/>
                <a:hlinkClick r:id="rId6" action="ppaction://hlinkfile" tooltip="23 Αυγούστου"/>
              </a:rPr>
              <a:t>23 Αυγούστου</a:t>
            </a:r>
            <a:r>
              <a:rPr lang="el-GR" sz="2000" dirty="0">
                <a:solidFill>
                  <a:schemeClr val="tx1">
                    <a:lumMod val="95000"/>
                    <a:lumOff val="5000"/>
                  </a:schemeClr>
                </a:solidFill>
                <a:latin typeface="+mn-lt"/>
              </a:rPr>
              <a:t> </a:t>
            </a:r>
            <a:r>
              <a:rPr lang="el-GR" sz="2000" dirty="0">
                <a:solidFill>
                  <a:schemeClr val="tx1">
                    <a:lumMod val="95000"/>
                    <a:lumOff val="5000"/>
                  </a:schemeClr>
                </a:solidFill>
                <a:latin typeface="+mn-lt"/>
                <a:hlinkClick r:id="rId7" action="ppaction://hlinkfile" tooltip="1864"/>
              </a:rPr>
              <a:t>1864</a:t>
            </a:r>
            <a:r>
              <a:rPr lang="el-GR" sz="2000" dirty="0">
                <a:solidFill>
                  <a:schemeClr val="tx1">
                    <a:lumMod val="95000"/>
                    <a:lumOff val="5000"/>
                  </a:schemeClr>
                </a:solidFill>
                <a:latin typeface="+mn-lt"/>
              </a:rPr>
              <a:t> – </a:t>
            </a:r>
            <a:r>
              <a:rPr lang="el-GR" sz="2000" dirty="0">
                <a:solidFill>
                  <a:schemeClr val="tx1">
                    <a:lumMod val="95000"/>
                    <a:lumOff val="5000"/>
                  </a:schemeClr>
                </a:solidFill>
                <a:latin typeface="+mn-lt"/>
                <a:hlinkClick r:id="rId8" action="ppaction://hlinkfile" tooltip="Παρίσι"/>
              </a:rPr>
              <a:t>Παρίσι</a:t>
            </a:r>
            <a:r>
              <a:rPr lang="el-GR" sz="2000" dirty="0">
                <a:solidFill>
                  <a:schemeClr val="tx1">
                    <a:lumMod val="95000"/>
                    <a:lumOff val="5000"/>
                  </a:schemeClr>
                </a:solidFill>
                <a:latin typeface="+mn-lt"/>
              </a:rPr>
              <a:t>, </a:t>
            </a:r>
            <a:r>
              <a:rPr lang="el-GR" sz="2000" dirty="0">
                <a:solidFill>
                  <a:schemeClr val="tx1">
                    <a:lumMod val="95000"/>
                    <a:lumOff val="5000"/>
                  </a:schemeClr>
                </a:solidFill>
                <a:latin typeface="+mn-lt"/>
                <a:hlinkClick r:id="rId9" action="ppaction://hlinkfile" tooltip="18 Μαρτίου"/>
              </a:rPr>
              <a:t>18 Μαρτίου</a:t>
            </a:r>
            <a:r>
              <a:rPr lang="el-GR" sz="2000" dirty="0">
                <a:solidFill>
                  <a:schemeClr val="tx1">
                    <a:lumMod val="95000"/>
                    <a:lumOff val="5000"/>
                  </a:schemeClr>
                </a:solidFill>
                <a:latin typeface="+mn-lt"/>
              </a:rPr>
              <a:t> </a:t>
            </a:r>
            <a:r>
              <a:rPr lang="el-GR" sz="2000" dirty="0">
                <a:solidFill>
                  <a:schemeClr val="tx1">
                    <a:lumMod val="95000"/>
                    <a:lumOff val="5000"/>
                  </a:schemeClr>
                </a:solidFill>
                <a:latin typeface="+mn-lt"/>
                <a:hlinkClick r:id="rId10" action="ppaction://hlinkfile" tooltip="1936"/>
              </a:rPr>
              <a:t>1936</a:t>
            </a:r>
            <a:r>
              <a:rPr lang="el-GR" sz="2000" dirty="0">
                <a:solidFill>
                  <a:schemeClr val="tx1">
                    <a:lumMod val="95000"/>
                    <a:lumOff val="5000"/>
                  </a:schemeClr>
                </a:solidFill>
                <a:latin typeface="+mn-lt"/>
              </a:rPr>
              <a:t>) υπήρξε ένας από τους σημαντικότερους </a:t>
            </a:r>
            <a:r>
              <a:rPr lang="el-GR" sz="2000" dirty="0">
                <a:solidFill>
                  <a:schemeClr val="tx1">
                    <a:lumMod val="95000"/>
                    <a:lumOff val="5000"/>
                  </a:schemeClr>
                </a:solidFill>
                <a:latin typeface="+mn-lt"/>
                <a:hlinkClick r:id="rId11" action="ppaction://hlinkfile" tooltip="Πολιτικός"/>
              </a:rPr>
              <a:t>πολιτικούς</a:t>
            </a:r>
            <a:r>
              <a:rPr lang="el-GR" sz="2000" dirty="0">
                <a:solidFill>
                  <a:schemeClr val="tx1">
                    <a:lumMod val="95000"/>
                    <a:lumOff val="5000"/>
                  </a:schemeClr>
                </a:solidFill>
                <a:latin typeface="+mn-lt"/>
              </a:rPr>
              <a:t> της νεότερης </a:t>
            </a:r>
            <a:r>
              <a:rPr lang="el-GR" sz="2000" dirty="0">
                <a:solidFill>
                  <a:schemeClr val="tx1">
                    <a:lumMod val="95000"/>
                    <a:lumOff val="5000"/>
                  </a:schemeClr>
                </a:solidFill>
                <a:latin typeface="+mn-lt"/>
                <a:hlinkClick r:id="rId12" action="ppaction://hlinkfile" tooltip="Ελλάδα"/>
              </a:rPr>
              <a:t>Ελλάδας</a:t>
            </a:r>
            <a:r>
              <a:rPr lang="el-GR" sz="2000" dirty="0">
                <a:solidFill>
                  <a:schemeClr val="tx1">
                    <a:lumMod val="95000"/>
                    <a:lumOff val="5000"/>
                  </a:schemeClr>
                </a:solidFill>
                <a:latin typeface="+mn-lt"/>
              </a:rPr>
              <a:t>. Πρωταγωνίστησε στην αυτονομία της </a:t>
            </a:r>
            <a:r>
              <a:rPr lang="el-GR" sz="2000" dirty="0">
                <a:solidFill>
                  <a:schemeClr val="tx1">
                    <a:lumMod val="95000"/>
                    <a:lumOff val="5000"/>
                  </a:schemeClr>
                </a:solidFill>
                <a:latin typeface="+mn-lt"/>
                <a:hlinkClick r:id="rId13" action="ppaction://hlinkfile" tooltip="Κρητική Πολιτεία"/>
              </a:rPr>
              <a:t>Κρητικής Πολιτείας</a:t>
            </a:r>
            <a:r>
              <a:rPr lang="el-GR" sz="2000" dirty="0">
                <a:solidFill>
                  <a:schemeClr val="tx1">
                    <a:lumMod val="95000"/>
                    <a:lumOff val="5000"/>
                  </a:schemeClr>
                </a:solidFill>
                <a:latin typeface="+mn-lt"/>
              </a:rPr>
              <a:t> και την οριστική ένωση της Κρήτης με την Ελλάδα, συνέβαλε στην απελευθέρωση της </a:t>
            </a:r>
            <a:r>
              <a:rPr lang="el-GR" sz="2000" dirty="0">
                <a:solidFill>
                  <a:schemeClr val="tx1">
                    <a:lumMod val="95000"/>
                    <a:lumOff val="5000"/>
                  </a:schemeClr>
                </a:solidFill>
                <a:latin typeface="+mn-lt"/>
                <a:hlinkClick r:id="rId14" action="ppaction://hlinkfile" tooltip="Μακεδονία"/>
              </a:rPr>
              <a:t>Μακεδονίας</a:t>
            </a:r>
            <a:r>
              <a:rPr lang="el-GR" sz="2000" dirty="0">
                <a:solidFill>
                  <a:schemeClr val="tx1">
                    <a:lumMod val="95000"/>
                    <a:lumOff val="5000"/>
                  </a:schemeClr>
                </a:solidFill>
                <a:latin typeface="+mn-lt"/>
              </a:rPr>
              <a:t>, στην είσοδο της Ελλάδας στον </a:t>
            </a:r>
            <a:r>
              <a:rPr lang="el-GR" sz="2000" dirty="0">
                <a:solidFill>
                  <a:schemeClr val="tx1">
                    <a:lumMod val="95000"/>
                    <a:lumOff val="5000"/>
                  </a:schemeClr>
                </a:solidFill>
                <a:latin typeface="+mn-lt"/>
                <a:hlinkClick r:id="rId15" action="ppaction://hlinkfile" tooltip="Α' Παγκόσμιος Πόλεμος"/>
              </a:rPr>
              <a:t>Α' Παγκόσμιο Πόλεμο</a:t>
            </a:r>
            <a:r>
              <a:rPr lang="el-GR" sz="2000" dirty="0">
                <a:solidFill>
                  <a:schemeClr val="tx1">
                    <a:lumMod val="95000"/>
                    <a:lumOff val="5000"/>
                  </a:schemeClr>
                </a:solidFill>
                <a:latin typeface="+mn-lt"/>
              </a:rPr>
              <a:t>, και στην οργάνωση της χώρας στα πρότυπα αστικού κράτους , διατελώντας πάρα πολλές φορές πρωθυπουργός.</a:t>
            </a:r>
            <a:endParaRPr lang="el-GR" sz="2000" dirty="0">
              <a:solidFill>
                <a:schemeClr val="tx1">
                  <a:lumMod val="95000"/>
                  <a:lumOff val="5000"/>
                </a:schemeClr>
              </a:solidFill>
              <a:latin typeface="+mn-lt"/>
            </a:endParaRPr>
          </a:p>
        </p:txBody>
      </p:sp>
    </p:spTree>
  </p:cSld>
  <p:clrMapOvr>
    <a:masterClrMapping/>
  </p:clrMapOvr>
  <p:transition>
    <p:wedge/>
    <p:sndAc>
      <p:stSnd>
        <p:snd r:embed="rId2" name="wind.wav"/>
      </p:stSnd>
    </p:sndAc>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1 - Θέση υποσέλιδου"/>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r>
              <a:rPr lang="el-GR"/>
              <a:t>Αμαλία Κ. Ηλιάδη, ιστορικός</a:t>
            </a:r>
          </a:p>
        </p:txBody>
      </p:sp>
      <p:sp>
        <p:nvSpPr>
          <p:cNvPr id="27650" name="2 - Θέση αριθμού διαφάνειας"/>
          <p:cNvSpPr>
            <a:spLocks noGrp="1"/>
          </p:cNvSpPr>
          <p:nvPr>
            <p:ph type="sldNum" sz="quarter" idx="12"/>
          </p:nvPr>
        </p:nvSpPr>
        <p:spPr bwMode="auto">
          <a:noFill/>
          <a:ln>
            <a:miter lim="800000"/>
            <a:headEnd/>
            <a:tailEnd/>
          </a:ln>
        </p:spPr>
        <p:txBody>
          <a:bodyPr wrap="square" lIns="91440" tIns="45720" rIns="91440" bIns="45720" numCol="1" compatLnSpc="1">
            <a:prstTxWarp prst="textNoShape">
              <a:avLst/>
            </a:prstTxWarp>
          </a:bodyPr>
          <a:lstStyle/>
          <a:p>
            <a:pPr fontAlgn="base">
              <a:spcBef>
                <a:spcPct val="0"/>
              </a:spcBef>
              <a:spcAft>
                <a:spcPct val="0"/>
              </a:spcAft>
            </a:pPr>
            <a:fld id="{D94D0AC2-3456-45FD-8E90-4687DBC42173}" type="slidenum">
              <a:rPr lang="el-GR"/>
              <a:pPr fontAlgn="base">
                <a:spcBef>
                  <a:spcPct val="0"/>
                </a:spcBef>
                <a:spcAft>
                  <a:spcPct val="0"/>
                </a:spcAft>
              </a:pPr>
              <a:t>14</a:t>
            </a:fld>
            <a:endParaRPr lang="el-GR"/>
          </a:p>
        </p:txBody>
      </p:sp>
      <p:pic>
        <p:nvPicPr>
          <p:cNvPr id="27651" name="Picture 2" descr="C:\Documents and Settings\Administrator.LIBRARY\My Documents\My Pictures\180px-Eleftherios_Venizelos.jpg"/>
          <p:cNvPicPr>
            <a:picLocks noChangeAspect="1" noChangeArrowheads="1"/>
          </p:cNvPicPr>
          <p:nvPr/>
        </p:nvPicPr>
        <p:blipFill>
          <a:blip r:embed="rId3"/>
          <a:srcRect/>
          <a:stretch>
            <a:fillRect/>
          </a:stretch>
        </p:blipFill>
        <p:spPr bwMode="auto">
          <a:xfrm>
            <a:off x="428625" y="1571625"/>
            <a:ext cx="2428875" cy="3286125"/>
          </a:xfrm>
          <a:prstGeom prst="rect">
            <a:avLst/>
          </a:prstGeom>
          <a:noFill/>
          <a:ln w="38100">
            <a:solidFill>
              <a:schemeClr val="tx1"/>
            </a:solidFill>
            <a:miter lim="800000"/>
            <a:headEnd/>
            <a:tailEnd/>
          </a:ln>
        </p:spPr>
      </p:pic>
      <p:pic>
        <p:nvPicPr>
          <p:cNvPr id="27652" name="Picture 3" descr="C:\Documents and Settings\Administrator.LIBRARY\My Documents\My Pictures\300px-Constantine_at_war.jpg"/>
          <p:cNvPicPr>
            <a:picLocks noChangeAspect="1" noChangeArrowheads="1"/>
          </p:cNvPicPr>
          <p:nvPr/>
        </p:nvPicPr>
        <p:blipFill>
          <a:blip r:embed="rId4"/>
          <a:srcRect/>
          <a:stretch>
            <a:fillRect/>
          </a:stretch>
        </p:blipFill>
        <p:spPr bwMode="auto">
          <a:xfrm>
            <a:off x="3214688" y="1285875"/>
            <a:ext cx="5500687" cy="4000500"/>
          </a:xfrm>
          <a:prstGeom prst="rect">
            <a:avLst/>
          </a:prstGeom>
          <a:noFill/>
          <a:ln w="28575">
            <a:solidFill>
              <a:schemeClr val="tx1"/>
            </a:solidFill>
            <a:miter lim="800000"/>
            <a:headEnd/>
            <a:tailEnd/>
          </a:ln>
        </p:spPr>
      </p:pic>
    </p:spTree>
  </p:cSld>
  <p:clrMapOvr>
    <a:masterClrMapping/>
  </p:clrMapOvr>
  <p:transition>
    <p:wedge/>
    <p:sndAc>
      <p:stSnd>
        <p:snd r:embed="rId2" name="wind.wav"/>
      </p:stSnd>
    </p:sndAc>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 Θέση υποσέλιδου"/>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r>
              <a:rPr lang="el-GR"/>
              <a:t>Αμαλία Κ. Ηλιάδη, ιστορικός</a:t>
            </a:r>
          </a:p>
        </p:txBody>
      </p:sp>
      <p:sp>
        <p:nvSpPr>
          <p:cNvPr id="28674" name="2 - Θέση αριθμού διαφάνειας"/>
          <p:cNvSpPr>
            <a:spLocks noGrp="1"/>
          </p:cNvSpPr>
          <p:nvPr>
            <p:ph type="sldNum" sz="quarter" idx="12"/>
          </p:nvPr>
        </p:nvSpPr>
        <p:spPr bwMode="auto">
          <a:noFill/>
          <a:ln>
            <a:miter lim="800000"/>
            <a:headEnd/>
            <a:tailEnd/>
          </a:ln>
        </p:spPr>
        <p:txBody>
          <a:bodyPr wrap="square" lIns="91440" tIns="45720" rIns="91440" bIns="45720" numCol="1" compatLnSpc="1">
            <a:prstTxWarp prst="textNoShape">
              <a:avLst/>
            </a:prstTxWarp>
          </a:bodyPr>
          <a:lstStyle/>
          <a:p>
            <a:pPr fontAlgn="base">
              <a:spcBef>
                <a:spcPct val="0"/>
              </a:spcBef>
              <a:spcAft>
                <a:spcPct val="0"/>
              </a:spcAft>
            </a:pPr>
            <a:fld id="{F0D5C9C8-5DFA-4317-9A01-1EB3F5218DD4}" type="slidenum">
              <a:rPr lang="el-GR"/>
              <a:pPr fontAlgn="base">
                <a:spcBef>
                  <a:spcPct val="0"/>
                </a:spcBef>
                <a:spcAft>
                  <a:spcPct val="0"/>
                </a:spcAft>
              </a:pPr>
              <a:t>15</a:t>
            </a:fld>
            <a:endParaRPr lang="el-GR"/>
          </a:p>
        </p:txBody>
      </p:sp>
      <p:pic>
        <p:nvPicPr>
          <p:cNvPr id="28675" name="Picture 2" descr="http://www.venizelos-foundation.gr/images/content/097.jpg">
            <a:hlinkClick r:id="rId3"/>
          </p:cNvPr>
          <p:cNvPicPr>
            <a:picLocks noChangeAspect="1" noChangeArrowheads="1"/>
          </p:cNvPicPr>
          <p:nvPr/>
        </p:nvPicPr>
        <p:blipFill>
          <a:blip r:embed="rId4"/>
          <a:srcRect/>
          <a:stretch>
            <a:fillRect/>
          </a:stretch>
        </p:blipFill>
        <p:spPr bwMode="auto">
          <a:xfrm>
            <a:off x="285750" y="285750"/>
            <a:ext cx="5786438" cy="5786438"/>
          </a:xfrm>
          <a:prstGeom prst="rect">
            <a:avLst/>
          </a:prstGeom>
          <a:noFill/>
          <a:ln w="28575">
            <a:solidFill>
              <a:schemeClr val="tx1"/>
            </a:solidFill>
            <a:miter lim="800000"/>
            <a:headEnd/>
            <a:tailEnd/>
          </a:ln>
        </p:spPr>
      </p:pic>
      <p:sp>
        <p:nvSpPr>
          <p:cNvPr id="28676" name="4 - Ορθογώνιο"/>
          <p:cNvSpPr>
            <a:spLocks noChangeArrowheads="1"/>
          </p:cNvSpPr>
          <p:nvPr/>
        </p:nvSpPr>
        <p:spPr bwMode="auto">
          <a:xfrm>
            <a:off x="6215063" y="214313"/>
            <a:ext cx="2714625" cy="6370637"/>
          </a:xfrm>
          <a:prstGeom prst="rect">
            <a:avLst/>
          </a:prstGeom>
          <a:noFill/>
          <a:ln w="9525">
            <a:noFill/>
            <a:miter lim="800000"/>
            <a:headEnd/>
            <a:tailEnd/>
          </a:ln>
        </p:spPr>
        <p:txBody>
          <a:bodyPr>
            <a:spAutoFit/>
          </a:bodyPr>
          <a:lstStyle/>
          <a:p>
            <a:r>
              <a:rPr lang="el-GR" sz="2400" b="1">
                <a:latin typeface="Calibri" pitchFamily="34" charset="0"/>
              </a:rPr>
              <a:t>ΟΙΚΙΑ  - ΜΟΥΣΕΙΟ ΕΛΕΥΘΕΡΙΟΥ ΒΕΝΙΖΕΛΟΥ (ΧΑΛΕΠΑ ΧΑΝΙΩΝ)</a:t>
            </a:r>
          </a:p>
          <a:p>
            <a:r>
              <a:rPr lang="el-GR" sz="2400">
                <a:latin typeface="Calibri" pitchFamily="34" charset="0"/>
              </a:rPr>
              <a:t>Το πατρικό σπίτι του Ελευθερίου Βενιζέλου στη </a:t>
            </a:r>
            <a:r>
              <a:rPr lang="el-GR" sz="2400" b="1">
                <a:latin typeface="Calibri" pitchFamily="34" charset="0"/>
              </a:rPr>
              <a:t>Χαλέπα Χανίων </a:t>
            </a:r>
            <a:r>
              <a:rPr lang="el-GR" sz="2400">
                <a:latin typeface="Calibri" pitchFamily="34" charset="0"/>
              </a:rPr>
              <a:t>αποτέλεσε τη στέγη της ζωής του επί τριάντα και πλέον χρόνια, από το 1880 μέχρι το 1910 και αργότερα κατά διαστήματα από το 1927 μέχρι το 1935.</a:t>
            </a:r>
            <a:br>
              <a:rPr lang="el-GR" sz="2400">
                <a:latin typeface="Calibri" pitchFamily="34" charset="0"/>
              </a:rPr>
            </a:br>
            <a:endParaRPr lang="el-GR" sz="2400">
              <a:latin typeface="Calibri" pitchFamily="34" charset="0"/>
            </a:endParaRPr>
          </a:p>
        </p:txBody>
      </p:sp>
    </p:spTree>
  </p:cSld>
  <p:clrMapOvr>
    <a:masterClrMapping/>
  </p:clrMapOvr>
  <p:transition>
    <p:wedge/>
    <p:sndAc>
      <p:stSnd>
        <p:snd r:embed="rId2" name="wind.wav"/>
      </p:stSnd>
    </p:sndAc>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1 - Θέση υποσέλιδου"/>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r>
              <a:rPr lang="el-GR"/>
              <a:t>Αμαλία Κ. Ηλιάδη, ιστορικός</a:t>
            </a:r>
          </a:p>
        </p:txBody>
      </p:sp>
      <p:sp>
        <p:nvSpPr>
          <p:cNvPr id="29698" name="2 - Θέση αριθμού διαφάνειας"/>
          <p:cNvSpPr>
            <a:spLocks noGrp="1"/>
          </p:cNvSpPr>
          <p:nvPr>
            <p:ph type="sldNum" sz="quarter" idx="12"/>
          </p:nvPr>
        </p:nvSpPr>
        <p:spPr bwMode="auto">
          <a:noFill/>
          <a:ln>
            <a:miter lim="800000"/>
            <a:headEnd/>
            <a:tailEnd/>
          </a:ln>
        </p:spPr>
        <p:txBody>
          <a:bodyPr wrap="square" lIns="91440" tIns="45720" rIns="91440" bIns="45720" numCol="1" compatLnSpc="1">
            <a:prstTxWarp prst="textNoShape">
              <a:avLst/>
            </a:prstTxWarp>
          </a:bodyPr>
          <a:lstStyle/>
          <a:p>
            <a:pPr fontAlgn="base">
              <a:spcBef>
                <a:spcPct val="0"/>
              </a:spcBef>
              <a:spcAft>
                <a:spcPct val="0"/>
              </a:spcAft>
            </a:pPr>
            <a:fld id="{D13F3077-B12E-4329-B197-41A75071C835}" type="slidenum">
              <a:rPr lang="el-GR"/>
              <a:pPr fontAlgn="base">
                <a:spcBef>
                  <a:spcPct val="0"/>
                </a:spcBef>
                <a:spcAft>
                  <a:spcPct val="0"/>
                </a:spcAft>
              </a:pPr>
              <a:t>16</a:t>
            </a:fld>
            <a:endParaRPr lang="el-GR"/>
          </a:p>
        </p:txBody>
      </p:sp>
      <p:sp>
        <p:nvSpPr>
          <p:cNvPr id="29699" name="3 - Ορθογώνιο"/>
          <p:cNvSpPr>
            <a:spLocks noChangeArrowheads="1"/>
          </p:cNvSpPr>
          <p:nvPr/>
        </p:nvSpPr>
        <p:spPr bwMode="auto">
          <a:xfrm>
            <a:off x="214313" y="214313"/>
            <a:ext cx="8715375" cy="6494462"/>
          </a:xfrm>
          <a:prstGeom prst="rect">
            <a:avLst/>
          </a:prstGeom>
          <a:noFill/>
          <a:ln w="9525">
            <a:noFill/>
            <a:miter lim="800000"/>
            <a:headEnd/>
            <a:tailEnd/>
          </a:ln>
        </p:spPr>
        <p:txBody>
          <a:bodyPr>
            <a:spAutoFit/>
          </a:bodyPr>
          <a:lstStyle/>
          <a:p>
            <a:pPr algn="ctr"/>
            <a:r>
              <a:rPr lang="el-GR" sz="3200">
                <a:latin typeface="Calibri" pitchFamily="34" charset="0"/>
              </a:rPr>
              <a:t>Ο Ελευθέριος Βενιζέλος είχε μεγάλη αδυναμία στο σπίτι αυτό. Εκεί έζησε νέος, παντρεύτηκε, γεννήθηκαν τα δύο παιδιά του και πέθανε η γυναίκα του. Στο σπίτι αυτό έμενε όταν ξέσπασε η </a:t>
            </a:r>
            <a:r>
              <a:rPr lang="el-GR" sz="3200" b="1">
                <a:latin typeface="Calibri" pitchFamily="34" charset="0"/>
              </a:rPr>
              <a:t>Επανάσταση του 1897</a:t>
            </a:r>
            <a:r>
              <a:rPr lang="el-GR" sz="3200">
                <a:latin typeface="Calibri" pitchFamily="34" charset="0"/>
              </a:rPr>
              <a:t>, από εκεί ξεκίνησε για το </a:t>
            </a:r>
            <a:r>
              <a:rPr lang="el-GR" sz="3200" b="1">
                <a:latin typeface="Calibri" pitchFamily="34" charset="0"/>
              </a:rPr>
              <a:t>Θέρισο το 1905</a:t>
            </a:r>
            <a:r>
              <a:rPr lang="el-GR" sz="3200">
                <a:latin typeface="Calibri" pitchFamily="34" charset="0"/>
              </a:rPr>
              <a:t>, εκεί επέστρεψε πριν μεταβεί στη Θεσσαλονίκη το 1916 για το Κίνημα της Εθνικής Άμυνας. Αλλά και μετά την αποτυχία του κινήματος του 1935 από το σπίτι αυτό έφυγε. Το σπίτι αυτό, στο οποίο έζησε σχεδόν τη μισή του ζωή, τον έκανε να νιώθει τους ισχυρούς δεσμούς του με την ιδιαίτερη πατρίδα και την οικογένειά του.</a:t>
            </a:r>
            <a:br>
              <a:rPr lang="el-GR" sz="3200">
                <a:latin typeface="Calibri" pitchFamily="34" charset="0"/>
              </a:rPr>
            </a:br>
            <a:endParaRPr lang="el-GR" sz="3200">
              <a:latin typeface="Calibri" pitchFamily="34" charset="0"/>
            </a:endParaRPr>
          </a:p>
        </p:txBody>
      </p:sp>
    </p:spTree>
  </p:cSld>
  <p:clrMapOvr>
    <a:masterClrMapping/>
  </p:clrMapOvr>
  <p:transition>
    <p:wedge/>
    <p:sndAc>
      <p:stSnd>
        <p:snd r:embed="rId2" name="wind.wav"/>
      </p:stSnd>
    </p:sndAc>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1 - Θέση υποσέλιδου"/>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r>
              <a:rPr lang="el-GR"/>
              <a:t>Αμαλία Κ. Ηλιάδη, ιστορικός</a:t>
            </a:r>
          </a:p>
        </p:txBody>
      </p:sp>
      <p:sp>
        <p:nvSpPr>
          <p:cNvPr id="30722" name="2 - Θέση αριθμού διαφάνειας"/>
          <p:cNvSpPr>
            <a:spLocks noGrp="1"/>
          </p:cNvSpPr>
          <p:nvPr>
            <p:ph type="sldNum" sz="quarter" idx="12"/>
          </p:nvPr>
        </p:nvSpPr>
        <p:spPr bwMode="auto">
          <a:noFill/>
          <a:ln>
            <a:miter lim="800000"/>
            <a:headEnd/>
            <a:tailEnd/>
          </a:ln>
        </p:spPr>
        <p:txBody>
          <a:bodyPr wrap="square" lIns="91440" tIns="45720" rIns="91440" bIns="45720" numCol="1" compatLnSpc="1">
            <a:prstTxWarp prst="textNoShape">
              <a:avLst/>
            </a:prstTxWarp>
          </a:bodyPr>
          <a:lstStyle/>
          <a:p>
            <a:pPr fontAlgn="base">
              <a:spcBef>
                <a:spcPct val="0"/>
              </a:spcBef>
              <a:spcAft>
                <a:spcPct val="0"/>
              </a:spcAft>
            </a:pPr>
            <a:fld id="{E814D690-54CD-438A-8D6B-F5B3B668CA38}" type="slidenum">
              <a:rPr lang="el-GR"/>
              <a:pPr fontAlgn="base">
                <a:spcBef>
                  <a:spcPct val="0"/>
                </a:spcBef>
                <a:spcAft>
                  <a:spcPct val="0"/>
                </a:spcAft>
              </a:pPr>
              <a:t>17</a:t>
            </a:fld>
            <a:endParaRPr lang="el-GR"/>
          </a:p>
        </p:txBody>
      </p:sp>
      <p:sp>
        <p:nvSpPr>
          <p:cNvPr id="30723" name="3 - Ορθογώνιο"/>
          <p:cNvSpPr>
            <a:spLocks noChangeArrowheads="1"/>
          </p:cNvSpPr>
          <p:nvPr/>
        </p:nvSpPr>
        <p:spPr bwMode="auto">
          <a:xfrm>
            <a:off x="500063" y="357188"/>
            <a:ext cx="8143875" cy="5970587"/>
          </a:xfrm>
          <a:prstGeom prst="rect">
            <a:avLst/>
          </a:prstGeom>
          <a:noFill/>
          <a:ln w="9525">
            <a:noFill/>
            <a:miter lim="800000"/>
            <a:headEnd/>
            <a:tailEnd/>
          </a:ln>
        </p:spPr>
        <p:txBody>
          <a:bodyPr>
            <a:spAutoFit/>
          </a:bodyPr>
          <a:lstStyle/>
          <a:p>
            <a:r>
              <a:rPr lang="el-GR" sz="2800">
                <a:latin typeface="Calibri" pitchFamily="34" charset="0"/>
              </a:rPr>
              <a:t>Με την ανάληψη της πρωθυπουργίας το 1910 ο Ελευθέριος Βενιζέλος φεύγει για την Αθήνα και το σπίτι ενοικιάζεται κυρίως σε συγγενικά του πρόσωπα, ξένους διπλωμάτες και Κρήτες πολιτικούς.</a:t>
            </a:r>
            <a:br>
              <a:rPr lang="el-GR" sz="2800">
                <a:latin typeface="Calibri" pitchFamily="34" charset="0"/>
              </a:rPr>
            </a:br>
            <a:r>
              <a:rPr lang="el-GR" sz="2800" b="1">
                <a:latin typeface="Calibri" pitchFamily="34" charset="0"/>
              </a:rPr>
              <a:t>Τη σημερινή του μορφή την απέκτησε το 1927 όταν ο Ελευθέριος Βενιζέλος επιστρέφει στα Χανιά και προβαίνει στη ριζική ανακαίνιση του σπιτιού της Χαλέπας. </a:t>
            </a:r>
            <a:r>
              <a:rPr lang="el-GR" sz="2800">
                <a:latin typeface="Calibri" pitchFamily="34" charset="0"/>
              </a:rPr>
              <a:t>Τη μελέτη μετατροπής την ανέθεσε στον αρχιτέκτονα Σταυρίδη και επέβλεψε προσωπικά τις εργασίες. </a:t>
            </a:r>
            <a:br>
              <a:rPr lang="el-GR" sz="2800">
                <a:latin typeface="Calibri" pitchFamily="34" charset="0"/>
              </a:rPr>
            </a:br>
            <a:r>
              <a:rPr lang="el-GR" sz="2800">
                <a:latin typeface="Calibri" pitchFamily="34" charset="0"/>
              </a:rPr>
              <a:t>Τα επόμενα χρόνια μέχρι και την έναρξη του Β΄ Παγκοσμίου Πολέμου το σπίτι κατοικείται από τους γιους του Ελευθερίου Βενιζέλου.</a:t>
            </a:r>
            <a:r>
              <a:rPr lang="el-GR">
                <a:latin typeface="Calibri" pitchFamily="34" charset="0"/>
              </a:rPr>
              <a:t/>
            </a:r>
            <a:br>
              <a:rPr lang="el-GR">
                <a:latin typeface="Calibri" pitchFamily="34" charset="0"/>
              </a:rPr>
            </a:br>
            <a:endParaRPr lang="el-GR">
              <a:latin typeface="Calibri" pitchFamily="34" charset="0"/>
            </a:endParaRPr>
          </a:p>
        </p:txBody>
      </p:sp>
    </p:spTree>
  </p:cSld>
  <p:clrMapOvr>
    <a:masterClrMapping/>
  </p:clrMapOvr>
  <p:transition>
    <p:wedge/>
    <p:sndAc>
      <p:stSnd>
        <p:snd r:embed="rId2" name="wind.wav"/>
      </p:stSnd>
    </p:sndAc>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1 - Θέση υποσέλιδου"/>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r>
              <a:rPr lang="el-GR"/>
              <a:t>Αμαλία Κ. Ηλιάδη, ιστορικός</a:t>
            </a:r>
          </a:p>
        </p:txBody>
      </p:sp>
      <p:sp>
        <p:nvSpPr>
          <p:cNvPr id="31746" name="2 - Θέση αριθμού διαφάνειας"/>
          <p:cNvSpPr>
            <a:spLocks noGrp="1"/>
          </p:cNvSpPr>
          <p:nvPr>
            <p:ph type="sldNum" sz="quarter" idx="12"/>
          </p:nvPr>
        </p:nvSpPr>
        <p:spPr bwMode="auto">
          <a:noFill/>
          <a:ln>
            <a:miter lim="800000"/>
            <a:headEnd/>
            <a:tailEnd/>
          </a:ln>
        </p:spPr>
        <p:txBody>
          <a:bodyPr wrap="square" lIns="91440" tIns="45720" rIns="91440" bIns="45720" numCol="1" compatLnSpc="1">
            <a:prstTxWarp prst="textNoShape">
              <a:avLst/>
            </a:prstTxWarp>
          </a:bodyPr>
          <a:lstStyle/>
          <a:p>
            <a:pPr fontAlgn="base">
              <a:spcBef>
                <a:spcPct val="0"/>
              </a:spcBef>
              <a:spcAft>
                <a:spcPct val="0"/>
              </a:spcAft>
            </a:pPr>
            <a:fld id="{FDB1FC89-5812-4CF4-82CD-86F087144498}" type="slidenum">
              <a:rPr lang="el-GR"/>
              <a:pPr fontAlgn="base">
                <a:spcBef>
                  <a:spcPct val="0"/>
                </a:spcBef>
                <a:spcAft>
                  <a:spcPct val="0"/>
                </a:spcAft>
              </a:pPr>
              <a:t>18</a:t>
            </a:fld>
            <a:endParaRPr lang="el-GR"/>
          </a:p>
        </p:txBody>
      </p:sp>
      <p:sp>
        <p:nvSpPr>
          <p:cNvPr id="31747" name="3 - Ορθογώνιο"/>
          <p:cNvSpPr>
            <a:spLocks noChangeArrowheads="1"/>
          </p:cNvSpPr>
          <p:nvPr/>
        </p:nvSpPr>
        <p:spPr bwMode="auto">
          <a:xfrm>
            <a:off x="500063" y="357188"/>
            <a:ext cx="8143875" cy="5294312"/>
          </a:xfrm>
          <a:prstGeom prst="rect">
            <a:avLst/>
          </a:prstGeom>
          <a:noFill/>
          <a:ln w="9525">
            <a:noFill/>
            <a:miter lim="800000"/>
            <a:headEnd/>
            <a:tailEnd/>
          </a:ln>
        </p:spPr>
        <p:txBody>
          <a:bodyPr>
            <a:spAutoFit/>
          </a:bodyPr>
          <a:lstStyle/>
          <a:p>
            <a:pPr algn="ctr"/>
            <a:r>
              <a:rPr lang="el-GR" sz="3200" b="1">
                <a:latin typeface="Calibri" pitchFamily="34" charset="0"/>
              </a:rPr>
              <a:t>Το 1941 στη Μάχη της Κρήτης το σπίτι βομβαρδίζεται</a:t>
            </a:r>
            <a:r>
              <a:rPr lang="el-GR" sz="3200">
                <a:latin typeface="Calibri" pitchFamily="34" charset="0"/>
              </a:rPr>
              <a:t>. Οι Γερμανοί το αναστηλώνουν και το χρησιμοποιούν ως στρατηγείο και κατοικία τού εκάστοτε Γερμανού Διοικητή του Φρουρίου Κρήτης. </a:t>
            </a:r>
            <a:r>
              <a:rPr lang="el-GR" sz="3200" b="1">
                <a:latin typeface="Calibri" pitchFamily="34" charset="0"/>
              </a:rPr>
              <a:t>Κατά τη διάρκεια της Κατοχής το σπίτι υπέστη σοβαρές φθορές και βανδαλισμούς.</a:t>
            </a:r>
            <a:r>
              <a:rPr lang="el-GR" sz="3200">
                <a:latin typeface="Calibri" pitchFamily="34" charset="0"/>
              </a:rPr>
              <a:t> Ένα δωμάτιο του ισογείου, που οι Γερμανοί χρησιμοποιούσαν ως αίθουσα διασκέδασης, φέρει τοιχογραφίες με διασκεδαστικές φιγούρες.</a:t>
            </a:r>
            <a:r>
              <a:rPr lang="el-GR">
                <a:latin typeface="Calibri" pitchFamily="34" charset="0"/>
              </a:rPr>
              <a:t/>
            </a:r>
            <a:br>
              <a:rPr lang="el-GR">
                <a:latin typeface="Calibri" pitchFamily="34" charset="0"/>
              </a:rPr>
            </a:br>
            <a:endParaRPr lang="el-GR">
              <a:latin typeface="Calibri" pitchFamily="34" charset="0"/>
            </a:endParaRPr>
          </a:p>
        </p:txBody>
      </p:sp>
    </p:spTree>
  </p:cSld>
  <p:clrMapOvr>
    <a:masterClrMapping/>
  </p:clrMapOvr>
  <p:transition>
    <p:wedge/>
    <p:sndAc>
      <p:stSnd>
        <p:snd r:embed="rId2" name="wind.wav"/>
      </p:stSnd>
    </p:sndAc>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1 - Θέση υποσέλιδου"/>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r>
              <a:rPr lang="el-GR"/>
              <a:t>Αμαλία Κ. Ηλιάδη, ιστορικός</a:t>
            </a:r>
          </a:p>
        </p:txBody>
      </p:sp>
      <p:sp>
        <p:nvSpPr>
          <p:cNvPr id="32770" name="2 - Θέση αριθμού διαφάνειας"/>
          <p:cNvSpPr>
            <a:spLocks noGrp="1"/>
          </p:cNvSpPr>
          <p:nvPr>
            <p:ph type="sldNum" sz="quarter" idx="12"/>
          </p:nvPr>
        </p:nvSpPr>
        <p:spPr bwMode="auto">
          <a:noFill/>
          <a:ln>
            <a:miter lim="800000"/>
            <a:headEnd/>
            <a:tailEnd/>
          </a:ln>
        </p:spPr>
        <p:txBody>
          <a:bodyPr wrap="square" lIns="91440" tIns="45720" rIns="91440" bIns="45720" numCol="1" compatLnSpc="1">
            <a:prstTxWarp prst="textNoShape">
              <a:avLst/>
            </a:prstTxWarp>
          </a:bodyPr>
          <a:lstStyle/>
          <a:p>
            <a:pPr fontAlgn="base">
              <a:spcBef>
                <a:spcPct val="0"/>
              </a:spcBef>
              <a:spcAft>
                <a:spcPct val="0"/>
              </a:spcAft>
            </a:pPr>
            <a:fld id="{62C2194E-4D6E-45FB-929F-F44C442AC096}" type="slidenum">
              <a:rPr lang="el-GR"/>
              <a:pPr fontAlgn="base">
                <a:spcBef>
                  <a:spcPct val="0"/>
                </a:spcBef>
                <a:spcAft>
                  <a:spcPct val="0"/>
                </a:spcAft>
              </a:pPr>
              <a:t>19</a:t>
            </a:fld>
            <a:endParaRPr lang="el-GR"/>
          </a:p>
        </p:txBody>
      </p:sp>
      <p:sp>
        <p:nvSpPr>
          <p:cNvPr id="32771" name="3 - Ορθογώνιο"/>
          <p:cNvSpPr>
            <a:spLocks noChangeArrowheads="1"/>
          </p:cNvSpPr>
          <p:nvPr/>
        </p:nvSpPr>
        <p:spPr bwMode="auto">
          <a:xfrm>
            <a:off x="357188" y="285750"/>
            <a:ext cx="8429625" cy="5540375"/>
          </a:xfrm>
          <a:prstGeom prst="rect">
            <a:avLst/>
          </a:prstGeom>
          <a:noFill/>
          <a:ln w="9525">
            <a:noFill/>
            <a:miter lim="800000"/>
            <a:headEnd/>
            <a:tailEnd/>
          </a:ln>
        </p:spPr>
        <p:txBody>
          <a:bodyPr>
            <a:spAutoFit/>
          </a:bodyPr>
          <a:lstStyle/>
          <a:p>
            <a:pPr algn="ctr"/>
            <a:r>
              <a:rPr lang="el-GR" sz="2400">
                <a:latin typeface="Calibri" pitchFamily="34" charset="0"/>
              </a:rPr>
              <a:t>Μετά την απελευθέρωση ο Σοφοκλής Βενιζέλος αναλαμβάνει την πρώτη αποκατάσταση του κτιρίου, κυρίως εξωτερικά, ενώ αργότερα, μετά το θάνατό του, υπό την εποπτεία της Μαρίκας Βενιζέλου, γυναίκας του γιου του Ελευθερίου Βενιζέλου, Κυριάκου, έγιναν κάποιες βελτιώσεις κυρίως στους εσωτερικούς χώρους.</a:t>
            </a:r>
            <a:br>
              <a:rPr lang="el-GR" sz="2400">
                <a:latin typeface="Calibri" pitchFamily="34" charset="0"/>
              </a:rPr>
            </a:br>
            <a:r>
              <a:rPr lang="el-GR" sz="2400">
                <a:latin typeface="Calibri" pitchFamily="34" charset="0"/>
              </a:rPr>
              <a:t>Στη συνέχεια το σπίτι της Χαλέπας κληροδοτήθηκε στο Νικήτα Βενιζέλο, εγγονό του Ελευθερίου Βενιζέλου. </a:t>
            </a:r>
            <a:r>
              <a:rPr lang="el-GR" sz="2400" b="1">
                <a:latin typeface="Calibri" pitchFamily="34" charset="0"/>
              </a:rPr>
              <a:t>Το 2002 το Ελληνικό Δημόσιο αγόρασε το σπίτι και το παραχώρησε στο Εθνικό Ίδρυμα Ερευνών και Μελετών «Ελευθέριος Κ. Βενιζέλος». </a:t>
            </a:r>
            <a:r>
              <a:rPr lang="el-GR" sz="2400">
                <a:latin typeface="Calibri" pitchFamily="34" charset="0"/>
              </a:rPr>
              <a:t>Μετά τη μεταστέγαση των επιστημονικών και διοικητικών υπηρεσιών στην πρ. οικία Βλουμ το 2005, </a:t>
            </a:r>
            <a:r>
              <a:rPr lang="el-GR" sz="2400" b="1">
                <a:latin typeface="Calibri" pitchFamily="34" charset="0"/>
              </a:rPr>
              <a:t>η οικία Βενιζέλου παραμένει η έδρα του Ιδρύματος και εξακολουθεί να λειτουργεί ως Μουσείο, χώρος ιστορικής μνήμης του Ελευθερίου Βενιζέλου.</a:t>
            </a:r>
            <a:r>
              <a:rPr lang="el-GR">
                <a:latin typeface="Calibri" pitchFamily="34" charset="0"/>
              </a:rPr>
              <a:t/>
            </a:r>
            <a:br>
              <a:rPr lang="el-GR">
                <a:latin typeface="Calibri" pitchFamily="34" charset="0"/>
              </a:rPr>
            </a:br>
            <a:endParaRPr lang="el-GR">
              <a:latin typeface="Calibri" pitchFamily="34" charset="0"/>
            </a:endParaRPr>
          </a:p>
        </p:txBody>
      </p:sp>
    </p:spTree>
  </p:cSld>
  <p:clrMapOvr>
    <a:masterClrMapping/>
  </p:clrMapOvr>
  <p:transition>
    <p:wedge/>
    <p:sndAc>
      <p:stSnd>
        <p:snd r:embed="rId2" name="wind.wav"/>
      </p:stSnd>
    </p:sndAc>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1 - Θέση υποσέλιδου"/>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r>
              <a:rPr lang="el-GR"/>
              <a:t>Αμαλία Κ. Ηλιάδη, ιστορικός</a:t>
            </a:r>
          </a:p>
        </p:txBody>
      </p:sp>
      <p:sp>
        <p:nvSpPr>
          <p:cNvPr id="15362" name="2 - Θέση αριθμού διαφάνειας"/>
          <p:cNvSpPr>
            <a:spLocks noGrp="1"/>
          </p:cNvSpPr>
          <p:nvPr>
            <p:ph type="sldNum" sz="quarter" idx="12"/>
          </p:nvPr>
        </p:nvSpPr>
        <p:spPr bwMode="auto">
          <a:noFill/>
          <a:ln>
            <a:miter lim="800000"/>
            <a:headEnd/>
            <a:tailEnd/>
          </a:ln>
        </p:spPr>
        <p:txBody>
          <a:bodyPr wrap="square" lIns="91440" tIns="45720" rIns="91440" bIns="45720" numCol="1" compatLnSpc="1">
            <a:prstTxWarp prst="textNoShape">
              <a:avLst/>
            </a:prstTxWarp>
          </a:bodyPr>
          <a:lstStyle/>
          <a:p>
            <a:pPr fontAlgn="base">
              <a:spcBef>
                <a:spcPct val="0"/>
              </a:spcBef>
              <a:spcAft>
                <a:spcPct val="0"/>
              </a:spcAft>
            </a:pPr>
            <a:fld id="{6E701445-2EBC-4D41-A597-AA3977D42EC3}" type="slidenum">
              <a:rPr lang="el-GR"/>
              <a:pPr fontAlgn="base">
                <a:spcBef>
                  <a:spcPct val="0"/>
                </a:spcBef>
                <a:spcAft>
                  <a:spcPct val="0"/>
                </a:spcAft>
              </a:pPr>
              <a:t>2</a:t>
            </a:fld>
            <a:endParaRPr lang="el-GR"/>
          </a:p>
        </p:txBody>
      </p:sp>
      <p:sp>
        <p:nvSpPr>
          <p:cNvPr id="15363" name="3 - Ορθογώνιο"/>
          <p:cNvSpPr>
            <a:spLocks noChangeArrowheads="1"/>
          </p:cNvSpPr>
          <p:nvPr/>
        </p:nvSpPr>
        <p:spPr bwMode="auto">
          <a:xfrm>
            <a:off x="500063" y="357188"/>
            <a:ext cx="8215312" cy="5816600"/>
          </a:xfrm>
          <a:prstGeom prst="rect">
            <a:avLst/>
          </a:prstGeom>
          <a:noFill/>
          <a:ln w="9525">
            <a:noFill/>
            <a:miter lim="800000"/>
            <a:headEnd/>
            <a:tailEnd/>
          </a:ln>
        </p:spPr>
        <p:txBody>
          <a:bodyPr>
            <a:spAutoFit/>
          </a:bodyPr>
          <a:lstStyle/>
          <a:p>
            <a:pPr algn="ctr"/>
            <a:r>
              <a:rPr lang="el-GR" sz="5400" b="1" i="1">
                <a:latin typeface="Calibri" pitchFamily="34" charset="0"/>
              </a:rPr>
              <a:t>Ο σημαντικότερος Έλληνας πολιτικός, ευφυής, ρεαλιστής και οραματιστής, ευέλικτος και τολμηρός διέθετε μια εντυπωσιακή προσωπική ακτινοβολία. </a:t>
            </a:r>
            <a:r>
              <a:rPr lang="el-GR" sz="4800">
                <a:latin typeface="Calibri" pitchFamily="34" charset="0"/>
              </a:rPr>
              <a:t/>
            </a:r>
            <a:br>
              <a:rPr lang="el-GR" sz="4800">
                <a:latin typeface="Calibri" pitchFamily="34" charset="0"/>
              </a:rPr>
            </a:br>
            <a:endParaRPr lang="el-GR" sz="4800">
              <a:latin typeface="Calibri" pitchFamily="34" charset="0"/>
            </a:endParaRPr>
          </a:p>
        </p:txBody>
      </p:sp>
    </p:spTree>
  </p:cSld>
  <p:clrMapOvr>
    <a:masterClrMapping/>
  </p:clrMapOvr>
  <p:transition>
    <p:wedge/>
    <p:sndAc>
      <p:stSnd>
        <p:snd r:embed="rId2" name="wind.wav"/>
      </p:stSnd>
    </p:sndAc>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1 - Θέση υποσέλιδου"/>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r>
              <a:rPr lang="el-GR"/>
              <a:t>Αμαλία Κ. Ηλιάδη, ιστορικός</a:t>
            </a:r>
          </a:p>
        </p:txBody>
      </p:sp>
      <p:sp>
        <p:nvSpPr>
          <p:cNvPr id="33794" name="2 - Θέση αριθμού διαφάνειας"/>
          <p:cNvSpPr>
            <a:spLocks noGrp="1"/>
          </p:cNvSpPr>
          <p:nvPr>
            <p:ph type="sldNum" sz="quarter" idx="12"/>
          </p:nvPr>
        </p:nvSpPr>
        <p:spPr bwMode="auto">
          <a:noFill/>
          <a:ln>
            <a:miter lim="800000"/>
            <a:headEnd/>
            <a:tailEnd/>
          </a:ln>
        </p:spPr>
        <p:txBody>
          <a:bodyPr wrap="square" lIns="91440" tIns="45720" rIns="91440" bIns="45720" numCol="1" compatLnSpc="1">
            <a:prstTxWarp prst="textNoShape">
              <a:avLst/>
            </a:prstTxWarp>
          </a:bodyPr>
          <a:lstStyle/>
          <a:p>
            <a:pPr fontAlgn="base">
              <a:spcBef>
                <a:spcPct val="0"/>
              </a:spcBef>
              <a:spcAft>
                <a:spcPct val="0"/>
              </a:spcAft>
            </a:pPr>
            <a:fld id="{6A79424A-41D7-4D83-B360-E47B9326532F}" type="slidenum">
              <a:rPr lang="el-GR"/>
              <a:pPr fontAlgn="base">
                <a:spcBef>
                  <a:spcPct val="0"/>
                </a:spcBef>
                <a:spcAft>
                  <a:spcPct val="0"/>
                </a:spcAft>
              </a:pPr>
              <a:t>20</a:t>
            </a:fld>
            <a:endParaRPr lang="el-GR"/>
          </a:p>
        </p:txBody>
      </p:sp>
      <p:sp>
        <p:nvSpPr>
          <p:cNvPr id="33795" name="3 - Ορθογώνιο"/>
          <p:cNvSpPr>
            <a:spLocks noChangeArrowheads="1"/>
          </p:cNvSpPr>
          <p:nvPr/>
        </p:nvSpPr>
        <p:spPr bwMode="auto">
          <a:xfrm>
            <a:off x="214313" y="214313"/>
            <a:ext cx="8643937" cy="6011862"/>
          </a:xfrm>
          <a:prstGeom prst="rect">
            <a:avLst/>
          </a:prstGeom>
          <a:noFill/>
          <a:ln w="9525">
            <a:noFill/>
            <a:miter lim="800000"/>
            <a:headEnd/>
            <a:tailEnd/>
          </a:ln>
        </p:spPr>
        <p:txBody>
          <a:bodyPr>
            <a:spAutoFit/>
          </a:bodyPr>
          <a:lstStyle/>
          <a:p>
            <a:r>
              <a:rPr lang="el-GR" sz="2400" b="1">
                <a:latin typeface="Calibri" pitchFamily="34" charset="0"/>
              </a:rPr>
              <a:t>Το σπίτι φέρει την προσωπική του σφραγίδα και όλοι οι χώροι έχουν διατηρήσει μέχρι και σήμερα την αυθεντική τους μορφή, αυτή που είχαν την εποχή που κατοικούσε στο σπίτι. Έπιπλα της δεκαετίας 1925-1935, διαλεγμένα από τον ίδιο το Βενιζέλο και τη γυναίκα του Έλενα, που τα έφεραν από την Αθήνα και το εξωτερικό, κινητά διακοσμητικά αντικείμενα και πίνακες εποχής, πρωτότυπες φωτογραφίες, προσωπικά του αντικείμενα ιδιαίτερα σημαντικής αξίας κοσμούν το εσωτερικό του σπιτιού.</a:t>
            </a:r>
          </a:p>
          <a:p>
            <a:r>
              <a:rPr lang="el-GR" sz="2400">
                <a:latin typeface="Calibri" pitchFamily="34" charset="0"/>
              </a:rPr>
              <a:t/>
            </a:r>
            <a:br>
              <a:rPr lang="el-GR" sz="2400">
                <a:latin typeface="Calibri" pitchFamily="34" charset="0"/>
              </a:rPr>
            </a:br>
            <a:r>
              <a:rPr lang="el-GR" sz="2000" b="1">
                <a:latin typeface="Calibri" pitchFamily="34" charset="0"/>
              </a:rPr>
              <a:t>Άμεσος σκοπός του Ιδρύματος είναι η αποκατάσταση της ιστορικής οικίας, η οποία έχει σοβαρό στατικό πρόβλημα και η μετατροπή της σε χώρο ιστορικής μνήμης και σύγχρονο μουσείο σύμφωνα με τα διεθνή πρότυπα. </a:t>
            </a:r>
            <a:r>
              <a:rPr lang="el-GR" sz="2000">
                <a:latin typeface="Calibri" pitchFamily="34" charset="0"/>
              </a:rPr>
              <a:t>Μετά την ολοκλήρωση των εργασιών αποκατάστασης και βάσει </a:t>
            </a:r>
            <a:r>
              <a:rPr lang="el-GR" sz="2000" b="1">
                <a:latin typeface="Calibri" pitchFamily="34" charset="0"/>
              </a:rPr>
              <a:t>μουσειολογικής μελέτης, η οικία Βενιζέλου θα λειτουργεί με μουσειακές τεχνολογίες και σύγχρονο τεχνολογικό εξοπλισμό, ενώ προβλέπεται η μελλοντική διασύνδεσή του και με άλλα μουσειακά συγκροτήματα της χώρας και του εξωτερικού.</a:t>
            </a:r>
            <a:r>
              <a:rPr lang="el-GR" sz="2400">
                <a:latin typeface="Calibri" pitchFamily="34" charset="0"/>
              </a:rPr>
              <a:t/>
            </a:r>
            <a:br>
              <a:rPr lang="el-GR" sz="2400">
                <a:latin typeface="Calibri" pitchFamily="34" charset="0"/>
              </a:rPr>
            </a:br>
            <a:endParaRPr lang="el-GR" sz="2400">
              <a:latin typeface="Calibri" pitchFamily="34" charset="0"/>
            </a:endParaRPr>
          </a:p>
        </p:txBody>
      </p:sp>
    </p:spTree>
  </p:cSld>
  <p:clrMapOvr>
    <a:masterClrMapping/>
  </p:clrMapOvr>
  <p:transition>
    <p:wedge/>
    <p:sndAc>
      <p:stSnd>
        <p:snd r:embed="rId2" name="wind.wav"/>
      </p:stSnd>
    </p:sndAc>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1 - Θέση υποσέλιδου"/>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r>
              <a:rPr lang="el-GR"/>
              <a:t>Αμαλία Κ. Ηλιάδη, ιστορικός</a:t>
            </a:r>
          </a:p>
        </p:txBody>
      </p:sp>
      <p:sp>
        <p:nvSpPr>
          <p:cNvPr id="34818" name="2 - Θέση αριθμού διαφάνειας"/>
          <p:cNvSpPr>
            <a:spLocks noGrp="1"/>
          </p:cNvSpPr>
          <p:nvPr>
            <p:ph type="sldNum" sz="quarter" idx="12"/>
          </p:nvPr>
        </p:nvSpPr>
        <p:spPr bwMode="auto">
          <a:noFill/>
          <a:ln>
            <a:miter lim="800000"/>
            <a:headEnd/>
            <a:tailEnd/>
          </a:ln>
        </p:spPr>
        <p:txBody>
          <a:bodyPr wrap="square" lIns="91440" tIns="45720" rIns="91440" bIns="45720" numCol="1" compatLnSpc="1">
            <a:prstTxWarp prst="textNoShape">
              <a:avLst/>
            </a:prstTxWarp>
          </a:bodyPr>
          <a:lstStyle/>
          <a:p>
            <a:pPr fontAlgn="base">
              <a:spcBef>
                <a:spcPct val="0"/>
              </a:spcBef>
              <a:spcAft>
                <a:spcPct val="0"/>
              </a:spcAft>
            </a:pPr>
            <a:fld id="{C55CD1AD-FC29-4803-A10B-C6D2996EAE63}" type="slidenum">
              <a:rPr lang="el-GR"/>
              <a:pPr fontAlgn="base">
                <a:spcBef>
                  <a:spcPct val="0"/>
                </a:spcBef>
                <a:spcAft>
                  <a:spcPct val="0"/>
                </a:spcAft>
              </a:pPr>
              <a:t>21</a:t>
            </a:fld>
            <a:endParaRPr lang="el-GR"/>
          </a:p>
        </p:txBody>
      </p:sp>
      <p:pic>
        <p:nvPicPr>
          <p:cNvPr id="2050" name="Picture 2" descr="http://85.72.35.68/images/2.jpg"/>
          <p:cNvPicPr>
            <a:picLocks noChangeAspect="1" noChangeArrowheads="1"/>
          </p:cNvPicPr>
          <p:nvPr/>
        </p:nvPicPr>
        <p:blipFill>
          <a:blip r:embed="rId3"/>
          <a:srcRect/>
          <a:stretch>
            <a:fillRect/>
          </a:stretch>
        </p:blipFill>
        <p:spPr bwMode="auto">
          <a:xfrm>
            <a:off x="357188" y="285750"/>
            <a:ext cx="4214812" cy="5857875"/>
          </a:xfrm>
          <a:prstGeom prst="rect">
            <a:avLst/>
          </a:prstGeom>
          <a:noFill/>
          <a:ln w="38100">
            <a:solidFill>
              <a:schemeClr val="accent4">
                <a:lumMod val="40000"/>
                <a:lumOff val="60000"/>
              </a:schemeClr>
            </a:solidFill>
          </a:ln>
        </p:spPr>
      </p:pic>
      <p:sp>
        <p:nvSpPr>
          <p:cNvPr id="34820" name="5 - Ορθογώνιο"/>
          <p:cNvSpPr>
            <a:spLocks noChangeArrowheads="1"/>
          </p:cNvSpPr>
          <p:nvPr/>
        </p:nvSpPr>
        <p:spPr bwMode="auto">
          <a:xfrm>
            <a:off x="4786313" y="571500"/>
            <a:ext cx="3786187" cy="5262563"/>
          </a:xfrm>
          <a:prstGeom prst="rect">
            <a:avLst/>
          </a:prstGeom>
          <a:noFill/>
          <a:ln w="9525">
            <a:noFill/>
            <a:miter lim="800000"/>
            <a:headEnd/>
            <a:tailEnd/>
          </a:ln>
        </p:spPr>
        <p:txBody>
          <a:bodyPr>
            <a:spAutoFit/>
          </a:bodyPr>
          <a:lstStyle/>
          <a:p>
            <a:r>
              <a:rPr lang="el-GR" sz="2800">
                <a:latin typeface="Calibri" pitchFamily="34" charset="0"/>
              </a:rPr>
              <a:t>Το </a:t>
            </a:r>
            <a:r>
              <a:rPr lang="el-GR" sz="2800" b="1">
                <a:latin typeface="Calibri" pitchFamily="34" charset="0"/>
              </a:rPr>
              <a:t>Εθνικό Ίδρυμα Ερευνών και Μελετών «Ελευθέριος Κ. Βενιζέλος», </a:t>
            </a:r>
            <a:r>
              <a:rPr lang="el-GR" sz="2800">
                <a:latin typeface="Calibri" pitchFamily="34" charset="0"/>
              </a:rPr>
              <a:t>στο πλαίσιο δημιουργίας ενός ενιαίου εικονικού αρχείου για τον Ελευθέριο Βενιζέλο και τη νεότερη ελληνική ιστορία, ανέλαβε ως φορέας υλοποίησης τα ακόλουθα έργα:</a:t>
            </a:r>
          </a:p>
        </p:txBody>
      </p:sp>
    </p:spTree>
  </p:cSld>
  <p:clrMapOvr>
    <a:masterClrMapping/>
  </p:clrMapOvr>
  <p:transition>
    <p:wedge/>
    <p:sndAc>
      <p:stSnd>
        <p:snd r:embed="rId2" name="wind.wav"/>
      </p:stSnd>
    </p:sndAc>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1 - Θέση υποσέλιδου"/>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r>
              <a:rPr lang="el-GR"/>
              <a:t>Αμαλία Κ. Ηλιάδη, ιστορικός</a:t>
            </a:r>
          </a:p>
        </p:txBody>
      </p:sp>
      <p:sp>
        <p:nvSpPr>
          <p:cNvPr id="35842" name="2 - Θέση αριθμού διαφάνειας"/>
          <p:cNvSpPr>
            <a:spLocks noGrp="1"/>
          </p:cNvSpPr>
          <p:nvPr>
            <p:ph type="sldNum" sz="quarter" idx="12"/>
          </p:nvPr>
        </p:nvSpPr>
        <p:spPr bwMode="auto">
          <a:noFill/>
          <a:ln>
            <a:miter lim="800000"/>
            <a:headEnd/>
            <a:tailEnd/>
          </a:ln>
        </p:spPr>
        <p:txBody>
          <a:bodyPr wrap="square" lIns="91440" tIns="45720" rIns="91440" bIns="45720" numCol="1" compatLnSpc="1">
            <a:prstTxWarp prst="textNoShape">
              <a:avLst/>
            </a:prstTxWarp>
          </a:bodyPr>
          <a:lstStyle/>
          <a:p>
            <a:pPr fontAlgn="base">
              <a:spcBef>
                <a:spcPct val="0"/>
              </a:spcBef>
              <a:spcAft>
                <a:spcPct val="0"/>
              </a:spcAft>
            </a:pPr>
            <a:fld id="{B8EC1570-5E46-4649-9F95-F6B26E080197}" type="slidenum">
              <a:rPr lang="el-GR"/>
              <a:pPr fontAlgn="base">
                <a:spcBef>
                  <a:spcPct val="0"/>
                </a:spcBef>
                <a:spcAft>
                  <a:spcPct val="0"/>
                </a:spcAft>
              </a:pPr>
              <a:t>22</a:t>
            </a:fld>
            <a:endParaRPr lang="el-GR"/>
          </a:p>
        </p:txBody>
      </p:sp>
      <p:sp>
        <p:nvSpPr>
          <p:cNvPr id="35843" name="3 - Ορθογώνιο"/>
          <p:cNvSpPr>
            <a:spLocks noChangeArrowheads="1"/>
          </p:cNvSpPr>
          <p:nvPr/>
        </p:nvSpPr>
        <p:spPr bwMode="auto">
          <a:xfrm>
            <a:off x="428625" y="357188"/>
            <a:ext cx="8143875" cy="5324475"/>
          </a:xfrm>
          <a:prstGeom prst="rect">
            <a:avLst/>
          </a:prstGeom>
          <a:noFill/>
          <a:ln w="9525">
            <a:noFill/>
            <a:miter lim="800000"/>
            <a:headEnd/>
            <a:tailEnd/>
          </a:ln>
        </p:spPr>
        <p:txBody>
          <a:bodyPr>
            <a:spAutoFit/>
          </a:bodyPr>
          <a:lstStyle/>
          <a:p>
            <a:r>
              <a:rPr lang="el-GR" sz="2000" b="1" i="1">
                <a:latin typeface="Calibri" pitchFamily="34" charset="0"/>
              </a:rPr>
              <a:t>«Επιστημονική Τεκμηρίωση και Ψηφιοποίηση Προσωπικού Αρχείου Ελευθερίου Βενιζέλου – Ηλεκτρονική έκδοση με θέμα “Η Κρητική Πολιτεία του Ελευθερίου Βενιζέλου”»</a:t>
            </a:r>
            <a:r>
              <a:rPr lang="el-GR" sz="2000" b="1">
                <a:latin typeface="Calibri" pitchFamily="34" charset="0"/>
              </a:rPr>
              <a:t> </a:t>
            </a:r>
            <a:r>
              <a:rPr lang="el-GR" sz="2000">
                <a:latin typeface="Calibri" pitchFamily="34" charset="0"/>
              </a:rPr>
              <a:t>(Μέτρο 1.3, Ε.Π. “Κοινωνία της Πληροφορίας”, Πρόσκληση 65): πρόκειται για την επιστημονική τεκμηρίωση, ψηφιοποίηση και προβολή τριών από τις </a:t>
            </a:r>
            <a:r>
              <a:rPr lang="el-GR" sz="2000" b="1">
                <a:latin typeface="Calibri" pitchFamily="34" charset="0"/>
              </a:rPr>
              <a:t>αρχειακές μονάδες του προσωπικού αρχείου του Ελευθερίου Βενιζέλου που βρίσκονται στο Εθνικό Ίδρυμα «Ελευθέριος Κ. Βενιζέλος», στο Ελληνικό Λογοτεχνικό &amp; Ιστορικό Αρχείο (ΕΛΙΑ) και στο Μουσείο Μπενάκη. </a:t>
            </a:r>
          </a:p>
          <a:p>
            <a:r>
              <a:rPr lang="el-GR" sz="2000">
                <a:latin typeface="Calibri" pitchFamily="34" charset="0"/>
              </a:rPr>
              <a:t>Ως προς την έκταση το έργο καλύπτει 35.893 τεκμήρια (περίπου 130.000 λήψεις) και συγκεκριμένα ολόκληρα τα αρχεία Βενιζέλου του Ιδρύματος και του ΕΛΙΑ και το μεγαλύτερο μέρος του αρχείου του Μουσείου Μπενάκη, που διαθέτει και τον μεγαλύτερο όγκο του υλικού. </a:t>
            </a:r>
            <a:r>
              <a:rPr lang="el-GR" sz="2000" b="1">
                <a:latin typeface="Calibri" pitchFamily="34" charset="0"/>
              </a:rPr>
              <a:t>Πρόκειται για υλικό ιδιαίτερα σημαντικής ιστορικής αξίας, που κατηγοριοποιείται σε συλλογές εγγράφων, γραφιστικού, φωτογραφικού και χαρτογραφικού υλικού, που αναφέρονται σε σημαντικές πτυχές του έργου, της εποχής και της ζωής του Έλληνα πολιτικού, καλύπτοντας την περίοδο 1880-1936.</a:t>
            </a:r>
            <a:r>
              <a:rPr lang="el-GR" sz="2000">
                <a:latin typeface="Calibri" pitchFamily="34" charset="0"/>
              </a:rPr>
              <a:t/>
            </a:r>
            <a:br>
              <a:rPr lang="el-GR" sz="2000">
                <a:latin typeface="Calibri" pitchFamily="34" charset="0"/>
              </a:rPr>
            </a:br>
            <a:endParaRPr lang="el-GR" sz="2000">
              <a:latin typeface="Calibri" pitchFamily="34" charset="0"/>
            </a:endParaRPr>
          </a:p>
        </p:txBody>
      </p:sp>
    </p:spTree>
  </p:cSld>
  <p:clrMapOvr>
    <a:masterClrMapping/>
  </p:clrMapOvr>
  <p:transition>
    <p:wedge/>
    <p:sndAc>
      <p:stSnd>
        <p:snd r:embed="rId2" name="wind.wav"/>
      </p:stSnd>
    </p:sndAc>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1 - Θέση υποσέλιδου"/>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r>
              <a:rPr lang="el-GR"/>
              <a:t>Αμαλία Κ. Ηλιάδη, ιστορικός</a:t>
            </a:r>
          </a:p>
        </p:txBody>
      </p:sp>
      <p:sp>
        <p:nvSpPr>
          <p:cNvPr id="36866" name="2 - Θέση αριθμού διαφάνειας"/>
          <p:cNvSpPr>
            <a:spLocks noGrp="1"/>
          </p:cNvSpPr>
          <p:nvPr>
            <p:ph type="sldNum" sz="quarter" idx="12"/>
          </p:nvPr>
        </p:nvSpPr>
        <p:spPr bwMode="auto">
          <a:noFill/>
          <a:ln>
            <a:miter lim="800000"/>
            <a:headEnd/>
            <a:tailEnd/>
          </a:ln>
        </p:spPr>
        <p:txBody>
          <a:bodyPr wrap="square" lIns="91440" tIns="45720" rIns="91440" bIns="45720" numCol="1" compatLnSpc="1">
            <a:prstTxWarp prst="textNoShape">
              <a:avLst/>
            </a:prstTxWarp>
          </a:bodyPr>
          <a:lstStyle/>
          <a:p>
            <a:pPr fontAlgn="base">
              <a:spcBef>
                <a:spcPct val="0"/>
              </a:spcBef>
              <a:spcAft>
                <a:spcPct val="0"/>
              </a:spcAft>
            </a:pPr>
            <a:fld id="{4B21CB52-91B3-40D9-910E-2958649EFDE6}" type="slidenum">
              <a:rPr lang="el-GR"/>
              <a:pPr fontAlgn="base">
                <a:spcBef>
                  <a:spcPct val="0"/>
                </a:spcBef>
                <a:spcAft>
                  <a:spcPct val="0"/>
                </a:spcAft>
              </a:pPr>
              <a:t>23</a:t>
            </a:fld>
            <a:endParaRPr lang="el-GR"/>
          </a:p>
        </p:txBody>
      </p:sp>
      <p:sp>
        <p:nvSpPr>
          <p:cNvPr id="36867" name="3 - Ορθογώνιο"/>
          <p:cNvSpPr>
            <a:spLocks noChangeArrowheads="1"/>
          </p:cNvSpPr>
          <p:nvPr/>
        </p:nvSpPr>
        <p:spPr bwMode="auto">
          <a:xfrm>
            <a:off x="357188" y="214313"/>
            <a:ext cx="8429625" cy="6002337"/>
          </a:xfrm>
          <a:prstGeom prst="rect">
            <a:avLst/>
          </a:prstGeom>
          <a:noFill/>
          <a:ln w="9525">
            <a:noFill/>
            <a:miter lim="800000"/>
            <a:headEnd/>
            <a:tailEnd/>
          </a:ln>
        </p:spPr>
        <p:txBody>
          <a:bodyPr>
            <a:spAutoFit/>
          </a:bodyPr>
          <a:lstStyle/>
          <a:p>
            <a:r>
              <a:rPr lang="el-GR" sz="2400" b="1" i="1">
                <a:latin typeface="Calibri" pitchFamily="34" charset="0"/>
              </a:rPr>
              <a:t>«Επιστημονική Τεκμηρίωση και Ψηφιοποίηση Προσωπικού Αρχείου Ελευθερίου Βενιζέλου – Ανάδειξη και Προβολή Ψηφιακού Περιεχομένου μέσω του Διαδικτύου»</a:t>
            </a:r>
            <a:r>
              <a:rPr lang="el-GR" sz="2400">
                <a:latin typeface="Calibri" pitchFamily="34" charset="0"/>
              </a:rPr>
              <a:t> (Μέτρο 1.3, Ε.Π. “Κοινωνία της Πληροφορίας”, Πρόσκληση 172): πρόκειται για την επιστημονική τεκμηρίωση, ψηφιοποίηση και ανάδειξη του προσωπικού αρχείου του Ελευθερίου Βενιζέλου, που βρίσκεται στην κατοχή του Εθνικού Ιδρύματος «Ελευθέριος Κ. Βενιζέλος» [συλλογές εγγράφων και φωτογραφικού υλικού, ενδεικτικά: Συλλογή Ελευθερίου Βενιζέλου (δικογραφία δίκης 1933), Συλλογή Κλεάρχου Μαρκαντωνάκη, Συλλογή Βασ. Καλαϊτζή – Μουντάκη «Μικρασιατική Εκστρατεία &amp; Καταστροφή»] και του Μουσείου Μπενάκη (128 φάκελοι, συλλογή εγγράφων της Βουλής και της Γερουσίας, καθώς και της Προσωρινής Κυβέρνησης Θεσσαλονίκης). Το υλικό αποτελείται συνολικά από 8.447 τεκμήρια (25.737 λήψεις) και καλύπτει την περίοδο από τα τέλη του 19ου αιώνα μέχρι και τη δεκαετία του 1960. </a:t>
            </a:r>
          </a:p>
        </p:txBody>
      </p:sp>
    </p:spTree>
  </p:cSld>
  <p:clrMapOvr>
    <a:masterClrMapping/>
  </p:clrMapOvr>
  <p:transition>
    <p:wedge/>
    <p:sndAc>
      <p:stSnd>
        <p:snd r:embed="rId2" name="wind.wav"/>
      </p:stSnd>
    </p:sndAc>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1 - Θέση υποσέλιδου"/>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r>
              <a:rPr lang="el-GR"/>
              <a:t>Αμαλία Κ. Ηλιάδη, ιστορικός</a:t>
            </a:r>
          </a:p>
        </p:txBody>
      </p:sp>
      <p:sp>
        <p:nvSpPr>
          <p:cNvPr id="37890" name="2 - Θέση αριθμού διαφάνειας"/>
          <p:cNvSpPr>
            <a:spLocks noGrp="1"/>
          </p:cNvSpPr>
          <p:nvPr>
            <p:ph type="sldNum" sz="quarter" idx="12"/>
          </p:nvPr>
        </p:nvSpPr>
        <p:spPr bwMode="auto">
          <a:noFill/>
          <a:ln>
            <a:miter lim="800000"/>
            <a:headEnd/>
            <a:tailEnd/>
          </a:ln>
        </p:spPr>
        <p:txBody>
          <a:bodyPr wrap="square" lIns="91440" tIns="45720" rIns="91440" bIns="45720" numCol="1" compatLnSpc="1">
            <a:prstTxWarp prst="textNoShape">
              <a:avLst/>
            </a:prstTxWarp>
          </a:bodyPr>
          <a:lstStyle/>
          <a:p>
            <a:pPr fontAlgn="base">
              <a:spcBef>
                <a:spcPct val="0"/>
              </a:spcBef>
              <a:spcAft>
                <a:spcPct val="0"/>
              </a:spcAft>
            </a:pPr>
            <a:fld id="{9DCDFDFB-A559-4109-931C-560614FC57AF}" type="slidenum">
              <a:rPr lang="el-GR"/>
              <a:pPr fontAlgn="base">
                <a:spcBef>
                  <a:spcPct val="0"/>
                </a:spcBef>
                <a:spcAft>
                  <a:spcPct val="0"/>
                </a:spcAft>
              </a:pPr>
              <a:t>24</a:t>
            </a:fld>
            <a:endParaRPr lang="el-GR"/>
          </a:p>
        </p:txBody>
      </p:sp>
      <p:pic>
        <p:nvPicPr>
          <p:cNvPr id="37891" name="Picture 2" descr="C:\Documents and Settings\Administrator.LIBRARY\My Documents\My Pictures\180px-AtaturkAndVenizelos.jpg"/>
          <p:cNvPicPr>
            <a:picLocks noChangeAspect="1" noChangeArrowheads="1"/>
          </p:cNvPicPr>
          <p:nvPr/>
        </p:nvPicPr>
        <p:blipFill>
          <a:blip r:embed="rId3"/>
          <a:srcRect/>
          <a:stretch>
            <a:fillRect/>
          </a:stretch>
        </p:blipFill>
        <p:spPr bwMode="auto">
          <a:xfrm>
            <a:off x="1785938" y="214313"/>
            <a:ext cx="5857875" cy="4013200"/>
          </a:xfrm>
          <a:prstGeom prst="rect">
            <a:avLst/>
          </a:prstGeom>
          <a:noFill/>
          <a:ln w="38100">
            <a:solidFill>
              <a:schemeClr val="tx1"/>
            </a:solidFill>
            <a:miter lim="800000"/>
            <a:headEnd/>
            <a:tailEnd/>
          </a:ln>
        </p:spPr>
      </p:pic>
      <p:pic>
        <p:nvPicPr>
          <p:cNvPr id="37892" name="Picture 3" descr="C:\Documents and Settings\Administrator.LIBRARY\My Documents\My Pictures\350px-Empros250723.jpg"/>
          <p:cNvPicPr>
            <a:picLocks noChangeAspect="1" noChangeArrowheads="1"/>
          </p:cNvPicPr>
          <p:nvPr/>
        </p:nvPicPr>
        <p:blipFill>
          <a:blip r:embed="rId4"/>
          <a:srcRect/>
          <a:stretch>
            <a:fillRect/>
          </a:stretch>
        </p:blipFill>
        <p:spPr bwMode="auto">
          <a:xfrm>
            <a:off x="1357313" y="4500563"/>
            <a:ext cx="3857625" cy="1571625"/>
          </a:xfrm>
          <a:prstGeom prst="rect">
            <a:avLst/>
          </a:prstGeom>
          <a:noFill/>
          <a:ln w="28575">
            <a:solidFill>
              <a:schemeClr val="tx1"/>
            </a:solidFill>
            <a:miter lim="800000"/>
            <a:headEnd/>
            <a:tailEnd/>
          </a:ln>
        </p:spPr>
      </p:pic>
      <p:pic>
        <p:nvPicPr>
          <p:cNvPr id="37893" name="Picture 4" descr="C:\Documents and Settings\Administrator.LIBRARY\My Documents\My Pictures\180px-Triandria.jpg"/>
          <p:cNvPicPr>
            <a:picLocks noChangeAspect="1" noChangeArrowheads="1"/>
          </p:cNvPicPr>
          <p:nvPr/>
        </p:nvPicPr>
        <p:blipFill>
          <a:blip r:embed="rId5"/>
          <a:srcRect/>
          <a:stretch>
            <a:fillRect/>
          </a:stretch>
        </p:blipFill>
        <p:spPr bwMode="auto">
          <a:xfrm>
            <a:off x="6000750" y="4500563"/>
            <a:ext cx="2786063" cy="1643062"/>
          </a:xfrm>
          <a:prstGeom prst="rect">
            <a:avLst/>
          </a:prstGeom>
          <a:noFill/>
          <a:ln w="19050">
            <a:solidFill>
              <a:schemeClr val="tx1"/>
            </a:solidFill>
            <a:miter lim="800000"/>
            <a:headEnd/>
            <a:tailEnd/>
          </a:ln>
        </p:spPr>
      </p:pic>
    </p:spTree>
  </p:cSld>
  <p:clrMapOvr>
    <a:masterClrMapping/>
  </p:clrMapOvr>
  <p:transition>
    <p:wedge/>
    <p:sndAc>
      <p:stSnd>
        <p:snd r:embed="rId2" name="wind.wav"/>
      </p:stSnd>
    </p:sndAc>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1 - Θέση υποσέλιδου"/>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r>
              <a:rPr lang="el-GR"/>
              <a:t>Αμαλία Κ. Ηλιάδη, ιστορικός</a:t>
            </a:r>
          </a:p>
        </p:txBody>
      </p:sp>
      <p:sp>
        <p:nvSpPr>
          <p:cNvPr id="38914" name="2 - Θέση αριθμού διαφάνειας"/>
          <p:cNvSpPr>
            <a:spLocks noGrp="1"/>
          </p:cNvSpPr>
          <p:nvPr>
            <p:ph type="sldNum" sz="quarter" idx="12"/>
          </p:nvPr>
        </p:nvSpPr>
        <p:spPr bwMode="auto">
          <a:noFill/>
          <a:ln>
            <a:miter lim="800000"/>
            <a:headEnd/>
            <a:tailEnd/>
          </a:ln>
        </p:spPr>
        <p:txBody>
          <a:bodyPr wrap="square" lIns="91440" tIns="45720" rIns="91440" bIns="45720" numCol="1" compatLnSpc="1">
            <a:prstTxWarp prst="textNoShape">
              <a:avLst/>
            </a:prstTxWarp>
          </a:bodyPr>
          <a:lstStyle/>
          <a:p>
            <a:pPr fontAlgn="base">
              <a:spcBef>
                <a:spcPct val="0"/>
              </a:spcBef>
              <a:spcAft>
                <a:spcPct val="0"/>
              </a:spcAft>
            </a:pPr>
            <a:fld id="{069A6FD2-1D67-4C15-9625-DDA14EE216BC}" type="slidenum">
              <a:rPr lang="el-GR"/>
              <a:pPr fontAlgn="base">
                <a:spcBef>
                  <a:spcPct val="0"/>
                </a:spcBef>
                <a:spcAft>
                  <a:spcPct val="0"/>
                </a:spcAft>
              </a:pPr>
              <a:t>25</a:t>
            </a:fld>
            <a:endParaRPr lang="el-GR"/>
          </a:p>
        </p:txBody>
      </p:sp>
      <p:sp>
        <p:nvSpPr>
          <p:cNvPr id="38915" name="3 - Ορθογώνιο"/>
          <p:cNvSpPr>
            <a:spLocks noChangeArrowheads="1"/>
          </p:cNvSpPr>
          <p:nvPr/>
        </p:nvSpPr>
        <p:spPr bwMode="auto">
          <a:xfrm>
            <a:off x="357188" y="214313"/>
            <a:ext cx="8501062" cy="6186487"/>
          </a:xfrm>
          <a:prstGeom prst="rect">
            <a:avLst/>
          </a:prstGeom>
          <a:noFill/>
          <a:ln w="9525">
            <a:noFill/>
            <a:miter lim="800000"/>
            <a:headEnd/>
            <a:tailEnd/>
          </a:ln>
        </p:spPr>
        <p:txBody>
          <a:bodyPr>
            <a:spAutoFit/>
          </a:bodyPr>
          <a:lstStyle/>
          <a:p>
            <a:pPr algn="ctr"/>
            <a:r>
              <a:rPr lang="el-GR" sz="3600">
                <a:latin typeface="Calibri" pitchFamily="34" charset="0"/>
              </a:rPr>
              <a:t>Η τελευταία τετραετία της διακυβέρνησής του (1928-1932) ήταν περίοδος σταθερότητας και δημιουργίας. Κορυφαία επιτυχία το ελληνοτουρκικό σύμφωνο φιλίας (1930). Το τέλος της σταδιοδρομίας του σημαδεύτηκε από την </a:t>
            </a:r>
            <a:r>
              <a:rPr lang="el-GR" sz="3600">
                <a:latin typeface="Calibri" pitchFamily="34" charset="0"/>
                <a:hlinkClick r:id="rId3" action="ppaction://hlinkfile"/>
              </a:rPr>
              <a:t>απόπειρα κατά της ζωής του (Ιούνιος 1933)</a:t>
            </a:r>
            <a:r>
              <a:rPr lang="el-GR" sz="3600">
                <a:latin typeface="Calibri" pitchFamily="34" charset="0"/>
              </a:rPr>
              <a:t> και το αποτυχημένο κίνημα του Μαρτίου 1935. Αυτοεξορίστηκε στο Παρίσι, όπου πέθανε στις 18 Μαρτίου 1936. </a:t>
            </a:r>
            <a:br>
              <a:rPr lang="el-GR" sz="3600">
                <a:latin typeface="Calibri" pitchFamily="34" charset="0"/>
              </a:rPr>
            </a:br>
            <a:endParaRPr lang="el-GR" sz="3600">
              <a:latin typeface="Calibri" pitchFamily="34" charset="0"/>
            </a:endParaRPr>
          </a:p>
        </p:txBody>
      </p:sp>
    </p:spTree>
  </p:cSld>
  <p:clrMapOvr>
    <a:masterClrMapping/>
  </p:clrMapOvr>
  <p:transition>
    <p:wedge/>
    <p:sndAc>
      <p:stSnd>
        <p:snd r:embed="rId2" name="wind.wav"/>
      </p:stSnd>
    </p:sndAc>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1 - Θέση αριθμού διαφάνειας"/>
          <p:cNvSpPr>
            <a:spLocks noGrp="1"/>
          </p:cNvSpPr>
          <p:nvPr>
            <p:ph type="sldNum" sz="quarter" idx="12"/>
          </p:nvPr>
        </p:nvSpPr>
        <p:spPr bwMode="auto">
          <a:noFill/>
          <a:ln>
            <a:miter lim="800000"/>
            <a:headEnd/>
            <a:tailEnd/>
          </a:ln>
        </p:spPr>
        <p:txBody>
          <a:bodyPr wrap="square" lIns="91440" tIns="45720" rIns="91440" bIns="45720" numCol="1" compatLnSpc="1">
            <a:prstTxWarp prst="textNoShape">
              <a:avLst/>
            </a:prstTxWarp>
          </a:bodyPr>
          <a:lstStyle/>
          <a:p>
            <a:pPr fontAlgn="base">
              <a:spcBef>
                <a:spcPct val="0"/>
              </a:spcBef>
              <a:spcAft>
                <a:spcPct val="0"/>
              </a:spcAft>
            </a:pPr>
            <a:fld id="{D62227AC-73B0-456F-BBD7-BF3B98E27A5B}" type="slidenum">
              <a:rPr lang="el-GR"/>
              <a:pPr fontAlgn="base">
                <a:spcBef>
                  <a:spcPct val="0"/>
                </a:spcBef>
                <a:spcAft>
                  <a:spcPct val="0"/>
                </a:spcAft>
              </a:pPr>
              <a:t>26</a:t>
            </a:fld>
            <a:endParaRPr lang="el-GR"/>
          </a:p>
        </p:txBody>
      </p:sp>
      <p:sp>
        <p:nvSpPr>
          <p:cNvPr id="39938" name="2 - Θέση υποσέλιδου"/>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r>
              <a:rPr lang="el-GR"/>
              <a:t>Αμαλία Κ. Ηλιάδη, ιστορικός</a:t>
            </a:r>
          </a:p>
        </p:txBody>
      </p:sp>
      <p:sp>
        <p:nvSpPr>
          <p:cNvPr id="4" name="3 - Ορθογώνιο"/>
          <p:cNvSpPr/>
          <p:nvPr/>
        </p:nvSpPr>
        <p:spPr>
          <a:xfrm>
            <a:off x="500063" y="357188"/>
            <a:ext cx="8072437" cy="5262562"/>
          </a:xfrm>
          <a:prstGeom prst="rect">
            <a:avLst/>
          </a:prstGeom>
          <a:solidFill>
            <a:schemeClr val="accent1">
              <a:lumMod val="50000"/>
            </a:schemeClr>
          </a:solidFill>
        </p:spPr>
        <p:txBody>
          <a:bodyPr>
            <a:spAutoFit/>
          </a:bodyPr>
          <a:lstStyle/>
          <a:p>
            <a:pPr fontAlgn="auto">
              <a:spcBef>
                <a:spcPts val="0"/>
              </a:spcBef>
              <a:spcAft>
                <a:spcPts val="0"/>
              </a:spcAft>
              <a:defRPr/>
            </a:pPr>
            <a:r>
              <a:rPr lang="el-GR" sz="2800" dirty="0">
                <a:latin typeface="+mn-lt"/>
              </a:rPr>
              <a:t>Το όνομα του Ελευθερίου Βενιζέλου έχει δοθεί σε πολλούς δρόμους και πλατείες σε όλες σχεδόν τις πόλεις της Ελλάδας. Ο </a:t>
            </a:r>
            <a:r>
              <a:rPr lang="el-GR" sz="2800" dirty="0">
                <a:latin typeface="+mn-lt"/>
                <a:hlinkClick r:id="rId3" action="ppaction://hlinkfile" tooltip="Σταθμός Ταύρου-Ελευθερίου Βενιζέλου (Μετρό Αθήνας)"/>
              </a:rPr>
              <a:t>σταθμός Ταύρου</a:t>
            </a:r>
            <a:r>
              <a:rPr lang="el-GR" sz="2800" dirty="0">
                <a:latin typeface="+mn-lt"/>
              </a:rPr>
              <a:t> του </a:t>
            </a:r>
            <a:r>
              <a:rPr lang="el-GR" sz="2800" dirty="0">
                <a:latin typeface="+mn-lt"/>
                <a:hlinkClick r:id="rId4" action="ppaction://hlinkfile" tooltip="ΗΣΑΠ"/>
              </a:rPr>
              <a:t>ηλεκτρικού σιδηροδρόμου</a:t>
            </a:r>
            <a:r>
              <a:rPr lang="el-GR" sz="2800" dirty="0">
                <a:latin typeface="+mn-lt"/>
              </a:rPr>
              <a:t> της </a:t>
            </a:r>
            <a:r>
              <a:rPr lang="el-GR" sz="2800" dirty="0">
                <a:latin typeface="+mn-lt"/>
                <a:hlinkClick r:id="rId5" action="ppaction://hlinkfile" tooltip="Αθήνα"/>
              </a:rPr>
              <a:t>Αθήνας</a:t>
            </a:r>
            <a:r>
              <a:rPr lang="el-GR" sz="2800" dirty="0">
                <a:latin typeface="+mn-lt"/>
              </a:rPr>
              <a:t> φέρει το όνομα του («Ελευθέριος Βενιζέλος - Ταύρος»). Το νέο </a:t>
            </a:r>
            <a:r>
              <a:rPr lang="el-GR" sz="2800" dirty="0">
                <a:latin typeface="+mn-lt"/>
                <a:hlinkClick r:id="rId6" action="ppaction://hlinkfile" tooltip="Διεθνές Αεροδρόμιο Ελευθέριος Βενιζέλος"/>
              </a:rPr>
              <a:t>αεροδρόμιο της Αθήνας</a:t>
            </a:r>
            <a:r>
              <a:rPr lang="el-GR" sz="2800" dirty="0">
                <a:latin typeface="+mn-lt"/>
              </a:rPr>
              <a:t> στα </a:t>
            </a:r>
            <a:r>
              <a:rPr lang="el-GR" sz="2800" dirty="0">
                <a:latin typeface="+mn-lt"/>
                <a:hlinkClick r:id="rId7" action="ppaction://hlinkfile" tooltip="Σπάτα"/>
              </a:rPr>
              <a:t>Σπάτα</a:t>
            </a:r>
            <a:r>
              <a:rPr lang="el-GR" sz="2800" dirty="0">
                <a:latin typeface="+mn-lt"/>
              </a:rPr>
              <a:t> ονομάστηκε προς τιμήν του </a:t>
            </a:r>
            <a:r>
              <a:rPr lang="el-GR" sz="2800" dirty="0">
                <a:latin typeface="+mn-lt"/>
                <a:hlinkClick r:id="rId8" action="ppaction://hlinkfile" tooltip="Διεθνής Αερολιμένας Αθηνών «Ελευθέριος Βενιζέλος»"/>
              </a:rPr>
              <a:t>Διεθνής Αερολιμένας Αθηνών «Ελευθέριος Βενιζέλος»</a:t>
            </a:r>
            <a:r>
              <a:rPr lang="el-GR" sz="2800" dirty="0">
                <a:latin typeface="+mn-lt"/>
              </a:rPr>
              <a:t>. Επίσης ο Ελευθέριος Βενιζέλος απεικονίζεται στο </a:t>
            </a:r>
            <a:r>
              <a:rPr lang="el-GR" sz="2800" dirty="0">
                <a:latin typeface="+mn-lt"/>
                <a:hlinkClick r:id="rId9" action="ppaction://hlinkfile" tooltip="Ελληνικά κέρματα ευρώ"/>
              </a:rPr>
              <a:t>ελληνικό κέρμα του 0,50 €</a:t>
            </a:r>
            <a:r>
              <a:rPr lang="el-GR" sz="2800" dirty="0">
                <a:latin typeface="+mn-lt"/>
              </a:rPr>
              <a:t>.</a:t>
            </a:r>
          </a:p>
          <a:p>
            <a:pPr fontAlgn="auto">
              <a:spcBef>
                <a:spcPts val="0"/>
              </a:spcBef>
              <a:spcAft>
                <a:spcPts val="0"/>
              </a:spcAft>
              <a:defRPr/>
            </a:pPr>
            <a:r>
              <a:rPr lang="el-GR" sz="2800" dirty="0">
                <a:latin typeface="+mn-lt"/>
              </a:rPr>
              <a:t>Προς τιμή του μεγάλου αυτού Πολιτικού η ναυτιλιακή εταιρία </a:t>
            </a:r>
            <a:r>
              <a:rPr lang="el-GR" sz="2800" dirty="0">
                <a:latin typeface="+mn-lt"/>
                <a:hlinkClick r:id="rId10" action="ppaction://hlinkfile" tooltip="Ανώνυμος Ναυτιλιακή Εταιρία Κρήτης (δεν έχει γραφτεί ακόμα)"/>
              </a:rPr>
              <a:t>ΑΝΕΚ </a:t>
            </a:r>
            <a:r>
              <a:rPr lang="el-GR" sz="2800" dirty="0" err="1">
                <a:latin typeface="+mn-lt"/>
                <a:hlinkClick r:id="rId10" action="ppaction://hlinkfile" tooltip="Ανώνυμος Ναυτιλιακή Εταιρία Κρήτης (δεν έχει γραφτεί ακόμα)"/>
              </a:rPr>
              <a:t>lines</a:t>
            </a:r>
            <a:r>
              <a:rPr lang="el-GR" sz="2800" dirty="0">
                <a:latin typeface="+mn-lt"/>
              </a:rPr>
              <a:t> έδωσε το όνομά του </a:t>
            </a:r>
            <a:r>
              <a:rPr lang="el-GR" sz="2800" dirty="0" err="1">
                <a:latin typeface="+mn-lt"/>
              </a:rPr>
              <a:t>σ΄</a:t>
            </a:r>
            <a:r>
              <a:rPr lang="el-GR" sz="2800" dirty="0">
                <a:latin typeface="+mn-lt"/>
              </a:rPr>
              <a:t> ένα από τα πορθμεία της. </a:t>
            </a:r>
            <a:endParaRPr lang="el-GR" sz="2800" dirty="0">
              <a:latin typeface="+mn-lt"/>
            </a:endParaRPr>
          </a:p>
        </p:txBody>
      </p:sp>
    </p:spTree>
  </p:cSld>
  <p:clrMapOvr>
    <a:masterClrMapping/>
  </p:clrMapOvr>
  <p:transition>
    <p:wedge/>
    <p:sndAc>
      <p:stSnd>
        <p:snd r:embed="rId2" name="wind.wav"/>
      </p:stSnd>
    </p:sndAc>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1 - Θέση υποσέλιδου"/>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r>
              <a:rPr lang="el-GR"/>
              <a:t>Αμαλία Κ. Ηλιάδη, ιστορικός</a:t>
            </a:r>
          </a:p>
        </p:txBody>
      </p:sp>
      <p:sp>
        <p:nvSpPr>
          <p:cNvPr id="40962" name="2 - Θέση αριθμού διαφάνειας"/>
          <p:cNvSpPr>
            <a:spLocks noGrp="1"/>
          </p:cNvSpPr>
          <p:nvPr>
            <p:ph type="sldNum" sz="quarter" idx="12"/>
          </p:nvPr>
        </p:nvSpPr>
        <p:spPr bwMode="auto">
          <a:noFill/>
          <a:ln>
            <a:miter lim="800000"/>
            <a:headEnd/>
            <a:tailEnd/>
          </a:ln>
        </p:spPr>
        <p:txBody>
          <a:bodyPr wrap="square" lIns="91440" tIns="45720" rIns="91440" bIns="45720" numCol="1" compatLnSpc="1">
            <a:prstTxWarp prst="textNoShape">
              <a:avLst/>
            </a:prstTxWarp>
          </a:bodyPr>
          <a:lstStyle/>
          <a:p>
            <a:pPr fontAlgn="base">
              <a:spcBef>
                <a:spcPct val="0"/>
              </a:spcBef>
              <a:spcAft>
                <a:spcPct val="0"/>
              </a:spcAft>
            </a:pPr>
            <a:fld id="{3FD7F336-5469-4227-88D8-1A1E5303C5DD}" type="slidenum">
              <a:rPr lang="el-GR"/>
              <a:pPr fontAlgn="base">
                <a:spcBef>
                  <a:spcPct val="0"/>
                </a:spcBef>
                <a:spcAft>
                  <a:spcPct val="0"/>
                </a:spcAft>
              </a:pPr>
              <a:t>27</a:t>
            </a:fld>
            <a:endParaRPr lang="el-GR"/>
          </a:p>
        </p:txBody>
      </p:sp>
      <p:sp>
        <p:nvSpPr>
          <p:cNvPr id="40963" name="3 - Ορθογώνιο"/>
          <p:cNvSpPr>
            <a:spLocks noChangeArrowheads="1"/>
          </p:cNvSpPr>
          <p:nvPr/>
        </p:nvSpPr>
        <p:spPr bwMode="auto">
          <a:xfrm>
            <a:off x="357188" y="285750"/>
            <a:ext cx="8429625" cy="5632450"/>
          </a:xfrm>
          <a:prstGeom prst="rect">
            <a:avLst/>
          </a:prstGeom>
          <a:noFill/>
          <a:ln w="9525">
            <a:noFill/>
            <a:miter lim="800000"/>
            <a:headEnd/>
            <a:tailEnd/>
          </a:ln>
        </p:spPr>
        <p:txBody>
          <a:bodyPr>
            <a:spAutoFit/>
          </a:bodyPr>
          <a:lstStyle/>
          <a:p>
            <a:r>
              <a:rPr lang="el-GR" b="1">
                <a:latin typeface="Calibri" pitchFamily="34" charset="0"/>
              </a:rPr>
              <a:t>Προτεινόμενη βιβλιογραφία:</a:t>
            </a:r>
          </a:p>
          <a:p>
            <a:endParaRPr lang="el-GR" b="1">
              <a:latin typeface="Calibri" pitchFamily="34" charset="0"/>
            </a:endParaRPr>
          </a:p>
          <a:p>
            <a:r>
              <a:rPr lang="el-GR">
                <a:latin typeface="Calibri" pitchFamily="34" charset="0"/>
              </a:rPr>
              <a:t>Ελευθέριος Βενιζέλος, "Τα κείμενα", Λέσχη Φιλελευθέρων, Αθήναι 1978 </a:t>
            </a:r>
          </a:p>
          <a:p>
            <a:r>
              <a:rPr lang="el-GR">
                <a:latin typeface="Calibri" pitchFamily="34" charset="0"/>
              </a:rPr>
              <a:t>Ελευθέριος Βενιζέλος, </a:t>
            </a:r>
            <a:r>
              <a:rPr lang="el-GR" i="1">
                <a:latin typeface="Calibri" pitchFamily="34" charset="0"/>
              </a:rPr>
              <a:t>Ιδιόγραφον Ημερολόγιον</a:t>
            </a:r>
            <a:r>
              <a:rPr lang="el-GR">
                <a:latin typeface="Calibri" pitchFamily="34" charset="0"/>
              </a:rPr>
              <a:t>, </a:t>
            </a:r>
            <a:r>
              <a:rPr lang="el-GR" i="1">
                <a:latin typeface="Calibri" pitchFamily="34" charset="0"/>
              </a:rPr>
              <a:t>Έκδοση Ιστορικής Λαογραφικής και Αρχαιολογικής Εταιρείας Κρήτης</a:t>
            </a:r>
            <a:r>
              <a:rPr lang="el-GR">
                <a:latin typeface="Calibri" pitchFamily="34" charset="0"/>
              </a:rPr>
              <a:t>, </a:t>
            </a:r>
            <a:r>
              <a:rPr lang="el-GR">
                <a:latin typeface="Calibri" pitchFamily="34" charset="0"/>
                <a:hlinkClick r:id="rId3" action="ppaction://hlinkfile" tooltip="1979"/>
              </a:rPr>
              <a:t>1979</a:t>
            </a:r>
            <a:r>
              <a:rPr lang="el-GR">
                <a:latin typeface="Calibri" pitchFamily="34" charset="0"/>
              </a:rPr>
              <a:t>, </a:t>
            </a:r>
            <a:r>
              <a:rPr lang="el-GR">
                <a:latin typeface="Calibri" pitchFamily="34" charset="0"/>
                <a:hlinkClick r:id="rId4" action="ppaction://hlinkfile" tooltip="Χανιά"/>
              </a:rPr>
              <a:t>Χανιά</a:t>
            </a:r>
            <a:r>
              <a:rPr lang="el-GR">
                <a:latin typeface="Calibri" pitchFamily="34" charset="0"/>
              </a:rPr>
              <a:t> </a:t>
            </a:r>
          </a:p>
          <a:p>
            <a:r>
              <a:rPr lang="el-GR" i="1">
                <a:latin typeface="Calibri" pitchFamily="34" charset="0"/>
              </a:rPr>
              <a:t>Ο Ελευθέριος Βενιζέλος και η εποχή του</a:t>
            </a:r>
            <a:r>
              <a:rPr lang="el-GR">
                <a:latin typeface="Calibri" pitchFamily="34" charset="0"/>
              </a:rPr>
              <a:t>, </a:t>
            </a:r>
            <a:r>
              <a:rPr lang="el-GR" i="1">
                <a:latin typeface="Calibri" pitchFamily="34" charset="0"/>
              </a:rPr>
              <a:t>Έκδοση Εφημερίδας "ΤΑ ΝΕΑ"</a:t>
            </a:r>
            <a:r>
              <a:rPr lang="el-GR">
                <a:latin typeface="Calibri" pitchFamily="34" charset="0"/>
              </a:rPr>
              <a:t>, </a:t>
            </a:r>
            <a:r>
              <a:rPr lang="el-GR">
                <a:latin typeface="Calibri" pitchFamily="34" charset="0"/>
                <a:hlinkClick r:id="rId5" action="ppaction://hlinkfile" tooltip="Αθήνα"/>
              </a:rPr>
              <a:t>Αθήνα</a:t>
            </a:r>
            <a:r>
              <a:rPr lang="el-GR">
                <a:latin typeface="Calibri" pitchFamily="34" charset="0"/>
              </a:rPr>
              <a:t>, </a:t>
            </a:r>
            <a:r>
              <a:rPr lang="el-GR">
                <a:latin typeface="Calibri" pitchFamily="34" charset="0"/>
                <a:hlinkClick r:id="rId6" action="ppaction://hlinkfile" tooltip="2005"/>
              </a:rPr>
              <a:t>2005</a:t>
            </a:r>
            <a:r>
              <a:rPr lang="el-GR">
                <a:latin typeface="Calibri" pitchFamily="34" charset="0"/>
              </a:rPr>
              <a:t> </a:t>
            </a:r>
          </a:p>
          <a:p>
            <a:r>
              <a:rPr lang="el-GR">
                <a:latin typeface="Calibri" pitchFamily="34" charset="0"/>
              </a:rPr>
              <a:t>Γεώργιος Ι. Παναγιωτάκης, </a:t>
            </a:r>
            <a:r>
              <a:rPr lang="el-GR" i="1">
                <a:latin typeface="Calibri" pitchFamily="34" charset="0"/>
              </a:rPr>
              <a:t>Ο Βενιζέλος στην επανάσταση και την πολιτική</a:t>
            </a:r>
            <a:r>
              <a:rPr lang="el-GR">
                <a:latin typeface="Calibri" pitchFamily="34" charset="0"/>
              </a:rPr>
              <a:t>, </a:t>
            </a:r>
            <a:r>
              <a:rPr lang="el-GR" i="1">
                <a:latin typeface="Calibri" pitchFamily="34" charset="0"/>
              </a:rPr>
              <a:t>Εκδ.Τυποκρέτα</a:t>
            </a:r>
            <a:r>
              <a:rPr lang="el-GR">
                <a:latin typeface="Calibri" pitchFamily="34" charset="0"/>
              </a:rPr>
              <a:t>, </a:t>
            </a:r>
            <a:r>
              <a:rPr lang="el-GR">
                <a:latin typeface="Calibri" pitchFamily="34" charset="0"/>
                <a:hlinkClick r:id="rId7" action="ppaction://hlinkfile" tooltip="1993"/>
              </a:rPr>
              <a:t>1993</a:t>
            </a:r>
            <a:r>
              <a:rPr lang="el-GR">
                <a:latin typeface="Calibri" pitchFamily="34" charset="0"/>
              </a:rPr>
              <a:t>, </a:t>
            </a:r>
            <a:r>
              <a:rPr lang="el-GR">
                <a:latin typeface="Calibri" pitchFamily="34" charset="0"/>
                <a:hlinkClick r:id="rId8" action="ppaction://hlinkfile" tooltip="Ηράκλειο"/>
              </a:rPr>
              <a:t>Ηράκλειο</a:t>
            </a:r>
            <a:r>
              <a:rPr lang="el-GR">
                <a:latin typeface="Calibri" pitchFamily="34" charset="0"/>
              </a:rPr>
              <a:t> </a:t>
            </a:r>
            <a:r>
              <a:rPr lang="el-GR">
                <a:latin typeface="Calibri" pitchFamily="34" charset="0"/>
                <a:hlinkClick r:id="rId9" action="ppaction://hlinkfile"/>
              </a:rPr>
              <a:t>ISBN 9608519640</a:t>
            </a:r>
            <a:r>
              <a:rPr lang="el-GR">
                <a:latin typeface="Calibri" pitchFamily="34" charset="0"/>
              </a:rPr>
              <a:t> </a:t>
            </a:r>
          </a:p>
          <a:p>
            <a:r>
              <a:rPr lang="el-GR">
                <a:latin typeface="Calibri" pitchFamily="34" charset="0"/>
              </a:rPr>
              <a:t>Φαίδων Κων. Μπουμπουλίδης, </a:t>
            </a:r>
            <a:r>
              <a:rPr lang="el-GR" i="1">
                <a:latin typeface="Calibri" pitchFamily="34" charset="0"/>
              </a:rPr>
              <a:t>Νεοέλληνες λογοτέχναι για τον Ελευθέριο Βενιζέλο: κείμενα και αναφορές</a:t>
            </a:r>
            <a:r>
              <a:rPr lang="el-GR">
                <a:latin typeface="Calibri" pitchFamily="34" charset="0"/>
              </a:rPr>
              <a:t>, </a:t>
            </a:r>
            <a:r>
              <a:rPr lang="el-GR" i="1">
                <a:latin typeface="Calibri" pitchFamily="34" charset="0"/>
              </a:rPr>
              <a:t>Εκδ.Λέσχη Φιλελευθέρων</a:t>
            </a:r>
            <a:r>
              <a:rPr lang="el-GR">
                <a:latin typeface="Calibri" pitchFamily="34" charset="0"/>
              </a:rPr>
              <a:t>, </a:t>
            </a:r>
            <a:r>
              <a:rPr lang="el-GR">
                <a:latin typeface="Calibri" pitchFamily="34" charset="0"/>
                <a:hlinkClick r:id="rId10" action="ppaction://hlinkfile" tooltip="1991"/>
              </a:rPr>
              <a:t>1991</a:t>
            </a:r>
            <a:r>
              <a:rPr lang="el-GR">
                <a:latin typeface="Calibri" pitchFamily="34" charset="0"/>
              </a:rPr>
              <a:t>, Αθήνα </a:t>
            </a:r>
          </a:p>
          <a:p>
            <a:r>
              <a:rPr lang="el-GR">
                <a:latin typeface="Calibri" pitchFamily="34" charset="0"/>
                <a:hlinkClick r:id="rId11" action="ppaction://hlinkfile" tooltip="Θάνος Βερέμης"/>
              </a:rPr>
              <a:t>Θάνος Βερέμης</a:t>
            </a:r>
            <a:r>
              <a:rPr lang="el-GR">
                <a:latin typeface="Calibri" pitchFamily="34" charset="0"/>
              </a:rPr>
              <a:t>, </a:t>
            </a:r>
            <a:r>
              <a:rPr lang="el-GR" i="1">
                <a:latin typeface="Calibri" pitchFamily="34" charset="0"/>
              </a:rPr>
              <a:t>Στρατός και Βενιζελισμός από το 1916 έως το 1935</a:t>
            </a:r>
            <a:r>
              <a:rPr lang="el-GR">
                <a:latin typeface="Calibri" pitchFamily="34" charset="0"/>
              </a:rPr>
              <a:t>, από το </a:t>
            </a:r>
            <a:r>
              <a:rPr lang="el-GR" i="1">
                <a:latin typeface="Calibri" pitchFamily="34" charset="0"/>
              </a:rPr>
              <a:t>Συμπόσιο για τον Ελευθέριο Βενιζέλο</a:t>
            </a:r>
            <a:r>
              <a:rPr lang="el-GR">
                <a:latin typeface="Calibri" pitchFamily="34" charset="0"/>
              </a:rPr>
              <a:t>. Πρακτικά, Αθήνα, </a:t>
            </a:r>
            <a:r>
              <a:rPr lang="el-GR" i="1">
                <a:latin typeface="Calibri" pitchFamily="34" charset="0"/>
              </a:rPr>
              <a:t>Εταιρεία Ελληνικού Λογοτεχνικού και Ιστορικού Αρχείου και Μουσείο Μπενάκη</a:t>
            </a:r>
            <a:r>
              <a:rPr lang="el-GR">
                <a:latin typeface="Calibri" pitchFamily="34" charset="0"/>
              </a:rPr>
              <a:t>, </a:t>
            </a:r>
            <a:r>
              <a:rPr lang="el-GR">
                <a:latin typeface="Calibri" pitchFamily="34" charset="0"/>
                <a:hlinkClick r:id="rId12" action="ppaction://hlinkfile" tooltip="1988"/>
              </a:rPr>
              <a:t>1988</a:t>
            </a:r>
            <a:r>
              <a:rPr lang="el-GR">
                <a:latin typeface="Calibri" pitchFamily="34" charset="0"/>
              </a:rPr>
              <a:t>. </a:t>
            </a:r>
          </a:p>
          <a:p>
            <a:r>
              <a:rPr lang="el-GR">
                <a:latin typeface="Calibri" pitchFamily="34" charset="0"/>
              </a:rPr>
              <a:t>Θάνος Βερέμης, </a:t>
            </a:r>
            <a:r>
              <a:rPr lang="el-GR" i="1">
                <a:latin typeface="Calibri" pitchFamily="34" charset="0"/>
              </a:rPr>
              <a:t>Ελευθέριος Βενιζέλος : κοινωνία, οικονομία, πολιτική στην εποχή του</a:t>
            </a:r>
            <a:r>
              <a:rPr lang="el-GR">
                <a:latin typeface="Calibri" pitchFamily="34" charset="0"/>
              </a:rPr>
              <a:t>, </a:t>
            </a:r>
            <a:r>
              <a:rPr lang="el-GR" i="1">
                <a:latin typeface="Calibri" pitchFamily="34" charset="0"/>
              </a:rPr>
              <a:t>Εκδ.Γνώση</a:t>
            </a:r>
            <a:r>
              <a:rPr lang="el-GR">
                <a:latin typeface="Calibri" pitchFamily="34" charset="0"/>
              </a:rPr>
              <a:t>, </a:t>
            </a:r>
            <a:r>
              <a:rPr lang="el-GR">
                <a:latin typeface="Calibri" pitchFamily="34" charset="0"/>
                <a:hlinkClick r:id="rId13" action="ppaction://hlinkfile" tooltip="1989"/>
              </a:rPr>
              <a:t>1989</a:t>
            </a:r>
            <a:r>
              <a:rPr lang="el-GR">
                <a:latin typeface="Calibri" pitchFamily="34" charset="0"/>
              </a:rPr>
              <a:t>, Αθήνα </a:t>
            </a:r>
            <a:r>
              <a:rPr lang="el-GR">
                <a:latin typeface="Calibri" pitchFamily="34" charset="0"/>
                <a:hlinkClick r:id="rId14" action="ppaction://hlinkfile"/>
              </a:rPr>
              <a:t>ISBN 9602350008</a:t>
            </a:r>
            <a:r>
              <a:rPr lang="el-GR">
                <a:latin typeface="Calibri" pitchFamily="34" charset="0"/>
              </a:rPr>
              <a:t> </a:t>
            </a:r>
          </a:p>
          <a:p>
            <a:r>
              <a:rPr lang="el-GR">
                <a:latin typeface="Calibri" pitchFamily="34" charset="0"/>
              </a:rPr>
              <a:t>Έλενα Βενιζέλου, </a:t>
            </a:r>
            <a:r>
              <a:rPr lang="el-GR" i="1">
                <a:latin typeface="Calibri" pitchFamily="34" charset="0"/>
              </a:rPr>
              <a:t>Στη σκιά του Βενιζέλου</a:t>
            </a:r>
            <a:r>
              <a:rPr lang="el-GR">
                <a:latin typeface="Calibri" pitchFamily="34" charset="0"/>
              </a:rPr>
              <a:t>, </a:t>
            </a:r>
            <a:r>
              <a:rPr lang="el-GR" i="1">
                <a:latin typeface="Calibri" pitchFamily="34" charset="0"/>
              </a:rPr>
              <a:t>Εκδ.Ωκεανίδα</a:t>
            </a:r>
            <a:r>
              <a:rPr lang="el-GR">
                <a:latin typeface="Calibri" pitchFamily="34" charset="0"/>
              </a:rPr>
              <a:t>, </a:t>
            </a:r>
            <a:r>
              <a:rPr lang="el-GR">
                <a:latin typeface="Calibri" pitchFamily="34" charset="0"/>
                <a:hlinkClick r:id="rId15" action="ppaction://hlinkfile" tooltip="2002"/>
              </a:rPr>
              <a:t>2002</a:t>
            </a:r>
            <a:r>
              <a:rPr lang="el-GR">
                <a:latin typeface="Calibri" pitchFamily="34" charset="0"/>
              </a:rPr>
              <a:t>, Αθήνα </a:t>
            </a:r>
            <a:r>
              <a:rPr lang="el-GR">
                <a:latin typeface="Calibri" pitchFamily="34" charset="0"/>
                <a:hlinkClick r:id="rId16" action="ppaction://hlinkfile"/>
              </a:rPr>
              <a:t>ISBN 9604102699</a:t>
            </a:r>
            <a:r>
              <a:rPr lang="el-GR">
                <a:latin typeface="Calibri" pitchFamily="34" charset="0"/>
              </a:rPr>
              <a:t> </a:t>
            </a:r>
          </a:p>
          <a:p>
            <a:r>
              <a:rPr lang="el-GR">
                <a:latin typeface="Calibri" pitchFamily="34" charset="0"/>
                <a:hlinkClick r:id="rId17" action="ppaction://hlinkfile" tooltip="Κωνσταντίνος Καραμανλής (νεότερος)"/>
              </a:rPr>
              <a:t>Κώστας Καραμανλής</a:t>
            </a:r>
            <a:r>
              <a:rPr lang="el-GR">
                <a:latin typeface="Calibri" pitchFamily="34" charset="0"/>
              </a:rPr>
              <a:t>, </a:t>
            </a:r>
            <a:r>
              <a:rPr lang="el-GR" i="1">
                <a:latin typeface="Calibri" pitchFamily="34" charset="0"/>
              </a:rPr>
              <a:t>Ο Ελευθέριος Βενιζέλος και οι εξωτερικές μας σχέσεις, 1928-1932</a:t>
            </a:r>
            <a:r>
              <a:rPr lang="el-GR">
                <a:latin typeface="Calibri" pitchFamily="34" charset="0"/>
              </a:rPr>
              <a:t>, </a:t>
            </a:r>
            <a:r>
              <a:rPr lang="el-GR" i="1">
                <a:latin typeface="Calibri" pitchFamily="34" charset="0"/>
              </a:rPr>
              <a:t>Εκδ.Ελληνική Ευρωεκδοτική</a:t>
            </a:r>
            <a:r>
              <a:rPr lang="el-GR">
                <a:latin typeface="Calibri" pitchFamily="34" charset="0"/>
              </a:rPr>
              <a:t>, </a:t>
            </a:r>
            <a:r>
              <a:rPr lang="el-GR">
                <a:latin typeface="Calibri" pitchFamily="34" charset="0"/>
                <a:hlinkClick r:id="rId18" action="ppaction://hlinkfile" tooltip="1986"/>
              </a:rPr>
              <a:t>1986</a:t>
            </a:r>
            <a:r>
              <a:rPr lang="el-GR">
                <a:latin typeface="Calibri" pitchFamily="34" charset="0"/>
              </a:rPr>
              <a:t>, Αθήνα </a:t>
            </a:r>
          </a:p>
          <a:p>
            <a:r>
              <a:rPr lang="el-GR">
                <a:latin typeface="Calibri" pitchFamily="34" charset="0"/>
                <a:hlinkClick r:id="rId19" action="ppaction://hlinkfile" tooltip="Εμμανουήλ Κριαράς"/>
              </a:rPr>
              <a:t>Εμμανουήλ Κριαράς</a:t>
            </a:r>
            <a:r>
              <a:rPr lang="el-GR">
                <a:latin typeface="Calibri" pitchFamily="34" charset="0"/>
              </a:rPr>
              <a:t>, </a:t>
            </a:r>
            <a:r>
              <a:rPr lang="el-GR" i="1">
                <a:latin typeface="Calibri" pitchFamily="34" charset="0"/>
              </a:rPr>
              <a:t>Ο Ελευθέριος Βενιζέλος και η δημοτική γλώσσα</a:t>
            </a:r>
            <a:r>
              <a:rPr lang="el-GR">
                <a:latin typeface="Calibri" pitchFamily="34" charset="0"/>
              </a:rPr>
              <a:t>, </a:t>
            </a:r>
            <a:r>
              <a:rPr lang="el-GR" i="1">
                <a:latin typeface="Calibri" pitchFamily="34" charset="0"/>
              </a:rPr>
              <a:t>Έκδοση Ακαδημίας Αθηνών</a:t>
            </a:r>
            <a:r>
              <a:rPr lang="el-GR">
                <a:latin typeface="Calibri" pitchFamily="34" charset="0"/>
              </a:rPr>
              <a:t>, </a:t>
            </a:r>
            <a:r>
              <a:rPr lang="el-GR">
                <a:latin typeface="Calibri" pitchFamily="34" charset="0"/>
                <a:hlinkClick r:id="rId20" action="ppaction://hlinkfile" tooltip="1982"/>
              </a:rPr>
              <a:t>1982</a:t>
            </a:r>
            <a:r>
              <a:rPr lang="el-GR">
                <a:latin typeface="Calibri" pitchFamily="34" charset="0"/>
              </a:rPr>
              <a:t>, Αθήνα </a:t>
            </a:r>
          </a:p>
        </p:txBody>
      </p:sp>
    </p:spTree>
  </p:cSld>
  <p:clrMapOvr>
    <a:masterClrMapping/>
  </p:clrMapOvr>
  <p:transition>
    <p:wedge/>
    <p:sndAc>
      <p:stSnd>
        <p:snd r:embed="rId2" name="wind.wav"/>
      </p:stSnd>
    </p:sndAc>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1 - Θέση υποσέλιδου"/>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r>
              <a:rPr lang="el-GR"/>
              <a:t>Αμαλία Κ. Ηλιάδη, ιστορικός</a:t>
            </a:r>
          </a:p>
        </p:txBody>
      </p:sp>
      <p:sp>
        <p:nvSpPr>
          <p:cNvPr id="41986" name="2 - Θέση αριθμού διαφάνειας"/>
          <p:cNvSpPr>
            <a:spLocks noGrp="1"/>
          </p:cNvSpPr>
          <p:nvPr>
            <p:ph type="sldNum" sz="quarter" idx="12"/>
          </p:nvPr>
        </p:nvSpPr>
        <p:spPr bwMode="auto">
          <a:noFill/>
          <a:ln>
            <a:miter lim="800000"/>
            <a:headEnd/>
            <a:tailEnd/>
          </a:ln>
        </p:spPr>
        <p:txBody>
          <a:bodyPr wrap="square" lIns="91440" tIns="45720" rIns="91440" bIns="45720" numCol="1" compatLnSpc="1">
            <a:prstTxWarp prst="textNoShape">
              <a:avLst/>
            </a:prstTxWarp>
          </a:bodyPr>
          <a:lstStyle/>
          <a:p>
            <a:pPr fontAlgn="base">
              <a:spcBef>
                <a:spcPct val="0"/>
              </a:spcBef>
              <a:spcAft>
                <a:spcPct val="0"/>
              </a:spcAft>
            </a:pPr>
            <a:fld id="{91BE0B2E-B786-4243-AE6C-ED88A73DAAAA}" type="slidenum">
              <a:rPr lang="el-GR"/>
              <a:pPr fontAlgn="base">
                <a:spcBef>
                  <a:spcPct val="0"/>
                </a:spcBef>
                <a:spcAft>
                  <a:spcPct val="0"/>
                </a:spcAft>
              </a:pPr>
              <a:t>28</a:t>
            </a:fld>
            <a:endParaRPr lang="el-GR"/>
          </a:p>
        </p:txBody>
      </p:sp>
      <p:sp>
        <p:nvSpPr>
          <p:cNvPr id="41987" name="3 - Ορθογώνιο"/>
          <p:cNvSpPr>
            <a:spLocks noChangeArrowheads="1"/>
          </p:cNvSpPr>
          <p:nvPr/>
        </p:nvSpPr>
        <p:spPr bwMode="auto">
          <a:xfrm>
            <a:off x="357188" y="214313"/>
            <a:ext cx="8429625" cy="5508625"/>
          </a:xfrm>
          <a:prstGeom prst="rect">
            <a:avLst/>
          </a:prstGeom>
          <a:noFill/>
          <a:ln w="9525">
            <a:noFill/>
            <a:miter lim="800000"/>
            <a:headEnd/>
            <a:tailEnd/>
          </a:ln>
        </p:spPr>
        <p:txBody>
          <a:bodyPr>
            <a:spAutoFit/>
          </a:bodyPr>
          <a:lstStyle/>
          <a:p>
            <a:r>
              <a:rPr lang="el-GR" sz="1600">
                <a:latin typeface="Calibri" pitchFamily="34" charset="0"/>
              </a:rPr>
              <a:t>Βασίλειος Τσίχλης, </a:t>
            </a:r>
            <a:r>
              <a:rPr lang="el-GR" sz="1600" i="1">
                <a:latin typeface="Calibri" pitchFamily="34" charset="0"/>
              </a:rPr>
              <a:t>Το κίνημα στο Γουδί και ο Ελευθέριος Βενιζέλος</a:t>
            </a:r>
            <a:r>
              <a:rPr lang="el-GR" sz="1600">
                <a:latin typeface="Calibri" pitchFamily="34" charset="0"/>
              </a:rPr>
              <a:t>, </a:t>
            </a:r>
            <a:r>
              <a:rPr lang="el-GR" sz="1600" i="1">
                <a:latin typeface="Calibri" pitchFamily="34" charset="0"/>
              </a:rPr>
              <a:t>Εκδ.Πολύτροπον</a:t>
            </a:r>
            <a:r>
              <a:rPr lang="el-GR" sz="1600">
                <a:latin typeface="Calibri" pitchFamily="34" charset="0"/>
              </a:rPr>
              <a:t>, </a:t>
            </a:r>
            <a:r>
              <a:rPr lang="el-GR" sz="1600">
                <a:latin typeface="Calibri" pitchFamily="34" charset="0"/>
                <a:hlinkClick r:id="rId3" action="ppaction://hlinkfile" tooltip="2007"/>
              </a:rPr>
              <a:t>2007</a:t>
            </a:r>
            <a:r>
              <a:rPr lang="el-GR" sz="1600">
                <a:latin typeface="Calibri" pitchFamily="34" charset="0"/>
              </a:rPr>
              <a:t>, Αθήνα </a:t>
            </a:r>
            <a:r>
              <a:rPr lang="el-GR" sz="1600">
                <a:latin typeface="Calibri" pitchFamily="34" charset="0"/>
                <a:hlinkClick r:id="rId4" action="ppaction://hlinkfile"/>
              </a:rPr>
              <a:t>ISBN 9608354692</a:t>
            </a:r>
            <a:r>
              <a:rPr lang="el-GR" sz="1600">
                <a:latin typeface="Calibri" pitchFamily="34" charset="0"/>
              </a:rPr>
              <a:t> </a:t>
            </a:r>
          </a:p>
          <a:p>
            <a:r>
              <a:rPr lang="el-GR" sz="1600">
                <a:latin typeface="Calibri" pitchFamily="34" charset="0"/>
              </a:rPr>
              <a:t>Σπύρος Τζόκας, </a:t>
            </a:r>
            <a:r>
              <a:rPr lang="el-GR" sz="1600" i="1">
                <a:latin typeface="Calibri" pitchFamily="34" charset="0"/>
              </a:rPr>
              <a:t>Ο Ελευθέριος Βενιζέλος και το εγχείρημα του αστικού εκσυγχρονισμού 1928-1932: η οικοδόμηση του αστικού κράτους</a:t>
            </a:r>
            <a:r>
              <a:rPr lang="el-GR" sz="1600">
                <a:latin typeface="Calibri" pitchFamily="34" charset="0"/>
              </a:rPr>
              <a:t>, </a:t>
            </a:r>
            <a:r>
              <a:rPr lang="el-GR" sz="1600" i="1">
                <a:latin typeface="Calibri" pitchFamily="34" charset="0"/>
              </a:rPr>
              <a:t>Εκδ.Θεμέλιο</a:t>
            </a:r>
            <a:r>
              <a:rPr lang="el-GR" sz="1600">
                <a:latin typeface="Calibri" pitchFamily="34" charset="0"/>
              </a:rPr>
              <a:t>, </a:t>
            </a:r>
            <a:r>
              <a:rPr lang="el-GR" sz="1600">
                <a:latin typeface="Calibri" pitchFamily="34" charset="0"/>
                <a:hlinkClick r:id="rId5" action="ppaction://hlinkfile" tooltip="2002"/>
              </a:rPr>
              <a:t>2002</a:t>
            </a:r>
            <a:r>
              <a:rPr lang="el-GR" sz="1600">
                <a:latin typeface="Calibri" pitchFamily="34" charset="0"/>
              </a:rPr>
              <a:t>, Αθήνα </a:t>
            </a:r>
            <a:r>
              <a:rPr lang="el-GR" sz="1600">
                <a:latin typeface="Calibri" pitchFamily="34" charset="0"/>
                <a:hlinkClick r:id="rId6" action="ppaction://hlinkfile"/>
              </a:rPr>
              <a:t>ISBN 9603102865</a:t>
            </a:r>
            <a:r>
              <a:rPr lang="el-GR" sz="1600">
                <a:latin typeface="Calibri" pitchFamily="34" charset="0"/>
              </a:rPr>
              <a:t> </a:t>
            </a:r>
          </a:p>
          <a:p>
            <a:r>
              <a:rPr lang="el-GR" sz="1600">
                <a:latin typeface="Calibri" pitchFamily="34" charset="0"/>
              </a:rPr>
              <a:t>Ανδρέας Α. Γαζής, </a:t>
            </a:r>
            <a:r>
              <a:rPr lang="el-GR" sz="1600" i="1">
                <a:latin typeface="Calibri" pitchFamily="34" charset="0"/>
              </a:rPr>
              <a:t>Ο Ελευθέριος Βενιζέλος και το ιδιωτικό δίκαιο</a:t>
            </a:r>
            <a:r>
              <a:rPr lang="el-GR" sz="1600">
                <a:latin typeface="Calibri" pitchFamily="34" charset="0"/>
              </a:rPr>
              <a:t>, </a:t>
            </a:r>
            <a:r>
              <a:rPr lang="el-GR" sz="1600" i="1">
                <a:latin typeface="Calibri" pitchFamily="34" charset="0"/>
              </a:rPr>
              <a:t>Εκδ.Σάκκουλα</a:t>
            </a:r>
            <a:r>
              <a:rPr lang="el-GR" sz="1600">
                <a:latin typeface="Calibri" pitchFamily="34" charset="0"/>
              </a:rPr>
              <a:t>, </a:t>
            </a:r>
            <a:r>
              <a:rPr lang="el-GR" sz="1600">
                <a:latin typeface="Calibri" pitchFamily="34" charset="0"/>
                <a:hlinkClick r:id="rId7" action="ppaction://hlinkfile" tooltip="1986"/>
              </a:rPr>
              <a:t>1986</a:t>
            </a:r>
            <a:r>
              <a:rPr lang="el-GR" sz="1600">
                <a:latin typeface="Calibri" pitchFamily="34" charset="0"/>
              </a:rPr>
              <a:t>, Αθήνα </a:t>
            </a:r>
          </a:p>
          <a:p>
            <a:r>
              <a:rPr lang="el-GR" sz="1600">
                <a:latin typeface="Calibri" pitchFamily="34" charset="0"/>
              </a:rPr>
              <a:t>Νικόλαος Τσίρος, </a:t>
            </a:r>
            <a:r>
              <a:rPr lang="el-GR" sz="1600" i="1">
                <a:latin typeface="Calibri" pitchFamily="34" charset="0"/>
              </a:rPr>
              <a:t>Κράτος, εξουσία, κοινοβουλευτικό σύστημα σε θεσμική και πολιτική κρίση: ο Ελευθέριος Βενιζέλος και η λειτουργία του πολιτεύματος στην περίοδο 1914-1920</a:t>
            </a:r>
            <a:r>
              <a:rPr lang="el-GR" sz="1600">
                <a:latin typeface="Calibri" pitchFamily="34" charset="0"/>
              </a:rPr>
              <a:t>, </a:t>
            </a:r>
            <a:r>
              <a:rPr lang="el-GR" sz="1600" i="1">
                <a:latin typeface="Calibri" pitchFamily="34" charset="0"/>
              </a:rPr>
              <a:t>Εκδ.Σάκκουλα</a:t>
            </a:r>
            <a:r>
              <a:rPr lang="el-GR" sz="1600">
                <a:latin typeface="Calibri" pitchFamily="34" charset="0"/>
              </a:rPr>
              <a:t>, </a:t>
            </a:r>
            <a:r>
              <a:rPr lang="el-GR" sz="1600">
                <a:latin typeface="Calibri" pitchFamily="34" charset="0"/>
                <a:hlinkClick r:id="rId8" action="ppaction://hlinkfile" tooltip="2000"/>
              </a:rPr>
              <a:t>2000</a:t>
            </a:r>
            <a:r>
              <a:rPr lang="el-GR" sz="1600">
                <a:latin typeface="Calibri" pitchFamily="34" charset="0"/>
              </a:rPr>
              <a:t>, Αθήνα </a:t>
            </a:r>
            <a:r>
              <a:rPr lang="el-GR" sz="1600">
                <a:latin typeface="Calibri" pitchFamily="34" charset="0"/>
                <a:hlinkClick r:id="rId9" action="ppaction://hlinkfile"/>
              </a:rPr>
              <a:t>ISBN 9601501983</a:t>
            </a:r>
            <a:r>
              <a:rPr lang="el-GR" sz="1600">
                <a:latin typeface="Calibri" pitchFamily="34" charset="0"/>
              </a:rPr>
              <a:t> </a:t>
            </a:r>
          </a:p>
          <a:p>
            <a:r>
              <a:rPr lang="el-GR" sz="1600">
                <a:latin typeface="Calibri" pitchFamily="34" charset="0"/>
              </a:rPr>
              <a:t>Ευάνθη Χατζηβασιλείου, Αριστόβουλου Ι. Μάνεση, </a:t>
            </a:r>
            <a:r>
              <a:rPr lang="el-GR" sz="1600" i="1">
                <a:latin typeface="Calibri" pitchFamily="34" charset="0"/>
              </a:rPr>
              <a:t>Ο Ελευθέριος Βενιζέλος, η ελληνοτουρκική προσέγγιση και το πρόβλημα της ασφάλειας στα Βαλκάνια 1928-1931</a:t>
            </a:r>
            <a:r>
              <a:rPr lang="el-GR" sz="1600">
                <a:latin typeface="Calibri" pitchFamily="34" charset="0"/>
              </a:rPr>
              <a:t>, </a:t>
            </a:r>
            <a:r>
              <a:rPr lang="el-GR" sz="1600" i="1">
                <a:latin typeface="Calibri" pitchFamily="34" charset="0"/>
              </a:rPr>
              <a:t>Εκδοση Ιδρύματος Μελετών Χερσονήσου του Αίμου, </a:t>
            </a:r>
            <a:r>
              <a:rPr lang="el-GR" sz="1600" i="1">
                <a:latin typeface="Calibri" pitchFamily="34" charset="0"/>
                <a:hlinkClick r:id="rId10" action="ppaction://hlinkfile" tooltip="1999"/>
              </a:rPr>
              <a:t>1999</a:t>
            </a:r>
            <a:r>
              <a:rPr lang="el-GR" sz="1600" i="1">
                <a:latin typeface="Calibri" pitchFamily="34" charset="0"/>
              </a:rPr>
              <a:t>, </a:t>
            </a:r>
            <a:r>
              <a:rPr lang="el-GR" sz="1600" i="1">
                <a:latin typeface="Calibri" pitchFamily="34" charset="0"/>
                <a:hlinkClick r:id="rId11" action="ppaction://hlinkfile" tooltip="Θεσσαλονίκη"/>
              </a:rPr>
              <a:t>Θεσσαλονίκη</a:t>
            </a:r>
            <a:r>
              <a:rPr lang="el-GR" sz="1600" i="1">
                <a:latin typeface="Calibri" pitchFamily="34" charset="0"/>
              </a:rPr>
              <a:t> </a:t>
            </a:r>
            <a:r>
              <a:rPr lang="el-GR" sz="1600" i="1">
                <a:latin typeface="Calibri" pitchFamily="34" charset="0"/>
                <a:hlinkClick r:id="rId12" action="ppaction://hlinkfile"/>
              </a:rPr>
              <a:t>ISBN 9607387287</a:t>
            </a:r>
            <a:r>
              <a:rPr lang="el-GR" sz="1600">
                <a:latin typeface="Calibri" pitchFamily="34" charset="0"/>
              </a:rPr>
              <a:t> </a:t>
            </a:r>
          </a:p>
          <a:p>
            <a:r>
              <a:rPr lang="el-GR" sz="1600">
                <a:latin typeface="Calibri" pitchFamily="34" charset="0"/>
                <a:hlinkClick r:id="rId13" action="ppaction://hlinkfile" tooltip="Πηνελόπη Δέλτα"/>
              </a:rPr>
              <a:t>Πηνελόπη Δέλτα</a:t>
            </a:r>
            <a:r>
              <a:rPr lang="el-GR" sz="1600">
                <a:latin typeface="Calibri" pitchFamily="34" charset="0"/>
              </a:rPr>
              <a:t>, </a:t>
            </a:r>
            <a:r>
              <a:rPr lang="el-GR" sz="1600">
                <a:latin typeface="Calibri" pitchFamily="34" charset="0"/>
                <a:hlinkClick r:id="rId14" action="ppaction://hlinkfile" tooltip="Παύλος Ζάννας"/>
              </a:rPr>
              <a:t>Παύλος Ζάννας</a:t>
            </a:r>
            <a:r>
              <a:rPr lang="el-GR" sz="1600">
                <a:latin typeface="Calibri" pitchFamily="34" charset="0"/>
              </a:rPr>
              <a:t>, </a:t>
            </a:r>
            <a:r>
              <a:rPr lang="el-GR" sz="1600" i="1">
                <a:latin typeface="Calibri" pitchFamily="34" charset="0"/>
              </a:rPr>
              <a:t>Ελευθέριος Κ. Βενιζέλος : ημερολόγιο, αναμνήσεις, μαρτυρίες, αλληλογραφία</a:t>
            </a:r>
            <a:r>
              <a:rPr lang="el-GR" sz="1600">
                <a:latin typeface="Calibri" pitchFamily="34" charset="0"/>
              </a:rPr>
              <a:t>, </a:t>
            </a:r>
            <a:r>
              <a:rPr lang="el-GR" sz="1600" i="1">
                <a:latin typeface="Calibri" pitchFamily="34" charset="0"/>
              </a:rPr>
              <a:t>Εκδ.Ερμής</a:t>
            </a:r>
            <a:r>
              <a:rPr lang="el-GR" sz="1600">
                <a:latin typeface="Calibri" pitchFamily="34" charset="0"/>
              </a:rPr>
              <a:t>, </a:t>
            </a:r>
            <a:r>
              <a:rPr lang="el-GR" sz="1600">
                <a:latin typeface="Calibri" pitchFamily="34" charset="0"/>
                <a:hlinkClick r:id="rId15" action="ppaction://hlinkfile" tooltip="1978"/>
              </a:rPr>
              <a:t>1978</a:t>
            </a:r>
            <a:r>
              <a:rPr lang="el-GR" sz="1600">
                <a:latin typeface="Calibri" pitchFamily="34" charset="0"/>
              </a:rPr>
              <a:t>, Αθήνα </a:t>
            </a:r>
          </a:p>
          <a:p>
            <a:r>
              <a:rPr lang="el-GR" sz="1600">
                <a:latin typeface="Calibri" pitchFamily="34" charset="0"/>
              </a:rPr>
              <a:t>Παύλος Πετρίδης, </a:t>
            </a:r>
            <a:r>
              <a:rPr lang="el-GR" sz="1600" i="1">
                <a:latin typeface="Calibri" pitchFamily="34" charset="0"/>
              </a:rPr>
              <a:t>Ο Ελευθέριος Βενιζέλος στη Θεσσαλονίκη: η προσωρινή κυβέρνηση, 1916-1917</a:t>
            </a:r>
            <a:r>
              <a:rPr lang="el-GR" sz="1600">
                <a:latin typeface="Calibri" pitchFamily="34" charset="0"/>
              </a:rPr>
              <a:t>, </a:t>
            </a:r>
            <a:r>
              <a:rPr lang="el-GR" sz="1600" i="1">
                <a:latin typeface="Calibri" pitchFamily="34" charset="0"/>
              </a:rPr>
              <a:t>Έκδοση Πολιτιστικού Κέντρου Βορείου Ελλάδος της Εθνικής Τράπεζας</a:t>
            </a:r>
            <a:r>
              <a:rPr lang="el-GR" sz="1600">
                <a:latin typeface="Calibri" pitchFamily="34" charset="0"/>
              </a:rPr>
              <a:t>, </a:t>
            </a:r>
            <a:r>
              <a:rPr lang="el-GR" sz="1600">
                <a:latin typeface="Calibri" pitchFamily="34" charset="0"/>
                <a:hlinkClick r:id="rId16" action="ppaction://hlinkfile" tooltip="1994"/>
              </a:rPr>
              <a:t>1994</a:t>
            </a:r>
            <a:r>
              <a:rPr lang="el-GR" sz="1600">
                <a:latin typeface="Calibri" pitchFamily="34" charset="0"/>
              </a:rPr>
              <a:t>, Θεσσαλονίκη </a:t>
            </a:r>
            <a:r>
              <a:rPr lang="el-GR" sz="1600">
                <a:latin typeface="Calibri" pitchFamily="34" charset="0"/>
                <a:hlinkClick r:id="rId17" action="ppaction://hlinkfile"/>
              </a:rPr>
              <a:t>ISBN 9608517184</a:t>
            </a:r>
            <a:r>
              <a:rPr lang="el-GR" sz="1600">
                <a:latin typeface="Calibri" pitchFamily="34" charset="0"/>
              </a:rPr>
              <a:t> </a:t>
            </a:r>
          </a:p>
          <a:p>
            <a:r>
              <a:rPr lang="el-GR" sz="1600">
                <a:latin typeface="Calibri" pitchFamily="34" charset="0"/>
              </a:rPr>
              <a:t>Ελένη Κατσιαδάκη - Γαρδίκα, </a:t>
            </a:r>
            <a:r>
              <a:rPr lang="el-GR" sz="1600" i="1">
                <a:latin typeface="Calibri" pitchFamily="34" charset="0"/>
              </a:rPr>
              <a:t>Ο θάνατος του Ελευθερίου Βενιζέλου στον ελληνικό τύπο</a:t>
            </a:r>
            <a:r>
              <a:rPr lang="el-GR" sz="1600">
                <a:latin typeface="Calibri" pitchFamily="34" charset="0"/>
              </a:rPr>
              <a:t>, </a:t>
            </a:r>
            <a:r>
              <a:rPr lang="el-GR" sz="1600" i="1">
                <a:latin typeface="Calibri" pitchFamily="34" charset="0"/>
              </a:rPr>
              <a:t>Έκδοση Εθνικού Ιδρύματος Ερευνών Ε.Βενιζέλος</a:t>
            </a:r>
            <a:r>
              <a:rPr lang="el-GR" sz="1600">
                <a:latin typeface="Calibri" pitchFamily="34" charset="0"/>
              </a:rPr>
              <a:t>, </a:t>
            </a:r>
            <a:r>
              <a:rPr lang="el-GR" sz="1600">
                <a:latin typeface="Calibri" pitchFamily="34" charset="0"/>
                <a:hlinkClick r:id="rId18" action="ppaction://hlinkfile" tooltip="2004"/>
              </a:rPr>
              <a:t>2004</a:t>
            </a:r>
            <a:r>
              <a:rPr lang="el-GR" sz="1600">
                <a:latin typeface="Calibri" pitchFamily="34" charset="0"/>
              </a:rPr>
              <a:t>, Αθήνα </a:t>
            </a:r>
            <a:r>
              <a:rPr lang="el-GR" sz="1600">
                <a:latin typeface="Calibri" pitchFamily="34" charset="0"/>
                <a:hlinkClick r:id="rId19" action="ppaction://hlinkfile"/>
              </a:rPr>
              <a:t>ISBN 9608698855</a:t>
            </a:r>
            <a:r>
              <a:rPr lang="el-GR" sz="1600">
                <a:latin typeface="Calibri" pitchFamily="34" charset="0"/>
              </a:rPr>
              <a:t> </a:t>
            </a:r>
          </a:p>
          <a:p>
            <a:r>
              <a:rPr lang="el-GR" sz="1600">
                <a:latin typeface="Calibri" pitchFamily="34" charset="0"/>
              </a:rPr>
              <a:t>Δημήτρη Μιχαλόπουλου, </a:t>
            </a:r>
            <a:r>
              <a:rPr lang="el-GR" sz="1600" i="1">
                <a:latin typeface="Calibri" pitchFamily="34" charset="0"/>
              </a:rPr>
              <a:t>Ο Ελευθέριος Βενιζέλος και το Γιουγκοσλαβικό Ζήτημα</a:t>
            </a:r>
            <a:r>
              <a:rPr lang="el-GR" sz="1600">
                <a:latin typeface="Calibri" pitchFamily="34" charset="0"/>
              </a:rPr>
              <a:t>, Αθήνα: Λέσχη Φιλελευθέρων, 1991. </a:t>
            </a:r>
          </a:p>
          <a:p>
            <a:r>
              <a:rPr lang="el-GR" sz="1600">
                <a:latin typeface="Calibri" pitchFamily="34" charset="0"/>
              </a:rPr>
              <a:t>Δημήτρη Μιχαλόπουλου, </a:t>
            </a:r>
            <a:r>
              <a:rPr lang="el-GR" sz="1600" i="1">
                <a:latin typeface="Calibri" pitchFamily="34" charset="0"/>
              </a:rPr>
              <a:t>Ο Ελευθέριος Βενιζέλος και το Βορειοηπειρωτικό Ζήτημα</a:t>
            </a:r>
            <a:r>
              <a:rPr lang="el-GR" sz="1600">
                <a:latin typeface="Calibri" pitchFamily="34" charset="0"/>
              </a:rPr>
              <a:t>, Αθήνα:Λέσχη Φιλελευθέρων, 1992. </a:t>
            </a:r>
          </a:p>
        </p:txBody>
      </p:sp>
    </p:spTree>
  </p:cSld>
  <p:clrMapOvr>
    <a:masterClrMapping/>
  </p:clrMapOvr>
  <p:transition>
    <p:wedge/>
    <p:sndAc>
      <p:stSnd>
        <p:snd r:embed="rId2" name="wind.wav"/>
      </p:stSnd>
    </p:sndAc>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1 - Θέση υποσέλιδου"/>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r>
              <a:rPr lang="el-GR"/>
              <a:t>Αμαλία Κ. Ηλιάδη, ιστορικός</a:t>
            </a:r>
          </a:p>
        </p:txBody>
      </p:sp>
      <p:sp>
        <p:nvSpPr>
          <p:cNvPr id="43010" name="2 - Θέση αριθμού διαφάνειας"/>
          <p:cNvSpPr>
            <a:spLocks noGrp="1"/>
          </p:cNvSpPr>
          <p:nvPr>
            <p:ph type="sldNum" sz="quarter" idx="12"/>
          </p:nvPr>
        </p:nvSpPr>
        <p:spPr bwMode="auto">
          <a:noFill/>
          <a:ln>
            <a:miter lim="800000"/>
            <a:headEnd/>
            <a:tailEnd/>
          </a:ln>
        </p:spPr>
        <p:txBody>
          <a:bodyPr wrap="square" lIns="91440" tIns="45720" rIns="91440" bIns="45720" numCol="1" compatLnSpc="1">
            <a:prstTxWarp prst="textNoShape">
              <a:avLst/>
            </a:prstTxWarp>
          </a:bodyPr>
          <a:lstStyle/>
          <a:p>
            <a:pPr fontAlgn="base">
              <a:spcBef>
                <a:spcPct val="0"/>
              </a:spcBef>
              <a:spcAft>
                <a:spcPct val="0"/>
              </a:spcAft>
            </a:pPr>
            <a:fld id="{8EAD2542-6BFA-48EF-9EDD-B139092A0DE6}" type="slidenum">
              <a:rPr lang="el-GR"/>
              <a:pPr fontAlgn="base">
                <a:spcBef>
                  <a:spcPct val="0"/>
                </a:spcBef>
                <a:spcAft>
                  <a:spcPct val="0"/>
                </a:spcAft>
              </a:pPr>
              <a:t>29</a:t>
            </a:fld>
            <a:endParaRPr lang="el-GR"/>
          </a:p>
        </p:txBody>
      </p:sp>
      <p:sp>
        <p:nvSpPr>
          <p:cNvPr id="43011" name="3 - Ορθογώνιο"/>
          <p:cNvSpPr>
            <a:spLocks noChangeArrowheads="1"/>
          </p:cNvSpPr>
          <p:nvPr/>
        </p:nvSpPr>
        <p:spPr bwMode="auto">
          <a:xfrm>
            <a:off x="357188" y="285750"/>
            <a:ext cx="8429625" cy="5632450"/>
          </a:xfrm>
          <a:prstGeom prst="rect">
            <a:avLst/>
          </a:prstGeom>
          <a:noFill/>
          <a:ln w="9525">
            <a:noFill/>
            <a:miter lim="800000"/>
            <a:headEnd/>
            <a:tailEnd/>
          </a:ln>
        </p:spPr>
        <p:txBody>
          <a:bodyPr>
            <a:spAutoFit/>
          </a:bodyPr>
          <a:lstStyle/>
          <a:p>
            <a:r>
              <a:rPr lang="el-GR" sz="3600">
                <a:latin typeface="Calibri" pitchFamily="34" charset="0"/>
              </a:rPr>
              <a:t>Διεύθυνση - Στοιχεία επικοινωνίας:</a:t>
            </a:r>
            <a:br>
              <a:rPr lang="el-GR" sz="3600">
                <a:latin typeface="Calibri" pitchFamily="34" charset="0"/>
              </a:rPr>
            </a:br>
            <a:r>
              <a:rPr lang="el-GR" sz="3600" b="1">
                <a:latin typeface="Calibri" pitchFamily="34" charset="0"/>
              </a:rPr>
              <a:t>Εθνικό Ίδρυμα Ερευνών και Μελετών «Ελευθέριος Κ. Βενιζέλος»</a:t>
            </a:r>
            <a:r>
              <a:rPr lang="el-GR" sz="3600">
                <a:latin typeface="Calibri" pitchFamily="34" charset="0"/>
              </a:rPr>
              <a:t/>
            </a:r>
            <a:br>
              <a:rPr lang="el-GR" sz="3600">
                <a:latin typeface="Calibri" pitchFamily="34" charset="0"/>
              </a:rPr>
            </a:br>
            <a:r>
              <a:rPr lang="el-GR" sz="3600">
                <a:latin typeface="Calibri" pitchFamily="34" charset="0"/>
              </a:rPr>
              <a:t>Πλατεία Έλενας Bενιζέλου, Χαλέπα, Xανιά, T.K. 73133 </a:t>
            </a:r>
            <a:br>
              <a:rPr lang="el-GR" sz="3600">
                <a:latin typeface="Calibri" pitchFamily="34" charset="0"/>
              </a:rPr>
            </a:br>
            <a:r>
              <a:rPr lang="el-GR" sz="3600">
                <a:latin typeface="Calibri" pitchFamily="34" charset="0"/>
              </a:rPr>
              <a:t>Tηλέφωνο: 28210 56008, 51555-6, 54011, fax: 28210 56009</a:t>
            </a:r>
            <a:br>
              <a:rPr lang="el-GR" sz="3600">
                <a:latin typeface="Calibri" pitchFamily="34" charset="0"/>
              </a:rPr>
            </a:br>
            <a:r>
              <a:rPr lang="el-GR" sz="3600">
                <a:latin typeface="Calibri" pitchFamily="34" charset="0"/>
              </a:rPr>
              <a:t>e-mail: </a:t>
            </a:r>
            <a:r>
              <a:rPr lang="el-GR" sz="3600">
                <a:latin typeface="Calibri" pitchFamily="34" charset="0"/>
                <a:hlinkClick r:id="rId3"/>
              </a:rPr>
              <a:t>info@venizelos-foundation.gr</a:t>
            </a:r>
            <a:r>
              <a:rPr lang="el-GR" sz="3600">
                <a:latin typeface="Calibri" pitchFamily="34" charset="0"/>
              </a:rPr>
              <a:t/>
            </a:r>
            <a:br>
              <a:rPr lang="el-GR" sz="3600">
                <a:latin typeface="Calibri" pitchFamily="34" charset="0"/>
              </a:rPr>
            </a:br>
            <a:r>
              <a:rPr lang="el-GR" sz="3600">
                <a:latin typeface="Calibri" pitchFamily="34" charset="0"/>
              </a:rPr>
              <a:t/>
            </a:r>
            <a:br>
              <a:rPr lang="el-GR" sz="3600">
                <a:latin typeface="Calibri" pitchFamily="34" charset="0"/>
              </a:rPr>
            </a:br>
            <a:r>
              <a:rPr lang="el-GR" sz="3600">
                <a:latin typeface="Calibri" pitchFamily="34" charset="0"/>
              </a:rPr>
              <a:t>Ώρες λειτουργίας: 08:30 - 16:00 </a:t>
            </a:r>
          </a:p>
        </p:txBody>
      </p:sp>
    </p:spTree>
  </p:cSld>
  <p:clrMapOvr>
    <a:masterClrMapping/>
  </p:clrMapOvr>
  <p:transition>
    <p:wedge/>
    <p:sndAc>
      <p:stSnd>
        <p:snd r:embed="rId2" name="wind.wav"/>
      </p:stSnd>
    </p:sndAc>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1 - Θέση υποσέλιδου"/>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r>
              <a:rPr lang="el-GR"/>
              <a:t>Αμαλία Κ. Ηλιάδη, ιστορικός</a:t>
            </a:r>
          </a:p>
        </p:txBody>
      </p:sp>
      <p:sp>
        <p:nvSpPr>
          <p:cNvPr id="16386" name="2 - Θέση αριθμού διαφάνειας"/>
          <p:cNvSpPr>
            <a:spLocks noGrp="1"/>
          </p:cNvSpPr>
          <p:nvPr>
            <p:ph type="sldNum" sz="quarter" idx="12"/>
          </p:nvPr>
        </p:nvSpPr>
        <p:spPr bwMode="auto">
          <a:noFill/>
          <a:ln>
            <a:miter lim="800000"/>
            <a:headEnd/>
            <a:tailEnd/>
          </a:ln>
        </p:spPr>
        <p:txBody>
          <a:bodyPr wrap="square" lIns="91440" tIns="45720" rIns="91440" bIns="45720" numCol="1" compatLnSpc="1">
            <a:prstTxWarp prst="textNoShape">
              <a:avLst/>
            </a:prstTxWarp>
          </a:bodyPr>
          <a:lstStyle/>
          <a:p>
            <a:pPr fontAlgn="base">
              <a:spcBef>
                <a:spcPct val="0"/>
              </a:spcBef>
              <a:spcAft>
                <a:spcPct val="0"/>
              </a:spcAft>
            </a:pPr>
            <a:fld id="{1B97D90A-7DCC-45A9-B010-8E0B59D582C9}" type="slidenum">
              <a:rPr lang="el-GR"/>
              <a:pPr fontAlgn="base">
                <a:spcBef>
                  <a:spcPct val="0"/>
                </a:spcBef>
                <a:spcAft>
                  <a:spcPct val="0"/>
                </a:spcAft>
              </a:pPr>
              <a:t>3</a:t>
            </a:fld>
            <a:endParaRPr lang="el-GR"/>
          </a:p>
        </p:txBody>
      </p:sp>
      <p:sp>
        <p:nvSpPr>
          <p:cNvPr id="16387" name="3 - Ορθογώνιο"/>
          <p:cNvSpPr>
            <a:spLocks noChangeArrowheads="1"/>
          </p:cNvSpPr>
          <p:nvPr/>
        </p:nvSpPr>
        <p:spPr bwMode="auto">
          <a:xfrm>
            <a:off x="214313" y="214313"/>
            <a:ext cx="8643937" cy="6186487"/>
          </a:xfrm>
          <a:prstGeom prst="rect">
            <a:avLst/>
          </a:prstGeom>
          <a:noFill/>
          <a:ln w="9525">
            <a:noFill/>
            <a:miter lim="800000"/>
            <a:headEnd/>
            <a:tailEnd/>
          </a:ln>
        </p:spPr>
        <p:txBody>
          <a:bodyPr>
            <a:spAutoFit/>
          </a:bodyPr>
          <a:lstStyle/>
          <a:p>
            <a:pPr algn="ctr"/>
            <a:r>
              <a:rPr lang="el-GR" sz="3600" b="1" i="1">
                <a:latin typeface="Calibri" pitchFamily="34" charset="0"/>
              </a:rPr>
              <a:t>Γεννήθηκε στην τουρκοκρατούμενη Κρήτη το 1864. Στα νεανικά του χρόνια η οικογένειά του κατέφυγε στην Ελλάδα, καθώς ο πατέρας του υφίστατο τις συνέπειες της επαναστατικής του δράσης. Μετά την αποφοίτησή του από τη Νομική Σχολή του Πανεπιστημίου Αθηνών, άσκησε τη δικηγορία στα Χανιά αλλά σύντομα τον απορρόφησε η πολιτική ως μέλος της φιλελεύθερης παράταξης. </a:t>
            </a:r>
            <a:r>
              <a:rPr lang="el-GR" sz="3600">
                <a:latin typeface="Calibri" pitchFamily="34" charset="0"/>
              </a:rPr>
              <a:t/>
            </a:r>
            <a:br>
              <a:rPr lang="el-GR" sz="3600">
                <a:latin typeface="Calibri" pitchFamily="34" charset="0"/>
              </a:rPr>
            </a:br>
            <a:endParaRPr lang="el-GR" sz="3600">
              <a:latin typeface="Calibri" pitchFamily="34" charset="0"/>
            </a:endParaRPr>
          </a:p>
        </p:txBody>
      </p:sp>
    </p:spTree>
  </p:cSld>
  <p:clrMapOvr>
    <a:masterClrMapping/>
  </p:clrMapOvr>
  <p:transition>
    <p:wedge/>
    <p:sndAc>
      <p:stSnd>
        <p:snd r:embed="rId2" name="wind.wav"/>
      </p:stSnd>
    </p:sndAc>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1 - Θέση υποσέλιδου"/>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r>
              <a:rPr lang="el-GR"/>
              <a:t>Αμαλία Κ. Ηλιάδη, ιστορικός</a:t>
            </a:r>
          </a:p>
        </p:txBody>
      </p:sp>
      <p:sp>
        <p:nvSpPr>
          <p:cNvPr id="44034" name="2 - Θέση αριθμού διαφάνειας"/>
          <p:cNvSpPr>
            <a:spLocks noGrp="1"/>
          </p:cNvSpPr>
          <p:nvPr>
            <p:ph type="sldNum" sz="quarter" idx="12"/>
          </p:nvPr>
        </p:nvSpPr>
        <p:spPr bwMode="auto">
          <a:noFill/>
          <a:ln>
            <a:miter lim="800000"/>
            <a:headEnd/>
            <a:tailEnd/>
          </a:ln>
        </p:spPr>
        <p:txBody>
          <a:bodyPr wrap="square" lIns="91440" tIns="45720" rIns="91440" bIns="45720" numCol="1" compatLnSpc="1">
            <a:prstTxWarp prst="textNoShape">
              <a:avLst/>
            </a:prstTxWarp>
          </a:bodyPr>
          <a:lstStyle/>
          <a:p>
            <a:pPr fontAlgn="base">
              <a:spcBef>
                <a:spcPct val="0"/>
              </a:spcBef>
              <a:spcAft>
                <a:spcPct val="0"/>
              </a:spcAft>
            </a:pPr>
            <a:fld id="{746ADFC8-FE87-4814-9561-1606F7422E6B}" type="slidenum">
              <a:rPr lang="el-GR"/>
              <a:pPr fontAlgn="base">
                <a:spcBef>
                  <a:spcPct val="0"/>
                </a:spcBef>
                <a:spcAft>
                  <a:spcPct val="0"/>
                </a:spcAft>
              </a:pPr>
              <a:t>30</a:t>
            </a:fld>
            <a:endParaRPr lang="el-GR"/>
          </a:p>
        </p:txBody>
      </p:sp>
      <p:pic>
        <p:nvPicPr>
          <p:cNvPr id="10242" name="Picture 2" descr="C:\Documents and Settings\Administrator.LIBRARY\My Documents\My Pictures\014.jpg"/>
          <p:cNvPicPr>
            <a:picLocks noChangeAspect="1" noChangeArrowheads="1"/>
          </p:cNvPicPr>
          <p:nvPr/>
        </p:nvPicPr>
        <p:blipFill>
          <a:blip r:embed="rId3"/>
          <a:srcRect/>
          <a:stretch>
            <a:fillRect/>
          </a:stretch>
        </p:blipFill>
        <p:spPr bwMode="auto">
          <a:xfrm>
            <a:off x="571500" y="428625"/>
            <a:ext cx="7929563" cy="5500688"/>
          </a:xfrm>
          <a:prstGeom prst="rect">
            <a:avLst/>
          </a:prstGeom>
          <a:noFill/>
          <a:ln w="57150">
            <a:solidFill>
              <a:schemeClr val="accent2">
                <a:lumMod val="60000"/>
                <a:lumOff val="40000"/>
              </a:schemeClr>
            </a:solidFill>
          </a:ln>
        </p:spPr>
      </p:pic>
    </p:spTree>
  </p:cSld>
  <p:clrMapOvr>
    <a:masterClrMapping/>
  </p:clrMapOvr>
  <p:transition>
    <p:wedge/>
    <p:sndAc>
      <p:stSnd>
        <p:snd r:embed="rId2" name="wind.wav"/>
      </p:stSnd>
    </p:sndAc>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Documents and Settings\Administrator.LIBRARY\My Documents\My Pictures\kalanta_thumbnail.jpg"/>
          <p:cNvPicPr>
            <a:picLocks noChangeAspect="1" noChangeArrowheads="1"/>
          </p:cNvPicPr>
          <p:nvPr/>
        </p:nvPicPr>
        <p:blipFill>
          <a:blip r:embed="rId3"/>
          <a:srcRect/>
          <a:stretch>
            <a:fillRect/>
          </a:stretch>
        </p:blipFill>
        <p:spPr bwMode="auto">
          <a:xfrm>
            <a:off x="500063" y="500063"/>
            <a:ext cx="3714750" cy="2000250"/>
          </a:xfrm>
          <a:prstGeom prst="rect">
            <a:avLst/>
          </a:prstGeom>
          <a:noFill/>
          <a:ln w="38100">
            <a:solidFill>
              <a:schemeClr val="tx1">
                <a:lumMod val="95000"/>
                <a:lumOff val="5000"/>
              </a:schemeClr>
            </a:solidFill>
          </a:ln>
        </p:spPr>
      </p:pic>
      <p:pic>
        <p:nvPicPr>
          <p:cNvPr id="7171" name="Picture 3" descr="C:\Documents and Settings\Administrator.LIBRARY\My Documents\My Pictures\art11.jpg"/>
          <p:cNvPicPr>
            <a:picLocks noChangeAspect="1" noChangeArrowheads="1"/>
          </p:cNvPicPr>
          <p:nvPr/>
        </p:nvPicPr>
        <p:blipFill>
          <a:blip r:embed="rId4"/>
          <a:srcRect/>
          <a:stretch>
            <a:fillRect/>
          </a:stretch>
        </p:blipFill>
        <p:spPr bwMode="auto">
          <a:xfrm>
            <a:off x="285750" y="2786063"/>
            <a:ext cx="4810125" cy="3343275"/>
          </a:xfrm>
          <a:prstGeom prst="rect">
            <a:avLst/>
          </a:prstGeom>
          <a:noFill/>
          <a:ln w="38100">
            <a:solidFill>
              <a:schemeClr val="accent1">
                <a:lumMod val="75000"/>
              </a:schemeClr>
            </a:solidFill>
          </a:ln>
        </p:spPr>
      </p:pic>
      <p:pic>
        <p:nvPicPr>
          <p:cNvPr id="7172" name="Picture 4" descr="C:\Documents and Settings\Administrator.LIBRARY\My Documents\My Pictures\art10.jpg"/>
          <p:cNvPicPr>
            <a:picLocks noChangeAspect="1" noChangeArrowheads="1"/>
          </p:cNvPicPr>
          <p:nvPr/>
        </p:nvPicPr>
        <p:blipFill>
          <a:blip r:embed="rId5"/>
          <a:srcRect/>
          <a:stretch>
            <a:fillRect/>
          </a:stretch>
        </p:blipFill>
        <p:spPr bwMode="auto">
          <a:xfrm>
            <a:off x="5000625" y="214313"/>
            <a:ext cx="3524250" cy="2428875"/>
          </a:xfrm>
          <a:prstGeom prst="rect">
            <a:avLst/>
          </a:prstGeom>
          <a:noFill/>
          <a:ln w="38100">
            <a:solidFill>
              <a:schemeClr val="accent1">
                <a:lumMod val="75000"/>
              </a:schemeClr>
            </a:solidFill>
          </a:ln>
        </p:spPr>
      </p:pic>
      <p:pic>
        <p:nvPicPr>
          <p:cNvPr id="17412" name="Picture 5" descr="C:\Documents and Settings\Administrator.LIBRARY\My Documents\My Pictures\Καρνάγιο.JPG"/>
          <p:cNvPicPr>
            <a:picLocks noChangeAspect="1" noChangeArrowheads="1"/>
          </p:cNvPicPr>
          <p:nvPr/>
        </p:nvPicPr>
        <p:blipFill>
          <a:blip r:embed="rId6"/>
          <a:srcRect/>
          <a:stretch>
            <a:fillRect/>
          </a:stretch>
        </p:blipFill>
        <p:spPr bwMode="auto">
          <a:xfrm>
            <a:off x="5572125" y="3000375"/>
            <a:ext cx="2714625" cy="2978150"/>
          </a:xfrm>
          <a:prstGeom prst="rect">
            <a:avLst/>
          </a:prstGeom>
          <a:noFill/>
          <a:ln w="38100">
            <a:solidFill>
              <a:srgbClr val="0070C0"/>
            </a:solidFill>
            <a:miter lim="800000"/>
            <a:headEnd/>
            <a:tailEnd/>
          </a:ln>
        </p:spPr>
      </p:pic>
      <p:sp>
        <p:nvSpPr>
          <p:cNvPr id="17413" name="5 - Θέση αριθμού διαφάνειας"/>
          <p:cNvSpPr>
            <a:spLocks noGrp="1"/>
          </p:cNvSpPr>
          <p:nvPr>
            <p:ph type="sldNum" sz="quarter" idx="12"/>
          </p:nvPr>
        </p:nvSpPr>
        <p:spPr bwMode="auto">
          <a:noFill/>
          <a:ln>
            <a:miter lim="800000"/>
            <a:headEnd/>
            <a:tailEnd/>
          </a:ln>
        </p:spPr>
        <p:txBody>
          <a:bodyPr wrap="square" lIns="91440" tIns="45720" rIns="91440" bIns="45720" numCol="1" compatLnSpc="1">
            <a:prstTxWarp prst="textNoShape">
              <a:avLst/>
            </a:prstTxWarp>
          </a:bodyPr>
          <a:lstStyle/>
          <a:p>
            <a:pPr fontAlgn="base">
              <a:spcBef>
                <a:spcPct val="0"/>
              </a:spcBef>
              <a:spcAft>
                <a:spcPct val="0"/>
              </a:spcAft>
            </a:pPr>
            <a:fld id="{FD274D5E-9092-4D4E-866C-7E6B887E01A5}" type="slidenum">
              <a:rPr lang="el-GR"/>
              <a:pPr fontAlgn="base">
                <a:spcBef>
                  <a:spcPct val="0"/>
                </a:spcBef>
                <a:spcAft>
                  <a:spcPct val="0"/>
                </a:spcAft>
              </a:pPr>
              <a:t>4</a:t>
            </a:fld>
            <a:endParaRPr lang="el-GR"/>
          </a:p>
        </p:txBody>
      </p:sp>
      <p:sp>
        <p:nvSpPr>
          <p:cNvPr id="17414" name="6 - Θέση υποσέλιδου"/>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r>
              <a:rPr lang="el-GR"/>
              <a:t>Αμαλία Κ. Ηλιάδη, ιστορικός</a:t>
            </a:r>
          </a:p>
        </p:txBody>
      </p:sp>
    </p:spTree>
  </p:cSld>
  <p:clrMapOvr>
    <a:masterClrMapping/>
  </p:clrMapOvr>
  <p:transition>
    <p:wedge/>
    <p:sndAc>
      <p:stSnd>
        <p:snd r:embed="rId2" name="wind.wav"/>
      </p:stSnd>
    </p:sndAc>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1 - Θέση υποσέλιδου"/>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r>
              <a:rPr lang="el-GR"/>
              <a:t>Αμαλία Κ. Ηλιάδη, ιστορικός</a:t>
            </a:r>
          </a:p>
        </p:txBody>
      </p:sp>
      <p:sp>
        <p:nvSpPr>
          <p:cNvPr id="18434" name="2 - Θέση αριθμού διαφάνειας"/>
          <p:cNvSpPr>
            <a:spLocks noGrp="1"/>
          </p:cNvSpPr>
          <p:nvPr>
            <p:ph type="sldNum" sz="quarter" idx="12"/>
          </p:nvPr>
        </p:nvSpPr>
        <p:spPr bwMode="auto">
          <a:noFill/>
          <a:ln>
            <a:miter lim="800000"/>
            <a:headEnd/>
            <a:tailEnd/>
          </a:ln>
        </p:spPr>
        <p:txBody>
          <a:bodyPr wrap="square" lIns="91440" tIns="45720" rIns="91440" bIns="45720" numCol="1" compatLnSpc="1">
            <a:prstTxWarp prst="textNoShape">
              <a:avLst/>
            </a:prstTxWarp>
          </a:bodyPr>
          <a:lstStyle/>
          <a:p>
            <a:pPr fontAlgn="base">
              <a:spcBef>
                <a:spcPct val="0"/>
              </a:spcBef>
              <a:spcAft>
                <a:spcPct val="0"/>
              </a:spcAft>
            </a:pPr>
            <a:fld id="{CEC9FDE8-4196-42CE-A435-C68ABEFF0C86}" type="slidenum">
              <a:rPr lang="el-GR"/>
              <a:pPr fontAlgn="base">
                <a:spcBef>
                  <a:spcPct val="0"/>
                </a:spcBef>
                <a:spcAft>
                  <a:spcPct val="0"/>
                </a:spcAft>
              </a:pPr>
              <a:t>5</a:t>
            </a:fld>
            <a:endParaRPr lang="el-GR"/>
          </a:p>
        </p:txBody>
      </p:sp>
      <p:pic>
        <p:nvPicPr>
          <p:cNvPr id="18435" name="Picture 2" descr="http://www.venizelos-foundation.gr/images/content/2002_8.jpg">
            <a:hlinkClick r:id="rId3"/>
          </p:cNvPr>
          <p:cNvPicPr>
            <a:picLocks noChangeAspect="1" noChangeArrowheads="1"/>
          </p:cNvPicPr>
          <p:nvPr/>
        </p:nvPicPr>
        <p:blipFill>
          <a:blip r:embed="rId4"/>
          <a:srcRect/>
          <a:stretch>
            <a:fillRect/>
          </a:stretch>
        </p:blipFill>
        <p:spPr bwMode="auto">
          <a:xfrm>
            <a:off x="285750" y="214313"/>
            <a:ext cx="6429375" cy="6000750"/>
          </a:xfrm>
          <a:prstGeom prst="rect">
            <a:avLst/>
          </a:prstGeom>
          <a:noFill/>
          <a:ln w="38100">
            <a:solidFill>
              <a:schemeClr val="tx1"/>
            </a:solidFill>
            <a:miter lim="800000"/>
            <a:headEnd/>
            <a:tailEnd/>
          </a:ln>
        </p:spPr>
      </p:pic>
      <p:sp>
        <p:nvSpPr>
          <p:cNvPr id="5" name="4 - Ορθογώνιο"/>
          <p:cNvSpPr/>
          <p:nvPr/>
        </p:nvSpPr>
        <p:spPr>
          <a:xfrm>
            <a:off x="3429000" y="214313"/>
            <a:ext cx="3143250" cy="4524375"/>
          </a:xfrm>
          <a:prstGeom prst="rect">
            <a:avLst/>
          </a:prstGeom>
        </p:spPr>
        <p:txBody>
          <a:bodyPr>
            <a:spAutoFit/>
          </a:bodyPr>
          <a:lstStyle/>
          <a:p>
            <a:pPr fontAlgn="auto">
              <a:spcBef>
                <a:spcPts val="0"/>
              </a:spcBef>
              <a:spcAft>
                <a:spcPts val="0"/>
              </a:spcAft>
              <a:defRPr/>
            </a:pPr>
            <a:r>
              <a:rPr lang="el-GR" dirty="0">
                <a:solidFill>
                  <a:schemeClr val="bg1">
                    <a:lumMod val="95000"/>
                  </a:schemeClr>
                </a:solidFill>
                <a:latin typeface="+mn-lt"/>
              </a:rPr>
              <a:t/>
            </a:r>
            <a:br>
              <a:rPr lang="el-GR" dirty="0">
                <a:solidFill>
                  <a:schemeClr val="bg1">
                    <a:lumMod val="95000"/>
                  </a:schemeClr>
                </a:solidFill>
                <a:latin typeface="+mn-lt"/>
              </a:rPr>
            </a:br>
            <a:r>
              <a:rPr lang="el-GR" b="1" dirty="0">
                <a:solidFill>
                  <a:schemeClr val="bg1">
                    <a:lumMod val="95000"/>
                  </a:schemeClr>
                </a:solidFill>
                <a:latin typeface="+mn-lt"/>
              </a:rPr>
              <a:t>Η προσωπικότητα και η πολιτική σταδιοδρομία του μεγάλου Έλληνα πολιτικού τεκμηριώνονται μέσα από μια σειρά αντιπροσωπευτικών φωτογραφιών που φωτίζουν σημαντικές πτυχές της ζωής και του έργου του. </a:t>
            </a:r>
            <a:br>
              <a:rPr lang="el-GR" b="1" dirty="0">
                <a:solidFill>
                  <a:schemeClr val="bg1">
                    <a:lumMod val="95000"/>
                  </a:schemeClr>
                </a:solidFill>
                <a:latin typeface="+mn-lt"/>
              </a:rPr>
            </a:br>
            <a:r>
              <a:rPr lang="el-GR" b="1" dirty="0">
                <a:solidFill>
                  <a:schemeClr val="bg1">
                    <a:lumMod val="95000"/>
                  </a:schemeClr>
                </a:solidFill>
                <a:latin typeface="+mn-lt"/>
              </a:rPr>
              <a:t/>
            </a:r>
            <a:br>
              <a:rPr lang="el-GR" b="1" dirty="0">
                <a:solidFill>
                  <a:schemeClr val="bg1">
                    <a:lumMod val="95000"/>
                  </a:schemeClr>
                </a:solidFill>
                <a:latin typeface="+mn-lt"/>
              </a:rPr>
            </a:br>
            <a:r>
              <a:rPr lang="el-GR" b="1" dirty="0">
                <a:solidFill>
                  <a:schemeClr val="bg1">
                    <a:lumMod val="95000"/>
                  </a:schemeClr>
                </a:solidFill>
                <a:latin typeface="+mn-lt"/>
              </a:rPr>
              <a:t>Η μόνιμη έκθεση λειτουργεί στο Επίπεδο Αναχωρήσεων του Διεθνούς Αερολιμένα Αθηνών «Ελευθέριος Βενιζέλος».</a:t>
            </a:r>
            <a:br>
              <a:rPr lang="el-GR" b="1" dirty="0">
                <a:solidFill>
                  <a:schemeClr val="bg1">
                    <a:lumMod val="95000"/>
                  </a:schemeClr>
                </a:solidFill>
                <a:latin typeface="+mn-lt"/>
              </a:rPr>
            </a:br>
            <a:endParaRPr lang="el-GR" b="1" dirty="0">
              <a:solidFill>
                <a:schemeClr val="bg1">
                  <a:lumMod val="95000"/>
                </a:schemeClr>
              </a:solidFill>
              <a:latin typeface="+mn-lt"/>
            </a:endParaRPr>
          </a:p>
        </p:txBody>
      </p:sp>
      <p:pic>
        <p:nvPicPr>
          <p:cNvPr id="18437" name="Picture 4" descr="http://www.venizelos-foundation.gr/images/content/exhibition_4.jpg">
            <a:hlinkClick r:id="rId5"/>
          </p:cNvPr>
          <p:cNvPicPr>
            <a:picLocks noChangeAspect="1" noChangeArrowheads="1"/>
          </p:cNvPicPr>
          <p:nvPr/>
        </p:nvPicPr>
        <p:blipFill>
          <a:blip r:embed="rId6"/>
          <a:srcRect/>
          <a:stretch>
            <a:fillRect/>
          </a:stretch>
        </p:blipFill>
        <p:spPr bwMode="auto">
          <a:xfrm>
            <a:off x="6858000" y="4214813"/>
            <a:ext cx="2071688" cy="1924050"/>
          </a:xfrm>
          <a:prstGeom prst="rect">
            <a:avLst/>
          </a:prstGeom>
          <a:noFill/>
          <a:ln w="28575">
            <a:solidFill>
              <a:schemeClr val="tx1"/>
            </a:solidFill>
            <a:miter lim="800000"/>
            <a:headEnd/>
            <a:tailEnd/>
          </a:ln>
        </p:spPr>
      </p:pic>
      <p:sp>
        <p:nvSpPr>
          <p:cNvPr id="18438" name="6 - Ορθογώνιο"/>
          <p:cNvSpPr>
            <a:spLocks noChangeArrowheads="1"/>
          </p:cNvSpPr>
          <p:nvPr/>
        </p:nvSpPr>
        <p:spPr bwMode="auto">
          <a:xfrm>
            <a:off x="6786563" y="214313"/>
            <a:ext cx="2143125" cy="3970337"/>
          </a:xfrm>
          <a:prstGeom prst="rect">
            <a:avLst/>
          </a:prstGeom>
          <a:noFill/>
          <a:ln w="9525">
            <a:noFill/>
            <a:miter lim="800000"/>
            <a:headEnd/>
            <a:tailEnd/>
          </a:ln>
        </p:spPr>
        <p:txBody>
          <a:bodyPr>
            <a:spAutoFit/>
          </a:bodyPr>
          <a:lstStyle/>
          <a:p>
            <a:r>
              <a:rPr lang="el-GR" b="1">
                <a:latin typeface="Calibri" pitchFamily="34" charset="0"/>
              </a:rPr>
              <a:t>Η έκθεση παρουσιάζει το σημαντικό ρόλο που διαδραμάτισε ο Ελευθέριος Βενιζέλος στην εξέλιξη της Πολιτικής Αεροπορίας στην Ελλάδα και στην ίδρυση του πρώτου Υπουργείου Αεροπορίας. </a:t>
            </a:r>
            <a:br>
              <a:rPr lang="el-GR" b="1">
                <a:latin typeface="Calibri" pitchFamily="34" charset="0"/>
              </a:rPr>
            </a:br>
            <a:endParaRPr lang="el-GR" b="1">
              <a:latin typeface="Calibri" pitchFamily="34" charset="0"/>
            </a:endParaRPr>
          </a:p>
        </p:txBody>
      </p:sp>
    </p:spTree>
  </p:cSld>
  <p:clrMapOvr>
    <a:masterClrMapping/>
  </p:clrMapOvr>
  <p:transition>
    <p:wedge/>
    <p:sndAc>
      <p:stSnd>
        <p:snd r:embed="rId2" name="wind.wav"/>
      </p:stSnd>
    </p:sndAc>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2" descr="C:\Documents and Settings\Administrator.LIBRARY\My Documents\My Pictures\1_01b.jpg"/>
          <p:cNvPicPr>
            <a:picLocks noChangeAspect="1" noChangeArrowheads="1"/>
          </p:cNvPicPr>
          <p:nvPr/>
        </p:nvPicPr>
        <p:blipFill>
          <a:blip r:embed="rId3"/>
          <a:srcRect/>
          <a:stretch>
            <a:fillRect/>
          </a:stretch>
        </p:blipFill>
        <p:spPr bwMode="auto">
          <a:xfrm>
            <a:off x="1785938" y="285750"/>
            <a:ext cx="5214937" cy="5857875"/>
          </a:xfrm>
          <a:prstGeom prst="rect">
            <a:avLst/>
          </a:prstGeom>
          <a:noFill/>
          <a:ln w="38100">
            <a:solidFill>
              <a:schemeClr val="tx1"/>
            </a:solidFill>
            <a:miter lim="800000"/>
            <a:headEnd/>
            <a:tailEnd/>
          </a:ln>
        </p:spPr>
      </p:pic>
      <p:sp>
        <p:nvSpPr>
          <p:cNvPr id="19458" name="2 - Θέση αριθμού διαφάνειας"/>
          <p:cNvSpPr>
            <a:spLocks noGrp="1"/>
          </p:cNvSpPr>
          <p:nvPr>
            <p:ph type="sldNum" sz="quarter" idx="12"/>
          </p:nvPr>
        </p:nvSpPr>
        <p:spPr bwMode="auto">
          <a:noFill/>
          <a:ln>
            <a:miter lim="800000"/>
            <a:headEnd/>
            <a:tailEnd/>
          </a:ln>
        </p:spPr>
        <p:txBody>
          <a:bodyPr wrap="square" lIns="91440" tIns="45720" rIns="91440" bIns="45720" numCol="1" compatLnSpc="1">
            <a:prstTxWarp prst="textNoShape">
              <a:avLst/>
            </a:prstTxWarp>
          </a:bodyPr>
          <a:lstStyle/>
          <a:p>
            <a:pPr fontAlgn="base">
              <a:spcBef>
                <a:spcPct val="0"/>
              </a:spcBef>
              <a:spcAft>
                <a:spcPct val="0"/>
              </a:spcAft>
            </a:pPr>
            <a:fld id="{3111AAF5-79CE-4221-A64F-2C5A04B396CB}" type="slidenum">
              <a:rPr lang="el-GR"/>
              <a:pPr fontAlgn="base">
                <a:spcBef>
                  <a:spcPct val="0"/>
                </a:spcBef>
                <a:spcAft>
                  <a:spcPct val="0"/>
                </a:spcAft>
              </a:pPr>
              <a:t>6</a:t>
            </a:fld>
            <a:endParaRPr lang="el-GR"/>
          </a:p>
        </p:txBody>
      </p:sp>
      <p:sp>
        <p:nvSpPr>
          <p:cNvPr id="19459" name="3 - Θέση υποσέλιδου"/>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r>
              <a:rPr lang="el-GR"/>
              <a:t>Αμαλία Κ. Ηλιάδη, ιστορικός</a:t>
            </a:r>
          </a:p>
        </p:txBody>
      </p:sp>
    </p:spTree>
  </p:cSld>
  <p:clrMapOvr>
    <a:masterClrMapping/>
  </p:clrMapOvr>
  <p:transition>
    <p:wedge/>
    <p:sndAc>
      <p:stSnd>
        <p:snd r:embed="rId2" name="wind.wav"/>
      </p:stSnd>
    </p:sndAc>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1 - Θέση υποσέλιδου"/>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r>
              <a:rPr lang="el-GR"/>
              <a:t>Αμαλία Κ. Ηλιάδη, ιστορικός</a:t>
            </a:r>
          </a:p>
        </p:txBody>
      </p:sp>
      <p:sp>
        <p:nvSpPr>
          <p:cNvPr id="20482" name="2 - Θέση αριθμού διαφάνειας"/>
          <p:cNvSpPr>
            <a:spLocks noGrp="1"/>
          </p:cNvSpPr>
          <p:nvPr>
            <p:ph type="sldNum" sz="quarter" idx="12"/>
          </p:nvPr>
        </p:nvSpPr>
        <p:spPr bwMode="auto">
          <a:noFill/>
          <a:ln>
            <a:miter lim="800000"/>
            <a:headEnd/>
            <a:tailEnd/>
          </a:ln>
        </p:spPr>
        <p:txBody>
          <a:bodyPr wrap="square" lIns="91440" tIns="45720" rIns="91440" bIns="45720" numCol="1" compatLnSpc="1">
            <a:prstTxWarp prst="textNoShape">
              <a:avLst/>
            </a:prstTxWarp>
          </a:bodyPr>
          <a:lstStyle/>
          <a:p>
            <a:pPr fontAlgn="base">
              <a:spcBef>
                <a:spcPct val="0"/>
              </a:spcBef>
              <a:spcAft>
                <a:spcPct val="0"/>
              </a:spcAft>
            </a:pPr>
            <a:fld id="{48958D86-C747-44A2-A4EF-AE641E23632B}" type="slidenum">
              <a:rPr lang="el-GR"/>
              <a:pPr fontAlgn="base">
                <a:spcBef>
                  <a:spcPct val="0"/>
                </a:spcBef>
                <a:spcAft>
                  <a:spcPct val="0"/>
                </a:spcAft>
              </a:pPr>
              <a:t>7</a:t>
            </a:fld>
            <a:endParaRPr lang="el-GR"/>
          </a:p>
        </p:txBody>
      </p:sp>
      <p:sp>
        <p:nvSpPr>
          <p:cNvPr id="20483" name="3 - Ορθογώνιο"/>
          <p:cNvSpPr>
            <a:spLocks noChangeArrowheads="1"/>
          </p:cNvSpPr>
          <p:nvPr/>
        </p:nvSpPr>
        <p:spPr bwMode="auto">
          <a:xfrm>
            <a:off x="285750" y="214313"/>
            <a:ext cx="8501063" cy="6205537"/>
          </a:xfrm>
          <a:prstGeom prst="rect">
            <a:avLst/>
          </a:prstGeom>
          <a:noFill/>
          <a:ln w="9525">
            <a:noFill/>
            <a:miter lim="800000"/>
            <a:headEnd/>
            <a:tailEnd/>
          </a:ln>
        </p:spPr>
        <p:txBody>
          <a:bodyPr>
            <a:spAutoFit/>
          </a:bodyPr>
          <a:lstStyle/>
          <a:p>
            <a:pPr algn="ctr"/>
            <a:r>
              <a:rPr lang="el-GR" sz="3200">
                <a:latin typeface="Calibri" pitchFamily="34" charset="0"/>
              </a:rPr>
              <a:t>Οι ηγετικές και πολιτικές του ικανότητες αναδείχθηκαν κατά την </a:t>
            </a:r>
            <a:r>
              <a:rPr lang="el-GR" sz="3200" b="1">
                <a:latin typeface="Calibri" pitchFamily="34" charset="0"/>
              </a:rPr>
              <a:t>επανάσταση του 1897</a:t>
            </a:r>
            <a:r>
              <a:rPr lang="el-GR" sz="3200">
                <a:latin typeface="Calibri" pitchFamily="34" charset="0"/>
              </a:rPr>
              <a:t>. Την περίοδο της </a:t>
            </a:r>
            <a:r>
              <a:rPr lang="el-GR" sz="3200" b="1">
                <a:latin typeface="Calibri" pitchFamily="34" charset="0"/>
              </a:rPr>
              <a:t>Κρητικής πολιτείας (1898-1912) </a:t>
            </a:r>
            <a:r>
              <a:rPr lang="el-GR" sz="3200">
                <a:latin typeface="Calibri" pitchFamily="34" charset="0"/>
              </a:rPr>
              <a:t>συνέβαλε στη διαμόρφωση του Κρητικού Συντάγματος, συγκρούσθηκε με τον Αρμοστή Γεώργιο για τις φιλελεύθερες αρχές του, κατέφυγε σε ένοπλη </a:t>
            </a:r>
            <a:r>
              <a:rPr lang="el-GR" sz="3200" b="1">
                <a:latin typeface="Calibri" pitchFamily="34" charset="0"/>
              </a:rPr>
              <a:t>επανάσταση στο Θέρισο (1905) </a:t>
            </a:r>
            <a:r>
              <a:rPr lang="el-GR" sz="3200">
                <a:latin typeface="Calibri" pitchFamily="34" charset="0"/>
              </a:rPr>
              <a:t>και πέτυχε την αντικατάσταση του Αρμοστή. Στις μετέπειτα προσπάθειές του για ένωση με την Ελλάδα ισορροπούσε με ευελιξία ανάμεσα στην τόλμη και στη μετριοπάθεια. </a:t>
            </a:r>
            <a:br>
              <a:rPr lang="el-GR" sz="3200">
                <a:latin typeface="Calibri" pitchFamily="34" charset="0"/>
              </a:rPr>
            </a:br>
            <a:r>
              <a:rPr lang="el-GR">
                <a:latin typeface="Calibri" pitchFamily="34" charset="0"/>
              </a:rPr>
              <a:t/>
            </a:r>
            <a:br>
              <a:rPr lang="el-GR">
                <a:latin typeface="Calibri" pitchFamily="34" charset="0"/>
              </a:rPr>
            </a:br>
            <a:endParaRPr lang="el-GR">
              <a:latin typeface="Calibri" pitchFamily="34" charset="0"/>
            </a:endParaRPr>
          </a:p>
        </p:txBody>
      </p:sp>
    </p:spTree>
  </p:cSld>
  <p:clrMapOvr>
    <a:masterClrMapping/>
  </p:clrMapOvr>
  <p:transition>
    <p:wedge/>
    <p:sndAc>
      <p:stSnd>
        <p:snd r:embed="rId2" name="wind.wav"/>
      </p:stSnd>
    </p:sndAc>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2" descr="C:\Documents and Settings\Administrator.LIBRARY\My Documents\My Pictures\1_01.jpg"/>
          <p:cNvPicPr>
            <a:picLocks noChangeAspect="1" noChangeArrowheads="1"/>
          </p:cNvPicPr>
          <p:nvPr/>
        </p:nvPicPr>
        <p:blipFill>
          <a:blip r:embed="rId3"/>
          <a:srcRect/>
          <a:stretch>
            <a:fillRect/>
          </a:stretch>
        </p:blipFill>
        <p:spPr bwMode="auto">
          <a:xfrm>
            <a:off x="214313" y="357188"/>
            <a:ext cx="4214812" cy="5643562"/>
          </a:xfrm>
          <a:prstGeom prst="rect">
            <a:avLst/>
          </a:prstGeom>
          <a:noFill/>
          <a:ln w="38100">
            <a:solidFill>
              <a:schemeClr val="tx1"/>
            </a:solidFill>
            <a:miter lim="800000"/>
            <a:headEnd/>
            <a:tailEnd/>
          </a:ln>
        </p:spPr>
      </p:pic>
      <p:pic>
        <p:nvPicPr>
          <p:cNvPr id="21506" name="Picture 3" descr="C:\Documents and Settings\Administrator.LIBRARY\My Documents\My Pictures\2_02.jpg"/>
          <p:cNvPicPr>
            <a:picLocks noChangeAspect="1" noChangeArrowheads="1"/>
          </p:cNvPicPr>
          <p:nvPr/>
        </p:nvPicPr>
        <p:blipFill>
          <a:blip r:embed="rId4"/>
          <a:srcRect/>
          <a:stretch>
            <a:fillRect/>
          </a:stretch>
        </p:blipFill>
        <p:spPr bwMode="auto">
          <a:xfrm>
            <a:off x="4786313" y="357188"/>
            <a:ext cx="4071937" cy="5857875"/>
          </a:xfrm>
          <a:prstGeom prst="rect">
            <a:avLst/>
          </a:prstGeom>
          <a:noFill/>
          <a:ln w="38100">
            <a:solidFill>
              <a:schemeClr val="tx1"/>
            </a:solidFill>
            <a:miter lim="800000"/>
            <a:headEnd/>
            <a:tailEnd/>
          </a:ln>
        </p:spPr>
      </p:pic>
      <p:sp>
        <p:nvSpPr>
          <p:cNvPr id="21507" name="3 - Θέση αριθμού διαφάνειας"/>
          <p:cNvSpPr>
            <a:spLocks noGrp="1"/>
          </p:cNvSpPr>
          <p:nvPr>
            <p:ph type="sldNum" sz="quarter" idx="12"/>
          </p:nvPr>
        </p:nvSpPr>
        <p:spPr bwMode="auto">
          <a:noFill/>
          <a:ln>
            <a:miter lim="800000"/>
            <a:headEnd/>
            <a:tailEnd/>
          </a:ln>
        </p:spPr>
        <p:txBody>
          <a:bodyPr wrap="square" lIns="91440" tIns="45720" rIns="91440" bIns="45720" numCol="1" compatLnSpc="1">
            <a:prstTxWarp prst="textNoShape">
              <a:avLst/>
            </a:prstTxWarp>
          </a:bodyPr>
          <a:lstStyle/>
          <a:p>
            <a:pPr fontAlgn="base">
              <a:spcBef>
                <a:spcPct val="0"/>
              </a:spcBef>
              <a:spcAft>
                <a:spcPct val="0"/>
              </a:spcAft>
            </a:pPr>
            <a:fld id="{C262CC40-C1E4-4D45-932D-6E00FAE729EA}" type="slidenum">
              <a:rPr lang="el-GR"/>
              <a:pPr fontAlgn="base">
                <a:spcBef>
                  <a:spcPct val="0"/>
                </a:spcBef>
                <a:spcAft>
                  <a:spcPct val="0"/>
                </a:spcAft>
              </a:pPr>
              <a:t>8</a:t>
            </a:fld>
            <a:endParaRPr lang="el-GR"/>
          </a:p>
        </p:txBody>
      </p:sp>
      <p:sp>
        <p:nvSpPr>
          <p:cNvPr id="21508" name="4 - Θέση υποσέλιδου"/>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r>
              <a:rPr lang="el-GR"/>
              <a:t>Αμαλία Κ. Ηλιάδη, ιστορικός</a:t>
            </a:r>
          </a:p>
        </p:txBody>
      </p:sp>
    </p:spTree>
  </p:cSld>
  <p:clrMapOvr>
    <a:masterClrMapping/>
  </p:clrMapOvr>
  <p:transition>
    <p:wedge/>
    <p:sndAc>
      <p:stSnd>
        <p:snd r:embed="rId2" name="wind.wav"/>
      </p:stSnd>
    </p:sndAc>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1 - Θέση υποσέλιδου"/>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r>
              <a:rPr lang="el-GR"/>
              <a:t>Αμαλία Κ. Ηλιάδη, ιστορικός</a:t>
            </a:r>
          </a:p>
        </p:txBody>
      </p:sp>
      <p:sp>
        <p:nvSpPr>
          <p:cNvPr id="22530" name="2 - Θέση αριθμού διαφάνειας"/>
          <p:cNvSpPr>
            <a:spLocks noGrp="1"/>
          </p:cNvSpPr>
          <p:nvPr>
            <p:ph type="sldNum" sz="quarter" idx="12"/>
          </p:nvPr>
        </p:nvSpPr>
        <p:spPr bwMode="auto">
          <a:noFill/>
          <a:ln>
            <a:miter lim="800000"/>
            <a:headEnd/>
            <a:tailEnd/>
          </a:ln>
        </p:spPr>
        <p:txBody>
          <a:bodyPr wrap="square" lIns="91440" tIns="45720" rIns="91440" bIns="45720" numCol="1" compatLnSpc="1">
            <a:prstTxWarp prst="textNoShape">
              <a:avLst/>
            </a:prstTxWarp>
          </a:bodyPr>
          <a:lstStyle/>
          <a:p>
            <a:pPr fontAlgn="base">
              <a:spcBef>
                <a:spcPct val="0"/>
              </a:spcBef>
              <a:spcAft>
                <a:spcPct val="0"/>
              </a:spcAft>
            </a:pPr>
            <a:fld id="{C167B389-49E6-4764-B2F3-15DB048BF3FA}" type="slidenum">
              <a:rPr lang="el-GR"/>
              <a:pPr fontAlgn="base">
                <a:spcBef>
                  <a:spcPct val="0"/>
                </a:spcBef>
                <a:spcAft>
                  <a:spcPct val="0"/>
                </a:spcAft>
              </a:pPr>
              <a:t>9</a:t>
            </a:fld>
            <a:endParaRPr lang="el-GR"/>
          </a:p>
        </p:txBody>
      </p:sp>
      <p:sp>
        <p:nvSpPr>
          <p:cNvPr id="22531" name="3 - Ορθογώνιο"/>
          <p:cNvSpPr>
            <a:spLocks noChangeArrowheads="1"/>
          </p:cNvSpPr>
          <p:nvPr/>
        </p:nvSpPr>
        <p:spPr bwMode="auto">
          <a:xfrm>
            <a:off x="285750" y="214313"/>
            <a:ext cx="8501063" cy="6145212"/>
          </a:xfrm>
          <a:prstGeom prst="rect">
            <a:avLst/>
          </a:prstGeom>
          <a:noFill/>
          <a:ln w="9525">
            <a:noFill/>
            <a:miter lim="800000"/>
            <a:headEnd/>
            <a:tailEnd/>
          </a:ln>
        </p:spPr>
        <p:txBody>
          <a:bodyPr>
            <a:spAutoFit/>
          </a:bodyPr>
          <a:lstStyle/>
          <a:p>
            <a:r>
              <a:rPr lang="el-GR" sz="3200">
                <a:latin typeface="Calibri" pitchFamily="34" charset="0"/>
              </a:rPr>
              <a:t>Το </a:t>
            </a:r>
            <a:r>
              <a:rPr lang="el-GR" sz="3200" b="1">
                <a:latin typeface="Calibri" pitchFamily="34" charset="0"/>
              </a:rPr>
              <a:t>1910</a:t>
            </a:r>
            <a:r>
              <a:rPr lang="el-GR" sz="3200">
                <a:latin typeface="Calibri" pitchFamily="34" charset="0"/>
              </a:rPr>
              <a:t> έληξε ο ρόλος του στα πολιτικά πράγματα της Κρητικής πολιτείας, όταν ανέλαβε την πρωθυπουργία στην Ελλάδα και συγκρότησε το </a:t>
            </a:r>
            <a:r>
              <a:rPr lang="el-GR" sz="3200" b="1">
                <a:latin typeface="Calibri" pitchFamily="34" charset="0"/>
              </a:rPr>
              <a:t>"Κόμμα των Φιλελευθέρων". </a:t>
            </a:r>
            <a:r>
              <a:rPr lang="el-GR" sz="3200">
                <a:latin typeface="Calibri" pitchFamily="34" charset="0"/>
              </a:rPr>
              <a:t>Υπήρξε ο πρωτεργάτης της πολιτικής και οικονομικής ανόρθωσης της Ελλάδας και της νικηφόρας έκβασης των </a:t>
            </a:r>
            <a:r>
              <a:rPr lang="el-GR" sz="3200" b="1">
                <a:latin typeface="Calibri" pitchFamily="34" charset="0"/>
              </a:rPr>
              <a:t>Βαλκανικών Πολέμων (1912-1913). </a:t>
            </a:r>
            <a:r>
              <a:rPr lang="el-GR" sz="3200">
                <a:latin typeface="Calibri" pitchFamily="34" charset="0"/>
              </a:rPr>
              <a:t>Κατά τη διάρκεια του Α΄ Παγκοσμίου Πολέμου ήρθε σε ρήξη με το στέμμα αλλά, με κόστος τον </a:t>
            </a:r>
            <a:r>
              <a:rPr lang="el-GR" sz="3200" b="1">
                <a:latin typeface="Calibri" pitchFamily="34" charset="0"/>
              </a:rPr>
              <a:t>Εθνικό Διχασμό (1915-1917), </a:t>
            </a:r>
            <a:r>
              <a:rPr lang="el-GR" sz="3200">
                <a:latin typeface="Calibri" pitchFamily="34" charset="0"/>
              </a:rPr>
              <a:t>επέβαλε την πολιτική του για είσοδο της χώρας στον πόλεμο στο πλευρό των Συμμάχων.</a:t>
            </a:r>
          </a:p>
        </p:txBody>
      </p:sp>
    </p:spTree>
  </p:cSld>
  <p:clrMapOvr>
    <a:masterClrMapping/>
  </p:clrMapOvr>
  <p:transition>
    <p:wedge/>
    <p:sndAc>
      <p:stSnd>
        <p:snd r:embed="rId2" name="wind.wav"/>
      </p:stSnd>
    </p:sndAc>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Διάμεσος">
  <a:themeElements>
    <a:clrScheme name="Διάμεσος">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Διάμεσος">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Διάμεσος">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Διάμεσος">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themeOverride>
</file>

<file path=docProps/app.xml><?xml version="1.0" encoding="utf-8"?>
<Properties xmlns="http://schemas.openxmlformats.org/officeDocument/2006/extended-properties" xmlns:vt="http://schemas.openxmlformats.org/officeDocument/2006/docPropsVTypes">
  <Template>Median</Template>
  <TotalTime>101</TotalTime>
  <Words>1902</Words>
  <Application>Microsoft Office PowerPoint</Application>
  <PresentationFormat>On-screen Show (4:3)</PresentationFormat>
  <Paragraphs>110</Paragraphs>
  <Slides>30</Slides>
  <Notes>0</Notes>
  <HiddenSlides>0</HiddenSlides>
  <MMClips>0</MMClips>
  <ScaleCrop>false</ScaleCrop>
  <HeadingPairs>
    <vt:vector size="6" baseType="variant">
      <vt:variant>
        <vt:lpstr>Γραμματοσειρές που χρησιμοποιούνται</vt:lpstr>
      </vt:variant>
      <vt:variant>
        <vt:i4>5</vt:i4>
      </vt:variant>
      <vt:variant>
        <vt:lpstr>Πρότυπο σχεδίασης</vt:lpstr>
      </vt:variant>
      <vt:variant>
        <vt:i4>8</vt:i4>
      </vt:variant>
      <vt:variant>
        <vt:lpstr>Τίτλοι διαφανειών</vt:lpstr>
      </vt:variant>
      <vt:variant>
        <vt:i4>30</vt:i4>
      </vt:variant>
    </vt:vector>
  </HeadingPairs>
  <TitlesOfParts>
    <vt:vector size="43" baseType="lpstr">
      <vt:lpstr>Calibri</vt:lpstr>
      <vt:lpstr>Arial</vt:lpstr>
      <vt:lpstr>Wingdings</vt:lpstr>
      <vt:lpstr>Wingdings 2</vt:lpstr>
      <vt:lpstr>Tw Cen MT</vt:lpstr>
      <vt:lpstr>Διάμεσος</vt:lpstr>
      <vt:lpstr>Διάμεσος</vt:lpstr>
      <vt:lpstr>Διάμεσος</vt:lpstr>
      <vt:lpstr>Διάμεσος</vt:lpstr>
      <vt:lpstr>Διάμεσος</vt:lpstr>
      <vt:lpstr>Διάμεσος</vt:lpstr>
      <vt:lpstr>Διάμεσος</vt:lpstr>
      <vt:lpstr>Διάμεσος</vt:lpstr>
      <vt:lpstr>ΕΛΕΥΘΕΡΙΟΣ ΒΕΝΙΖΕΛΟΣ Ο ΠΟΛΙΤΙΚΟΣ, Ο ΔΙΠΛΩΜΑΤΗΣ, Ο ΕΛΛΗΝΑΣ-ΚΡΗΤΙΚΟΣ ΑΝΘΡΩΠΟΣ</vt:lpstr>
      <vt:lpstr>Διαφάνεια 2</vt:lpstr>
      <vt:lpstr>Διαφάνεια 3</vt:lpstr>
      <vt:lpstr>Διαφάνεια 4</vt:lpstr>
      <vt:lpstr>Διαφάνεια 5</vt:lpstr>
      <vt:lpstr>Διαφάνεια 6</vt:lpstr>
      <vt:lpstr>Διαφάνεια 7</vt:lpstr>
      <vt:lpstr>Διαφάνεια 8</vt:lpstr>
      <vt:lpstr>Διαφάνεια 9</vt:lpstr>
      <vt:lpstr>Διαφάνεια 10</vt:lpstr>
      <vt:lpstr>Διαφάνεια 11</vt:lpstr>
      <vt:lpstr>Διαφάνεια 12</vt:lpstr>
      <vt:lpstr>Διαφάνεια 13</vt:lpstr>
      <vt:lpstr>Διαφάνεια 14</vt:lpstr>
      <vt:lpstr>Διαφάνεια 15</vt:lpstr>
      <vt:lpstr>Διαφάνεια 16</vt:lpstr>
      <vt:lpstr>Διαφάνεια 17</vt:lpstr>
      <vt:lpstr>Διαφάνεια 18</vt:lpstr>
      <vt:lpstr>Διαφάνεια 19</vt:lpstr>
      <vt:lpstr>Διαφάνεια 20</vt:lpstr>
      <vt:lpstr>Διαφάνεια 21</vt:lpstr>
      <vt:lpstr>Διαφάνεια 22</vt:lpstr>
      <vt:lpstr>Διαφάνεια 23</vt:lpstr>
      <vt:lpstr>Διαφάνεια 24</vt:lpstr>
      <vt:lpstr>Διαφάνεια 25</vt:lpstr>
      <vt:lpstr>Διαφάνεια 26</vt:lpstr>
      <vt:lpstr>Διαφάνεια 27</vt:lpstr>
      <vt:lpstr>Διαφάνεια 28</vt:lpstr>
      <vt:lpstr>Διαφάνεια 29</vt:lpstr>
      <vt:lpstr>Διαφάνεια 30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ΕΛΕΥΘΕΡΙΟΣ ΒΕΝΙΖΕΛΟΣ Ο ΠΟΛΙΤΙΚΟΣ, Ο ΔΙΠΛΩΜΑΤΗς, Ο ΕΛΛΗΝΑΣ-ΚΡΗΤΙΚΟΣ ΑΝΘΡΩΠΟΣ</dc:title>
  <dc:creator>admin</dc:creator>
  <cp:lastModifiedBy>.</cp:lastModifiedBy>
  <cp:revision>42</cp:revision>
  <dcterms:created xsi:type="dcterms:W3CDTF">2009-11-30T10:06:34Z</dcterms:created>
  <dcterms:modified xsi:type="dcterms:W3CDTF">2011-10-28T16:12:43Z</dcterms:modified>
</cp:coreProperties>
</file>