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4" r:id="rId3"/>
    <p:sldId id="260" r:id="rId4"/>
    <p:sldId id="257" r:id="rId5"/>
    <p:sldId id="258" r:id="rId6"/>
    <p:sldId id="259" r:id="rId7"/>
    <p:sldId id="261" r:id="rId8"/>
    <p:sldId id="262" r:id="rId9"/>
    <p:sldId id="263"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284" r:id="rId45"/>
    <p:sldId id="303" r:id="rId46"/>
    <p:sldId id="304" r:id="rId47"/>
    <p:sldId id="305" r:id="rId48"/>
    <p:sldId id="283" r:id="rId49"/>
    <p:sldId id="306" r:id="rId50"/>
    <p:sldId id="307" r:id="rId51"/>
    <p:sldId id="308" r:id="rId52"/>
    <p:sldId id="309" r:id="rId53"/>
    <p:sldId id="285" r:id="rId54"/>
    <p:sldId id="268" r:id="rId5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100" d="100"/>
          <a:sy n="100" d="100"/>
        </p:scale>
        <p:origin x="-3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380DD3-D15C-491C-BD6B-A53FB5BCAB10}" type="datetimeFigureOut">
              <a:rPr lang="el-GR"/>
              <a:pPr>
                <a:defRPr/>
              </a:pPr>
              <a:t>24/10/2011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AAD55ED-9420-4A08-BF42-43BF824053C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 Έλλειψη"/>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lang="el-GR" smtClean="0"/>
              <a:t>Kλικ για επεξεργασία του τίτλου</a:t>
            </a:r>
            <a:endParaRPr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6" name="6 - Θέση ημερομηνίας"/>
          <p:cNvSpPr>
            <a:spLocks noGrp="1"/>
          </p:cNvSpPr>
          <p:nvPr>
            <p:ph type="dt" sz="half" idx="10"/>
          </p:nvPr>
        </p:nvSpPr>
        <p:spPr/>
        <p:txBody>
          <a:bodyPr/>
          <a:lstStyle>
            <a:lvl1pPr>
              <a:defRPr/>
            </a:lvl1pPr>
            <a:extLst/>
          </a:lstStyle>
          <a:p>
            <a:pPr>
              <a:defRPr/>
            </a:pPr>
            <a:fld id="{670A897E-F192-41FF-90A3-EC9B99F56BA3}" type="datetime1">
              <a:rPr lang="el-GR"/>
              <a:pPr>
                <a:defRPr/>
              </a:pPr>
              <a:t>24/10/2011</a:t>
            </a:fld>
            <a:endParaRPr lang="el-GR"/>
          </a:p>
        </p:txBody>
      </p:sp>
      <p:sp>
        <p:nvSpPr>
          <p:cNvPr id="7" name="19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8" name="9 - Θέση αριθμού διαφάνειας"/>
          <p:cNvSpPr>
            <a:spLocks noGrp="1"/>
          </p:cNvSpPr>
          <p:nvPr>
            <p:ph type="sldNum" sz="quarter" idx="12"/>
          </p:nvPr>
        </p:nvSpPr>
        <p:spPr/>
        <p:txBody>
          <a:bodyPr/>
          <a:lstStyle>
            <a:lvl1pPr>
              <a:defRPr/>
            </a:lvl1pPr>
            <a:extLst/>
          </a:lstStyle>
          <a:p>
            <a:pPr>
              <a:defRPr/>
            </a:pPr>
            <a:fld id="{A6D04F76-1173-4A97-97A5-96DBA85BD55E}"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491CE62F-D7F4-4D13-9388-D25CDFAE9245}" type="datetime1">
              <a:rPr lang="el-GR"/>
              <a:pPr>
                <a:defRPr/>
              </a:pPr>
              <a:t>24/10/2011</a:t>
            </a:fld>
            <a:endParaRPr lang="el-GR"/>
          </a:p>
        </p:txBody>
      </p:sp>
      <p:sp>
        <p:nvSpPr>
          <p:cNvPr id="5" name="9 - Θέση υποσέλιδου"/>
          <p:cNvSpPr>
            <a:spLocks noGrp="1"/>
          </p:cNvSpPr>
          <p:nvPr>
            <p:ph type="ftr" sz="quarter" idx="11"/>
          </p:nvPr>
        </p:nvSpPr>
        <p:spPr/>
        <p:txBody>
          <a:bodyPr/>
          <a:lstStyle>
            <a:lvl1pPr>
              <a:defRPr/>
            </a:lvl1pPr>
          </a:lstStyle>
          <a:p>
            <a:pPr>
              <a:defRPr/>
            </a:pPr>
            <a:r>
              <a:rPr lang="el-GR"/>
              <a:t>copyright (c) Αμαλία Κ. Ηλιάδη, ιστορικός</a:t>
            </a:r>
          </a:p>
        </p:txBody>
      </p:sp>
      <p:sp>
        <p:nvSpPr>
          <p:cNvPr id="6" name="21 - Θέση αριθμού διαφάνειας"/>
          <p:cNvSpPr>
            <a:spLocks noGrp="1"/>
          </p:cNvSpPr>
          <p:nvPr>
            <p:ph type="sldNum" sz="quarter" idx="12"/>
          </p:nvPr>
        </p:nvSpPr>
        <p:spPr/>
        <p:txBody>
          <a:bodyPr/>
          <a:lstStyle>
            <a:lvl1pPr>
              <a:defRPr/>
            </a:lvl1pPr>
          </a:lstStyle>
          <a:p>
            <a:pPr>
              <a:defRPr/>
            </a:pPr>
            <a:fld id="{25F6C3FF-A5DB-4E45-B7A5-3466528463F4}"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7081F9F5-788B-45D0-B652-0D36998F6B86}" type="datetime1">
              <a:rPr lang="el-GR"/>
              <a:pPr>
                <a:defRPr/>
              </a:pPr>
              <a:t>24/10/2011</a:t>
            </a:fld>
            <a:endParaRPr lang="el-GR"/>
          </a:p>
        </p:txBody>
      </p:sp>
      <p:sp>
        <p:nvSpPr>
          <p:cNvPr id="5" name="9 - Θέση υποσέλιδου"/>
          <p:cNvSpPr>
            <a:spLocks noGrp="1"/>
          </p:cNvSpPr>
          <p:nvPr>
            <p:ph type="ftr" sz="quarter" idx="11"/>
          </p:nvPr>
        </p:nvSpPr>
        <p:spPr/>
        <p:txBody>
          <a:bodyPr/>
          <a:lstStyle>
            <a:lvl1pPr>
              <a:defRPr/>
            </a:lvl1pPr>
          </a:lstStyle>
          <a:p>
            <a:pPr>
              <a:defRPr/>
            </a:pPr>
            <a:r>
              <a:rPr lang="el-GR"/>
              <a:t>copyright (c) Αμαλία Κ. Ηλιάδη, ιστορικός</a:t>
            </a:r>
          </a:p>
        </p:txBody>
      </p:sp>
      <p:sp>
        <p:nvSpPr>
          <p:cNvPr id="6" name="21 - Θέση αριθμού διαφάνειας"/>
          <p:cNvSpPr>
            <a:spLocks noGrp="1"/>
          </p:cNvSpPr>
          <p:nvPr>
            <p:ph type="sldNum" sz="quarter" idx="12"/>
          </p:nvPr>
        </p:nvSpPr>
        <p:spPr/>
        <p:txBody>
          <a:bodyPr/>
          <a:lstStyle>
            <a:lvl1pPr>
              <a:defRPr/>
            </a:lvl1pPr>
          </a:lstStyle>
          <a:p>
            <a:pPr>
              <a:defRPr/>
            </a:pPr>
            <a:fld id="{BDF0B57E-CEF8-45BF-986A-DDF32C69171E}"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3 - Θέση ημερομηνίας"/>
          <p:cNvSpPr>
            <a:spLocks noGrp="1"/>
          </p:cNvSpPr>
          <p:nvPr>
            <p:ph type="dt" sz="half" idx="10"/>
          </p:nvPr>
        </p:nvSpPr>
        <p:spPr/>
        <p:txBody>
          <a:bodyPr/>
          <a:lstStyle>
            <a:lvl1pPr>
              <a:defRPr/>
            </a:lvl1pPr>
          </a:lstStyle>
          <a:p>
            <a:pPr>
              <a:defRPr/>
            </a:pPr>
            <a:fld id="{436B06A3-5DAD-4D96-9B88-F9FAB13A235B}" type="datetime1">
              <a:rPr lang="el-GR"/>
              <a:pPr>
                <a:defRPr/>
              </a:pPr>
              <a:t>24/10/2011</a:t>
            </a:fld>
            <a:endParaRPr lang="el-GR"/>
          </a:p>
        </p:txBody>
      </p:sp>
      <p:sp>
        <p:nvSpPr>
          <p:cNvPr id="5" name="9 - Θέση υποσέλιδου"/>
          <p:cNvSpPr>
            <a:spLocks noGrp="1"/>
          </p:cNvSpPr>
          <p:nvPr>
            <p:ph type="ftr" sz="quarter" idx="11"/>
          </p:nvPr>
        </p:nvSpPr>
        <p:spPr/>
        <p:txBody>
          <a:bodyPr/>
          <a:lstStyle>
            <a:lvl1pPr>
              <a:defRPr/>
            </a:lvl1pPr>
          </a:lstStyle>
          <a:p>
            <a:pPr>
              <a:defRPr/>
            </a:pPr>
            <a:r>
              <a:rPr lang="el-GR"/>
              <a:t>copyright (c) Αμαλία Κ. Ηλιάδη, ιστορικός</a:t>
            </a:r>
          </a:p>
        </p:txBody>
      </p:sp>
      <p:sp>
        <p:nvSpPr>
          <p:cNvPr id="6" name="21 - Θέση αριθμού διαφάνειας"/>
          <p:cNvSpPr>
            <a:spLocks noGrp="1"/>
          </p:cNvSpPr>
          <p:nvPr>
            <p:ph type="sldNum" sz="quarter" idx="12"/>
          </p:nvPr>
        </p:nvSpPr>
        <p:spPr/>
        <p:txBody>
          <a:bodyPr/>
          <a:lstStyle>
            <a:lvl1pPr>
              <a:defRPr/>
            </a:lvl1pPr>
          </a:lstStyle>
          <a:p>
            <a:pPr>
              <a:defRPr/>
            </a:pPr>
            <a:fld id="{F652B71F-163C-40E9-AD73-5DE95D0C0FDC}"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6 - Ορθογώνιο"/>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 Ορθογώνιο"/>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 Έλλειψη"/>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8" name="3 - Θέση ημερομηνίας"/>
          <p:cNvSpPr>
            <a:spLocks noGrp="1"/>
          </p:cNvSpPr>
          <p:nvPr>
            <p:ph type="dt" sz="half" idx="10"/>
          </p:nvPr>
        </p:nvSpPr>
        <p:spPr/>
        <p:txBody>
          <a:bodyPr/>
          <a:lstStyle>
            <a:lvl1pPr>
              <a:defRPr/>
            </a:lvl1pPr>
            <a:extLst/>
          </a:lstStyle>
          <a:p>
            <a:pPr>
              <a:defRPr/>
            </a:pPr>
            <a:fld id="{7D740B5C-201D-4D1C-A823-045C7F286BE3}" type="datetime1">
              <a:rPr lang="el-GR"/>
              <a:pPr>
                <a:defRPr/>
              </a:pPr>
              <a:t>24/10/2011</a:t>
            </a:fld>
            <a:endParaRPr lang="el-GR"/>
          </a:p>
        </p:txBody>
      </p:sp>
      <p:sp>
        <p:nvSpPr>
          <p:cNvPr id="9" name="4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10" name="5 - Θέση αριθμού διαφάνειας"/>
          <p:cNvSpPr>
            <a:spLocks noGrp="1"/>
          </p:cNvSpPr>
          <p:nvPr>
            <p:ph type="sldNum" sz="quarter" idx="12"/>
          </p:nvPr>
        </p:nvSpPr>
        <p:spPr/>
        <p:txBody>
          <a:bodyPr/>
          <a:lstStyle>
            <a:lvl1pPr>
              <a:defRPr/>
            </a:lvl1pPr>
            <a:extLst/>
          </a:lstStyle>
          <a:p>
            <a:pPr>
              <a:defRPr/>
            </a:pPr>
            <a:fld id="{5C81D243-630A-4875-8859-6814AF31F918}"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3 - Θέση ημερομηνίας"/>
          <p:cNvSpPr>
            <a:spLocks noGrp="1"/>
          </p:cNvSpPr>
          <p:nvPr>
            <p:ph type="dt" sz="half" idx="10"/>
          </p:nvPr>
        </p:nvSpPr>
        <p:spPr/>
        <p:txBody>
          <a:bodyPr/>
          <a:lstStyle>
            <a:lvl1pPr>
              <a:defRPr/>
            </a:lvl1pPr>
          </a:lstStyle>
          <a:p>
            <a:pPr>
              <a:defRPr/>
            </a:pPr>
            <a:fld id="{8C3938FD-6012-4CF5-99AE-52720C856E95}" type="datetime1">
              <a:rPr lang="el-GR"/>
              <a:pPr>
                <a:defRPr/>
              </a:pPr>
              <a:t>24/10/2011</a:t>
            </a:fld>
            <a:endParaRPr lang="el-GR"/>
          </a:p>
        </p:txBody>
      </p:sp>
      <p:sp>
        <p:nvSpPr>
          <p:cNvPr id="6" name="9 - Θέση υποσέλιδου"/>
          <p:cNvSpPr>
            <a:spLocks noGrp="1"/>
          </p:cNvSpPr>
          <p:nvPr>
            <p:ph type="ftr" sz="quarter" idx="11"/>
          </p:nvPr>
        </p:nvSpPr>
        <p:spPr/>
        <p:txBody>
          <a:bodyPr/>
          <a:lstStyle>
            <a:lvl1pPr>
              <a:defRPr/>
            </a:lvl1pPr>
          </a:lstStyle>
          <a:p>
            <a:pPr>
              <a:defRPr/>
            </a:pPr>
            <a:r>
              <a:rPr lang="el-GR"/>
              <a:t>copyright (c) Αμαλία Κ. Ηλιάδη, ιστορικός</a:t>
            </a:r>
          </a:p>
        </p:txBody>
      </p:sp>
      <p:sp>
        <p:nvSpPr>
          <p:cNvPr id="7" name="21 - Θέση αριθμού διαφάνειας"/>
          <p:cNvSpPr>
            <a:spLocks noGrp="1"/>
          </p:cNvSpPr>
          <p:nvPr>
            <p:ph type="sldNum" sz="quarter" idx="12"/>
          </p:nvPr>
        </p:nvSpPr>
        <p:spPr/>
        <p:txBody>
          <a:bodyPr/>
          <a:lstStyle>
            <a:lvl1pPr>
              <a:defRPr/>
            </a:lvl1pPr>
          </a:lstStyle>
          <a:p>
            <a:pPr>
              <a:defRPr/>
            </a:pPr>
            <a:fld id="{CB443825-8BC5-4925-AA62-71E471A56287}"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lstStyle>
            <a:lvl1pPr algn="ctr">
              <a:defRPr sz="4500" b="1" cap="none"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extLst/>
          </a:lstStyle>
          <a:p>
            <a:pPr>
              <a:defRPr/>
            </a:pPr>
            <a:fld id="{8C512F90-0BE5-48C6-8613-96ECF5A36686}" type="datetime1">
              <a:rPr lang="el-GR"/>
              <a:pPr>
                <a:defRPr/>
              </a:pPr>
              <a:t>24/10/2011</a:t>
            </a:fld>
            <a:endParaRPr lang="el-GR"/>
          </a:p>
        </p:txBody>
      </p:sp>
      <p:sp>
        <p:nvSpPr>
          <p:cNvPr id="8" name="7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9" name="8 - Θέση αριθμού διαφάνειας"/>
          <p:cNvSpPr>
            <a:spLocks noGrp="1"/>
          </p:cNvSpPr>
          <p:nvPr>
            <p:ph type="sldNum" sz="quarter" idx="12"/>
          </p:nvPr>
        </p:nvSpPr>
        <p:spPr/>
        <p:txBody>
          <a:bodyPr/>
          <a:lstStyle>
            <a:lvl1pPr>
              <a:defRPr/>
            </a:lvl1pPr>
            <a:extLst/>
          </a:lstStyle>
          <a:p>
            <a:pPr>
              <a:defRPr/>
            </a:pPr>
            <a:fld id="{7605FFE7-B721-470C-B2F7-4D5D36845854}"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lang="el-GR" smtClean="0"/>
              <a:t>Kλικ για επεξεργασία του τίτλου</a:t>
            </a:r>
            <a:endParaRPr lang="en-US"/>
          </a:p>
        </p:txBody>
      </p:sp>
      <p:sp>
        <p:nvSpPr>
          <p:cNvPr id="3" name="23 - Θέση ημερομηνίας"/>
          <p:cNvSpPr>
            <a:spLocks noGrp="1"/>
          </p:cNvSpPr>
          <p:nvPr>
            <p:ph type="dt" sz="half" idx="10"/>
          </p:nvPr>
        </p:nvSpPr>
        <p:spPr/>
        <p:txBody>
          <a:bodyPr/>
          <a:lstStyle>
            <a:lvl1pPr>
              <a:defRPr/>
            </a:lvl1pPr>
          </a:lstStyle>
          <a:p>
            <a:pPr>
              <a:defRPr/>
            </a:pPr>
            <a:fld id="{B75DF563-C9FE-4554-A16C-961A1E549AF5}" type="datetime1">
              <a:rPr lang="el-GR"/>
              <a:pPr>
                <a:defRPr/>
              </a:pPr>
              <a:t>24/10/2011</a:t>
            </a:fld>
            <a:endParaRPr lang="el-GR"/>
          </a:p>
        </p:txBody>
      </p:sp>
      <p:sp>
        <p:nvSpPr>
          <p:cNvPr id="4" name="9 - Θέση υποσέλιδου"/>
          <p:cNvSpPr>
            <a:spLocks noGrp="1"/>
          </p:cNvSpPr>
          <p:nvPr>
            <p:ph type="ftr" sz="quarter" idx="11"/>
          </p:nvPr>
        </p:nvSpPr>
        <p:spPr/>
        <p:txBody>
          <a:bodyPr/>
          <a:lstStyle>
            <a:lvl1pPr>
              <a:defRPr/>
            </a:lvl1pPr>
          </a:lstStyle>
          <a:p>
            <a:pPr>
              <a:defRPr/>
            </a:pPr>
            <a:r>
              <a:rPr lang="el-GR"/>
              <a:t>copyright (c) Αμαλία Κ. Ηλιάδη, ιστορικός</a:t>
            </a:r>
          </a:p>
        </p:txBody>
      </p:sp>
      <p:sp>
        <p:nvSpPr>
          <p:cNvPr id="5" name="21 - Θέση αριθμού διαφάνειας"/>
          <p:cNvSpPr>
            <a:spLocks noGrp="1"/>
          </p:cNvSpPr>
          <p:nvPr>
            <p:ph type="sldNum" sz="quarter" idx="12"/>
          </p:nvPr>
        </p:nvSpPr>
        <p:spPr/>
        <p:txBody>
          <a:bodyPr/>
          <a:lstStyle>
            <a:lvl1pPr>
              <a:defRPr/>
            </a:lvl1pPr>
          </a:lstStyle>
          <a:p>
            <a:pPr>
              <a:defRPr/>
            </a:pPr>
            <a:fld id="{BDCC7343-53E7-435B-B9DF-07DC6051B4DD}"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4 - Ορθογώνιο"/>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 Θέση ημερομηνίας"/>
          <p:cNvSpPr>
            <a:spLocks noGrp="1"/>
          </p:cNvSpPr>
          <p:nvPr>
            <p:ph type="dt" sz="half" idx="10"/>
          </p:nvPr>
        </p:nvSpPr>
        <p:spPr/>
        <p:txBody>
          <a:bodyPr/>
          <a:lstStyle>
            <a:lvl1pPr>
              <a:defRPr/>
            </a:lvl1pPr>
            <a:extLst/>
          </a:lstStyle>
          <a:p>
            <a:pPr>
              <a:defRPr/>
            </a:pPr>
            <a:fld id="{7980A404-0425-4F08-86FB-9D20D24515AE}" type="datetime1">
              <a:rPr lang="el-GR"/>
              <a:pPr>
                <a:defRPr/>
              </a:pPr>
              <a:t>24/10/2011</a:t>
            </a:fld>
            <a:endParaRPr lang="el-GR"/>
          </a:p>
        </p:txBody>
      </p:sp>
      <p:sp>
        <p:nvSpPr>
          <p:cNvPr id="5" name="2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6" name="3 - Θέση αριθμού διαφάνειας"/>
          <p:cNvSpPr>
            <a:spLocks noGrp="1"/>
          </p:cNvSpPr>
          <p:nvPr>
            <p:ph type="sldNum" sz="quarter" idx="12"/>
          </p:nvPr>
        </p:nvSpPr>
        <p:spPr/>
        <p:txBody>
          <a:bodyPr/>
          <a:lstStyle>
            <a:lvl1pPr>
              <a:defRPr/>
            </a:lvl1pPr>
            <a:extLst/>
          </a:lstStyle>
          <a:p>
            <a:pPr>
              <a:defRPr/>
            </a:pPr>
            <a:fld id="{D614200E-4FD0-47B0-B8B2-F2706420A605}"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extLst/>
          </a:lstStyle>
          <a:p>
            <a:pPr>
              <a:defRPr/>
            </a:pPr>
            <a:fld id="{243ABEBC-904D-4F71-ABC5-B75E1D460891}" type="datetime1">
              <a:rPr lang="el-GR"/>
              <a:pPr>
                <a:defRPr/>
              </a:pPr>
              <a:t>24/10/2011</a:t>
            </a:fld>
            <a:endParaRPr lang="el-GR"/>
          </a:p>
        </p:txBody>
      </p:sp>
      <p:sp>
        <p:nvSpPr>
          <p:cNvPr id="6" name="5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7" name="6 - Θέση αριθμού διαφάνειας"/>
          <p:cNvSpPr>
            <a:spLocks noGrp="1"/>
          </p:cNvSpPr>
          <p:nvPr>
            <p:ph type="sldNum" sz="quarter" idx="12"/>
          </p:nvPr>
        </p:nvSpPr>
        <p:spPr/>
        <p:txBody>
          <a:bodyPr/>
          <a:lstStyle>
            <a:lvl1pPr>
              <a:defRPr/>
            </a:lvl1pPr>
            <a:extLst/>
          </a:lstStyle>
          <a:p>
            <a:pPr>
              <a:defRPr/>
            </a:pPr>
            <a:fld id="{831F726B-09E5-4F6C-B1ED-174E1D7F9AF3}" type="slidenum">
              <a:rPr lang="el-GR"/>
              <a:pPr>
                <a:defRPr/>
              </a:pPr>
              <a:t>‹#›</a:t>
            </a:fld>
            <a:endParaRPr lang="el-GR"/>
          </a:p>
        </p:txBody>
      </p:sp>
    </p:spTree>
  </p:cSld>
  <p:clrMapOvr>
    <a:masterClrMapping/>
  </p:clrMapOvr>
  <p:transition>
    <p:fade thruBlk="1"/>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 Διάγραμμα ροής: Διεργασία"/>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 Διάγραμμα ροής: Διεργασία"/>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l-GR" smtClean="0"/>
              <a:t>Kλικ για επεξεργασία των στυλ του υποδείγματος</a:t>
            </a:r>
          </a:p>
        </p:txBody>
      </p:sp>
      <p:sp>
        <p:nvSpPr>
          <p:cNvPr id="8" name="4 - Θέση ημερομηνίας"/>
          <p:cNvSpPr>
            <a:spLocks noGrp="1"/>
          </p:cNvSpPr>
          <p:nvPr>
            <p:ph type="dt" sz="half" idx="10"/>
          </p:nvPr>
        </p:nvSpPr>
        <p:spPr/>
        <p:txBody>
          <a:bodyPr/>
          <a:lstStyle>
            <a:lvl1pPr>
              <a:defRPr/>
            </a:lvl1pPr>
            <a:extLst/>
          </a:lstStyle>
          <a:p>
            <a:pPr>
              <a:defRPr/>
            </a:pPr>
            <a:fld id="{ED59C937-4860-4D15-A3E1-9979429F378F}" type="datetime1">
              <a:rPr lang="el-GR"/>
              <a:pPr>
                <a:defRPr/>
              </a:pPr>
              <a:t>24/10/2011</a:t>
            </a:fld>
            <a:endParaRPr lang="el-GR"/>
          </a:p>
        </p:txBody>
      </p:sp>
      <p:sp>
        <p:nvSpPr>
          <p:cNvPr id="9" name="5 - Θέση υποσέλιδου"/>
          <p:cNvSpPr>
            <a:spLocks noGrp="1"/>
          </p:cNvSpPr>
          <p:nvPr>
            <p:ph type="ftr" sz="quarter" idx="11"/>
          </p:nvPr>
        </p:nvSpPr>
        <p:spPr/>
        <p:txBody>
          <a:bodyPr/>
          <a:lstStyle>
            <a:lvl1pPr>
              <a:defRPr/>
            </a:lvl1pPr>
            <a:extLst/>
          </a:lstStyle>
          <a:p>
            <a:pPr>
              <a:defRPr/>
            </a:pPr>
            <a:r>
              <a:rPr lang="el-GR"/>
              <a:t>copyright (c) Αμαλία Κ. Ηλιάδη, ιστορικός</a:t>
            </a:r>
          </a:p>
        </p:txBody>
      </p:sp>
      <p:sp>
        <p:nvSpPr>
          <p:cNvPr id="10" name="6 - Θέση αριθμού διαφάνειας"/>
          <p:cNvSpPr>
            <a:spLocks noGrp="1"/>
          </p:cNvSpPr>
          <p:nvPr>
            <p:ph type="sldNum" sz="quarter" idx="12"/>
          </p:nvPr>
        </p:nvSpPr>
        <p:spPr/>
        <p:txBody>
          <a:bodyPr/>
          <a:lstStyle>
            <a:lvl1pPr>
              <a:defRPr/>
            </a:lvl1pPr>
            <a:extLst/>
          </a:lstStyle>
          <a:p>
            <a:pPr>
              <a:defRPr/>
            </a:pPr>
            <a:fld id="{53F0EC18-CA8A-4540-9DF7-0906D412132F}" type="slidenum">
              <a:rPr lang="el-GR"/>
              <a:pPr>
                <a:defRPr/>
              </a:pPr>
              <a:t>‹#›</a:t>
            </a:fld>
            <a:endParaRPr lang="el-GR"/>
          </a:p>
        </p:txBody>
      </p:sp>
    </p:spTree>
  </p:cSld>
  <p:clrMapOvr>
    <a:masterClrMapping/>
  </p:clrMapOvr>
  <p:transition>
    <p:fade thruBlk="1"/>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 Έλλειψη"/>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 Ορθογώνιο"/>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 Θέση τίτλου"/>
          <p:cNvSpPr>
            <a:spLocks noGrp="1"/>
          </p:cNvSpPr>
          <p:nvPr>
            <p:ph type="title"/>
          </p:nvPr>
        </p:nvSpPr>
        <p:spPr>
          <a:xfrm>
            <a:off x="1435100" y="274638"/>
            <a:ext cx="7499350" cy="1143000"/>
          </a:xfrm>
          <a:prstGeom prst="rect">
            <a:avLst/>
          </a:prstGeom>
        </p:spPr>
        <p:txBody>
          <a:bodyPr anchor="ctr">
            <a:normAutofit/>
          </a:bodyPr>
          <a:lstStyle>
            <a:extLst/>
          </a:lstStyle>
          <a:p>
            <a:r>
              <a:rPr lang="el-GR" smtClean="0"/>
              <a:t>Kλικ για επεξεργασία του τίτλου</a:t>
            </a:r>
            <a:endParaRPr lang="en-US"/>
          </a:p>
        </p:txBody>
      </p:sp>
      <p:sp>
        <p:nvSpPr>
          <p:cNvPr id="1033" name="8 - Θέση κειμένου"/>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CE56A219-27B6-4F59-AACF-F822A74191CE}" type="datetime1">
              <a:rPr lang="el-GR"/>
              <a:pPr>
                <a:defRPr/>
              </a:pPr>
              <a:t>24/10/2011</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r>
              <a:rPr lang="el-GR"/>
              <a:t>copyright (c) Αμαλία Κ. Ηλιάδη, ιστορικός</a:t>
            </a:r>
            <a:endParaRPr lang="el-GR"/>
          </a:p>
        </p:txBody>
      </p:sp>
      <p:sp>
        <p:nvSpPr>
          <p:cNvPr id="22" name="21 - Θέση αριθμού διαφάνειας"/>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9BF8913E-A2AB-45BF-9319-C28FD29F5370}" type="slidenum">
              <a:rPr lang="el-GR"/>
              <a:pPr>
                <a:defRPr/>
              </a:pPr>
              <a:t>‹#›</a:t>
            </a:fld>
            <a:endParaRPr lang="el-GR"/>
          </a:p>
        </p:txBody>
      </p:sp>
      <p:sp>
        <p:nvSpPr>
          <p:cNvPr id="15" name="14 - Ορθογώνιο"/>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ransition>
    <p:fade thruBlk="1"/>
    <p:sndAc>
      <p:stSnd>
        <p:snd r:embed="rId13" name="wind.wav"/>
      </p:stSnd>
    </p:sndAc>
  </p:transition>
  <p:hf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iliadi@sch.gr"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www.matia.gr/"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4313"/>
            <a:ext cx="7772400" cy="2071687"/>
          </a:xfrm>
          <a:solidFill>
            <a:schemeClr val="bg2">
              <a:lumMod val="75000"/>
            </a:schemeClr>
          </a:solidFill>
        </p:spPr>
        <p:txBody>
          <a:bodyPr>
            <a:normAutofit fontScale="90000"/>
          </a:bodyPr>
          <a:lstStyle/>
          <a:p>
            <a:pPr fontAlgn="auto">
              <a:spcAft>
                <a:spcPts val="0"/>
              </a:spcAft>
              <a:defRPr/>
            </a:pPr>
            <a:r>
              <a:rPr lang="el-GR" sz="3600" i="1" dirty="0" smtClean="0">
                <a:solidFill>
                  <a:schemeClr val="tx2">
                    <a:lumMod val="60000"/>
                    <a:lumOff val="40000"/>
                  </a:schemeClr>
                </a:solidFill>
              </a:rPr>
              <a:t>Αμαλία Κ. Ηλιάδη</a:t>
            </a:r>
            <a:r>
              <a:rPr lang="el-GR" sz="3600" i="1" dirty="0" smtClean="0">
                <a:solidFill>
                  <a:schemeClr val="tx1">
                    <a:lumMod val="95000"/>
                    <a:lumOff val="5000"/>
                  </a:schemeClr>
                </a:solidFill>
              </a:rPr>
              <a:t>, ιστορικός-φιλόλογος</a:t>
            </a:r>
            <a:br>
              <a:rPr lang="el-GR" sz="3600" i="1" dirty="0" smtClean="0">
                <a:solidFill>
                  <a:schemeClr val="tx1">
                    <a:lumMod val="95000"/>
                    <a:lumOff val="5000"/>
                  </a:schemeClr>
                </a:solidFill>
              </a:rPr>
            </a:br>
            <a:r>
              <a:rPr lang="en-US" sz="3600" i="1" dirty="0" smtClean="0">
                <a:solidFill>
                  <a:schemeClr val="accent6">
                    <a:lumMod val="50000"/>
                  </a:schemeClr>
                </a:solidFill>
                <a:hlinkClick r:id="rId3"/>
              </a:rPr>
              <a:t>ailiadi@sch.gr</a:t>
            </a:r>
            <a:r>
              <a:rPr lang="el-GR" sz="3600" i="1" dirty="0" smtClean="0">
                <a:solidFill>
                  <a:schemeClr val="accent6">
                    <a:lumMod val="50000"/>
                  </a:schemeClr>
                </a:solidFill>
              </a:rPr>
              <a:t>  </a:t>
            </a:r>
            <a:br>
              <a:rPr lang="el-GR" sz="3600" i="1" dirty="0" smtClean="0">
                <a:solidFill>
                  <a:schemeClr val="accent6">
                    <a:lumMod val="50000"/>
                  </a:schemeClr>
                </a:solidFill>
              </a:rPr>
            </a:br>
            <a:r>
              <a:rPr lang="el-GR" sz="3600" b="1" i="1" dirty="0" smtClean="0">
                <a:solidFill>
                  <a:schemeClr val="tx2">
                    <a:satMod val="130000"/>
                  </a:schemeClr>
                </a:solidFill>
              </a:rPr>
              <a:t>Ολοκαύτωμα και Ναζισμός: Μια σκοτεινή σελίδα της ευρωπαϊκής ιστορίας </a:t>
            </a:r>
            <a:endParaRPr lang="el-GR" sz="3600" b="1" i="1" dirty="0">
              <a:solidFill>
                <a:schemeClr val="tx2">
                  <a:satMod val="130000"/>
                </a:schemeClr>
              </a:solidFill>
            </a:endParaRPr>
          </a:p>
        </p:txBody>
      </p:sp>
      <p:sp>
        <p:nvSpPr>
          <p:cNvPr id="3" name="2 - Υπότιτλος"/>
          <p:cNvSpPr>
            <a:spLocks noGrp="1"/>
          </p:cNvSpPr>
          <p:nvPr>
            <p:ph type="subTitle" idx="1"/>
          </p:nvPr>
        </p:nvSpPr>
        <p:spPr>
          <a:xfrm>
            <a:off x="1000125" y="2500313"/>
            <a:ext cx="4143375" cy="4000500"/>
          </a:xfrm>
        </p:spPr>
        <p:txBody>
          <a:bodyPr>
            <a:normAutofit fontScale="62500" lnSpcReduction="20000"/>
          </a:bodyPr>
          <a:lstStyle/>
          <a:p>
            <a:pPr fontAlgn="auto">
              <a:spcAft>
                <a:spcPts val="0"/>
              </a:spcAft>
              <a:buFont typeface="Wingdings 2"/>
              <a:buNone/>
              <a:defRPr/>
            </a:pPr>
            <a:r>
              <a:rPr lang="el-GR" sz="1800" i="1" dirty="0" smtClean="0"/>
              <a:t>Μ. Πιτσάκου 21</a:t>
            </a:r>
          </a:p>
          <a:p>
            <a:pPr fontAlgn="auto">
              <a:spcAft>
                <a:spcPts val="0"/>
              </a:spcAft>
              <a:buFont typeface="Wingdings 2"/>
              <a:buNone/>
              <a:defRPr/>
            </a:pPr>
            <a:r>
              <a:rPr lang="el-GR" sz="1800" i="1" dirty="0" smtClean="0"/>
              <a:t>42100 Τρίκαλα Θεσσαλίας</a:t>
            </a:r>
          </a:p>
          <a:p>
            <a:pPr fontAlgn="auto">
              <a:spcAft>
                <a:spcPts val="0"/>
              </a:spcAft>
              <a:buFont typeface="Wingdings 2"/>
              <a:buNone/>
              <a:defRPr/>
            </a:pPr>
            <a:r>
              <a:rPr lang="el-GR" sz="1800" i="1" dirty="0" smtClean="0"/>
              <a:t>Ελλάδα</a:t>
            </a:r>
          </a:p>
          <a:p>
            <a:pPr fontAlgn="auto">
              <a:spcAft>
                <a:spcPts val="0"/>
              </a:spcAft>
              <a:buFont typeface="Wingdings 2"/>
              <a:buNone/>
              <a:defRPr/>
            </a:pPr>
            <a:r>
              <a:rPr lang="el-GR" sz="1800" i="1" dirty="0" smtClean="0"/>
              <a:t> Τηλ. 24310 71402</a:t>
            </a:r>
          </a:p>
          <a:p>
            <a:pPr fontAlgn="auto">
              <a:spcAft>
                <a:spcPts val="0"/>
              </a:spcAft>
              <a:buFont typeface="Wingdings 2"/>
              <a:buNone/>
              <a:defRPr/>
            </a:pPr>
            <a:endParaRPr lang="el-GR" sz="1800" i="1" dirty="0" smtClean="0"/>
          </a:p>
          <a:p>
            <a:pPr fontAlgn="auto">
              <a:spcAft>
                <a:spcPts val="0"/>
              </a:spcAft>
              <a:buFont typeface="Wingdings 2"/>
              <a:buNone/>
              <a:defRPr/>
            </a:pPr>
            <a:r>
              <a:rPr lang="el-GR" sz="2000" dirty="0" smtClean="0">
                <a:solidFill>
                  <a:schemeClr val="tx1"/>
                </a:solidFill>
              </a:rPr>
              <a:t>«Ρέμβαζα  αφηρημένη απέναντι στα σύννεφα.</a:t>
            </a:r>
          </a:p>
          <a:p>
            <a:pPr fontAlgn="auto">
              <a:spcAft>
                <a:spcPts val="0"/>
              </a:spcAft>
              <a:buFont typeface="Wingdings 2"/>
              <a:buNone/>
              <a:defRPr/>
            </a:pPr>
            <a:r>
              <a:rPr lang="el-GR" sz="2000" dirty="0" smtClean="0">
                <a:solidFill>
                  <a:schemeClr val="tx1"/>
                </a:solidFill>
              </a:rPr>
              <a:t>Η μέρα ήταν ηλιόλουστη. Η προτελευταία της Ανοίξεως.</a:t>
            </a:r>
          </a:p>
          <a:p>
            <a:pPr fontAlgn="auto">
              <a:spcAft>
                <a:spcPts val="0"/>
              </a:spcAft>
              <a:buFont typeface="Wingdings 2"/>
              <a:buNone/>
              <a:defRPr/>
            </a:pPr>
            <a:r>
              <a:rPr lang="el-GR" sz="2000" dirty="0" smtClean="0">
                <a:solidFill>
                  <a:schemeClr val="tx1"/>
                </a:solidFill>
              </a:rPr>
              <a:t>Ο ουρανός, φουρτουνιασμένη θάλασσα.</a:t>
            </a:r>
          </a:p>
          <a:p>
            <a:pPr fontAlgn="auto">
              <a:spcAft>
                <a:spcPts val="0"/>
              </a:spcAft>
              <a:buFont typeface="Wingdings 2"/>
              <a:buNone/>
              <a:defRPr/>
            </a:pPr>
            <a:r>
              <a:rPr lang="el-GR" sz="2000" dirty="0" smtClean="0">
                <a:solidFill>
                  <a:schemeClr val="tx1"/>
                </a:solidFill>
              </a:rPr>
              <a:t>Βροχή απ’ τα μάτια μου χοντρή κυλούσε</a:t>
            </a:r>
          </a:p>
          <a:p>
            <a:pPr fontAlgn="auto">
              <a:spcAft>
                <a:spcPts val="0"/>
              </a:spcAft>
              <a:buFont typeface="Wingdings 2"/>
              <a:buNone/>
              <a:defRPr/>
            </a:pPr>
            <a:r>
              <a:rPr lang="el-GR" sz="2000" dirty="0" smtClean="0">
                <a:solidFill>
                  <a:schemeClr val="tx1"/>
                </a:solidFill>
              </a:rPr>
              <a:t>Τα πράγματα ζωντάνευαν.</a:t>
            </a:r>
          </a:p>
          <a:p>
            <a:pPr fontAlgn="auto">
              <a:spcAft>
                <a:spcPts val="0"/>
              </a:spcAft>
              <a:buFont typeface="Wingdings 2"/>
              <a:buNone/>
              <a:defRPr/>
            </a:pPr>
            <a:r>
              <a:rPr lang="el-GR" sz="2000" dirty="0" smtClean="0">
                <a:solidFill>
                  <a:schemeClr val="tx1"/>
                </a:solidFill>
              </a:rPr>
              <a:t>Γίνονταν πρόσωπα, έρωτες, σκηνές παλιές.</a:t>
            </a:r>
          </a:p>
          <a:p>
            <a:pPr fontAlgn="auto">
              <a:spcAft>
                <a:spcPts val="0"/>
              </a:spcAft>
              <a:buFont typeface="Wingdings 2"/>
              <a:buNone/>
              <a:defRPr/>
            </a:pPr>
            <a:r>
              <a:rPr lang="el-GR" sz="2000" dirty="0" smtClean="0">
                <a:solidFill>
                  <a:schemeClr val="tx1"/>
                </a:solidFill>
              </a:rPr>
              <a:t>Στα περασμένα ξαναζούσα σαν σε όνειρο.</a:t>
            </a:r>
          </a:p>
          <a:p>
            <a:pPr fontAlgn="auto">
              <a:spcAft>
                <a:spcPts val="0"/>
              </a:spcAft>
              <a:buFont typeface="Wingdings 2"/>
              <a:buNone/>
              <a:defRPr/>
            </a:pPr>
            <a:r>
              <a:rPr lang="el-GR" sz="2000" dirty="0" smtClean="0">
                <a:solidFill>
                  <a:schemeClr val="tx1"/>
                </a:solidFill>
              </a:rPr>
              <a:t>Σαν </a:t>
            </a:r>
            <a:r>
              <a:rPr lang="el-GR" sz="2000" dirty="0" err="1" smtClean="0">
                <a:solidFill>
                  <a:schemeClr val="tx1"/>
                </a:solidFill>
              </a:rPr>
              <a:t>νά</a:t>
            </a:r>
            <a:r>
              <a:rPr lang="el-GR" sz="2000" dirty="0" smtClean="0">
                <a:solidFill>
                  <a:schemeClr val="tx1"/>
                </a:solidFill>
              </a:rPr>
              <a:t> ’βλεπα στο σινεμά ταινία.</a:t>
            </a:r>
          </a:p>
          <a:p>
            <a:pPr fontAlgn="auto">
              <a:spcAft>
                <a:spcPts val="0"/>
              </a:spcAft>
              <a:buFont typeface="Wingdings 2"/>
              <a:buNone/>
              <a:defRPr/>
            </a:pPr>
            <a:r>
              <a:rPr lang="el-GR" sz="2000" dirty="0" smtClean="0">
                <a:solidFill>
                  <a:schemeClr val="tx1"/>
                </a:solidFill>
              </a:rPr>
              <a:t>Κάποτε ξύπνησα απότομα</a:t>
            </a:r>
          </a:p>
          <a:p>
            <a:pPr fontAlgn="auto">
              <a:spcAft>
                <a:spcPts val="0"/>
              </a:spcAft>
              <a:buFont typeface="Wingdings 2"/>
              <a:buNone/>
              <a:defRPr/>
            </a:pPr>
            <a:r>
              <a:rPr lang="el-GR" sz="2000" dirty="0" smtClean="0">
                <a:solidFill>
                  <a:schemeClr val="tx1"/>
                </a:solidFill>
              </a:rPr>
              <a:t>και τίναξα από πάνω μου τη ρέμβη και τη σκόνη».</a:t>
            </a:r>
            <a:endParaRPr lang="en-US" sz="2000" dirty="0" smtClean="0">
              <a:solidFill>
                <a:schemeClr val="tx1"/>
              </a:solidFill>
            </a:endParaRPr>
          </a:p>
          <a:p>
            <a:pPr fontAlgn="auto">
              <a:spcAft>
                <a:spcPts val="0"/>
              </a:spcAft>
              <a:buFont typeface="Wingdings 2"/>
              <a:buNone/>
              <a:defRPr/>
            </a:pPr>
            <a:endParaRPr lang="el-GR" sz="1800" dirty="0" smtClean="0"/>
          </a:p>
          <a:p>
            <a:pPr fontAlgn="auto">
              <a:spcAft>
                <a:spcPts val="0"/>
              </a:spcAft>
              <a:buFont typeface="Wingdings 2"/>
              <a:buNone/>
              <a:defRPr/>
            </a:pPr>
            <a:r>
              <a:rPr lang="el-GR" sz="1800" dirty="0" smtClean="0">
                <a:solidFill>
                  <a:schemeClr val="tx2">
                    <a:lumMod val="75000"/>
                  </a:schemeClr>
                </a:solidFill>
              </a:rPr>
              <a:t>Αμαλία Κ. Ηλιάδη    </a:t>
            </a:r>
            <a:r>
              <a:rPr lang="el-GR" sz="1800" dirty="0" smtClean="0">
                <a:solidFill>
                  <a:schemeClr val="bg1">
                    <a:lumMod val="50000"/>
                  </a:schemeClr>
                </a:solidFill>
              </a:rPr>
              <a:t>30/5/1998</a:t>
            </a:r>
            <a:endParaRPr lang="en-US" sz="1800" i="1" dirty="0" smtClean="0">
              <a:solidFill>
                <a:schemeClr val="bg1">
                  <a:lumMod val="50000"/>
                </a:schemeClr>
              </a:solidFill>
            </a:endParaRPr>
          </a:p>
          <a:p>
            <a:pPr fontAlgn="auto">
              <a:spcAft>
                <a:spcPts val="0"/>
              </a:spcAft>
              <a:buFont typeface="Wingdings 2"/>
              <a:buNone/>
              <a:defRPr/>
            </a:pPr>
            <a:endParaRPr lang="el-GR" dirty="0"/>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4" name="3 - Θέση αριθμού διαφάνειας"/>
          <p:cNvSpPr>
            <a:spLocks noGrp="1"/>
          </p:cNvSpPr>
          <p:nvPr>
            <p:ph type="sldNum" sz="quarter" idx="12"/>
          </p:nvPr>
        </p:nvSpPr>
        <p:spPr/>
        <p:txBody>
          <a:bodyPr/>
          <a:lstStyle/>
          <a:p>
            <a:pPr>
              <a:defRPr/>
            </a:pPr>
            <a:fld id="{F53E06F9-2BC7-408F-A9DC-597CAFB66AC7}" type="slidenum">
              <a:rPr lang="el-GR"/>
              <a:pPr>
                <a:defRPr/>
              </a:pPr>
              <a:t>1</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143000"/>
          </a:xfrm>
          <a:solidFill>
            <a:schemeClr val="bg2">
              <a:lumMod val="90000"/>
            </a:schemeClr>
          </a:solidFill>
        </p:spPr>
        <p:txBody>
          <a:bodyPr>
            <a:noAutofit/>
          </a:bodyPr>
          <a:lstStyle/>
          <a:p>
            <a:pPr fontAlgn="auto">
              <a:spcAft>
                <a:spcPts val="0"/>
              </a:spcAft>
              <a:defRPr/>
            </a:pPr>
            <a:r>
              <a:rPr lang="el-GR" sz="3600" i="1" dirty="0" smtClean="0">
                <a:solidFill>
                  <a:schemeClr val="tx2">
                    <a:satMod val="130000"/>
                  </a:schemeClr>
                </a:solidFill>
              </a:rPr>
              <a:t>Αντιθέσεις της «νέας τάξης πραγμάτων» στη Ναζιστική Γερμανία</a:t>
            </a:r>
            <a:endParaRPr lang="el-GR" sz="3600" dirty="0">
              <a:solidFill>
                <a:schemeClr val="tx2">
                  <a:satMod val="130000"/>
                </a:schemeClr>
              </a:solidFill>
            </a:endParaRPr>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pPr>
              <a:defRPr/>
            </a:pPr>
            <a:fld id="{6698CA83-E8AB-4927-A87C-535DB0ECB822}" type="slidenum">
              <a:rPr lang="el-GR"/>
              <a:pPr>
                <a:defRPr/>
              </a:pPr>
              <a:t>10</a:t>
            </a:fld>
            <a:endParaRPr lang="el-GR"/>
          </a:p>
        </p:txBody>
      </p:sp>
      <p:pic>
        <p:nvPicPr>
          <p:cNvPr id="23556" name="Picture 2" descr="E:\p01.jpg"/>
          <p:cNvPicPr>
            <a:picLocks noGrp="1" noChangeAspect="1" noChangeArrowheads="1"/>
          </p:cNvPicPr>
          <p:nvPr>
            <p:ph sz="half" idx="1"/>
          </p:nvPr>
        </p:nvPicPr>
        <p:blipFill>
          <a:blip r:embed="rId3"/>
          <a:srcRect/>
          <a:stretch>
            <a:fillRect/>
          </a:stretch>
        </p:blipFill>
        <p:spPr>
          <a:xfrm>
            <a:off x="1500188" y="1524000"/>
            <a:ext cx="3500437" cy="4976813"/>
          </a:xfrm>
          <a:ln w="38100">
            <a:solidFill>
              <a:schemeClr val="tx1"/>
            </a:solidFill>
          </a:ln>
        </p:spPr>
      </p:pic>
      <p:pic>
        <p:nvPicPr>
          <p:cNvPr id="23557" name="Picture 3" descr="E:\g43.jpg"/>
          <p:cNvPicPr>
            <a:picLocks noGrp="1" noChangeAspect="1" noChangeArrowheads="1"/>
          </p:cNvPicPr>
          <p:nvPr>
            <p:ph sz="half" idx="2"/>
          </p:nvPr>
        </p:nvPicPr>
        <p:blipFill>
          <a:blip r:embed="rId4"/>
          <a:srcRect/>
          <a:stretch>
            <a:fillRect/>
          </a:stretch>
        </p:blipFill>
        <p:spPr>
          <a:xfrm>
            <a:off x="5143500" y="2500313"/>
            <a:ext cx="3790950" cy="3000375"/>
          </a:xfrm>
          <a:ln w="38100">
            <a:solidFill>
              <a:schemeClr val="tx1"/>
            </a:solidFill>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143000"/>
          </a:xfrm>
          <a:solidFill>
            <a:schemeClr val="tx2">
              <a:lumMod val="40000"/>
              <a:lumOff val="60000"/>
            </a:schemeClr>
          </a:solidFill>
          <a:ln w="38100">
            <a:solidFill>
              <a:schemeClr val="tx1"/>
            </a:solidFill>
          </a:ln>
        </p:spPr>
        <p:txBody>
          <a:bodyPr>
            <a:noAutofit/>
          </a:bodyPr>
          <a:lstStyle/>
          <a:p>
            <a:pPr fontAlgn="auto">
              <a:spcAft>
                <a:spcPts val="0"/>
              </a:spcAft>
              <a:defRPr/>
            </a:pPr>
            <a:r>
              <a:rPr lang="el-GR" sz="3600" i="1" dirty="0" smtClean="0">
                <a:solidFill>
                  <a:schemeClr val="tx2">
                    <a:satMod val="130000"/>
                  </a:schemeClr>
                </a:solidFill>
              </a:rPr>
              <a:t>Αντιθέσεις της «νέας τάξης πραγμάτων» στη Ναζιστική Γερμανία</a:t>
            </a:r>
            <a:endParaRPr lang="el-GR" sz="3600" dirty="0">
              <a:solidFill>
                <a:schemeClr val="tx2">
                  <a:satMod val="130000"/>
                </a:schemeClr>
              </a:solidFill>
            </a:endParaRPr>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pPr>
              <a:defRPr/>
            </a:pPr>
            <a:fld id="{F35B47C8-3B4E-41C8-BC49-91C9D18DAA5D}" type="slidenum">
              <a:rPr lang="el-GR"/>
              <a:pPr>
                <a:defRPr/>
              </a:pPr>
              <a:t>11</a:t>
            </a:fld>
            <a:endParaRPr lang="el-GR"/>
          </a:p>
        </p:txBody>
      </p:sp>
      <p:pic>
        <p:nvPicPr>
          <p:cNvPr id="24580" name="Picture 2" descr="E:\p21.jpg"/>
          <p:cNvPicPr>
            <a:picLocks noGrp="1" noChangeAspect="1" noChangeArrowheads="1"/>
          </p:cNvPicPr>
          <p:nvPr>
            <p:ph sz="half" idx="1"/>
          </p:nvPr>
        </p:nvPicPr>
        <p:blipFill>
          <a:blip r:embed="rId3"/>
          <a:srcRect/>
          <a:stretch>
            <a:fillRect/>
          </a:stretch>
        </p:blipFill>
        <p:spPr>
          <a:xfrm>
            <a:off x="1500188" y="1643063"/>
            <a:ext cx="3429000" cy="4929187"/>
          </a:xfrm>
          <a:ln w="28575">
            <a:solidFill>
              <a:schemeClr val="tx1"/>
            </a:solidFill>
          </a:ln>
        </p:spPr>
      </p:pic>
      <p:pic>
        <p:nvPicPr>
          <p:cNvPr id="24581" name="Picture 3" descr="E:\g31.jpg"/>
          <p:cNvPicPr>
            <a:picLocks noGrp="1" noChangeAspect="1" noChangeArrowheads="1"/>
          </p:cNvPicPr>
          <p:nvPr>
            <p:ph sz="half" idx="2"/>
          </p:nvPr>
        </p:nvPicPr>
        <p:blipFill>
          <a:blip r:embed="rId4"/>
          <a:srcRect/>
          <a:stretch>
            <a:fillRect/>
          </a:stretch>
        </p:blipFill>
        <p:spPr>
          <a:xfrm>
            <a:off x="5143500" y="2286000"/>
            <a:ext cx="3790950" cy="2941638"/>
          </a:xfrm>
          <a:ln w="28575">
            <a:solidFill>
              <a:schemeClr val="tx1"/>
            </a:solidFill>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7488"/>
            <a:ext cx="3810000" cy="1068387"/>
          </a:xfrm>
        </p:spPr>
        <p:txBody>
          <a:bodyPr>
            <a:normAutofit fontScale="90000"/>
          </a:bodyPr>
          <a:lstStyle/>
          <a:p>
            <a:pPr fontAlgn="auto">
              <a:spcAft>
                <a:spcPts val="0"/>
              </a:spcAft>
              <a:defRPr/>
            </a:pPr>
            <a:r>
              <a:rPr lang="el-GR" dirty="0" err="1" smtClean="0">
                <a:solidFill>
                  <a:schemeClr val="tx2">
                    <a:satMod val="130000"/>
                  </a:schemeClr>
                </a:solidFill>
              </a:rPr>
              <a:t>ΠΡΟΠΑΓΑΝΔΙΣΤΙΚΕς</a:t>
            </a:r>
            <a:r>
              <a:rPr lang="el-GR" dirty="0" smtClean="0">
                <a:solidFill>
                  <a:schemeClr val="tx2">
                    <a:satMod val="130000"/>
                  </a:schemeClr>
                </a:solidFill>
              </a:rPr>
              <a:t>  </a:t>
            </a:r>
            <a:r>
              <a:rPr lang="el-GR" dirty="0" err="1" smtClean="0">
                <a:solidFill>
                  <a:schemeClr val="tx2">
                    <a:satMod val="130000"/>
                  </a:schemeClr>
                </a:solidFill>
              </a:rPr>
              <a:t>ΑΦΙΣΕς</a:t>
            </a:r>
            <a:r>
              <a:rPr lang="el-GR" dirty="0" smtClean="0">
                <a:solidFill>
                  <a:schemeClr val="tx2">
                    <a:satMod val="130000"/>
                  </a:schemeClr>
                </a:solidFill>
              </a:rPr>
              <a:t>  ΤΟΥ  ΝΑΖΙΣΤΙΚΟΥ ΚΑΘΕΣΤΩΤΟΣ/η </a:t>
            </a:r>
            <a:r>
              <a:rPr lang="el-GR" dirty="0" err="1" smtClean="0">
                <a:solidFill>
                  <a:schemeClr val="tx2">
                    <a:satMod val="130000"/>
                  </a:schemeClr>
                </a:solidFill>
              </a:rPr>
              <a:t>τεχνη</a:t>
            </a:r>
            <a:r>
              <a:rPr lang="el-GR" dirty="0" smtClean="0">
                <a:solidFill>
                  <a:schemeClr val="tx2">
                    <a:satMod val="130000"/>
                  </a:schemeClr>
                </a:solidFill>
              </a:rPr>
              <a:t> ςτην </a:t>
            </a:r>
            <a:r>
              <a:rPr lang="el-GR" dirty="0" err="1" smtClean="0">
                <a:solidFill>
                  <a:schemeClr val="tx2">
                    <a:satMod val="130000"/>
                  </a:schemeClr>
                </a:solidFill>
              </a:rPr>
              <a:t>υπηρεςια</a:t>
            </a:r>
            <a:r>
              <a:rPr lang="el-GR" dirty="0" smtClean="0">
                <a:solidFill>
                  <a:schemeClr val="tx2">
                    <a:satMod val="130000"/>
                  </a:schemeClr>
                </a:solidFill>
              </a:rPr>
              <a:t> των </a:t>
            </a:r>
            <a:r>
              <a:rPr lang="el-GR" dirty="0" err="1" smtClean="0">
                <a:solidFill>
                  <a:schemeClr val="tx2">
                    <a:satMod val="130000"/>
                  </a:schemeClr>
                </a:solidFill>
              </a:rPr>
              <a:t>ναζι</a:t>
            </a:r>
            <a:endParaRPr lang="el-GR" dirty="0">
              <a:solidFill>
                <a:schemeClr val="tx2">
                  <a:satMod val="130000"/>
                </a:schemeClr>
              </a:solidFill>
            </a:endParaRPr>
          </a:p>
        </p:txBody>
      </p:sp>
      <p:sp>
        <p:nvSpPr>
          <p:cNvPr id="25602" name="2 - Θέση κειμένου"/>
          <p:cNvSpPr>
            <a:spLocks noGrp="1"/>
          </p:cNvSpPr>
          <p:nvPr>
            <p:ph type="body" idx="2"/>
          </p:nvPr>
        </p:nvSpPr>
        <p:spPr>
          <a:xfrm>
            <a:off x="457200" y="1285875"/>
            <a:ext cx="3810000" cy="1285875"/>
          </a:xfrm>
        </p:spPr>
        <p:txBody>
          <a:bodyPr/>
          <a:lstStyle/>
          <a:p>
            <a:pPr marL="44450">
              <a:spcBef>
                <a:spcPct val="0"/>
              </a:spcBef>
            </a:pPr>
            <a:r>
              <a:rPr lang="el-GR" smtClean="0"/>
              <a:t>Οι σκαπανείς της Νέας Γερμανίας υπό τη σκέπη της σβάστικας και του γαμψόνυχου αετού που ως σύμβολο της σιδηράς κυριαρχίας του Γ΄Ράιχ καταδυναστεύει την Ευρώπη και ενθουσιάζει τα πλήθη των Γερμανών οπαδών του.</a:t>
            </a:r>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pPr>
              <a:defRPr/>
            </a:pPr>
            <a:fld id="{8A18330C-E158-425C-8F9F-1C975264368A}" type="slidenum">
              <a:rPr lang="el-GR"/>
              <a:pPr>
                <a:defRPr/>
              </a:pPr>
              <a:t>12</a:t>
            </a:fld>
            <a:endParaRPr lang="el-GR"/>
          </a:p>
        </p:txBody>
      </p:sp>
      <p:pic>
        <p:nvPicPr>
          <p:cNvPr id="25605" name="Picture 2" descr="E:\p30.jpg"/>
          <p:cNvPicPr>
            <a:picLocks noGrp="1" noChangeAspect="1" noChangeArrowheads="1"/>
          </p:cNvPicPr>
          <p:nvPr>
            <p:ph sz="half" idx="1"/>
          </p:nvPr>
        </p:nvPicPr>
        <p:blipFill>
          <a:blip r:embed="rId3"/>
          <a:srcRect/>
          <a:stretch>
            <a:fillRect/>
          </a:stretch>
        </p:blipFill>
        <p:spPr>
          <a:xfrm>
            <a:off x="785813" y="2643188"/>
            <a:ext cx="2840037" cy="3992562"/>
          </a:xfrm>
        </p:spPr>
      </p:pic>
      <p:pic>
        <p:nvPicPr>
          <p:cNvPr id="25606" name="Picture 3" descr="E:\prop12.jpg"/>
          <p:cNvPicPr>
            <a:picLocks noChangeAspect="1" noChangeArrowheads="1"/>
          </p:cNvPicPr>
          <p:nvPr/>
        </p:nvPicPr>
        <p:blipFill>
          <a:blip r:embed="rId4"/>
          <a:srcRect/>
          <a:stretch>
            <a:fillRect/>
          </a:stretch>
        </p:blipFill>
        <p:spPr bwMode="auto">
          <a:xfrm>
            <a:off x="4643438" y="642938"/>
            <a:ext cx="3810000" cy="5638800"/>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pPr>
              <a:defRPr/>
            </a:pPr>
            <a:fld id="{1A01EBA5-3F40-4214-8141-D5B37012E168}" type="slidenum">
              <a:rPr lang="el-GR"/>
              <a:pPr>
                <a:defRPr/>
              </a:pPr>
              <a:t>13</a:t>
            </a:fld>
            <a:endParaRPr lang="el-GR"/>
          </a:p>
        </p:txBody>
      </p:sp>
      <p:pic>
        <p:nvPicPr>
          <p:cNvPr id="26627" name="Picture 2" descr="E:\p02.jpg"/>
          <p:cNvPicPr>
            <a:picLocks noChangeAspect="1" noChangeArrowheads="1"/>
          </p:cNvPicPr>
          <p:nvPr/>
        </p:nvPicPr>
        <p:blipFill>
          <a:blip r:embed="rId3"/>
          <a:srcRect/>
          <a:stretch>
            <a:fillRect/>
          </a:stretch>
        </p:blipFill>
        <p:spPr bwMode="auto">
          <a:xfrm>
            <a:off x="5857875" y="4857750"/>
            <a:ext cx="1214438" cy="1452563"/>
          </a:xfrm>
          <a:prstGeom prst="rect">
            <a:avLst/>
          </a:prstGeom>
          <a:noFill/>
          <a:ln w="9525">
            <a:noFill/>
            <a:miter lim="800000"/>
            <a:headEnd/>
            <a:tailEnd/>
          </a:ln>
        </p:spPr>
      </p:pic>
      <p:pic>
        <p:nvPicPr>
          <p:cNvPr id="26628" name="Picture 2" descr="E:\p07.jpg"/>
          <p:cNvPicPr>
            <a:picLocks noChangeAspect="1" noChangeArrowheads="1"/>
          </p:cNvPicPr>
          <p:nvPr/>
        </p:nvPicPr>
        <p:blipFill>
          <a:blip r:embed="rId4"/>
          <a:srcRect/>
          <a:stretch>
            <a:fillRect/>
          </a:stretch>
        </p:blipFill>
        <p:spPr bwMode="auto">
          <a:xfrm>
            <a:off x="4500563" y="357188"/>
            <a:ext cx="3476625" cy="4333875"/>
          </a:xfrm>
          <a:prstGeom prst="rect">
            <a:avLst/>
          </a:prstGeom>
          <a:noFill/>
          <a:ln w="9525">
            <a:noFill/>
            <a:miter lim="800000"/>
            <a:headEnd/>
            <a:tailEnd/>
          </a:ln>
        </p:spPr>
      </p:pic>
      <p:pic>
        <p:nvPicPr>
          <p:cNvPr id="26629" name="Picture 3" descr="E:\p10.jpg"/>
          <p:cNvPicPr>
            <a:picLocks noChangeAspect="1" noChangeArrowheads="1"/>
          </p:cNvPicPr>
          <p:nvPr/>
        </p:nvPicPr>
        <p:blipFill>
          <a:blip r:embed="rId5"/>
          <a:srcRect/>
          <a:stretch>
            <a:fillRect/>
          </a:stretch>
        </p:blipFill>
        <p:spPr bwMode="auto">
          <a:xfrm>
            <a:off x="642938" y="785813"/>
            <a:ext cx="3605212" cy="4929187"/>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90000"/>
            </a:schemeClr>
          </a:solidFill>
        </p:spPr>
        <p:txBody>
          <a:bodyPr>
            <a:normAutofit fontScale="90000"/>
          </a:bodyPr>
          <a:lstStyle/>
          <a:p>
            <a:pPr fontAlgn="auto">
              <a:spcAft>
                <a:spcPts val="0"/>
              </a:spcAft>
              <a:defRPr/>
            </a:pPr>
            <a:r>
              <a:rPr lang="el-GR" sz="2800" i="1" dirty="0" smtClean="0">
                <a:solidFill>
                  <a:schemeClr val="tx2">
                    <a:satMod val="130000"/>
                  </a:schemeClr>
                </a:solidFill>
              </a:rPr>
              <a:t>Η Νεολαία υπηρετεί τον </a:t>
            </a:r>
            <a:r>
              <a:rPr lang="el-GR" sz="2800" i="1" dirty="0" err="1" smtClean="0">
                <a:solidFill>
                  <a:schemeClr val="tx2">
                    <a:satMod val="130000"/>
                  </a:schemeClr>
                </a:solidFill>
              </a:rPr>
              <a:t>Φύρερ</a:t>
            </a:r>
            <a:r>
              <a:rPr lang="el-GR" sz="2800" i="1" dirty="0" smtClean="0">
                <a:solidFill>
                  <a:schemeClr val="tx2">
                    <a:satMod val="130000"/>
                  </a:schemeClr>
                </a:solidFill>
              </a:rPr>
              <a:t>/Ερμηνεία των φωτογραφιών του Χίτλερ με παιδιά και των δύο φύλων.</a:t>
            </a:r>
            <a:endParaRPr lang="el-GR" sz="28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2D7FB302-D9D7-495C-882D-2399053AB206}" type="slidenum">
              <a:rPr lang="el-GR"/>
              <a:pPr>
                <a:defRPr/>
              </a:pPr>
              <a:t>14</a:t>
            </a:fld>
            <a:endParaRPr lang="el-GR"/>
          </a:p>
        </p:txBody>
      </p:sp>
      <p:pic>
        <p:nvPicPr>
          <p:cNvPr id="27652" name="Picture 2" descr="E:\Nazizeit\hp15.jpg"/>
          <p:cNvPicPr>
            <a:picLocks noGrp="1" noChangeAspect="1" noChangeArrowheads="1"/>
          </p:cNvPicPr>
          <p:nvPr>
            <p:ph idx="1"/>
          </p:nvPr>
        </p:nvPicPr>
        <p:blipFill>
          <a:blip r:embed="rId3"/>
          <a:srcRect/>
          <a:stretch>
            <a:fillRect/>
          </a:stretch>
        </p:blipFill>
        <p:spPr>
          <a:xfrm>
            <a:off x="1428750" y="1643063"/>
            <a:ext cx="3349625" cy="4800600"/>
          </a:xfrm>
        </p:spPr>
      </p:pic>
      <p:pic>
        <p:nvPicPr>
          <p:cNvPr id="27653" name="Picture 3" descr="E:\Nazizeit\hp30.jpg"/>
          <p:cNvPicPr>
            <a:picLocks noChangeAspect="1" noChangeArrowheads="1"/>
          </p:cNvPicPr>
          <p:nvPr/>
        </p:nvPicPr>
        <p:blipFill>
          <a:blip r:embed="rId4"/>
          <a:srcRect/>
          <a:stretch>
            <a:fillRect/>
          </a:stretch>
        </p:blipFill>
        <p:spPr bwMode="auto">
          <a:xfrm>
            <a:off x="5000625" y="1500188"/>
            <a:ext cx="3714750" cy="5129212"/>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75000"/>
            </a:schemeClr>
          </a:solidFill>
        </p:spPr>
        <p:txBody>
          <a:bodyPr>
            <a:noAutofit/>
          </a:bodyPr>
          <a:lstStyle/>
          <a:p>
            <a:pPr fontAlgn="auto">
              <a:spcAft>
                <a:spcPts val="0"/>
              </a:spcAft>
              <a:defRPr/>
            </a:pPr>
            <a:r>
              <a:rPr lang="el-GR" sz="2800" i="1" dirty="0" smtClean="0">
                <a:solidFill>
                  <a:schemeClr val="tx2">
                    <a:satMod val="130000"/>
                  </a:schemeClr>
                </a:solidFill>
              </a:rPr>
              <a:t>Το «χτίσιμο» ή η κατασκευή του πορτραίτου του αρχηγού και ο ρόλος της στρατιωτικής βίας σ’ αυτό. </a:t>
            </a:r>
            <a:endParaRPr lang="el-GR" sz="28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A7B1A50B-FCCC-42AB-BD23-327B2ED9DC51}" type="slidenum">
              <a:rPr lang="el-GR"/>
              <a:pPr>
                <a:defRPr/>
              </a:pPr>
              <a:t>15</a:t>
            </a:fld>
            <a:endParaRPr lang="el-GR"/>
          </a:p>
        </p:txBody>
      </p:sp>
      <p:pic>
        <p:nvPicPr>
          <p:cNvPr id="28676" name="Picture 2" descr="E:\Nazizeit\hp45.jpg"/>
          <p:cNvPicPr>
            <a:picLocks noGrp="1" noChangeAspect="1" noChangeArrowheads="1"/>
          </p:cNvPicPr>
          <p:nvPr>
            <p:ph idx="1"/>
          </p:nvPr>
        </p:nvPicPr>
        <p:blipFill>
          <a:blip r:embed="rId3"/>
          <a:srcRect/>
          <a:stretch>
            <a:fillRect/>
          </a:stretch>
        </p:blipFill>
        <p:spPr>
          <a:xfrm>
            <a:off x="1143000" y="1571625"/>
            <a:ext cx="3429000" cy="5000625"/>
          </a:xfrm>
        </p:spPr>
      </p:pic>
      <p:pic>
        <p:nvPicPr>
          <p:cNvPr id="28677" name="Picture 3" descr="E:\Nazizeit\hp25.jpg"/>
          <p:cNvPicPr>
            <a:picLocks noChangeAspect="1" noChangeArrowheads="1"/>
          </p:cNvPicPr>
          <p:nvPr/>
        </p:nvPicPr>
        <p:blipFill>
          <a:blip r:embed="rId4"/>
          <a:srcRect/>
          <a:stretch>
            <a:fillRect/>
          </a:stretch>
        </p:blipFill>
        <p:spPr bwMode="auto">
          <a:xfrm>
            <a:off x="5143500" y="1643063"/>
            <a:ext cx="3286125" cy="4714875"/>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296987"/>
          </a:xfrm>
          <a:solidFill>
            <a:schemeClr val="bg2"/>
          </a:solidFill>
        </p:spPr>
        <p:txBody>
          <a:bodyPr>
            <a:noAutofit/>
          </a:bodyPr>
          <a:lstStyle/>
          <a:p>
            <a:pPr fontAlgn="auto">
              <a:spcAft>
                <a:spcPts val="0"/>
              </a:spcAft>
              <a:defRPr/>
            </a:pPr>
            <a:r>
              <a:rPr lang="el-GR" sz="2000" b="1" i="1" dirty="0" smtClean="0">
                <a:solidFill>
                  <a:schemeClr val="tx2">
                    <a:satMod val="130000"/>
                  </a:schemeClr>
                </a:solidFill>
              </a:rPr>
              <a:t>Αδόλφος Χίτλερ : ο ηγέτης και η εποχή του», ή «Το ατομικό ως έκφραση του συλλογικού και το αντίστροφο».(Ηλεκτρονικό βιβλίο-</a:t>
            </a:r>
            <a:r>
              <a:rPr lang="en-US" sz="2000" b="1" i="1" dirty="0" smtClean="0">
                <a:solidFill>
                  <a:schemeClr val="tx2">
                    <a:satMod val="130000"/>
                  </a:schemeClr>
                </a:solidFill>
              </a:rPr>
              <a:t>e-book-</a:t>
            </a:r>
            <a:r>
              <a:rPr lang="el-GR" sz="2000" b="1" i="1" dirty="0" smtClean="0">
                <a:solidFill>
                  <a:schemeClr val="tx2">
                    <a:satMod val="130000"/>
                  </a:schemeClr>
                </a:solidFill>
              </a:rPr>
              <a:t>της Αμαλίας Κ. Ηλιάδη, </a:t>
            </a:r>
            <a:r>
              <a:rPr lang="en-US" sz="2000" b="1" i="1" dirty="0" smtClean="0">
                <a:solidFill>
                  <a:schemeClr val="tx2">
                    <a:satMod val="130000"/>
                  </a:schemeClr>
                </a:solidFill>
                <a:hlinkClick r:id="rId3"/>
              </a:rPr>
              <a:t>http://www.matia.gr</a:t>
            </a:r>
            <a:r>
              <a:rPr lang="en-US" sz="2000" b="1" i="1" dirty="0" smtClean="0">
                <a:solidFill>
                  <a:schemeClr val="tx2">
                    <a:satMod val="130000"/>
                  </a:schemeClr>
                </a:solidFill>
              </a:rPr>
              <a:t>, </a:t>
            </a:r>
            <a:r>
              <a:rPr lang="el-GR" sz="2000" b="1" i="1" dirty="0" smtClean="0">
                <a:solidFill>
                  <a:schemeClr val="tx2">
                    <a:satMod val="130000"/>
                  </a:schemeClr>
                </a:solidFill>
              </a:rPr>
              <a:t>βιβλιοθήκη)</a:t>
            </a:r>
            <a:endParaRPr lang="el-GR" sz="2000" dirty="0">
              <a:solidFill>
                <a:schemeClr val="tx2">
                  <a:satMod val="130000"/>
                </a:schemeClr>
              </a:solidFill>
            </a:endParaRPr>
          </a:p>
        </p:txBody>
      </p:sp>
      <p:sp>
        <p:nvSpPr>
          <p:cNvPr id="3" name="2 - Θέση περιεχομένου"/>
          <p:cNvSpPr>
            <a:spLocks noGrp="1"/>
          </p:cNvSpPr>
          <p:nvPr>
            <p:ph idx="1"/>
          </p:nvPr>
        </p:nvSpPr>
        <p:spPr>
          <a:xfrm>
            <a:off x="1435100" y="1857375"/>
            <a:ext cx="7499350" cy="4643438"/>
          </a:xfrm>
          <a:solidFill>
            <a:schemeClr val="accent2">
              <a:lumMod val="20000"/>
              <a:lumOff val="80000"/>
            </a:schemeClr>
          </a:solidFill>
        </p:spPr>
        <p:txBody>
          <a:bodyPr>
            <a:normAutofit fontScale="47500" lnSpcReduction="20000"/>
          </a:bodyPr>
          <a:lstStyle/>
          <a:p>
            <a:pPr marL="365760" indent="-283464" fontAlgn="auto">
              <a:spcAft>
                <a:spcPts val="0"/>
              </a:spcAft>
              <a:buFont typeface="Wingdings 2"/>
              <a:buChar char=""/>
              <a:defRPr/>
            </a:pPr>
            <a:r>
              <a:rPr lang="el-GR" sz="4200" b="1" i="1" dirty="0" smtClean="0"/>
              <a:t>Περιεχόμενα-Βασικές παράμετροι-άξονες του θέματος</a:t>
            </a:r>
          </a:p>
          <a:p>
            <a:pPr marL="365760" indent="-283464" fontAlgn="auto">
              <a:spcAft>
                <a:spcPts val="0"/>
              </a:spcAft>
              <a:buFont typeface="Wingdings 2"/>
              <a:buChar char=""/>
              <a:defRPr/>
            </a:pPr>
            <a:r>
              <a:rPr lang="el-GR" sz="4200" b="1" dirty="0" smtClean="0"/>
              <a:t>Κεφ. 1</a:t>
            </a:r>
            <a:r>
              <a:rPr lang="el-GR" sz="4200" b="1" baseline="30000" dirty="0" smtClean="0"/>
              <a:t>ο</a:t>
            </a:r>
            <a:r>
              <a:rPr lang="el-GR" sz="4200" b="1" dirty="0" smtClean="0"/>
              <a:t> </a:t>
            </a:r>
            <a:endParaRPr lang="el-GR" sz="4200" dirty="0" smtClean="0"/>
          </a:p>
          <a:p>
            <a:pPr marL="365760" indent="-283464" fontAlgn="auto">
              <a:spcAft>
                <a:spcPts val="0"/>
              </a:spcAft>
              <a:buFont typeface="Wingdings 2"/>
              <a:buChar char=""/>
              <a:defRPr/>
            </a:pPr>
            <a:r>
              <a:rPr lang="el-GR" sz="3400" b="1" dirty="0" smtClean="0"/>
              <a:t>Πρώιμα Ιστορικά- πολιτικά-πολεμικά γεγονότα: Η Πτώση της Δημοκρατίας της </a:t>
            </a:r>
            <a:r>
              <a:rPr lang="el-GR" sz="3400" b="1" dirty="0" err="1" smtClean="0"/>
              <a:t>Βαϊμάρης</a:t>
            </a:r>
            <a:r>
              <a:rPr lang="el-GR" sz="3400" b="1" dirty="0" smtClean="0"/>
              <a:t>. Αίτια πτώσης της Δημοκρατίας της </a:t>
            </a:r>
            <a:r>
              <a:rPr lang="el-GR" sz="3400" b="1" dirty="0" err="1" smtClean="0"/>
              <a:t>Βαϊμάρης</a:t>
            </a:r>
            <a:r>
              <a:rPr lang="el-GR" sz="3400" b="1" dirty="0" smtClean="0"/>
              <a:t>.</a:t>
            </a:r>
            <a:endParaRPr lang="el-GR" sz="3400" dirty="0" smtClean="0"/>
          </a:p>
          <a:p>
            <a:pPr marL="365760" indent="-283464" fontAlgn="auto">
              <a:spcAft>
                <a:spcPts val="0"/>
              </a:spcAft>
              <a:buFont typeface="Wingdings 2"/>
              <a:buChar char=""/>
              <a:defRPr/>
            </a:pPr>
            <a:r>
              <a:rPr lang="el-GR" sz="3400" b="1" dirty="0" smtClean="0"/>
              <a:t>Οικονομικά αίτια. Πολιτικά αίτια.</a:t>
            </a:r>
            <a:endParaRPr lang="el-GR" sz="3400" dirty="0" smtClean="0"/>
          </a:p>
          <a:p>
            <a:pPr marL="365760" indent="-283464" fontAlgn="auto">
              <a:spcAft>
                <a:spcPts val="0"/>
              </a:spcAft>
              <a:buFont typeface="Wingdings 2"/>
              <a:buChar char=""/>
              <a:defRPr/>
            </a:pPr>
            <a:r>
              <a:rPr lang="el-GR" sz="3400" b="1" dirty="0" smtClean="0"/>
              <a:t> </a:t>
            </a:r>
            <a:endParaRPr lang="el-GR" sz="3400" dirty="0" smtClean="0"/>
          </a:p>
          <a:p>
            <a:pPr marL="365760" indent="-283464" fontAlgn="auto">
              <a:spcAft>
                <a:spcPts val="0"/>
              </a:spcAft>
              <a:buFont typeface="Wingdings 2"/>
              <a:buChar char=""/>
              <a:defRPr/>
            </a:pPr>
            <a:r>
              <a:rPr lang="el-GR" sz="3400" b="1" dirty="0" smtClean="0"/>
              <a:t>Κεφ. 2</a:t>
            </a:r>
            <a:r>
              <a:rPr lang="el-GR" sz="3400" b="1" baseline="30000" dirty="0" smtClean="0"/>
              <a:t>ο</a:t>
            </a:r>
            <a:r>
              <a:rPr lang="el-GR" sz="3400" b="1" dirty="0" smtClean="0"/>
              <a:t> </a:t>
            </a:r>
            <a:endParaRPr lang="el-GR" sz="3400" dirty="0" smtClean="0"/>
          </a:p>
          <a:p>
            <a:pPr marL="365760" indent="-283464" fontAlgn="auto">
              <a:spcAft>
                <a:spcPts val="0"/>
              </a:spcAft>
              <a:buFont typeface="Wingdings 2"/>
              <a:buChar char=""/>
              <a:defRPr/>
            </a:pPr>
            <a:r>
              <a:rPr lang="en-US" sz="3400" b="1" dirty="0" smtClean="0"/>
              <a:t>A</a:t>
            </a:r>
            <a:r>
              <a:rPr lang="el-GR" sz="3400" b="1" dirty="0" smtClean="0"/>
              <a:t>΄ Παγκόσμιος Πόλεμος: οι πολιτικές, κοινωνικές και οικονομικές συνέπειες. Α. Οι συνθήκες ειρήνης </a:t>
            </a:r>
            <a:endParaRPr lang="el-GR" sz="3400" dirty="0" smtClean="0"/>
          </a:p>
          <a:p>
            <a:pPr marL="365760" indent="-283464" fontAlgn="auto">
              <a:spcAft>
                <a:spcPts val="0"/>
              </a:spcAft>
              <a:buFont typeface="Wingdings 2"/>
              <a:buChar char=""/>
              <a:defRPr/>
            </a:pPr>
            <a:r>
              <a:rPr lang="el-GR" sz="3400" b="1" dirty="0" smtClean="0"/>
              <a:t>Β. Τα κοινωνικά προβλήματα</a:t>
            </a:r>
            <a:endParaRPr lang="el-GR" sz="3400" dirty="0" smtClean="0"/>
          </a:p>
          <a:p>
            <a:pPr marL="365760" indent="-283464" fontAlgn="auto">
              <a:spcAft>
                <a:spcPts val="0"/>
              </a:spcAft>
              <a:buFont typeface="Wingdings 2"/>
              <a:buChar char=""/>
              <a:defRPr/>
            </a:pPr>
            <a:r>
              <a:rPr lang="el-GR" sz="3400" b="1" dirty="0" smtClean="0"/>
              <a:t>Γ. Οι οικονομικές δυσπραγίες- Ο κρατικός παρεμβατισμός-Οι πολεμικές αποζημιώσεις-Η απώλεια της οικονομικής πρωτοκαθεδρίας</a:t>
            </a:r>
            <a:endParaRPr lang="el-GR" sz="3400" dirty="0" smtClean="0"/>
          </a:p>
          <a:p>
            <a:pPr marL="365760" indent="-283464" fontAlgn="auto">
              <a:spcAft>
                <a:spcPts val="0"/>
              </a:spcAft>
              <a:buFont typeface="Wingdings 2"/>
              <a:buChar char=""/>
              <a:defRPr/>
            </a:pPr>
            <a:r>
              <a:rPr lang="el-GR" sz="3400" b="1" dirty="0" smtClean="0"/>
              <a:t>Δ. Οι πολιτικές συνέπειες-Οι επαναστάσεις-Το πλήγμα του φιλελευθερισμού.-Η άνοδος του φασισμού</a:t>
            </a:r>
            <a:endParaRPr lang="el-GR" sz="3400" dirty="0" smtClean="0"/>
          </a:p>
          <a:p>
            <a:pPr marL="365760" indent="-283464" fontAlgn="auto">
              <a:spcAft>
                <a:spcPts val="0"/>
              </a:spcAft>
              <a:buFont typeface="Wingdings 2"/>
              <a:buChar char=""/>
              <a:defRPr/>
            </a:pPr>
            <a:r>
              <a:rPr lang="el-GR" sz="3400" b="1" dirty="0" smtClean="0"/>
              <a:t> </a:t>
            </a:r>
            <a:endParaRPr lang="el-GR" sz="3400" dirty="0" smtClean="0"/>
          </a:p>
          <a:p>
            <a:pPr marL="365760" indent="-283464" fontAlgn="auto">
              <a:spcAft>
                <a:spcPts val="0"/>
              </a:spcAft>
              <a:buFont typeface="Wingdings 2"/>
              <a:buChar char=""/>
              <a:defRPr/>
            </a:pPr>
            <a:r>
              <a:rPr lang="el-GR" sz="3400" b="1" dirty="0" smtClean="0"/>
              <a:t>Κεφ. 3</a:t>
            </a:r>
            <a:r>
              <a:rPr lang="el-GR" sz="3400" b="1" baseline="30000" dirty="0" smtClean="0"/>
              <a:t>ο </a:t>
            </a:r>
            <a:endParaRPr lang="el-GR" sz="3400" dirty="0" smtClean="0"/>
          </a:p>
          <a:p>
            <a:pPr marL="365760" indent="-283464" fontAlgn="auto">
              <a:spcAft>
                <a:spcPts val="0"/>
              </a:spcAft>
              <a:buFont typeface="Wingdings 2"/>
              <a:buChar char=""/>
              <a:defRPr/>
            </a:pPr>
            <a:r>
              <a:rPr lang="el-GR" sz="3400" b="1" dirty="0" smtClean="0"/>
              <a:t>Οι συνθήκες που ευνόησαν την ανάδυση του φασισμού και ναζισμού στην Ευρώπη μέχρι την έκρηξη του Β΄ Παγκοσμίου Πολέμου.</a:t>
            </a:r>
            <a:endParaRPr lang="el-GR" sz="3400"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8500DEB0-4BE2-49EA-9A8A-5884F2D1C019}" type="slidenum">
              <a:rPr lang="el-GR"/>
              <a:pPr>
                <a:defRPr/>
              </a:pPr>
              <a:t>16</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75000"/>
            </a:schemeClr>
          </a:solidFill>
        </p:spPr>
        <p:txBody>
          <a:bodyPr>
            <a:noAutofit/>
          </a:bodyPr>
          <a:lstStyle/>
          <a:p>
            <a:pPr fontAlgn="auto">
              <a:spcAft>
                <a:spcPts val="0"/>
              </a:spcAft>
              <a:defRPr/>
            </a:pPr>
            <a:r>
              <a:rPr lang="el-GR" sz="3200" i="1" dirty="0" smtClean="0">
                <a:solidFill>
                  <a:schemeClr val="tx2">
                    <a:satMod val="130000"/>
                  </a:schemeClr>
                </a:solidFill>
              </a:rPr>
              <a:t>Συνέχεια βασικών αξόνων στην πραγμάτευση του θέματος</a:t>
            </a:r>
            <a:endParaRPr lang="el-GR" sz="3200" i="1" dirty="0">
              <a:solidFill>
                <a:schemeClr val="tx2">
                  <a:satMod val="130000"/>
                </a:schemeClr>
              </a:solidFill>
            </a:endParaRPr>
          </a:p>
        </p:txBody>
      </p:sp>
      <p:sp>
        <p:nvSpPr>
          <p:cNvPr id="3" name="2 - Θέση περιεχομένου"/>
          <p:cNvSpPr>
            <a:spLocks noGrp="1"/>
          </p:cNvSpPr>
          <p:nvPr>
            <p:ph idx="1"/>
          </p:nvPr>
        </p:nvSpPr>
        <p:spPr>
          <a:xfrm>
            <a:off x="1435100" y="1643063"/>
            <a:ext cx="7499350" cy="4605337"/>
          </a:xfrm>
          <a:solidFill>
            <a:schemeClr val="bg2">
              <a:lumMod val="90000"/>
            </a:schemeClr>
          </a:solidFill>
        </p:spPr>
        <p:txBody>
          <a:bodyPr>
            <a:normAutofit fontScale="40000" lnSpcReduction="20000"/>
          </a:bodyPr>
          <a:lstStyle/>
          <a:p>
            <a:pPr marL="365760" indent="-283464" fontAlgn="auto">
              <a:spcAft>
                <a:spcPts val="0"/>
              </a:spcAft>
              <a:buFont typeface="Wingdings 2"/>
              <a:buChar char=""/>
              <a:defRPr/>
            </a:pPr>
            <a:r>
              <a:rPr lang="el-GR" sz="4000" b="1" dirty="0" smtClean="0"/>
              <a:t>Ιστορική και φιλοσοφική τεκμηρίωση-ερμηνεία και ιστορικό πλαίσιο.</a:t>
            </a:r>
            <a:endParaRPr lang="el-GR" sz="4000" dirty="0" smtClean="0"/>
          </a:p>
          <a:p>
            <a:pPr marL="365760" indent="-283464" fontAlgn="auto">
              <a:spcAft>
                <a:spcPts val="0"/>
              </a:spcAft>
              <a:buFont typeface="Wingdings 2"/>
              <a:buChar char=""/>
              <a:defRPr/>
            </a:pPr>
            <a:r>
              <a:rPr lang="el-GR" sz="4000" b="1" dirty="0" smtClean="0"/>
              <a:t> Φιλοσοφικό υπόβαθρο Ναζιστικών θεωριών.</a:t>
            </a:r>
            <a:endParaRPr lang="el-GR" sz="4000" dirty="0" smtClean="0"/>
          </a:p>
          <a:p>
            <a:pPr marL="365760" indent="-283464" fontAlgn="auto">
              <a:spcAft>
                <a:spcPts val="0"/>
              </a:spcAft>
              <a:buFont typeface="Wingdings 2"/>
              <a:buChar char=""/>
              <a:defRPr/>
            </a:pPr>
            <a:r>
              <a:rPr lang="el-GR" sz="4000" b="1" dirty="0" smtClean="0"/>
              <a:t>«Η στιγμή της ελευθερίας. Ο Φίχτε, ο </a:t>
            </a:r>
            <a:r>
              <a:rPr lang="el-GR" sz="4000" b="1" dirty="0" err="1" smtClean="0"/>
              <a:t>Σέλινγκ</a:t>
            </a:r>
            <a:r>
              <a:rPr lang="el-GR" sz="4000" b="1" dirty="0" smtClean="0"/>
              <a:t>, ο Χέγκελ και τα κεφαλαιώδη στοιχεία του </a:t>
            </a:r>
            <a:r>
              <a:rPr lang="el-GR" sz="4000" b="1" dirty="0" err="1" smtClean="0"/>
              <a:t>νοός</a:t>
            </a:r>
            <a:r>
              <a:rPr lang="el-GR" sz="4000" b="1" dirty="0" smtClean="0"/>
              <a:t>, του πνεύματος, της συνείδησης, του εγωκεντρικού       υποκειμένου».</a:t>
            </a:r>
            <a:endParaRPr lang="el-GR" sz="4000" dirty="0" smtClean="0"/>
          </a:p>
          <a:p>
            <a:pPr marL="365760" indent="-283464" fontAlgn="auto">
              <a:spcAft>
                <a:spcPts val="0"/>
              </a:spcAft>
              <a:buFont typeface="Wingdings 2"/>
              <a:buChar char=""/>
              <a:defRPr/>
            </a:pPr>
            <a:r>
              <a:rPr lang="el-GR" sz="4000" b="1" dirty="0" smtClean="0"/>
              <a:t>Ο Φρειδερίκος Νίτσε και η Γενεαλογία της Ηθικής ως σύστημα προωθητικό του «</a:t>
            </a:r>
            <a:r>
              <a:rPr lang="el-GR" sz="4000" b="1" dirty="0" err="1" smtClean="0"/>
              <a:t>υπερανθρώπου</a:t>
            </a:r>
            <a:r>
              <a:rPr lang="el-GR" sz="4000" b="1" dirty="0" smtClean="0"/>
              <a:t>».</a:t>
            </a:r>
            <a:endParaRPr lang="el-GR" sz="4000" dirty="0" smtClean="0"/>
          </a:p>
          <a:p>
            <a:pPr marL="365760" indent="-283464" fontAlgn="auto">
              <a:spcAft>
                <a:spcPts val="0"/>
              </a:spcAft>
              <a:buFont typeface="Wingdings 2"/>
              <a:buChar char=""/>
              <a:defRPr/>
            </a:pPr>
            <a:r>
              <a:rPr lang="el-GR" sz="4000" b="1" dirty="0" smtClean="0"/>
              <a:t>«Οι δύο λειτουργίες της εθνικής ιδεολογίας: εσωτερική συνοχή και οριοθέτηση προς τα έξω». </a:t>
            </a:r>
            <a:endParaRPr lang="el-GR" sz="4000" dirty="0" smtClean="0"/>
          </a:p>
          <a:p>
            <a:pPr marL="365760" indent="-283464" fontAlgn="auto">
              <a:spcAft>
                <a:spcPts val="0"/>
              </a:spcAft>
              <a:buFont typeface="Wingdings 2"/>
              <a:buChar char=""/>
              <a:defRPr/>
            </a:pPr>
            <a:r>
              <a:rPr lang="el-GR" sz="4000" b="1" dirty="0" smtClean="0"/>
              <a:t>Ο </a:t>
            </a:r>
            <a:r>
              <a:rPr lang="el-GR" sz="4000" b="1" dirty="0" err="1" smtClean="0"/>
              <a:t>Ρίχαρντ</a:t>
            </a:r>
            <a:r>
              <a:rPr lang="el-GR" sz="4000" b="1" dirty="0" smtClean="0"/>
              <a:t> Βάγκνερ ως αγαπημένος συνθέτης του Αδόλφου Χίτλερ</a:t>
            </a:r>
            <a:endParaRPr lang="el-GR" sz="4000" dirty="0" smtClean="0"/>
          </a:p>
          <a:p>
            <a:pPr marL="365760" indent="-283464" fontAlgn="auto">
              <a:spcAft>
                <a:spcPts val="0"/>
              </a:spcAft>
              <a:buFont typeface="Wingdings 2"/>
              <a:buChar char=""/>
              <a:defRPr/>
            </a:pPr>
            <a:r>
              <a:rPr lang="el-GR" sz="4000" b="1" dirty="0" smtClean="0"/>
              <a:t>Ο Λούντβιχ βαν Μπετόβεν</a:t>
            </a:r>
            <a:endParaRPr lang="el-GR" sz="4000" dirty="0" smtClean="0"/>
          </a:p>
          <a:p>
            <a:pPr marL="365760" indent="-283464" fontAlgn="auto">
              <a:spcAft>
                <a:spcPts val="0"/>
              </a:spcAft>
              <a:buFont typeface="Wingdings 2"/>
              <a:buChar char=""/>
              <a:defRPr/>
            </a:pPr>
            <a:r>
              <a:rPr lang="el-GR" sz="4000" b="1" dirty="0" smtClean="0"/>
              <a:t>Αποσπάσματα άρθρου του Λέων Τρότσκι για τις κοινωνικές, πολιτικές και στρατιωτικές εξελίξεις στη Γερμανία του Μεσοπολέμου: «Το Γερμανικό αίνιγμα».</a:t>
            </a:r>
            <a:endParaRPr lang="el-GR" sz="4000" dirty="0" smtClean="0"/>
          </a:p>
          <a:p>
            <a:pPr marL="365760" indent="-283464" fontAlgn="auto">
              <a:spcAft>
                <a:spcPts val="0"/>
              </a:spcAft>
              <a:buFont typeface="Wingdings 2"/>
              <a:buChar char=""/>
              <a:defRPr/>
            </a:pPr>
            <a:r>
              <a:rPr lang="el-GR" sz="4000" b="1" dirty="0" smtClean="0"/>
              <a:t>Ο Πρώτος Παγκόσμιος Πόλεμος «θεμελιώνει» τον 20</a:t>
            </a:r>
            <a:r>
              <a:rPr lang="el-GR" sz="4000" b="1" baseline="30000" dirty="0" smtClean="0"/>
              <a:t>ο</a:t>
            </a:r>
            <a:r>
              <a:rPr lang="el-GR" sz="4000" b="1" dirty="0" smtClean="0"/>
              <a:t> αιώνα.</a:t>
            </a:r>
            <a:endParaRPr lang="el-GR" sz="4000" dirty="0" smtClean="0"/>
          </a:p>
          <a:p>
            <a:pPr marL="365760" indent="-283464" fontAlgn="auto">
              <a:spcAft>
                <a:spcPts val="0"/>
              </a:spcAft>
              <a:buFont typeface="Wingdings 2"/>
              <a:buChar char=""/>
              <a:defRPr/>
            </a:pPr>
            <a:r>
              <a:rPr lang="el-GR" sz="4000" b="1" dirty="0" smtClean="0"/>
              <a:t>Το κόμμα τότε γίνεται ισχυρότατη πολιτική οργάνωση.</a:t>
            </a:r>
            <a:endParaRPr lang="el-GR" sz="4000" dirty="0" smtClean="0"/>
          </a:p>
          <a:p>
            <a:pPr marL="365760" indent="-283464" fontAlgn="auto">
              <a:spcAft>
                <a:spcPts val="0"/>
              </a:spcAft>
              <a:buFont typeface="Wingdings 2"/>
              <a:buChar char=""/>
              <a:defRPr/>
            </a:pPr>
            <a:r>
              <a:rPr lang="el-GR" sz="4000" b="1" dirty="0" smtClean="0"/>
              <a:t>Το μποϋκοτάζ της συνείδησης.</a:t>
            </a:r>
            <a:endParaRPr lang="el-GR" sz="4000" dirty="0" smtClean="0"/>
          </a:p>
          <a:p>
            <a:pPr marL="365760" indent="-283464" fontAlgn="auto">
              <a:spcAft>
                <a:spcPts val="0"/>
              </a:spcAft>
              <a:buFont typeface="Wingdings 2"/>
              <a:buNone/>
              <a:defRPr/>
            </a:pPr>
            <a:r>
              <a:rPr lang="el-GR" sz="3800" b="1" dirty="0" smtClean="0"/>
              <a:t> </a:t>
            </a:r>
            <a:endParaRPr lang="el-GR" sz="3800"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56361C1F-ECEE-42EF-A4BB-D1B64A027967}" type="slidenum">
              <a:rPr lang="el-GR"/>
              <a:pPr>
                <a:defRPr/>
              </a:pPr>
              <a:t>17</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643063"/>
            <a:ext cx="7499350" cy="4857750"/>
          </a:xfrm>
          <a:solidFill>
            <a:schemeClr val="bg2">
              <a:lumMod val="90000"/>
            </a:schemeClr>
          </a:solidFill>
        </p:spPr>
        <p:txBody>
          <a:bodyPr>
            <a:normAutofit fontScale="47500" lnSpcReduction="20000"/>
          </a:bodyPr>
          <a:lstStyle/>
          <a:p>
            <a:pPr marL="365760" indent="-283464" fontAlgn="auto">
              <a:spcAft>
                <a:spcPts val="0"/>
              </a:spcAft>
              <a:buFont typeface="Wingdings 2"/>
              <a:buChar char=""/>
              <a:defRPr/>
            </a:pPr>
            <a:r>
              <a:rPr lang="el-GR" b="1" dirty="0" smtClean="0"/>
              <a:t>Κεφ. 4</a:t>
            </a:r>
            <a:r>
              <a:rPr lang="el-GR" b="1" baseline="30000" dirty="0" smtClean="0"/>
              <a:t>ο</a:t>
            </a:r>
            <a:r>
              <a:rPr lang="el-GR" b="1" dirty="0" smtClean="0"/>
              <a:t> </a:t>
            </a:r>
            <a:endParaRPr lang="el-GR" dirty="0" smtClean="0"/>
          </a:p>
          <a:p>
            <a:pPr marL="365760" indent="-283464" fontAlgn="auto">
              <a:spcAft>
                <a:spcPts val="0"/>
              </a:spcAft>
              <a:buFont typeface="Wingdings 2"/>
              <a:buChar char=""/>
              <a:defRPr/>
            </a:pPr>
            <a:r>
              <a:rPr lang="el-GR" b="1" dirty="0" smtClean="0"/>
              <a:t>Χημικά όπλα στον Α΄ και Β΄ Παγκόσμιο πόλεμο.</a:t>
            </a:r>
            <a:endParaRPr lang="el-GR" dirty="0" smtClean="0"/>
          </a:p>
          <a:p>
            <a:pPr marL="365760" indent="-283464" fontAlgn="auto">
              <a:spcAft>
                <a:spcPts val="0"/>
              </a:spcAft>
              <a:buFont typeface="Wingdings 2"/>
              <a:buChar char=""/>
              <a:defRPr/>
            </a:pPr>
            <a:r>
              <a:rPr lang="el-GR" b="1" dirty="0" err="1" smtClean="0"/>
              <a:t>Νευροτοξικά</a:t>
            </a:r>
            <a:r>
              <a:rPr lang="el-GR" b="1" dirty="0" smtClean="0"/>
              <a:t> αέρια-Καυστικές ουσίες -Χημικά απόβλητα</a:t>
            </a:r>
            <a:endParaRPr lang="el-GR" dirty="0" smtClean="0"/>
          </a:p>
          <a:p>
            <a:pPr marL="365760" indent="-283464" fontAlgn="auto">
              <a:spcAft>
                <a:spcPts val="0"/>
              </a:spcAft>
              <a:buFont typeface="Wingdings 2"/>
              <a:buChar char=""/>
              <a:defRPr/>
            </a:pPr>
            <a:r>
              <a:rPr lang="el-GR" b="1" dirty="0" smtClean="0"/>
              <a:t> </a:t>
            </a:r>
            <a:endParaRPr lang="el-GR" dirty="0" smtClean="0"/>
          </a:p>
          <a:p>
            <a:pPr marL="365760" indent="-283464" fontAlgn="auto">
              <a:spcAft>
                <a:spcPts val="0"/>
              </a:spcAft>
              <a:buFont typeface="Wingdings 2"/>
              <a:buChar char=""/>
              <a:defRPr/>
            </a:pPr>
            <a:r>
              <a:rPr lang="el-GR" b="1" dirty="0" smtClean="0"/>
              <a:t>Κεφ. 5</a:t>
            </a:r>
            <a:r>
              <a:rPr lang="el-GR" b="1" baseline="30000" dirty="0" smtClean="0"/>
              <a:t>ο</a:t>
            </a:r>
            <a:r>
              <a:rPr lang="el-GR" b="1" dirty="0" smtClean="0"/>
              <a:t> </a:t>
            </a:r>
            <a:endParaRPr lang="el-GR" dirty="0" smtClean="0"/>
          </a:p>
          <a:p>
            <a:pPr marL="365760" indent="-283464" fontAlgn="auto">
              <a:spcAft>
                <a:spcPts val="0"/>
              </a:spcAft>
              <a:buFont typeface="Wingdings 2"/>
              <a:buChar char=""/>
              <a:defRPr/>
            </a:pPr>
            <a:r>
              <a:rPr lang="el-GR" b="1" dirty="0" smtClean="0"/>
              <a:t>Σχέση των Ναζιστών (Εθνικοσοσιαλιστών του Χίτλερ) με την Τέχνη, την Κουλτούρα, την Επιστήμη.</a:t>
            </a:r>
            <a:endParaRPr lang="el-GR" dirty="0" smtClean="0"/>
          </a:p>
          <a:p>
            <a:pPr marL="365760" indent="-283464" fontAlgn="auto">
              <a:spcAft>
                <a:spcPts val="0"/>
              </a:spcAft>
              <a:buFont typeface="Wingdings 2"/>
              <a:buChar char=""/>
              <a:defRPr/>
            </a:pPr>
            <a:r>
              <a:rPr lang="el-GR" b="1" dirty="0" err="1" smtClean="0"/>
              <a:t>Λένι</a:t>
            </a:r>
            <a:r>
              <a:rPr lang="el-GR" b="1" dirty="0" smtClean="0"/>
              <a:t> </a:t>
            </a:r>
            <a:r>
              <a:rPr lang="el-GR" b="1" dirty="0" err="1" smtClean="0"/>
              <a:t>Ριφενστάλ</a:t>
            </a:r>
            <a:r>
              <a:rPr lang="el-GR" b="1" dirty="0" smtClean="0"/>
              <a:t>: η μούσα του Ναζισμού-Ο ρόλος της στον «πολιτισμό» της εποχής του Ναζισμού. Ναζιστικά «ιδανικά». Προπαγάνδα του καθεστώτος.</a:t>
            </a:r>
            <a:endParaRPr lang="el-GR" dirty="0" smtClean="0"/>
          </a:p>
          <a:p>
            <a:pPr marL="365760" indent="-283464" fontAlgn="auto">
              <a:spcAft>
                <a:spcPts val="0"/>
              </a:spcAft>
              <a:buFont typeface="Wingdings 2"/>
              <a:buChar char=""/>
              <a:defRPr/>
            </a:pPr>
            <a:r>
              <a:rPr lang="el-GR" b="1" dirty="0" smtClean="0"/>
              <a:t>Αρχαιολογία και Πολιτική</a:t>
            </a:r>
            <a:endParaRPr lang="el-GR" dirty="0" smtClean="0"/>
          </a:p>
          <a:p>
            <a:pPr marL="365760" indent="-283464" fontAlgn="auto">
              <a:spcAft>
                <a:spcPts val="0"/>
              </a:spcAft>
              <a:buFont typeface="Wingdings 2"/>
              <a:buChar char=""/>
              <a:defRPr/>
            </a:pPr>
            <a:r>
              <a:rPr lang="el-GR" b="1" dirty="0" smtClean="0"/>
              <a:t>Οι εξερευνητικές αποστολές των Ναζί- Περιπέτεια και φυλετική επιλογή.</a:t>
            </a:r>
            <a:endParaRPr lang="el-GR" dirty="0" smtClean="0"/>
          </a:p>
          <a:p>
            <a:pPr marL="365760" indent="-283464" fontAlgn="auto">
              <a:spcAft>
                <a:spcPts val="0"/>
              </a:spcAft>
              <a:buFont typeface="Wingdings 2"/>
              <a:buChar char=""/>
              <a:defRPr/>
            </a:pPr>
            <a:r>
              <a:rPr lang="el-GR" b="1" dirty="0" smtClean="0"/>
              <a:t> </a:t>
            </a:r>
            <a:endParaRPr lang="el-GR" dirty="0" smtClean="0"/>
          </a:p>
          <a:p>
            <a:pPr marL="365760" indent="-283464" fontAlgn="auto">
              <a:spcAft>
                <a:spcPts val="0"/>
              </a:spcAft>
              <a:buFont typeface="Wingdings 2"/>
              <a:buChar char=""/>
              <a:defRPr/>
            </a:pPr>
            <a:r>
              <a:rPr lang="el-GR" b="1" dirty="0" smtClean="0"/>
              <a:t>Κεφ. 6</a:t>
            </a:r>
            <a:r>
              <a:rPr lang="el-GR" b="1" baseline="30000" dirty="0" smtClean="0"/>
              <a:t>ο</a:t>
            </a:r>
            <a:r>
              <a:rPr lang="el-GR" b="1" dirty="0" smtClean="0"/>
              <a:t> </a:t>
            </a:r>
            <a:endParaRPr lang="el-GR" dirty="0" smtClean="0"/>
          </a:p>
          <a:p>
            <a:pPr marL="365760" indent="-283464" fontAlgn="auto">
              <a:spcAft>
                <a:spcPts val="0"/>
              </a:spcAft>
              <a:buFont typeface="Wingdings 2"/>
              <a:buChar char=""/>
              <a:defRPr/>
            </a:pPr>
            <a:r>
              <a:rPr lang="el-GR" b="1" dirty="0" smtClean="0"/>
              <a:t>Ρεβιζιονιστές-</a:t>
            </a:r>
            <a:r>
              <a:rPr lang="el-GR" b="1" dirty="0" err="1" smtClean="0"/>
              <a:t>Σύχρονοι</a:t>
            </a:r>
            <a:r>
              <a:rPr lang="el-GR" b="1" dirty="0" smtClean="0"/>
              <a:t> Αρνητές του Ολοκαυτώματος: Η περίπτωση του </a:t>
            </a:r>
            <a:r>
              <a:rPr lang="el-GR" b="1" dirty="0" err="1" smtClean="0"/>
              <a:t>Ντέιβιντ</a:t>
            </a:r>
            <a:r>
              <a:rPr lang="el-GR" b="1" dirty="0" smtClean="0"/>
              <a:t> </a:t>
            </a:r>
            <a:r>
              <a:rPr lang="el-GR" b="1" dirty="0" err="1" smtClean="0"/>
              <a:t>Ίρβινγκ</a:t>
            </a:r>
            <a:r>
              <a:rPr lang="el-GR" b="1" dirty="0" smtClean="0"/>
              <a:t>.</a:t>
            </a:r>
            <a:endParaRPr lang="el-GR" dirty="0" smtClean="0"/>
          </a:p>
          <a:p>
            <a:pPr marL="365760" indent="-283464" fontAlgn="auto">
              <a:spcAft>
                <a:spcPts val="0"/>
              </a:spcAft>
              <a:buFont typeface="Wingdings 2"/>
              <a:buChar char=""/>
              <a:defRPr/>
            </a:pPr>
            <a:r>
              <a:rPr lang="el-GR" b="1" dirty="0" smtClean="0"/>
              <a:t>Ο </a:t>
            </a:r>
            <a:r>
              <a:rPr lang="el-GR" b="1" dirty="0" err="1" smtClean="0"/>
              <a:t>Ντέιβιντ</a:t>
            </a:r>
            <a:r>
              <a:rPr lang="el-GR" b="1" dirty="0" smtClean="0"/>
              <a:t> </a:t>
            </a:r>
            <a:r>
              <a:rPr lang="el-GR" b="1" dirty="0" err="1" smtClean="0"/>
              <a:t>Ίρβινγκ</a:t>
            </a:r>
            <a:r>
              <a:rPr lang="el-GR" b="1" dirty="0" smtClean="0"/>
              <a:t> και οι αεροπορικές επιθέσεις στη Δρέσδη.-Η Δίκη της Νυρεμβέργης: Η τελευταία «μάχη».-Ο </a:t>
            </a:r>
            <a:r>
              <a:rPr lang="el-GR" b="1" dirty="0" err="1" smtClean="0"/>
              <a:t>Ντέιβιντ</a:t>
            </a:r>
            <a:r>
              <a:rPr lang="el-GR" b="1" dirty="0" smtClean="0"/>
              <a:t> </a:t>
            </a:r>
            <a:r>
              <a:rPr lang="el-GR" b="1" dirty="0" err="1" smtClean="0"/>
              <a:t>Ίρβινγκ</a:t>
            </a:r>
            <a:r>
              <a:rPr lang="el-GR" b="1" dirty="0" smtClean="0"/>
              <a:t> στην Αθήνα.-Αντιδράσεις για τον «αρνητή του Ολοκαυτώματος».  -«Είναι γνωστός νεοναζί»-Ο πόλεμος του Χίτλερ (τόμος 1): Αποσπάσματα - Πρόλογος : “Το μαύρο κοίταγμα”.</a:t>
            </a:r>
            <a:endParaRPr lang="el-GR" dirty="0" smtClean="0"/>
          </a:p>
          <a:p>
            <a:pPr marL="365760" indent="-283464" fontAlgn="auto">
              <a:spcAft>
                <a:spcPts val="0"/>
              </a:spcAft>
              <a:buFont typeface="Wingdings 2"/>
              <a:buNone/>
              <a:defRPr/>
            </a:pPr>
            <a:r>
              <a:rPr lang="el-GR" b="1" dirty="0" smtClean="0"/>
              <a:t> </a:t>
            </a: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93DBCE64-82CB-46D5-8A2E-9D29987B99DE}" type="slidenum">
              <a:rPr lang="el-GR"/>
              <a:pPr>
                <a:defRPr/>
              </a:pPr>
              <a:t>18</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90000"/>
            </a:schemeClr>
          </a:solidFill>
        </p:spPr>
        <p:txBody>
          <a:bodyPr>
            <a:normAutofit fontScale="90000"/>
          </a:bodyPr>
          <a:lstStyle/>
          <a:p>
            <a:pPr fontAlgn="auto">
              <a:spcAft>
                <a:spcPts val="0"/>
              </a:spcAft>
              <a:defRPr/>
            </a:pPr>
            <a:r>
              <a:rPr lang="el-GR" sz="40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643063"/>
            <a:ext cx="7499350" cy="4786312"/>
          </a:xfrm>
          <a:solidFill>
            <a:schemeClr val="accent2">
              <a:lumMod val="40000"/>
              <a:lumOff val="60000"/>
            </a:schemeClr>
          </a:solidFill>
        </p:spPr>
        <p:txBody>
          <a:bodyPr>
            <a:normAutofit fontScale="47500" lnSpcReduction="20000"/>
          </a:bodyPr>
          <a:lstStyle/>
          <a:p>
            <a:pPr marL="365760" indent="-283464" fontAlgn="auto">
              <a:spcAft>
                <a:spcPts val="0"/>
              </a:spcAft>
              <a:buFont typeface="Wingdings 2"/>
              <a:buChar char=""/>
              <a:defRPr/>
            </a:pPr>
            <a:r>
              <a:rPr lang="el-GR" sz="3400" b="1" dirty="0" smtClean="0"/>
              <a:t>Κεφ. 7</a:t>
            </a:r>
            <a:r>
              <a:rPr lang="el-GR" sz="3400" b="1" baseline="30000" dirty="0" smtClean="0"/>
              <a:t>ο</a:t>
            </a:r>
            <a:r>
              <a:rPr lang="el-GR" sz="3400" b="1" dirty="0" smtClean="0"/>
              <a:t> </a:t>
            </a:r>
            <a:endParaRPr lang="el-GR" sz="3400" dirty="0" smtClean="0"/>
          </a:p>
          <a:p>
            <a:pPr marL="365760" indent="-283464" fontAlgn="auto">
              <a:spcAft>
                <a:spcPts val="0"/>
              </a:spcAft>
              <a:buFont typeface="Wingdings 2"/>
              <a:buChar char=""/>
              <a:defRPr/>
            </a:pPr>
            <a:r>
              <a:rPr lang="el-GR" sz="3400" b="1" dirty="0" smtClean="0"/>
              <a:t>Επίδραση της εποχής του Ναζισμού και των συνθηκών που τον ευνόησαν σε Μεταπολεμικά έργα τέχνης (κινηματογράφος, βιβλία, βιβλιοκρισίες, κριτικές </a:t>
            </a:r>
            <a:r>
              <a:rPr lang="el-GR" sz="3400" b="1" dirty="0" err="1" smtClean="0"/>
              <a:t>κ.ά</a:t>
            </a:r>
            <a:r>
              <a:rPr lang="el-GR" sz="3400" b="1" dirty="0" smtClean="0"/>
              <a:t>).</a:t>
            </a:r>
            <a:endParaRPr lang="el-GR" sz="3400" dirty="0" smtClean="0"/>
          </a:p>
          <a:p>
            <a:pPr marL="365760" indent="-283464" fontAlgn="auto">
              <a:spcAft>
                <a:spcPts val="0"/>
              </a:spcAft>
              <a:buFont typeface="Wingdings 2"/>
              <a:buChar char=""/>
              <a:defRPr/>
            </a:pPr>
            <a:r>
              <a:rPr lang="el-GR" sz="3400" b="1" dirty="0" smtClean="0"/>
              <a:t>Κινηματογράφος </a:t>
            </a:r>
            <a:endParaRPr lang="el-GR" sz="3400" dirty="0" smtClean="0"/>
          </a:p>
          <a:p>
            <a:pPr marL="365760" indent="-283464" fontAlgn="auto">
              <a:spcAft>
                <a:spcPts val="0"/>
              </a:spcAft>
              <a:buFont typeface="Wingdings 2"/>
              <a:buChar char=""/>
              <a:defRPr/>
            </a:pPr>
            <a:r>
              <a:rPr lang="el-GR" sz="3400" b="1" dirty="0" smtClean="0"/>
              <a:t>«Η πτώση»-Το τέλος των Ναζί σε όλη του τη φρίκη.-Σενάριο </a:t>
            </a:r>
            <a:endParaRPr lang="el-GR" sz="3400" dirty="0" smtClean="0"/>
          </a:p>
          <a:p>
            <a:pPr marL="365760" indent="-283464" fontAlgn="auto">
              <a:spcAft>
                <a:spcPts val="0"/>
              </a:spcAft>
              <a:buFont typeface="Wingdings 2"/>
              <a:buChar char=""/>
              <a:defRPr/>
            </a:pPr>
            <a:r>
              <a:rPr lang="el-GR" sz="3400" b="1" dirty="0" smtClean="0"/>
              <a:t>Ο σκηνοθέτης </a:t>
            </a:r>
            <a:r>
              <a:rPr lang="en-US" sz="3400" b="1" dirty="0" smtClean="0"/>
              <a:t>Fritz Lang</a:t>
            </a:r>
            <a:endParaRPr lang="el-GR" sz="3400" dirty="0" smtClean="0"/>
          </a:p>
          <a:p>
            <a:pPr marL="365760" indent="-283464" fontAlgn="auto">
              <a:spcAft>
                <a:spcPts val="0"/>
              </a:spcAft>
              <a:buFont typeface="Wingdings 2"/>
              <a:buChar char=""/>
              <a:defRPr/>
            </a:pPr>
            <a:r>
              <a:rPr lang="el-GR" sz="3400" b="1" i="1" u="sng" dirty="0" smtClean="0"/>
              <a:t>Ο δαίμονας Αδόλφος της οθόνης</a:t>
            </a:r>
            <a:endParaRPr lang="el-GR" sz="3400" dirty="0" smtClean="0"/>
          </a:p>
          <a:p>
            <a:pPr marL="365760" indent="-283464" fontAlgn="auto">
              <a:spcAft>
                <a:spcPts val="0"/>
              </a:spcAft>
              <a:buFont typeface="Wingdings 2"/>
              <a:buChar char=""/>
              <a:defRPr/>
            </a:pPr>
            <a:r>
              <a:rPr lang="el-GR" sz="3400" b="1" dirty="0" smtClean="0"/>
              <a:t>Ο Χίτλερ, «πρωταγωνιστής» πολλών ταινιών με σκοπό την κάθαρση της συλλογικής</a:t>
            </a:r>
            <a:r>
              <a:rPr lang="el-GR" sz="3400" dirty="0" smtClean="0"/>
              <a:t> </a:t>
            </a:r>
            <a:r>
              <a:rPr lang="el-GR" sz="3400" b="1" dirty="0" smtClean="0"/>
              <a:t>συνείδησης.</a:t>
            </a:r>
            <a:r>
              <a:rPr lang="el-GR" sz="3400" dirty="0" smtClean="0"/>
              <a:t>-</a:t>
            </a:r>
            <a:r>
              <a:rPr lang="el-GR" sz="3400" b="1" i="1" dirty="0" smtClean="0"/>
              <a:t>Φονταμενταλισμός</a:t>
            </a:r>
            <a:r>
              <a:rPr lang="el-GR" sz="3400" dirty="0" smtClean="0"/>
              <a:t>-</a:t>
            </a:r>
            <a:r>
              <a:rPr lang="el-GR" sz="3400" b="1" i="1" dirty="0" smtClean="0"/>
              <a:t>Η σκιά του Χίτλερ στο σινεμά</a:t>
            </a:r>
            <a:endParaRPr lang="el-GR" sz="3400" dirty="0" smtClean="0"/>
          </a:p>
          <a:p>
            <a:pPr marL="365760" indent="-283464" fontAlgn="auto">
              <a:spcAft>
                <a:spcPts val="0"/>
              </a:spcAft>
              <a:buFont typeface="Wingdings 2"/>
              <a:buChar char=""/>
              <a:defRPr/>
            </a:pPr>
            <a:r>
              <a:rPr lang="el-GR" sz="3400" b="1" dirty="0" smtClean="0"/>
              <a:t>Ιστορία και κινηματογράφος-Η διδασκαλία της Ιστορίας με Ντοκιμαντέρ και Ταινίες.</a:t>
            </a:r>
            <a:endParaRPr lang="el-GR" sz="3400" dirty="0" smtClean="0"/>
          </a:p>
          <a:p>
            <a:pPr marL="365760" indent="-283464" fontAlgn="auto">
              <a:spcAft>
                <a:spcPts val="0"/>
              </a:spcAft>
              <a:buFont typeface="Wingdings 2"/>
              <a:buChar char=""/>
              <a:defRPr/>
            </a:pPr>
            <a:r>
              <a:rPr lang="en-US" sz="3400" b="1" dirty="0" smtClean="0"/>
              <a:t>Ingmar Bergman</a:t>
            </a:r>
            <a:r>
              <a:rPr lang="el-GR" sz="3400" b="1" dirty="0" smtClean="0"/>
              <a:t>: Η ισορροπία του ακροβάτη.</a:t>
            </a:r>
            <a:endParaRPr lang="el-GR" sz="3400" dirty="0" smtClean="0"/>
          </a:p>
          <a:p>
            <a:pPr marL="365760" indent="-283464" fontAlgn="auto">
              <a:spcAft>
                <a:spcPts val="0"/>
              </a:spcAft>
              <a:buFont typeface="Wingdings 2"/>
              <a:buChar char=""/>
              <a:defRPr/>
            </a:pPr>
            <a:r>
              <a:rPr lang="en-US" sz="3400" b="1" dirty="0" smtClean="0"/>
              <a:t>Hugh Trevor</a:t>
            </a:r>
            <a:r>
              <a:rPr lang="el-GR" sz="3400" b="1" dirty="0" smtClean="0"/>
              <a:t>- </a:t>
            </a:r>
            <a:r>
              <a:rPr lang="en-US" sz="3400" b="1" dirty="0" smtClean="0"/>
              <a:t>Roper</a:t>
            </a:r>
            <a:r>
              <a:rPr lang="el-GR" sz="3400" b="1" dirty="0" smtClean="0"/>
              <a:t>-Χίτλερ – Οι τελευταίες μέρες – 1945.</a:t>
            </a:r>
            <a:endParaRPr lang="el-GR" sz="3400" dirty="0" smtClean="0"/>
          </a:p>
          <a:p>
            <a:pPr marL="365760" indent="-283464" fontAlgn="auto">
              <a:spcAft>
                <a:spcPts val="0"/>
              </a:spcAft>
              <a:buFont typeface="Wingdings 2"/>
              <a:buChar char=""/>
              <a:defRPr/>
            </a:pPr>
            <a:r>
              <a:rPr lang="el-GR" sz="3400" b="1" dirty="0" smtClean="0"/>
              <a:t>Στρατιώτης των </a:t>
            </a:r>
            <a:r>
              <a:rPr lang="en-US" sz="3400" b="1" dirty="0" smtClean="0"/>
              <a:t>SS</a:t>
            </a:r>
            <a:r>
              <a:rPr lang="el-GR" sz="3400" b="1" dirty="0" smtClean="0"/>
              <a:t> – Μνήμες πολέμου και συνειδήσεις – 1942-45.</a:t>
            </a:r>
            <a:endParaRPr lang="el-GR" sz="3400" dirty="0" smtClean="0"/>
          </a:p>
          <a:p>
            <a:pPr marL="365760" indent="-283464" fontAlgn="auto">
              <a:spcAft>
                <a:spcPts val="0"/>
              </a:spcAft>
              <a:buFont typeface="Wingdings 2"/>
              <a:buChar char=""/>
              <a:defRPr/>
            </a:pPr>
            <a:r>
              <a:rPr lang="en-US" sz="3400" b="1" dirty="0" smtClean="0"/>
              <a:t>Johann Voss</a:t>
            </a:r>
            <a:r>
              <a:rPr lang="el-GR" sz="3400" b="1" dirty="0" smtClean="0"/>
              <a:t>: </a:t>
            </a:r>
            <a:r>
              <a:rPr lang="el-GR" sz="3400" b="1" i="1" dirty="0" smtClean="0"/>
              <a:t>Σύγχρονες βιολογικές θεωρίες, βασισμένες στο βιβλίο του </a:t>
            </a:r>
            <a:r>
              <a:rPr lang="el-GR" sz="3400" b="1" i="1" dirty="0" err="1" smtClean="0"/>
              <a:t>Μπράιαν</a:t>
            </a:r>
            <a:r>
              <a:rPr lang="el-GR" sz="3400" b="1" i="1" dirty="0" smtClean="0"/>
              <a:t> </a:t>
            </a:r>
            <a:r>
              <a:rPr lang="el-GR" sz="3400" b="1" i="1" dirty="0" err="1" smtClean="0"/>
              <a:t>Σάικς</a:t>
            </a:r>
            <a:r>
              <a:rPr lang="el-GR" sz="3400" b="1" i="1" dirty="0" smtClean="0"/>
              <a:t>, «Οι επτά κόρες της Εύας – Η γενετική καταγωγή των Ευρωπαίων», Ωκεανίδα, (Αθήνα 2004) </a:t>
            </a:r>
            <a:r>
              <a:rPr lang="el-GR" sz="3400" b="1" dirty="0" smtClean="0"/>
              <a:t>-Η αίσθηση που έχουμε για τον εαυτό μας</a:t>
            </a:r>
            <a:endParaRPr lang="el-GR" sz="3400" dirty="0" smtClean="0"/>
          </a:p>
          <a:p>
            <a:pPr marL="365760" indent="-283464" fontAlgn="auto">
              <a:spcAft>
                <a:spcPts val="0"/>
              </a:spcAft>
              <a:buFont typeface="Wingdings 2"/>
              <a:buNone/>
              <a:defRPr/>
            </a:pPr>
            <a:endParaRPr lang="el-GR" dirty="0" smtClean="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E56DE068-BD77-43B7-8D6A-C40973783B09}" type="slidenum">
              <a:rPr lang="el-GR"/>
              <a:pPr>
                <a:defRPr/>
              </a:pPr>
              <a:t>19</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50" y="285750"/>
            <a:ext cx="7572375" cy="1143000"/>
          </a:xfrm>
          <a:solidFill>
            <a:schemeClr val="tx2">
              <a:lumMod val="20000"/>
              <a:lumOff val="80000"/>
            </a:schemeClr>
          </a:solidFill>
        </p:spPr>
        <p:txBody>
          <a:bodyPr>
            <a:noAutofit/>
          </a:bodyPr>
          <a:lstStyle/>
          <a:p>
            <a:pPr fontAlgn="auto">
              <a:spcAft>
                <a:spcPts val="0"/>
              </a:spcAft>
              <a:defRPr/>
            </a:pPr>
            <a:r>
              <a:rPr lang="el-GR" sz="3200" i="1" dirty="0" smtClean="0">
                <a:solidFill>
                  <a:schemeClr val="tx2">
                    <a:satMod val="130000"/>
                  </a:schemeClr>
                </a:solidFill>
              </a:rPr>
              <a:t>Σκέψεις για τη ζωή, το θάνατο, τον έρωτα, την αγάπη </a:t>
            </a:r>
            <a:r>
              <a:rPr lang="el-GR" sz="3200" i="1" dirty="0" smtClean="0">
                <a:solidFill>
                  <a:schemeClr val="tx2">
                    <a:lumMod val="60000"/>
                    <a:lumOff val="40000"/>
                  </a:schemeClr>
                </a:solidFill>
              </a:rPr>
              <a:t>(της Βάσως Κ. Ηλιάδη)</a:t>
            </a:r>
            <a:endParaRPr lang="el-GR" sz="3200" i="1" dirty="0">
              <a:solidFill>
                <a:schemeClr val="tx2">
                  <a:lumMod val="60000"/>
                  <a:lumOff val="40000"/>
                </a:schemeClr>
              </a:solidFill>
            </a:endParaRPr>
          </a:p>
        </p:txBody>
      </p:sp>
      <p:sp>
        <p:nvSpPr>
          <p:cNvPr id="3" name="2 - Θέση περιεχομένου"/>
          <p:cNvSpPr>
            <a:spLocks noGrp="1"/>
          </p:cNvSpPr>
          <p:nvPr>
            <p:ph idx="1"/>
          </p:nvPr>
        </p:nvSpPr>
        <p:spPr>
          <a:xfrm>
            <a:off x="1435100" y="1571625"/>
            <a:ext cx="7499350" cy="4714875"/>
          </a:xfrm>
        </p:spPr>
        <p:txBody>
          <a:bodyPr>
            <a:normAutofit lnSpcReduction="10000"/>
          </a:bodyPr>
          <a:lstStyle/>
          <a:p>
            <a:pPr marL="365760" indent="-283464" fontAlgn="auto">
              <a:spcAft>
                <a:spcPts val="0"/>
              </a:spcAft>
              <a:buFont typeface="Wingdings 2"/>
              <a:buChar char=""/>
              <a:defRPr/>
            </a:pPr>
            <a:r>
              <a:rPr lang="el-GR" sz="2800" i="1" dirty="0" smtClean="0"/>
              <a:t>Σε αυτή τη ζωή ο άνθρωπος δεν έχει απολύτως τίποτε, παρ’ εκτός τον εαυτό του, το μοναδικό του περιουσιακό στοιχείο, το μόνο υπάρχον.</a:t>
            </a:r>
          </a:p>
          <a:p>
            <a:pPr marL="365760" indent="-283464" fontAlgn="auto">
              <a:spcAft>
                <a:spcPts val="0"/>
              </a:spcAft>
              <a:buFont typeface="Wingdings 2"/>
              <a:buChar char=""/>
              <a:defRPr/>
            </a:pPr>
            <a:r>
              <a:rPr lang="el-GR" sz="2800" i="1" dirty="0" smtClean="0"/>
              <a:t>Με βάση αυτό πορεύεται και επιβιώνει σε κάθε δυσκολία. </a:t>
            </a:r>
          </a:p>
          <a:p>
            <a:pPr marL="365760" indent="-283464" fontAlgn="auto">
              <a:spcAft>
                <a:spcPts val="0"/>
              </a:spcAft>
              <a:buFont typeface="Wingdings 2"/>
              <a:buChar char=""/>
              <a:defRPr/>
            </a:pPr>
            <a:r>
              <a:rPr lang="el-GR" sz="2800" i="1" dirty="0" smtClean="0"/>
              <a:t>Όταν πάψει η αγάπη για τον εαυτό, παύει και η πνευματική διαύγεια τους καθενός. Δημιουργείται συσκότιση και αναταραχή στα εντός «πράγματα» του ανθρώπου. Αγαπά και γνώριζε όσο μπορείς τον εαυτό σου, για να ευτυχήσεις.</a:t>
            </a:r>
          </a:p>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066AF6BB-065B-4E10-9F64-187E226EC7C7}" type="slidenum">
              <a:rPr lang="el-GR"/>
              <a:pPr>
                <a:defRPr/>
              </a:pPr>
              <a:t>2</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939800"/>
          </a:xfrm>
          <a:solidFill>
            <a:schemeClr val="accent5">
              <a:lumMod val="20000"/>
              <a:lumOff val="80000"/>
            </a:schemeClr>
          </a:solidFill>
        </p:spPr>
        <p:txBody>
          <a:bodyPr>
            <a:noAutofit/>
          </a:bodyPr>
          <a:lstStyle/>
          <a:p>
            <a:pPr fontAlgn="auto">
              <a:spcAft>
                <a:spcPts val="0"/>
              </a:spcAft>
              <a:defRPr/>
            </a:pPr>
            <a:r>
              <a:rPr lang="el-GR" sz="3200" i="1" smtClean="0">
                <a:solidFill>
                  <a:schemeClr val="tx2">
                    <a:satMod val="130000"/>
                  </a:schemeClr>
                </a:solidFill>
              </a:rPr>
              <a:t>Συνέχεια βασικών αξόνων στην πραγμάτευση του θέματος</a:t>
            </a:r>
            <a:endParaRPr lang="el-GR" sz="3200" dirty="0">
              <a:solidFill>
                <a:schemeClr val="tx2">
                  <a:satMod val="130000"/>
                </a:schemeClr>
              </a:solidFill>
            </a:endParaRPr>
          </a:p>
        </p:txBody>
      </p:sp>
      <p:sp>
        <p:nvSpPr>
          <p:cNvPr id="3" name="2 - Θέση περιεχομένου"/>
          <p:cNvSpPr>
            <a:spLocks noGrp="1"/>
          </p:cNvSpPr>
          <p:nvPr>
            <p:ph idx="1"/>
          </p:nvPr>
        </p:nvSpPr>
        <p:spPr>
          <a:xfrm>
            <a:off x="1435100" y="1357313"/>
            <a:ext cx="7499350" cy="4929187"/>
          </a:xfrm>
          <a:solidFill>
            <a:schemeClr val="bg1">
              <a:lumMod val="85000"/>
            </a:schemeClr>
          </a:solidFill>
        </p:spPr>
        <p:txBody>
          <a:bodyPr>
            <a:normAutofit fontScale="32500" lnSpcReduction="20000"/>
          </a:bodyPr>
          <a:lstStyle/>
          <a:p>
            <a:pPr marL="365760" indent="-283464" fontAlgn="auto">
              <a:spcAft>
                <a:spcPts val="0"/>
              </a:spcAft>
              <a:buFont typeface="Wingdings 2"/>
              <a:buChar char=""/>
              <a:defRPr/>
            </a:pPr>
            <a:r>
              <a:rPr lang="el-GR" sz="3400" b="1" i="1" smtClean="0"/>
              <a:t>Κεφ. 8</a:t>
            </a:r>
            <a:r>
              <a:rPr lang="el-GR" sz="3400" b="1" i="1" baseline="30000" smtClean="0"/>
              <a:t>ο</a:t>
            </a:r>
            <a:r>
              <a:rPr lang="el-GR" sz="3400" b="1" i="1" smtClean="0"/>
              <a:t> </a:t>
            </a:r>
            <a:endParaRPr lang="el-GR" sz="3400" smtClean="0"/>
          </a:p>
          <a:p>
            <a:pPr marL="365760" indent="-283464" fontAlgn="auto">
              <a:spcAft>
                <a:spcPts val="0"/>
              </a:spcAft>
              <a:buFont typeface="Wingdings 2"/>
              <a:buChar char=""/>
              <a:defRPr/>
            </a:pPr>
            <a:r>
              <a:rPr lang="el-GR" sz="3400" b="1" u="sng" smtClean="0"/>
              <a:t>Συνοπτική βιογραφία του Αδόλφου Χίτλερ</a:t>
            </a:r>
            <a:endParaRPr lang="el-GR" sz="3400" smtClean="0"/>
          </a:p>
          <a:p>
            <a:pPr marL="365760" indent="-283464" fontAlgn="auto">
              <a:spcAft>
                <a:spcPts val="0"/>
              </a:spcAft>
              <a:buFont typeface="Wingdings 2"/>
              <a:buChar char=""/>
              <a:defRPr/>
            </a:pPr>
            <a:r>
              <a:rPr lang="el-GR" sz="3400" b="1" u="sng" smtClean="0"/>
              <a:t>Βιογραφία</a:t>
            </a:r>
            <a:endParaRPr lang="el-GR" sz="3400" smtClean="0"/>
          </a:p>
          <a:p>
            <a:pPr marL="365760" indent="-283464" fontAlgn="auto">
              <a:spcAft>
                <a:spcPts val="0"/>
              </a:spcAft>
              <a:buFont typeface="Wingdings 2"/>
              <a:buChar char=""/>
              <a:defRPr/>
            </a:pPr>
            <a:r>
              <a:rPr lang="el-GR" sz="3400" smtClean="0"/>
              <a:t>Τα πρώτα χρόνια</a:t>
            </a:r>
          </a:p>
          <a:p>
            <a:pPr marL="365760" indent="-283464" fontAlgn="auto">
              <a:spcAft>
                <a:spcPts val="0"/>
              </a:spcAft>
              <a:buFont typeface="Wingdings 2"/>
              <a:buChar char=""/>
              <a:defRPr/>
            </a:pPr>
            <a:r>
              <a:rPr lang="el-GR" sz="3400" smtClean="0"/>
              <a:t>Καταγωγή</a:t>
            </a:r>
          </a:p>
          <a:p>
            <a:pPr marL="365760" indent="-283464" fontAlgn="auto">
              <a:spcAft>
                <a:spcPts val="0"/>
              </a:spcAft>
              <a:buFont typeface="Wingdings 2"/>
              <a:buChar char=""/>
              <a:defRPr/>
            </a:pPr>
            <a:r>
              <a:rPr lang="el-GR" sz="3400" smtClean="0"/>
              <a:t>Τα παιδικά χρόνια</a:t>
            </a:r>
          </a:p>
          <a:p>
            <a:pPr marL="365760" indent="-283464" fontAlgn="auto">
              <a:spcAft>
                <a:spcPts val="0"/>
              </a:spcAft>
              <a:buFont typeface="Wingdings 2"/>
              <a:buChar char=""/>
              <a:defRPr/>
            </a:pPr>
            <a:r>
              <a:rPr lang="el-GR" sz="3400" smtClean="0"/>
              <a:t>Στη Βιέννη και στο Μόναχο</a:t>
            </a:r>
          </a:p>
          <a:p>
            <a:pPr marL="365760" indent="-283464" fontAlgn="auto">
              <a:spcAft>
                <a:spcPts val="0"/>
              </a:spcAft>
              <a:buFont typeface="Wingdings 2"/>
              <a:buChar char=""/>
              <a:defRPr/>
            </a:pPr>
            <a:r>
              <a:rPr lang="el-GR" sz="3400" smtClean="0"/>
              <a:t>Α΄ Παγκόσμιος Πόλεμος</a:t>
            </a:r>
          </a:p>
          <a:p>
            <a:pPr marL="365760" indent="-283464" fontAlgn="auto">
              <a:spcAft>
                <a:spcPts val="0"/>
              </a:spcAft>
              <a:buFont typeface="Wingdings 2"/>
              <a:buChar char=""/>
              <a:defRPr/>
            </a:pPr>
            <a:r>
              <a:rPr lang="el-GR" sz="3400" b="1" u="sng" smtClean="0"/>
              <a:t>Η άνοδος του Χίτλερ</a:t>
            </a:r>
            <a:endParaRPr lang="el-GR" sz="3400" smtClean="0"/>
          </a:p>
          <a:p>
            <a:pPr marL="365760" indent="-283464" fontAlgn="auto">
              <a:spcAft>
                <a:spcPts val="0"/>
              </a:spcAft>
              <a:buFont typeface="Wingdings 2"/>
              <a:buChar char=""/>
              <a:defRPr/>
            </a:pPr>
            <a:r>
              <a:rPr lang="el-GR" sz="3400" smtClean="0"/>
              <a:t>Γίνεται πολιτικός</a:t>
            </a:r>
          </a:p>
          <a:p>
            <a:pPr marL="365760" indent="-283464" fontAlgn="auto">
              <a:spcAft>
                <a:spcPts val="0"/>
              </a:spcAft>
              <a:buFont typeface="Wingdings 2"/>
              <a:buChar char=""/>
              <a:defRPr/>
            </a:pPr>
            <a:r>
              <a:rPr lang="el-GR" sz="3400" smtClean="0"/>
              <a:t>Πραξικόπημα και φυλάκιση</a:t>
            </a:r>
          </a:p>
          <a:p>
            <a:pPr marL="365760" indent="-283464" fontAlgn="auto">
              <a:spcAft>
                <a:spcPts val="0"/>
              </a:spcAft>
              <a:buFont typeface="Wingdings 2"/>
              <a:buChar char=""/>
              <a:defRPr/>
            </a:pPr>
            <a:r>
              <a:rPr lang="el-GR" sz="3400" smtClean="0"/>
              <a:t>Ο δρόμος προς την Καγκελαρία</a:t>
            </a:r>
          </a:p>
          <a:p>
            <a:pPr marL="365760" indent="-283464" fontAlgn="auto">
              <a:spcAft>
                <a:spcPts val="0"/>
              </a:spcAft>
              <a:buFont typeface="Wingdings 2"/>
              <a:buChar char=""/>
              <a:defRPr/>
            </a:pPr>
            <a:r>
              <a:rPr lang="el-GR" sz="3400" b="1" u="sng" smtClean="0"/>
              <a:t>Ο Δικτάτορας</a:t>
            </a:r>
            <a:endParaRPr lang="el-GR" sz="3400" smtClean="0"/>
          </a:p>
          <a:p>
            <a:pPr marL="365760" indent="-283464" fontAlgn="auto">
              <a:spcAft>
                <a:spcPts val="0"/>
              </a:spcAft>
              <a:buFont typeface="Wingdings 2"/>
              <a:buChar char=""/>
              <a:defRPr/>
            </a:pPr>
            <a:r>
              <a:rPr lang="el-GR" sz="3400" smtClean="0"/>
              <a:t>Καθιέρωση της δικτατορίας-Το Τρίτο Ράιχ</a:t>
            </a:r>
          </a:p>
          <a:p>
            <a:pPr marL="365760" indent="-283464" fontAlgn="auto">
              <a:spcAft>
                <a:spcPts val="0"/>
              </a:spcAft>
              <a:buFont typeface="Wingdings 2"/>
              <a:buChar char=""/>
              <a:defRPr/>
            </a:pPr>
            <a:r>
              <a:rPr lang="el-GR" sz="3400" smtClean="0"/>
              <a:t>Φυλετική και εξοντωτική πολιτική του Χίτλερ</a:t>
            </a:r>
          </a:p>
          <a:p>
            <a:pPr marL="365760" indent="-283464" fontAlgn="auto">
              <a:spcAft>
                <a:spcPts val="0"/>
              </a:spcAft>
              <a:buFont typeface="Wingdings 2"/>
              <a:buChar char=""/>
              <a:defRPr/>
            </a:pPr>
            <a:r>
              <a:rPr lang="el-GR" sz="3400" smtClean="0"/>
              <a:t>Η καταδίωξη των Εβραίων</a:t>
            </a:r>
          </a:p>
          <a:p>
            <a:pPr marL="365760" indent="-283464" fontAlgn="auto">
              <a:spcAft>
                <a:spcPts val="0"/>
              </a:spcAft>
              <a:buFont typeface="Wingdings 2"/>
              <a:buChar char=""/>
              <a:defRPr/>
            </a:pPr>
            <a:r>
              <a:rPr lang="el-GR" sz="3400" smtClean="0"/>
              <a:t>Το πρόγραμμα ευθανασίας</a:t>
            </a:r>
          </a:p>
          <a:p>
            <a:pPr marL="365760" indent="-283464" fontAlgn="auto">
              <a:spcAft>
                <a:spcPts val="0"/>
              </a:spcAft>
              <a:buFont typeface="Wingdings 2"/>
              <a:buChar char=""/>
              <a:defRPr/>
            </a:pPr>
            <a:r>
              <a:rPr lang="el-GR" sz="3400" b="1" u="sng" smtClean="0"/>
              <a:t>Β΄ Παγκόσμιος Πόλεμος</a:t>
            </a:r>
            <a:endParaRPr lang="el-GR" sz="3400" smtClean="0"/>
          </a:p>
          <a:p>
            <a:pPr marL="365760" indent="-283464" fontAlgn="auto">
              <a:spcAft>
                <a:spcPts val="0"/>
              </a:spcAft>
              <a:buFont typeface="Wingdings 2"/>
              <a:buChar char=""/>
              <a:defRPr/>
            </a:pPr>
            <a:r>
              <a:rPr lang="el-GR" sz="3400" smtClean="0"/>
              <a:t>Έναρξη του πολέμου</a:t>
            </a:r>
          </a:p>
          <a:p>
            <a:pPr marL="365760" indent="-283464" fontAlgn="auto">
              <a:spcAft>
                <a:spcPts val="0"/>
              </a:spcAft>
              <a:buFont typeface="Wingdings 2"/>
              <a:buChar char=""/>
              <a:defRPr/>
            </a:pPr>
            <a:r>
              <a:rPr lang="el-GR" sz="3400" smtClean="0"/>
              <a:t>Κατά τη διάρκεια του πολέμου</a:t>
            </a:r>
          </a:p>
          <a:p>
            <a:pPr marL="365760" indent="-283464" fontAlgn="auto">
              <a:spcAft>
                <a:spcPts val="0"/>
              </a:spcAft>
              <a:buFont typeface="Wingdings 2"/>
              <a:buChar char=""/>
              <a:defRPr/>
            </a:pPr>
            <a:r>
              <a:rPr lang="el-GR" sz="3400" b="1" u="sng" smtClean="0"/>
              <a:t>Το τέλος του Χίτλερ στο καταφύγιο</a:t>
            </a:r>
            <a:r>
              <a:rPr lang="el-GR" sz="3400" u="sng" smtClean="0"/>
              <a:t>.</a:t>
            </a:r>
            <a:endParaRPr lang="el-GR" sz="3400" smtClean="0"/>
          </a:p>
          <a:p>
            <a:pPr marL="365760" indent="-283464" fontAlgn="auto">
              <a:spcAft>
                <a:spcPts val="0"/>
              </a:spcAft>
              <a:buFont typeface="Wingdings 2"/>
              <a:buChar char=""/>
              <a:defRPr/>
            </a:pPr>
            <a:r>
              <a:rPr lang="el-GR" sz="3400" smtClean="0"/>
              <a:t>Σχόλια για τον Χίτλερ από την δεκαετία του τριάντα</a:t>
            </a:r>
          </a:p>
          <a:p>
            <a:pPr marL="365760" indent="-283464" fontAlgn="auto">
              <a:spcAft>
                <a:spcPts val="0"/>
              </a:spcAft>
              <a:buFont typeface="Wingdings 2"/>
              <a:buChar char=""/>
              <a:defRPr/>
            </a:pPr>
            <a:r>
              <a:rPr lang="el-GR" sz="3400" smtClean="0"/>
              <a:t>Συγγραφείς για τον Χίτλερ</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A38CEBD9-A754-4F39-9BC2-0894AC406ED1}" type="slidenum">
              <a:rPr lang="el-GR"/>
              <a:pPr>
                <a:defRPr/>
              </a:pPr>
              <a:t>20</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tx2">
              <a:lumMod val="20000"/>
              <a:lumOff val="80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571625"/>
            <a:ext cx="7499350" cy="4857750"/>
          </a:xfrm>
          <a:solidFill>
            <a:schemeClr val="accent2">
              <a:lumMod val="40000"/>
              <a:lumOff val="60000"/>
            </a:schemeClr>
          </a:solidFill>
        </p:spPr>
        <p:txBody>
          <a:bodyPr>
            <a:normAutofit fontScale="40000" lnSpcReduction="20000"/>
          </a:bodyPr>
          <a:lstStyle/>
          <a:p>
            <a:pPr marL="365760" indent="-283464" fontAlgn="auto">
              <a:spcAft>
                <a:spcPts val="0"/>
              </a:spcAft>
              <a:buFont typeface="Wingdings 2"/>
              <a:buChar char=""/>
              <a:defRPr/>
            </a:pPr>
            <a:r>
              <a:rPr lang="el-GR" sz="3500" b="1" i="1" dirty="0" smtClean="0"/>
              <a:t>Κεφ. 9</a:t>
            </a:r>
            <a:r>
              <a:rPr lang="el-GR" sz="3500" b="1" i="1" baseline="30000" dirty="0" smtClean="0"/>
              <a:t>ο</a:t>
            </a:r>
            <a:r>
              <a:rPr lang="el-GR" sz="3500" b="1" i="1" dirty="0" smtClean="0"/>
              <a:t> </a:t>
            </a:r>
            <a:endParaRPr lang="el-GR" sz="3500" dirty="0" smtClean="0"/>
          </a:p>
          <a:p>
            <a:pPr marL="365760" indent="-283464" fontAlgn="auto">
              <a:spcAft>
                <a:spcPts val="0"/>
              </a:spcAft>
              <a:buFont typeface="Wingdings 2"/>
              <a:buChar char=""/>
              <a:defRPr/>
            </a:pPr>
            <a:r>
              <a:rPr lang="el-GR" sz="3500" b="1" i="1" u="sng" dirty="0" smtClean="0"/>
              <a:t>Αδόλφος Χίτλερ: Το πρόσωπο και η βιογραφία του. </a:t>
            </a:r>
            <a:r>
              <a:rPr lang="el-GR" sz="3500" b="1" i="1" u="sng" dirty="0" err="1" smtClean="0"/>
              <a:t>Εξακτινώσεις</a:t>
            </a:r>
            <a:r>
              <a:rPr lang="el-GR" sz="3500" b="1" i="1" u="sng" dirty="0" smtClean="0"/>
              <a:t>:</a:t>
            </a:r>
            <a:r>
              <a:rPr lang="el-GR" sz="3500" b="1" i="1" dirty="0" smtClean="0"/>
              <a:t> συνήθειες της καθημερινής του ζωής-προσπάθεια σκιαγράφησης του ψυχολογικού του προφίλ και της προσωπικότητάς του-σεξουαλική ζωή-σχέσεις με γυναίκες-υποτιθέμενη ομοφυλοφιλία και θεωρητική της τεκμηρίωση.</a:t>
            </a:r>
            <a:r>
              <a:rPr lang="el-GR" sz="3500" b="1" u="sng" dirty="0" smtClean="0"/>
              <a:t> Μυθιστορηματική-λογοτεχνική βιογραφία του Χίτλερ (σύμφωνα με παράφραση-τροποποίηση του βιβλίου του Ν. </a:t>
            </a:r>
            <a:r>
              <a:rPr lang="el-GR" sz="3500" b="1" u="sng" dirty="0" err="1" smtClean="0"/>
              <a:t>Χάγερ</a:t>
            </a:r>
            <a:r>
              <a:rPr lang="el-GR" sz="3500" b="1" u="sng" dirty="0" smtClean="0"/>
              <a:t> </a:t>
            </a:r>
            <a:r>
              <a:rPr lang="el-GR" sz="3500" b="1" u="sng" dirty="0" err="1" smtClean="0"/>
              <a:t>Μπουφίδη</a:t>
            </a:r>
            <a:r>
              <a:rPr lang="el-GR" sz="3500" b="1" u="sng" dirty="0" smtClean="0"/>
              <a:t>, Αδόλφος Χίτλερ, ο δημιουργός της Νέας Γερμανίας, εκδόσεις «Ακροπόλεως», Τεχνική </a:t>
            </a:r>
            <a:r>
              <a:rPr lang="el-GR" sz="3500" b="1" u="sng" dirty="0" err="1" smtClean="0"/>
              <a:t>εκτέλεσις</a:t>
            </a:r>
            <a:r>
              <a:rPr lang="el-GR" sz="3500" b="1" u="sng" dirty="0" smtClean="0"/>
              <a:t> «Πυρσού» Α.Ε Αθήναι 1936).</a:t>
            </a:r>
            <a:endParaRPr lang="el-GR" sz="3500" dirty="0" smtClean="0"/>
          </a:p>
          <a:p>
            <a:pPr marL="365760" indent="-283464" fontAlgn="auto">
              <a:spcAft>
                <a:spcPts val="0"/>
              </a:spcAft>
              <a:buFont typeface="Wingdings 2"/>
              <a:buChar char=""/>
              <a:defRPr/>
            </a:pPr>
            <a:r>
              <a:rPr lang="el-GR" sz="3500" b="1" dirty="0" smtClean="0"/>
              <a:t> </a:t>
            </a:r>
            <a:endParaRPr lang="el-GR" sz="3500" dirty="0" smtClean="0"/>
          </a:p>
          <a:p>
            <a:pPr marL="365760" indent="-283464" fontAlgn="auto">
              <a:spcAft>
                <a:spcPts val="0"/>
              </a:spcAft>
              <a:buFont typeface="Wingdings 2"/>
              <a:buChar char=""/>
              <a:defRPr/>
            </a:pPr>
            <a:r>
              <a:rPr lang="el-GR" sz="3500" b="1" dirty="0" smtClean="0"/>
              <a:t>Κεφ. 10</a:t>
            </a:r>
            <a:r>
              <a:rPr lang="el-GR" sz="3500" b="1" baseline="30000" dirty="0" smtClean="0"/>
              <a:t>ο</a:t>
            </a:r>
            <a:endParaRPr lang="el-GR" sz="3500" dirty="0" smtClean="0"/>
          </a:p>
          <a:p>
            <a:pPr marL="365760" indent="-283464" fontAlgn="auto">
              <a:spcAft>
                <a:spcPts val="0"/>
              </a:spcAft>
              <a:buFont typeface="Wingdings 2"/>
              <a:buChar char=""/>
              <a:defRPr/>
            </a:pPr>
            <a:r>
              <a:rPr lang="el-GR" sz="3500" b="1" i="1" u="sng" dirty="0" smtClean="0"/>
              <a:t>Το πρόγραμμα </a:t>
            </a:r>
            <a:r>
              <a:rPr lang="el-GR" sz="3500" u="sng" baseline="30000" dirty="0" smtClean="0"/>
              <a:t> </a:t>
            </a:r>
            <a:r>
              <a:rPr lang="el-GR" sz="3500" b="1" i="1" u="sng" dirty="0" smtClean="0"/>
              <a:t>και η « κατήχηση» του εθνικοσοσιαλιστικού κόμματος του Αδόλφου Χίτλερ</a:t>
            </a:r>
            <a:endParaRPr lang="el-GR" sz="3500" dirty="0" smtClean="0"/>
          </a:p>
          <a:p>
            <a:pPr marL="365760" indent="-283464" fontAlgn="auto">
              <a:spcAft>
                <a:spcPts val="0"/>
              </a:spcAft>
              <a:buFont typeface="Wingdings 2"/>
              <a:buChar char=""/>
              <a:defRPr/>
            </a:pPr>
            <a:r>
              <a:rPr lang="el-GR" sz="3500" b="1" dirty="0" smtClean="0"/>
              <a:t>Οι ιδεολογικές καταβολές της «Ενιαίας  Ναζιστικής Ευρώπης». </a:t>
            </a:r>
            <a:endParaRPr lang="el-GR" sz="3500" dirty="0" smtClean="0"/>
          </a:p>
          <a:p>
            <a:pPr marL="365760" indent="-283464" fontAlgn="auto">
              <a:spcAft>
                <a:spcPts val="0"/>
              </a:spcAft>
              <a:buFont typeface="Wingdings 2"/>
              <a:buChar char=""/>
              <a:defRPr/>
            </a:pPr>
            <a:r>
              <a:rPr lang="el-GR" sz="3500" b="1" dirty="0" smtClean="0"/>
              <a:t>Τα σχέδια του Χίτλερ, του </a:t>
            </a:r>
            <a:r>
              <a:rPr lang="el-GR" sz="3500" b="1" dirty="0" err="1" smtClean="0"/>
              <a:t>Γκέμπελς</a:t>
            </a:r>
            <a:r>
              <a:rPr lang="el-GR" sz="3500" b="1" dirty="0" smtClean="0"/>
              <a:t> και του Μουσολίνι για την «Ευρωπαϊκή, Ναζιστική Ένωση».-Δηλώσεις ναζιστών για την «ευρωπαϊκή ενοποίηση»</a:t>
            </a:r>
            <a:endParaRPr lang="el-GR" sz="3500" dirty="0" smtClean="0"/>
          </a:p>
          <a:p>
            <a:pPr marL="365760" indent="-283464" fontAlgn="auto">
              <a:spcAft>
                <a:spcPts val="0"/>
              </a:spcAft>
              <a:buFont typeface="Wingdings 2"/>
              <a:buChar char=""/>
              <a:defRPr/>
            </a:pPr>
            <a:r>
              <a:rPr lang="el-GR" sz="3500" b="1" dirty="0" smtClean="0"/>
              <a:t> </a:t>
            </a:r>
            <a:endParaRPr lang="el-GR" sz="3500" dirty="0" smtClean="0"/>
          </a:p>
          <a:p>
            <a:pPr marL="365760" indent="-283464" fontAlgn="auto">
              <a:spcAft>
                <a:spcPts val="0"/>
              </a:spcAft>
              <a:buFont typeface="Wingdings 2"/>
              <a:buChar char=""/>
              <a:defRPr/>
            </a:pPr>
            <a:r>
              <a:rPr lang="el-GR" sz="3500" b="1" i="1" dirty="0" smtClean="0"/>
              <a:t>Κεφ. 11</a:t>
            </a:r>
            <a:r>
              <a:rPr lang="el-GR" sz="3500" b="1" i="1" baseline="30000" dirty="0" smtClean="0"/>
              <a:t>ο</a:t>
            </a:r>
            <a:endParaRPr lang="el-GR" sz="3500" dirty="0" smtClean="0"/>
          </a:p>
          <a:p>
            <a:pPr marL="365760" indent="-283464" fontAlgn="auto">
              <a:spcAft>
                <a:spcPts val="0"/>
              </a:spcAft>
              <a:buFont typeface="Wingdings 2"/>
              <a:buChar char=""/>
              <a:defRPr/>
            </a:pPr>
            <a:r>
              <a:rPr lang="el-GR" sz="3500" b="1" i="1" dirty="0" smtClean="0"/>
              <a:t> </a:t>
            </a:r>
            <a:r>
              <a:rPr lang="el-GR" sz="3500" b="1" i="1" u="sng" dirty="0" smtClean="0"/>
              <a:t>Αποσπάσματα απ’ το έργο (συγγραφικό και προφορικό) του Αδόλφου Χίτλερ: «Ο Αγών μου»</a:t>
            </a:r>
            <a:endParaRPr lang="el-GR" sz="3500" dirty="0" smtClean="0"/>
          </a:p>
          <a:p>
            <a:pPr marL="365760" indent="-283464" fontAlgn="auto">
              <a:spcAft>
                <a:spcPts val="0"/>
              </a:spcAft>
              <a:buFont typeface="Wingdings 2"/>
              <a:buChar char=""/>
              <a:defRPr/>
            </a:pPr>
            <a:r>
              <a:rPr lang="el-GR" sz="3500" b="1" i="1" u="sng" dirty="0" smtClean="0"/>
              <a:t>Α</a:t>
            </a:r>
            <a:r>
              <a:rPr lang="de-DE" sz="3500" b="1" i="1" u="sng" dirty="0" smtClean="0"/>
              <a:t>) 1933-1939: « Mein Kampf»( O A</a:t>
            </a:r>
            <a:r>
              <a:rPr lang="el-GR" sz="3500" b="1" i="1" u="sng" dirty="0" err="1" smtClean="0"/>
              <a:t>γών</a:t>
            </a:r>
            <a:r>
              <a:rPr lang="el-GR" sz="3500" b="1" i="1" u="sng" dirty="0" smtClean="0"/>
              <a:t> μου</a:t>
            </a:r>
            <a:r>
              <a:rPr lang="de-DE" sz="3500" b="1" i="1" u="sng" dirty="0" smtClean="0"/>
              <a:t>)</a:t>
            </a:r>
            <a:endParaRPr lang="el-GR" sz="3500" dirty="0" smtClean="0"/>
          </a:p>
          <a:p>
            <a:pPr marL="365760" indent="-283464" fontAlgn="auto">
              <a:spcAft>
                <a:spcPts val="0"/>
              </a:spcAft>
              <a:buFont typeface="Wingdings 2"/>
              <a:buChar char=""/>
              <a:defRPr/>
            </a:pPr>
            <a:r>
              <a:rPr lang="el-GR" sz="3500" b="1" dirty="0" smtClean="0"/>
              <a:t>Το «Υπόμνημα </a:t>
            </a:r>
            <a:r>
              <a:rPr lang="el-GR" sz="3500" b="1" dirty="0" err="1" smtClean="0"/>
              <a:t>Χόσμπαχ</a:t>
            </a:r>
            <a:r>
              <a:rPr lang="el-GR" sz="3500" b="1" dirty="0" smtClean="0"/>
              <a:t>». </a:t>
            </a:r>
            <a:endParaRPr lang="el-GR" sz="3500" dirty="0" smtClean="0"/>
          </a:p>
          <a:p>
            <a:pPr marL="365760" indent="-283464" fontAlgn="auto">
              <a:spcAft>
                <a:spcPts val="0"/>
              </a:spcAft>
              <a:buFont typeface="Wingdings 2"/>
              <a:buChar char=""/>
              <a:defRPr/>
            </a:pPr>
            <a:r>
              <a:rPr lang="el-GR" sz="3500" b="1" dirty="0" smtClean="0"/>
              <a:t>Ρήσεις του Αδόλφου Χίτλερ </a:t>
            </a:r>
            <a:endParaRPr lang="el-GR" sz="3500" dirty="0" smtClean="0"/>
          </a:p>
          <a:p>
            <a:pPr marL="365760" indent="-283464" fontAlgn="auto">
              <a:spcAft>
                <a:spcPts val="0"/>
              </a:spcAft>
              <a:buFont typeface="Wingdings 2"/>
              <a:buNone/>
              <a:defRPr/>
            </a:pPr>
            <a:r>
              <a:rPr lang="el-GR" sz="3500" b="1" dirty="0" smtClean="0"/>
              <a:t> </a:t>
            </a:r>
            <a:endParaRPr lang="el-GR" sz="3500"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C1D2FDCC-DDF9-4210-A6F5-40E376FD666A}" type="slidenum">
              <a:rPr lang="el-GR"/>
              <a:pPr>
                <a:defRPr/>
              </a:pPr>
              <a:t>21</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20000"/>
              <a:lumOff val="80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643063"/>
            <a:ext cx="7499350" cy="4714875"/>
          </a:xfrm>
          <a:solidFill>
            <a:schemeClr val="accent4">
              <a:lumMod val="20000"/>
              <a:lumOff val="80000"/>
            </a:schemeClr>
          </a:solidFill>
        </p:spPr>
        <p:txBody>
          <a:bodyPr>
            <a:normAutofit fontScale="47500" lnSpcReduction="20000"/>
          </a:bodyPr>
          <a:lstStyle/>
          <a:p>
            <a:pPr marL="365760" indent="-283464" fontAlgn="auto">
              <a:spcAft>
                <a:spcPts val="0"/>
              </a:spcAft>
              <a:buFont typeface="Wingdings 2"/>
              <a:buChar char=""/>
              <a:defRPr/>
            </a:pPr>
            <a:r>
              <a:rPr lang="el-GR" sz="3400" b="1" i="1" dirty="0" smtClean="0"/>
              <a:t>Κεφ. 12</a:t>
            </a:r>
            <a:r>
              <a:rPr lang="el-GR" sz="3400" b="1" i="1" baseline="30000" dirty="0" smtClean="0"/>
              <a:t>ο</a:t>
            </a:r>
            <a:r>
              <a:rPr lang="el-GR" sz="3400" b="1" i="1" dirty="0" smtClean="0"/>
              <a:t> </a:t>
            </a:r>
            <a:endParaRPr lang="el-GR" sz="3400" dirty="0" smtClean="0"/>
          </a:p>
          <a:p>
            <a:pPr marL="365760" indent="-283464" fontAlgn="auto">
              <a:spcAft>
                <a:spcPts val="0"/>
              </a:spcAft>
              <a:buFont typeface="Wingdings 2"/>
              <a:buChar char=""/>
              <a:defRPr/>
            </a:pPr>
            <a:r>
              <a:rPr lang="en-US" sz="3400" b="1" i="1" dirty="0" smtClean="0"/>
              <a:t>Nazi</a:t>
            </a:r>
            <a:r>
              <a:rPr lang="el-GR" sz="3400" b="1" i="1" dirty="0" smtClean="0"/>
              <a:t>,  Τέχνη και Κουλτούρα κατά την περίοδο του Μεσοπολέμου Στρατευμένη τέχνη της εποχής του Εθνικοσοσιαλισμού.</a:t>
            </a:r>
            <a:endParaRPr lang="el-GR" sz="3400" dirty="0" smtClean="0"/>
          </a:p>
          <a:p>
            <a:pPr marL="365760" indent="-283464" fontAlgn="auto">
              <a:spcAft>
                <a:spcPts val="0"/>
              </a:spcAft>
              <a:buFont typeface="Wingdings 2"/>
              <a:buChar char=""/>
              <a:defRPr/>
            </a:pPr>
            <a:r>
              <a:rPr lang="el-GR" sz="3400" b="1" i="1" dirty="0" smtClean="0"/>
              <a:t>-Οι μεγάλες «ντίβες» του Βερολίνου</a:t>
            </a:r>
            <a:endParaRPr lang="el-GR" sz="3400" dirty="0" smtClean="0"/>
          </a:p>
          <a:p>
            <a:pPr marL="365760" indent="-283464" fontAlgn="auto">
              <a:spcAft>
                <a:spcPts val="0"/>
              </a:spcAft>
              <a:buFont typeface="Wingdings 2"/>
              <a:buChar char=""/>
              <a:defRPr/>
            </a:pPr>
            <a:r>
              <a:rPr lang="el-GR" sz="3400" b="1" dirty="0" smtClean="0"/>
              <a:t>Η κυριαρχία του </a:t>
            </a:r>
            <a:r>
              <a:rPr lang="el-GR" sz="3400" b="1" dirty="0" err="1" smtClean="0"/>
              <a:t>Γκαίμπελς</a:t>
            </a:r>
            <a:r>
              <a:rPr lang="el-GR" sz="3400" b="1" dirty="0" smtClean="0"/>
              <a:t>.</a:t>
            </a:r>
            <a:endParaRPr lang="el-GR" sz="3400" dirty="0" smtClean="0"/>
          </a:p>
          <a:p>
            <a:pPr marL="365760" indent="-283464" fontAlgn="auto">
              <a:spcAft>
                <a:spcPts val="0"/>
              </a:spcAft>
              <a:buFont typeface="Wingdings 2"/>
              <a:buChar char=""/>
              <a:defRPr/>
            </a:pPr>
            <a:r>
              <a:rPr lang="el-GR" sz="3400" b="1" i="1" dirty="0" smtClean="0"/>
              <a:t>Χρονικό του 1937: Ναζί και πολιτισμός. Αγώνας κατά του μοντέρνου από την καύση των βιβλίων μέχρι την απαγόρευση γυρίσματος ταινιών.</a:t>
            </a:r>
            <a:endParaRPr lang="el-GR" sz="3400" dirty="0" smtClean="0"/>
          </a:p>
          <a:p>
            <a:pPr marL="365760" indent="-283464" fontAlgn="auto">
              <a:spcAft>
                <a:spcPts val="0"/>
              </a:spcAft>
              <a:buFont typeface="Wingdings 2"/>
              <a:buChar char=""/>
              <a:defRPr/>
            </a:pPr>
            <a:r>
              <a:rPr lang="el-GR" sz="3400" b="1" dirty="0" smtClean="0"/>
              <a:t>Η τύχη της πρωτοπορίας στη ναζιστική Γερμανία.</a:t>
            </a:r>
            <a:endParaRPr lang="el-GR" sz="3400" dirty="0" smtClean="0"/>
          </a:p>
          <a:p>
            <a:pPr marL="365760" indent="-283464" fontAlgn="auto">
              <a:spcAft>
                <a:spcPts val="0"/>
              </a:spcAft>
              <a:buFont typeface="Wingdings 2"/>
              <a:buChar char=""/>
              <a:defRPr/>
            </a:pPr>
            <a:r>
              <a:rPr lang="el-GR" sz="3400" b="1" dirty="0" smtClean="0"/>
              <a:t>α) </a:t>
            </a:r>
            <a:r>
              <a:rPr lang="de-DE" sz="3400" b="1" dirty="0" smtClean="0"/>
              <a:t>T</a:t>
            </a:r>
            <a:r>
              <a:rPr lang="el-GR" sz="3400" b="1" dirty="0" smtClean="0"/>
              <a:t>ο </a:t>
            </a:r>
            <a:r>
              <a:rPr lang="de-DE" sz="3400" b="1" dirty="0" smtClean="0"/>
              <a:t>Bauhaus</a:t>
            </a:r>
            <a:r>
              <a:rPr lang="el-GR" sz="3400" b="1" dirty="0" smtClean="0"/>
              <a:t>.</a:t>
            </a:r>
            <a:endParaRPr lang="el-GR" sz="3400" dirty="0" smtClean="0"/>
          </a:p>
          <a:p>
            <a:pPr marL="365760" indent="-283464" fontAlgn="auto">
              <a:spcAft>
                <a:spcPts val="0"/>
              </a:spcAft>
              <a:buFont typeface="Wingdings 2"/>
              <a:buChar char=""/>
              <a:defRPr/>
            </a:pPr>
            <a:r>
              <a:rPr lang="el-GR" sz="3400" b="1" dirty="0" smtClean="0"/>
              <a:t>β) Εκφυλισμένη Τέχνη.</a:t>
            </a:r>
            <a:endParaRPr lang="el-GR" sz="3400" dirty="0" smtClean="0"/>
          </a:p>
          <a:p>
            <a:pPr marL="365760" indent="-283464" fontAlgn="auto">
              <a:spcAft>
                <a:spcPts val="0"/>
              </a:spcAft>
              <a:buFont typeface="Wingdings 2"/>
              <a:buChar char=""/>
              <a:defRPr/>
            </a:pPr>
            <a:r>
              <a:rPr lang="el-GR" sz="3400" b="1" dirty="0" smtClean="0"/>
              <a:t>Τέχνη και εξουσία.</a:t>
            </a:r>
            <a:endParaRPr lang="el-GR" sz="3400" dirty="0" smtClean="0"/>
          </a:p>
          <a:p>
            <a:pPr marL="365760" indent="-283464" fontAlgn="auto">
              <a:spcAft>
                <a:spcPts val="0"/>
              </a:spcAft>
              <a:buFont typeface="Wingdings 2"/>
              <a:buChar char=""/>
              <a:defRPr/>
            </a:pPr>
            <a:r>
              <a:rPr lang="el-GR" sz="3400" b="1" dirty="0" smtClean="0"/>
              <a:t>α) Η πολιτική λειτουργία της τέχνης.        </a:t>
            </a:r>
            <a:endParaRPr lang="el-GR" sz="3400" dirty="0" smtClean="0"/>
          </a:p>
          <a:p>
            <a:pPr marL="365760" indent="-283464" fontAlgn="auto">
              <a:spcAft>
                <a:spcPts val="0"/>
              </a:spcAft>
              <a:buFont typeface="Wingdings 2"/>
              <a:buChar char=""/>
              <a:defRPr/>
            </a:pPr>
            <a:r>
              <a:rPr lang="el-GR" sz="3400" b="1" dirty="0" smtClean="0"/>
              <a:t>β) Η ελευθερία της τέχνης και η συνταγματική κατοχύρωσή της.</a:t>
            </a:r>
            <a:endParaRPr lang="el-GR" sz="3400" dirty="0" smtClean="0"/>
          </a:p>
          <a:p>
            <a:pPr marL="365760" indent="-283464" fontAlgn="auto">
              <a:spcAft>
                <a:spcPts val="0"/>
              </a:spcAft>
              <a:buFont typeface="Wingdings 2"/>
              <a:buChar char=""/>
              <a:defRPr/>
            </a:pPr>
            <a:r>
              <a:rPr lang="el-GR" sz="3400" b="1" dirty="0" smtClean="0"/>
              <a:t>Βιβλιογραφία.</a:t>
            </a:r>
            <a:endParaRPr lang="el-GR" sz="3400" dirty="0" smtClean="0"/>
          </a:p>
          <a:p>
            <a:pPr marL="365760" indent="-283464" fontAlgn="auto">
              <a:spcAft>
                <a:spcPts val="0"/>
              </a:spcAft>
              <a:buFont typeface="Wingdings 2"/>
              <a:buChar char=""/>
              <a:defRPr/>
            </a:pPr>
            <a:r>
              <a:rPr lang="el-GR" sz="3400" b="1" dirty="0" smtClean="0"/>
              <a:t> </a:t>
            </a:r>
            <a:endParaRPr lang="el-GR" sz="3400" dirty="0" smtClean="0"/>
          </a:p>
          <a:p>
            <a:pPr marL="365760" indent="-283464" fontAlgn="auto">
              <a:spcAft>
                <a:spcPts val="0"/>
              </a:spcAft>
              <a:buFont typeface="Wingdings 2"/>
              <a:buChar char=""/>
              <a:defRPr/>
            </a:pPr>
            <a:r>
              <a:rPr lang="el-GR" sz="3400" b="1" i="1" dirty="0" smtClean="0"/>
              <a:t>Κεφ. 13</a:t>
            </a:r>
            <a:r>
              <a:rPr lang="el-GR" sz="3400" b="1" i="1" baseline="30000" dirty="0" smtClean="0"/>
              <a:t>ο</a:t>
            </a:r>
            <a:r>
              <a:rPr lang="el-GR" sz="3400" b="1" i="1" dirty="0" smtClean="0"/>
              <a:t> </a:t>
            </a:r>
            <a:endParaRPr lang="el-GR" sz="3400" dirty="0" smtClean="0"/>
          </a:p>
          <a:p>
            <a:pPr marL="365760" indent="-283464" fontAlgn="auto">
              <a:spcAft>
                <a:spcPts val="0"/>
              </a:spcAft>
              <a:buFont typeface="Wingdings 2"/>
              <a:buChar char=""/>
              <a:defRPr/>
            </a:pPr>
            <a:r>
              <a:rPr lang="el-GR" sz="3400" b="1" dirty="0" smtClean="0"/>
              <a:t>Γυναίκα και Εθνικοσοσιαλισμός</a:t>
            </a:r>
            <a:endParaRPr lang="el-GR" sz="3400" dirty="0" smtClean="0"/>
          </a:p>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A7AF6841-F5F1-4409-B653-420CA59BB2DB}" type="slidenum">
              <a:rPr lang="el-GR"/>
              <a:pPr>
                <a:defRPr/>
              </a:pPr>
              <a:t>22</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90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643063"/>
            <a:ext cx="7499350" cy="4857750"/>
          </a:xfrm>
          <a:solidFill>
            <a:schemeClr val="accent2">
              <a:lumMod val="40000"/>
              <a:lumOff val="60000"/>
            </a:schemeClr>
          </a:solidFill>
        </p:spPr>
        <p:txBody>
          <a:bodyPr>
            <a:normAutofit fontScale="25000" lnSpcReduction="20000"/>
          </a:bodyPr>
          <a:lstStyle/>
          <a:p>
            <a:pPr marL="365760" indent="-283464" fontAlgn="auto">
              <a:spcAft>
                <a:spcPts val="0"/>
              </a:spcAft>
              <a:buFont typeface="Wingdings 2"/>
              <a:buChar char=""/>
              <a:defRPr/>
            </a:pPr>
            <a:r>
              <a:rPr lang="el-GR" sz="5600" b="1" i="1" dirty="0" smtClean="0"/>
              <a:t>Κεφ. 14</a:t>
            </a:r>
            <a:r>
              <a:rPr lang="el-GR" sz="5600" b="1" i="1" baseline="30000" dirty="0" smtClean="0"/>
              <a:t>ο</a:t>
            </a:r>
            <a:r>
              <a:rPr lang="el-GR" sz="5600" b="1" i="1" dirty="0" smtClean="0"/>
              <a:t> </a:t>
            </a:r>
            <a:endParaRPr lang="el-GR" sz="5600" dirty="0" smtClean="0"/>
          </a:p>
          <a:p>
            <a:pPr marL="365760" indent="-283464" fontAlgn="auto">
              <a:spcAft>
                <a:spcPts val="0"/>
              </a:spcAft>
              <a:buFont typeface="Wingdings 2"/>
              <a:buChar char=""/>
              <a:defRPr/>
            </a:pPr>
            <a:r>
              <a:rPr lang="el-GR" sz="5600" b="1" i="1" dirty="0" smtClean="0"/>
              <a:t>Ο Δικτάτορας-Η προπαγάνδα-</a:t>
            </a:r>
            <a:r>
              <a:rPr lang="el-GR" sz="5600" b="1" dirty="0" smtClean="0"/>
              <a:t>Καθιέρωση της δικτατορίας – Το Τρίτο </a:t>
            </a:r>
            <a:r>
              <a:rPr lang="el-GR" sz="5600" b="1" dirty="0" err="1" smtClean="0"/>
              <a:t>Ράϊχ</a:t>
            </a:r>
            <a:endParaRPr lang="el-GR" sz="5600" dirty="0" smtClean="0"/>
          </a:p>
          <a:p>
            <a:pPr marL="365760" indent="-283464" fontAlgn="auto">
              <a:spcAft>
                <a:spcPts val="0"/>
              </a:spcAft>
              <a:buFont typeface="Wingdings 2"/>
              <a:buChar char=""/>
              <a:defRPr/>
            </a:pPr>
            <a:r>
              <a:rPr lang="el-GR" sz="5600" b="1" dirty="0" smtClean="0"/>
              <a:t>Ζωοφιλία και εθνικοσοσιαλισμός.</a:t>
            </a:r>
            <a:endParaRPr lang="el-GR" sz="5600" dirty="0" smtClean="0"/>
          </a:p>
          <a:p>
            <a:pPr marL="365760" indent="-283464" fontAlgn="auto">
              <a:spcAft>
                <a:spcPts val="0"/>
              </a:spcAft>
              <a:buFont typeface="Wingdings 2"/>
              <a:buChar char=""/>
              <a:defRPr/>
            </a:pPr>
            <a:r>
              <a:rPr lang="el-GR" sz="5600" b="1" dirty="0" smtClean="0"/>
              <a:t>Ιστορικές φωτογραφίες της Εποχής των Ναζί: Εκμάθηση ανάγνωσής τους.</a:t>
            </a:r>
            <a:endParaRPr lang="el-GR" sz="5600" dirty="0" smtClean="0"/>
          </a:p>
          <a:p>
            <a:pPr marL="365760" indent="-283464" fontAlgn="auto">
              <a:spcAft>
                <a:spcPts val="0"/>
              </a:spcAft>
              <a:buFont typeface="Wingdings 2"/>
              <a:buChar char=""/>
              <a:defRPr/>
            </a:pPr>
            <a:r>
              <a:rPr lang="el-GR" sz="5600" b="1" dirty="0" smtClean="0"/>
              <a:t>Ιστορικές γελοιογραφίες.</a:t>
            </a:r>
            <a:endParaRPr lang="el-GR" sz="5600" dirty="0" smtClean="0"/>
          </a:p>
          <a:p>
            <a:pPr marL="365760" indent="-283464" fontAlgn="auto">
              <a:spcAft>
                <a:spcPts val="0"/>
              </a:spcAft>
              <a:buFont typeface="Wingdings 2"/>
              <a:buChar char=""/>
              <a:defRPr/>
            </a:pPr>
            <a:r>
              <a:rPr lang="el-GR" sz="5600" b="1" dirty="0" smtClean="0"/>
              <a:t>Όταν η κάμερα εξαπατά.</a:t>
            </a:r>
            <a:endParaRPr lang="el-GR" sz="5600" dirty="0" smtClean="0"/>
          </a:p>
          <a:p>
            <a:pPr marL="365760" indent="-283464" fontAlgn="auto">
              <a:spcAft>
                <a:spcPts val="0"/>
              </a:spcAft>
              <a:buFont typeface="Wingdings 2"/>
              <a:buChar char=""/>
              <a:defRPr/>
            </a:pPr>
            <a:r>
              <a:rPr lang="el-GR" sz="5600" b="1" dirty="0" smtClean="0"/>
              <a:t>Ναζί και Μυστικισμός-Παράδοξες ιδέες </a:t>
            </a:r>
            <a:r>
              <a:rPr lang="el-GR" sz="5600" b="1" dirty="0" err="1" smtClean="0"/>
              <a:t>τους:Εξωγήινοι</a:t>
            </a:r>
            <a:r>
              <a:rPr lang="el-GR" sz="5600" b="1" dirty="0" smtClean="0"/>
              <a:t>-Η Θεωρία της</a:t>
            </a:r>
            <a:r>
              <a:rPr lang="el-GR" sz="5600" dirty="0" smtClean="0"/>
              <a:t>  </a:t>
            </a:r>
            <a:r>
              <a:rPr lang="el-GR" sz="5600" b="1" dirty="0" smtClean="0"/>
              <a:t>Κοίλης Γης.-Γιατί άραγε οι Ναζί κατά το Β΄ παγκόσμιο πόλεμο έστελναν συνέχεια αποστολές στους δύο πόλους; </a:t>
            </a:r>
            <a:endParaRPr lang="el-GR" sz="5600" dirty="0" smtClean="0"/>
          </a:p>
          <a:p>
            <a:pPr marL="365760" indent="-283464" fontAlgn="auto">
              <a:spcAft>
                <a:spcPts val="0"/>
              </a:spcAft>
              <a:buFont typeface="Wingdings 2"/>
              <a:buChar char=""/>
              <a:defRPr/>
            </a:pPr>
            <a:r>
              <a:rPr lang="el-GR" sz="5600" b="1" dirty="0" smtClean="0"/>
              <a:t>Εταιρεία της </a:t>
            </a:r>
            <a:r>
              <a:rPr lang="el-GR" sz="5600" b="1" dirty="0" err="1" smtClean="0"/>
              <a:t>Θούλης</a:t>
            </a:r>
            <a:r>
              <a:rPr lang="el-GR" sz="5600" b="1" dirty="0" smtClean="0"/>
              <a:t>.</a:t>
            </a:r>
            <a:endParaRPr lang="el-GR" sz="5600" dirty="0" smtClean="0"/>
          </a:p>
          <a:p>
            <a:pPr marL="365760" indent="-283464" fontAlgn="auto">
              <a:spcAft>
                <a:spcPts val="0"/>
              </a:spcAft>
              <a:buFont typeface="Wingdings 2"/>
              <a:buChar char=""/>
              <a:defRPr/>
            </a:pPr>
            <a:r>
              <a:rPr lang="el-GR" sz="5600" b="1" dirty="0" smtClean="0"/>
              <a:t>Η ιστορία της Σβάστικας- Αρχαίο σύμβολο δύναμης. </a:t>
            </a:r>
            <a:endParaRPr lang="el-GR" sz="5600" dirty="0" smtClean="0"/>
          </a:p>
          <a:p>
            <a:pPr marL="365760" indent="-283464" fontAlgn="auto">
              <a:spcAft>
                <a:spcPts val="0"/>
              </a:spcAft>
              <a:buFont typeface="Wingdings 2"/>
              <a:buChar char=""/>
              <a:defRPr/>
            </a:pPr>
            <a:r>
              <a:rPr lang="el-GR" sz="5600" b="1" dirty="0" smtClean="0"/>
              <a:t> </a:t>
            </a:r>
            <a:endParaRPr lang="el-GR" sz="5600" dirty="0" smtClean="0"/>
          </a:p>
          <a:p>
            <a:pPr marL="365760" indent="-283464" fontAlgn="auto">
              <a:spcAft>
                <a:spcPts val="0"/>
              </a:spcAft>
              <a:buFont typeface="Wingdings 2"/>
              <a:buChar char=""/>
              <a:defRPr/>
            </a:pPr>
            <a:r>
              <a:rPr lang="el-GR" sz="5600" b="1" i="1" dirty="0" smtClean="0"/>
              <a:t>Κεφ. 15</a:t>
            </a:r>
            <a:r>
              <a:rPr lang="el-GR" sz="5600" b="1" i="1" baseline="30000" dirty="0" smtClean="0"/>
              <a:t>ο</a:t>
            </a:r>
            <a:r>
              <a:rPr lang="el-GR" sz="5600" b="1" i="1" dirty="0" smtClean="0"/>
              <a:t> </a:t>
            </a:r>
            <a:endParaRPr lang="el-GR" sz="5600" dirty="0" smtClean="0"/>
          </a:p>
          <a:p>
            <a:pPr marL="365760" indent="-283464" fontAlgn="auto">
              <a:spcAft>
                <a:spcPts val="0"/>
              </a:spcAft>
              <a:buFont typeface="Wingdings 2"/>
              <a:buChar char=""/>
              <a:defRPr/>
            </a:pPr>
            <a:r>
              <a:rPr lang="el-GR" sz="5600" b="1" i="1" dirty="0" smtClean="0"/>
              <a:t>Β΄ Παγκόσμιος Πόλεμος: αναλυτική έκθεση των γεγονότων.</a:t>
            </a:r>
            <a:endParaRPr lang="el-GR" sz="5600" dirty="0" smtClean="0"/>
          </a:p>
          <a:p>
            <a:pPr marL="365760" indent="-283464" fontAlgn="auto">
              <a:spcAft>
                <a:spcPts val="0"/>
              </a:spcAft>
              <a:buFont typeface="Wingdings 2"/>
              <a:buChar char=""/>
              <a:defRPr/>
            </a:pPr>
            <a:r>
              <a:rPr lang="el-GR" sz="5600" b="1" dirty="0" smtClean="0"/>
              <a:t>Έναρξη του πολέμου-Κατά τη διάρκεια του πολέμου.</a:t>
            </a:r>
            <a:endParaRPr lang="el-GR" sz="5600" dirty="0" smtClean="0"/>
          </a:p>
          <a:p>
            <a:pPr marL="365760" indent="-283464" fontAlgn="auto">
              <a:spcAft>
                <a:spcPts val="0"/>
              </a:spcAft>
              <a:buFont typeface="Wingdings 2"/>
              <a:buChar char=""/>
              <a:defRPr/>
            </a:pPr>
            <a:r>
              <a:rPr lang="el-GR" sz="5600" b="1" i="1" dirty="0" smtClean="0"/>
              <a:t>1942-1945 (Τα πολεμικά γεγονότα με λεπτομέρειες αλλά και στοιχεία ερμηνείας).</a:t>
            </a:r>
            <a:endParaRPr lang="el-GR" sz="5600" dirty="0" smtClean="0"/>
          </a:p>
          <a:p>
            <a:pPr marL="365760" indent="-283464" fontAlgn="auto">
              <a:spcAft>
                <a:spcPts val="0"/>
              </a:spcAft>
              <a:buFont typeface="Wingdings 2"/>
              <a:buChar char=""/>
              <a:defRPr/>
            </a:pPr>
            <a:r>
              <a:rPr lang="el-GR" sz="5600" b="1" dirty="0" smtClean="0"/>
              <a:t>Ο Χίτλερ μεταξύ Ανατολής και Δύσεως.-Το φράγμα του Ρήνου καταρρέει.-Ο Χίτλερ μέσα στο οχυρωμένο καταφύγιό του.-Γάμος και τελευταίες ώρες του </a:t>
            </a:r>
            <a:r>
              <a:rPr lang="el-GR" sz="5600" b="1" dirty="0" err="1" smtClean="0"/>
              <a:t>Φύρερ.</a:t>
            </a:r>
            <a:r>
              <a:rPr lang="el-GR" sz="5600" b="1" dirty="0" smtClean="0"/>
              <a:t>-Το τέλος του Χίτλερ στο καταφύγιο-Οι τελευταίες ώρες του Χίτλερ.-Η πτώση του Τρίτου Ράιχ</a:t>
            </a:r>
            <a:r>
              <a:rPr lang="el-GR" sz="5600" dirty="0" smtClean="0"/>
              <a:t>. </a:t>
            </a:r>
            <a:r>
              <a:rPr lang="el-GR" sz="5600" b="1" dirty="0" smtClean="0"/>
              <a:t>-Οι δύο διαθήκες.-Η ώρα της αυτοκτονίας.</a:t>
            </a:r>
            <a:endParaRPr lang="el-GR" sz="5600" dirty="0" smtClean="0"/>
          </a:p>
          <a:p>
            <a:pPr marL="365760" indent="-283464" fontAlgn="auto">
              <a:spcAft>
                <a:spcPts val="0"/>
              </a:spcAft>
              <a:buFont typeface="Wingdings 2"/>
              <a:buChar char=""/>
              <a:defRPr/>
            </a:pPr>
            <a:r>
              <a:rPr lang="el-GR" sz="5600" b="1" dirty="0" smtClean="0"/>
              <a:t>Συγγραφείς για τον Χίτλερ </a:t>
            </a:r>
            <a:endParaRPr lang="el-GR" sz="5600" dirty="0" smtClean="0"/>
          </a:p>
          <a:p>
            <a:pPr marL="365760" indent="-283464" fontAlgn="auto">
              <a:spcAft>
                <a:spcPts val="0"/>
              </a:spcAft>
              <a:buFont typeface="Wingdings 2"/>
              <a:buNone/>
              <a:defRPr/>
            </a:pPr>
            <a:r>
              <a:rPr lang="el-GR" sz="5600" b="1" dirty="0" smtClean="0"/>
              <a:t> </a:t>
            </a:r>
            <a:endParaRPr lang="el-GR" sz="5600"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7EC1CE55-E5F9-4CFF-80E9-BAC436B75F43}" type="slidenum">
              <a:rPr lang="el-GR"/>
              <a:pPr>
                <a:defRPr/>
              </a:pPr>
              <a:t>23</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571625"/>
            <a:ext cx="7499350" cy="4714875"/>
          </a:xfrm>
          <a:solidFill>
            <a:schemeClr val="accent5">
              <a:lumMod val="20000"/>
              <a:lumOff val="80000"/>
            </a:schemeClr>
          </a:solidFill>
        </p:spPr>
        <p:txBody>
          <a:bodyPr>
            <a:normAutofit fontScale="47500" lnSpcReduction="20000"/>
          </a:bodyPr>
          <a:lstStyle/>
          <a:p>
            <a:pPr marL="365760" indent="-283464" fontAlgn="auto">
              <a:spcAft>
                <a:spcPts val="0"/>
              </a:spcAft>
              <a:buFont typeface="Wingdings 2"/>
              <a:buChar char=""/>
              <a:defRPr/>
            </a:pPr>
            <a:r>
              <a:rPr lang="el-GR" b="1" i="1" dirty="0" smtClean="0"/>
              <a:t>Κεφ. 16</a:t>
            </a:r>
            <a:r>
              <a:rPr lang="el-GR" b="1" i="1" baseline="30000" dirty="0" smtClean="0"/>
              <a:t>ο</a:t>
            </a:r>
            <a:r>
              <a:rPr lang="el-GR" b="1" i="1" dirty="0" smtClean="0"/>
              <a:t> </a:t>
            </a:r>
            <a:endParaRPr lang="el-GR" dirty="0" smtClean="0"/>
          </a:p>
          <a:p>
            <a:pPr marL="365760" indent="-283464" fontAlgn="auto">
              <a:spcAft>
                <a:spcPts val="0"/>
              </a:spcAft>
              <a:buFont typeface="Wingdings 2"/>
              <a:buChar char=""/>
              <a:defRPr/>
            </a:pPr>
            <a:r>
              <a:rPr lang="el-GR" b="1" dirty="0" smtClean="0"/>
              <a:t>Φυλετική και εξοντωτική πολιτική του Χίτλερ</a:t>
            </a:r>
            <a:endParaRPr lang="el-GR" dirty="0" smtClean="0"/>
          </a:p>
          <a:p>
            <a:pPr marL="365760" indent="-283464" fontAlgn="auto">
              <a:spcAft>
                <a:spcPts val="0"/>
              </a:spcAft>
              <a:buFont typeface="Wingdings 2"/>
              <a:buChar char=""/>
              <a:defRPr/>
            </a:pPr>
            <a:r>
              <a:rPr lang="el-GR" b="1" dirty="0" smtClean="0"/>
              <a:t>Ρατσισμός- Εβραίοι- Ολοκαύτωμα- «Ευθανασία»-</a:t>
            </a:r>
            <a:r>
              <a:rPr lang="el-GR" b="1" dirty="0" err="1" smtClean="0"/>
              <a:t>Βιολογικ</a:t>
            </a:r>
            <a:r>
              <a:rPr lang="el-GR" b="1" dirty="0" smtClean="0"/>
              <a:t>ά εγκλήματα του Ναζισμού.-Η καταδίωξη των Εβραίων-Το πρόγραμμα ευθανασίας</a:t>
            </a:r>
            <a:endParaRPr lang="el-GR" dirty="0" smtClean="0"/>
          </a:p>
          <a:p>
            <a:pPr marL="365760" indent="-283464" fontAlgn="auto">
              <a:spcAft>
                <a:spcPts val="0"/>
              </a:spcAft>
              <a:buFont typeface="Wingdings 2"/>
              <a:buChar char=""/>
              <a:defRPr/>
            </a:pPr>
            <a:r>
              <a:rPr lang="el-GR" b="1" dirty="0" smtClean="0"/>
              <a:t>Αντισημιτισμός στη Βιέννη, την πόλη με τους περισσότερους Εβραίους (γύρω στους 180.000) στο γερμανόφωνο χώρο.</a:t>
            </a:r>
            <a:endParaRPr lang="el-GR" dirty="0" smtClean="0"/>
          </a:p>
          <a:p>
            <a:pPr marL="365760" indent="-283464" fontAlgn="auto">
              <a:spcAft>
                <a:spcPts val="0"/>
              </a:spcAft>
              <a:buFont typeface="Wingdings 2"/>
              <a:buChar char=""/>
              <a:defRPr/>
            </a:pPr>
            <a:r>
              <a:rPr lang="el-GR" b="1" dirty="0" smtClean="0"/>
              <a:t>Ναζιστικός σαδισμός: Επιχειρήσεις καθαρισμού στη Βιέννη του 1938.</a:t>
            </a:r>
            <a:endParaRPr lang="el-GR" dirty="0" smtClean="0"/>
          </a:p>
          <a:p>
            <a:pPr marL="365760" indent="-283464" fontAlgn="auto">
              <a:spcAft>
                <a:spcPts val="0"/>
              </a:spcAft>
              <a:buFont typeface="Wingdings 2"/>
              <a:buChar char=""/>
              <a:defRPr/>
            </a:pPr>
            <a:r>
              <a:rPr lang="el-GR" b="1" dirty="0" smtClean="0"/>
              <a:t>Οι Νέες Τεχνολογίες συναντούν την Ιστορία-Β΄ παγκόσμιος πόλεμος – Ολοκαύτωμα.</a:t>
            </a:r>
            <a:endParaRPr lang="el-GR" dirty="0" smtClean="0"/>
          </a:p>
          <a:p>
            <a:pPr marL="365760" indent="-283464" fontAlgn="auto">
              <a:spcAft>
                <a:spcPts val="0"/>
              </a:spcAft>
              <a:buFont typeface="Wingdings 2"/>
              <a:buChar char=""/>
              <a:defRPr/>
            </a:pPr>
            <a:r>
              <a:rPr lang="el-GR" b="1" dirty="0" smtClean="0"/>
              <a:t>Σύγχρονη Γερμανία : Βία εναντίον των ανθρώπων με αναπηρίες.</a:t>
            </a:r>
            <a:endParaRPr lang="el-GR" dirty="0" smtClean="0"/>
          </a:p>
          <a:p>
            <a:pPr marL="365760" indent="-283464" fontAlgn="auto">
              <a:spcAft>
                <a:spcPts val="0"/>
              </a:spcAft>
              <a:buFont typeface="Wingdings 2"/>
              <a:buChar char=""/>
              <a:defRPr/>
            </a:pPr>
            <a:r>
              <a:rPr lang="el-GR" b="1" dirty="0" smtClean="0"/>
              <a:t>Οι Έλληνες Εβραίοι και η σημασία της μνήμης του Ολοκαυτώματος.</a:t>
            </a:r>
            <a:endParaRPr lang="el-GR" dirty="0" smtClean="0"/>
          </a:p>
          <a:p>
            <a:pPr marL="365760" indent="-283464" fontAlgn="auto">
              <a:spcAft>
                <a:spcPts val="0"/>
              </a:spcAft>
              <a:buFont typeface="Wingdings 2"/>
              <a:buChar char=""/>
              <a:defRPr/>
            </a:pPr>
            <a:r>
              <a:rPr lang="el-GR" b="1" dirty="0" smtClean="0"/>
              <a:t> </a:t>
            </a:r>
            <a:endParaRPr lang="el-GR" dirty="0" smtClean="0"/>
          </a:p>
          <a:p>
            <a:pPr marL="365760" indent="-283464" fontAlgn="auto">
              <a:spcAft>
                <a:spcPts val="0"/>
              </a:spcAft>
              <a:buFont typeface="Wingdings 2"/>
              <a:buChar char=""/>
              <a:defRPr/>
            </a:pPr>
            <a:r>
              <a:rPr lang="el-GR" b="1" i="1" dirty="0" smtClean="0"/>
              <a:t>Κεφ. 17</a:t>
            </a:r>
            <a:r>
              <a:rPr lang="el-GR" b="1" i="1" baseline="30000" dirty="0" smtClean="0"/>
              <a:t>ο</a:t>
            </a:r>
            <a:r>
              <a:rPr lang="el-GR" b="1" i="1" dirty="0" smtClean="0"/>
              <a:t> </a:t>
            </a:r>
            <a:endParaRPr lang="el-GR" dirty="0" smtClean="0"/>
          </a:p>
          <a:p>
            <a:pPr marL="365760" indent="-283464" fontAlgn="auto">
              <a:spcAft>
                <a:spcPts val="0"/>
              </a:spcAft>
              <a:buFont typeface="Wingdings 2"/>
              <a:buChar char=""/>
              <a:defRPr/>
            </a:pPr>
            <a:r>
              <a:rPr lang="el-GR" b="1" i="1" dirty="0" smtClean="0"/>
              <a:t>Η Άκρα  Δεξιά στην Ευρώπη του σήμερα.</a:t>
            </a:r>
            <a:endParaRPr lang="el-GR" dirty="0" smtClean="0"/>
          </a:p>
          <a:p>
            <a:pPr marL="365760" indent="-283464" fontAlgn="auto">
              <a:spcAft>
                <a:spcPts val="0"/>
              </a:spcAft>
              <a:buFont typeface="Wingdings 2"/>
              <a:buChar char=""/>
              <a:defRPr/>
            </a:pPr>
            <a:r>
              <a:rPr lang="el-GR" b="1" dirty="0" smtClean="0"/>
              <a:t>Η φαντασίωση ενός νέου άξονα-ΗΠΑ – Κόσμος: Η κρίση στα Βαλκάνια κι οι Μαύροι της Αμερικής</a:t>
            </a:r>
            <a:endParaRPr lang="el-GR" dirty="0" smtClean="0"/>
          </a:p>
          <a:p>
            <a:pPr marL="365760" indent="-283464" fontAlgn="auto">
              <a:spcAft>
                <a:spcPts val="0"/>
              </a:spcAft>
              <a:buFont typeface="Wingdings 2"/>
              <a:buChar char=""/>
              <a:defRPr/>
            </a:pPr>
            <a:r>
              <a:rPr lang="el-GR" b="1" dirty="0" smtClean="0"/>
              <a:t>Απόψεις περί της ουσίας, της αξίας και του δικαίου του Πολέμου.</a:t>
            </a:r>
            <a:endParaRPr lang="el-GR" dirty="0" smtClean="0"/>
          </a:p>
          <a:p>
            <a:pPr marL="365760" indent="-283464" fontAlgn="auto">
              <a:spcAft>
                <a:spcPts val="0"/>
              </a:spcAft>
              <a:buFont typeface="Wingdings 2"/>
              <a:buChar char=""/>
              <a:defRPr/>
            </a:pPr>
            <a:r>
              <a:rPr lang="el-GR" b="1" dirty="0" smtClean="0"/>
              <a:t>Η ερμηνεία του Π. Κονδύλη στο έργο των </a:t>
            </a:r>
            <a:r>
              <a:rPr lang="en-US" b="1" dirty="0" err="1" smtClean="0"/>
              <a:t>Clausevitz</a:t>
            </a:r>
            <a:r>
              <a:rPr lang="el-GR" b="1" dirty="0" smtClean="0"/>
              <a:t>, </a:t>
            </a:r>
            <a:r>
              <a:rPr lang="en-US" b="1" dirty="0" smtClean="0"/>
              <a:t>Marx</a:t>
            </a:r>
            <a:endParaRPr lang="el-GR" dirty="0" smtClean="0"/>
          </a:p>
          <a:p>
            <a:pPr marL="365760" indent="-283464" fontAlgn="auto">
              <a:spcAft>
                <a:spcPts val="0"/>
              </a:spcAft>
              <a:buFont typeface="Wingdings 2"/>
              <a:buChar char=""/>
              <a:defRPr/>
            </a:pP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549CF017-7B4F-4D40-BF87-DB11EC0BBE0C}" type="slidenum">
              <a:rPr lang="el-GR"/>
              <a:pPr>
                <a:defRPr/>
              </a:pPr>
              <a:t>24</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75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571625"/>
            <a:ext cx="7499350" cy="4929188"/>
          </a:xfrm>
          <a:solidFill>
            <a:schemeClr val="accent2">
              <a:lumMod val="40000"/>
              <a:lumOff val="60000"/>
            </a:schemeClr>
          </a:solidFill>
        </p:spPr>
        <p:txBody>
          <a:bodyPr>
            <a:normAutofit fontScale="32500" lnSpcReduction="20000"/>
          </a:bodyPr>
          <a:lstStyle/>
          <a:p>
            <a:pPr marL="365760" indent="-283464" fontAlgn="auto">
              <a:spcAft>
                <a:spcPts val="0"/>
              </a:spcAft>
              <a:buFont typeface="Wingdings 2"/>
              <a:buChar char=""/>
              <a:defRPr/>
            </a:pPr>
            <a:r>
              <a:rPr lang="el-GR" sz="3400" b="1" i="1" u="sng" dirty="0" smtClean="0"/>
              <a:t>Παράρτημα</a:t>
            </a:r>
            <a:endParaRPr lang="el-GR" sz="3400" dirty="0" smtClean="0"/>
          </a:p>
          <a:p>
            <a:pPr marL="365760" indent="-283464" fontAlgn="auto">
              <a:spcAft>
                <a:spcPts val="0"/>
              </a:spcAft>
              <a:buFont typeface="Wingdings 2"/>
              <a:buChar char=""/>
              <a:defRPr/>
            </a:pPr>
            <a:r>
              <a:rPr lang="el-GR" sz="3400" b="1" dirty="0" smtClean="0"/>
              <a:t>Η μαγεία του υπερθεάματος και ο κριτικός λόγος.</a:t>
            </a:r>
            <a:endParaRPr lang="el-GR" sz="3400" dirty="0" smtClean="0"/>
          </a:p>
          <a:p>
            <a:pPr marL="365760" indent="-283464" fontAlgn="auto">
              <a:spcAft>
                <a:spcPts val="0"/>
              </a:spcAft>
              <a:buFont typeface="Wingdings 2"/>
              <a:buChar char=""/>
              <a:defRPr/>
            </a:pPr>
            <a:r>
              <a:rPr lang="en-US" sz="3400" b="1" dirty="0" smtClean="0"/>
              <a:t>Richard </a:t>
            </a:r>
            <a:r>
              <a:rPr lang="en-US" sz="3400" b="1" dirty="0" err="1" smtClean="0"/>
              <a:t>Mandell</a:t>
            </a:r>
            <a:r>
              <a:rPr lang="el-GR" sz="3400" b="1" dirty="0" smtClean="0"/>
              <a:t>:</a:t>
            </a:r>
            <a:r>
              <a:rPr lang="el-GR" sz="3400" dirty="0" smtClean="0"/>
              <a:t> «Οι Ολυμπιακοί αγώνες των Ναζί», σε μετάφραση του Βαγγέλη </a:t>
            </a:r>
            <a:r>
              <a:rPr lang="el-GR" sz="3400" dirty="0" err="1" smtClean="0"/>
              <a:t>Κούταλη</a:t>
            </a:r>
            <a:r>
              <a:rPr lang="el-GR" sz="3400" dirty="0" smtClean="0"/>
              <a:t>, επιμέλεια </a:t>
            </a:r>
            <a:r>
              <a:rPr lang="el-GR" sz="3400" dirty="0" err="1" smtClean="0"/>
              <a:t>Άσπα</a:t>
            </a:r>
            <a:r>
              <a:rPr lang="el-GR" sz="3400" dirty="0" smtClean="0"/>
              <a:t> </a:t>
            </a:r>
            <a:r>
              <a:rPr lang="el-GR" sz="3400" dirty="0" err="1" smtClean="0"/>
              <a:t>Γολέμη</a:t>
            </a:r>
            <a:r>
              <a:rPr lang="el-GR" sz="3400" dirty="0" smtClean="0"/>
              <a:t>, σελ. 394, Εκδόσεις «</a:t>
            </a:r>
            <a:r>
              <a:rPr lang="el-GR" sz="3400" dirty="0" err="1" smtClean="0"/>
              <a:t>Ισνάφι</a:t>
            </a:r>
            <a:r>
              <a:rPr lang="el-GR" sz="3400" dirty="0" smtClean="0"/>
              <a:t>», Ιωάννινα 2004.</a:t>
            </a:r>
          </a:p>
          <a:p>
            <a:pPr marL="365760" indent="-283464" fontAlgn="auto">
              <a:spcAft>
                <a:spcPts val="0"/>
              </a:spcAft>
              <a:buFont typeface="Wingdings 2"/>
              <a:buChar char=""/>
              <a:defRPr/>
            </a:pPr>
            <a:r>
              <a:rPr lang="el-GR" sz="3400" b="1" dirty="0" smtClean="0"/>
              <a:t>Η διανοητική και ιδεολογική προετοιμασία του ναζισμού.</a:t>
            </a:r>
            <a:endParaRPr lang="el-GR" sz="3400" dirty="0" smtClean="0"/>
          </a:p>
          <a:p>
            <a:pPr marL="365760" indent="-283464" fontAlgn="auto">
              <a:spcAft>
                <a:spcPts val="0"/>
              </a:spcAft>
              <a:buFont typeface="Wingdings 2"/>
              <a:buChar char=""/>
              <a:defRPr/>
            </a:pPr>
            <a:r>
              <a:rPr lang="el-GR" sz="3400" b="1" dirty="0" smtClean="0"/>
              <a:t>Καθημερινή ζωή και προπαγάνδα στη ναζιστική Γερμανία.</a:t>
            </a:r>
            <a:endParaRPr lang="el-GR" sz="3400" dirty="0" smtClean="0"/>
          </a:p>
          <a:p>
            <a:pPr marL="365760" indent="-283464" fontAlgn="auto">
              <a:spcAft>
                <a:spcPts val="0"/>
              </a:spcAft>
              <a:buFont typeface="Wingdings 2"/>
              <a:buChar char=""/>
              <a:defRPr/>
            </a:pPr>
            <a:r>
              <a:rPr lang="el-GR" sz="3400" b="1" dirty="0" smtClean="0"/>
              <a:t>Κρίσεις για τον ναζισμό.</a:t>
            </a:r>
            <a:endParaRPr lang="el-GR" sz="3400" dirty="0" smtClean="0"/>
          </a:p>
          <a:p>
            <a:pPr marL="365760" indent="-283464" fontAlgn="auto">
              <a:spcAft>
                <a:spcPts val="0"/>
              </a:spcAft>
              <a:buFont typeface="Wingdings 2"/>
              <a:buChar char=""/>
              <a:defRPr/>
            </a:pPr>
            <a:r>
              <a:rPr lang="el-GR" sz="3400" b="1" dirty="0" smtClean="0"/>
              <a:t>Ερμηνείες για το ναζισμό</a:t>
            </a:r>
            <a:r>
              <a:rPr lang="el-GR" sz="3400" dirty="0" smtClean="0"/>
              <a:t>. </a:t>
            </a:r>
          </a:p>
          <a:p>
            <a:pPr marL="365760" indent="-283464" fontAlgn="auto">
              <a:spcAft>
                <a:spcPts val="0"/>
              </a:spcAft>
              <a:buFont typeface="Wingdings 2"/>
              <a:buChar char=""/>
              <a:defRPr/>
            </a:pPr>
            <a:r>
              <a:rPr lang="el-GR" sz="3400" b="1" dirty="0" smtClean="0"/>
              <a:t>Αποσπάσματα από το βιβλίο του </a:t>
            </a:r>
            <a:r>
              <a:rPr lang="en-US" sz="3400" b="1" dirty="0" smtClean="0"/>
              <a:t>Gustav </a:t>
            </a:r>
            <a:r>
              <a:rPr lang="en-US" sz="3400" b="1" dirty="0" err="1" smtClean="0"/>
              <a:t>Auernheimer</a:t>
            </a:r>
            <a:r>
              <a:rPr lang="el-GR" sz="3400" b="1" dirty="0" smtClean="0"/>
              <a:t> «Σοσιαλδημοκρατία,</a:t>
            </a:r>
            <a:r>
              <a:rPr lang="el-GR" sz="3400" dirty="0" smtClean="0"/>
              <a:t> </a:t>
            </a:r>
            <a:r>
              <a:rPr lang="el-GR" sz="3400" b="1" dirty="0" smtClean="0"/>
              <a:t>Εθνικοσοσιαλισμός, Κριτική Θεωρία».</a:t>
            </a:r>
            <a:endParaRPr lang="el-GR" sz="3400" dirty="0" smtClean="0"/>
          </a:p>
          <a:p>
            <a:pPr marL="365760" indent="-283464" fontAlgn="auto">
              <a:spcAft>
                <a:spcPts val="0"/>
              </a:spcAft>
              <a:buFont typeface="Wingdings 2"/>
              <a:buChar char=""/>
              <a:defRPr/>
            </a:pPr>
            <a:r>
              <a:rPr lang="el-GR" sz="3400" b="1" dirty="0" smtClean="0"/>
              <a:t>Η γέννηση της συντηρητικής επανάστασης από το πνεύμα του παγκοσμίου πολέμου.</a:t>
            </a:r>
            <a:endParaRPr lang="el-GR" sz="3400" dirty="0" smtClean="0"/>
          </a:p>
          <a:p>
            <a:pPr marL="365760" indent="-283464" fontAlgn="auto">
              <a:spcAft>
                <a:spcPts val="0"/>
              </a:spcAft>
              <a:buFont typeface="Wingdings 2"/>
              <a:buChar char=""/>
              <a:defRPr/>
            </a:pPr>
            <a:r>
              <a:rPr lang="el-GR" sz="3400" b="1" dirty="0" smtClean="0"/>
              <a:t>Οι τελευταίες ώρες του Γ΄ Ράιχ.</a:t>
            </a:r>
            <a:endParaRPr lang="el-GR" sz="3400" dirty="0" smtClean="0"/>
          </a:p>
          <a:p>
            <a:pPr marL="365760" indent="-283464" fontAlgn="auto">
              <a:spcAft>
                <a:spcPts val="0"/>
              </a:spcAft>
              <a:buFont typeface="Wingdings 2"/>
              <a:buChar char=""/>
              <a:defRPr/>
            </a:pPr>
            <a:r>
              <a:rPr lang="el-GR" sz="3400" b="1" dirty="0" smtClean="0"/>
              <a:t>Αποσπάσματα από το βιβλίο του Άντονι </a:t>
            </a:r>
            <a:r>
              <a:rPr lang="el-GR" sz="3400" b="1" dirty="0" err="1" smtClean="0"/>
              <a:t>Μπίβορ</a:t>
            </a:r>
            <a:r>
              <a:rPr lang="el-GR" sz="3400" b="1" dirty="0" smtClean="0"/>
              <a:t> «Η πτώση του Βερολίνου».</a:t>
            </a:r>
            <a:endParaRPr lang="el-GR" sz="3400" dirty="0" smtClean="0"/>
          </a:p>
          <a:p>
            <a:pPr marL="365760" indent="-283464" fontAlgn="auto">
              <a:spcAft>
                <a:spcPts val="0"/>
              </a:spcAft>
              <a:buFont typeface="Wingdings 2"/>
              <a:buChar char=""/>
              <a:defRPr/>
            </a:pPr>
            <a:r>
              <a:rPr lang="el-GR" sz="3400" b="1" dirty="0" smtClean="0"/>
              <a:t>Η Ανατολή συντρίβει τους κατακτητές.</a:t>
            </a:r>
            <a:endParaRPr lang="el-GR" sz="3400" dirty="0" smtClean="0"/>
          </a:p>
          <a:p>
            <a:pPr marL="365760" indent="-283464" fontAlgn="auto">
              <a:spcAft>
                <a:spcPts val="0"/>
              </a:spcAft>
              <a:buFont typeface="Wingdings 2"/>
              <a:buChar char=""/>
              <a:defRPr/>
            </a:pPr>
            <a:r>
              <a:rPr lang="el-GR" sz="3400" b="1" dirty="0" smtClean="0"/>
              <a:t>Η ιστορία αποδεικνύει ότι η συμβολή της Σοβιετικής Ένωσης στην ήττα του Χίτλερ και του ναζισμού ήταν καταλυτική.</a:t>
            </a:r>
            <a:endParaRPr lang="el-GR" sz="3400" dirty="0" smtClean="0"/>
          </a:p>
          <a:p>
            <a:pPr marL="365760" indent="-283464" fontAlgn="auto">
              <a:spcAft>
                <a:spcPts val="0"/>
              </a:spcAft>
              <a:buFont typeface="Wingdings 2"/>
              <a:buChar char=""/>
              <a:defRPr/>
            </a:pPr>
            <a:r>
              <a:rPr lang="el-GR" sz="3400" b="1" dirty="0" smtClean="0"/>
              <a:t>(Απόσπασμα απ’ την εφημερίδα «</a:t>
            </a:r>
            <a:r>
              <a:rPr lang="en-US" sz="3400" b="1" dirty="0" smtClean="0"/>
              <a:t>The Guardian</a:t>
            </a:r>
            <a:r>
              <a:rPr lang="el-GR" sz="3400" b="1" dirty="0" smtClean="0"/>
              <a:t>»).</a:t>
            </a:r>
            <a:endParaRPr lang="el-GR" sz="3400" dirty="0" smtClean="0"/>
          </a:p>
          <a:p>
            <a:pPr marL="365760" indent="-283464" fontAlgn="auto">
              <a:spcAft>
                <a:spcPts val="0"/>
              </a:spcAft>
              <a:buFont typeface="Wingdings 2"/>
              <a:buChar char=""/>
              <a:defRPr/>
            </a:pPr>
            <a:r>
              <a:rPr lang="el-GR" sz="3400" b="1" dirty="0" smtClean="0"/>
              <a:t>Νεοναζί και Έλληνας: δύο ασυμβίβαστες έννοιες.</a:t>
            </a:r>
            <a:endParaRPr lang="el-GR" sz="3400" dirty="0" smtClean="0"/>
          </a:p>
          <a:p>
            <a:pPr marL="365760" indent="-283464" fontAlgn="auto">
              <a:spcAft>
                <a:spcPts val="0"/>
              </a:spcAft>
              <a:buFont typeface="Wingdings 2"/>
              <a:buChar char=""/>
              <a:defRPr/>
            </a:pPr>
            <a:r>
              <a:rPr lang="el-GR" sz="3400" b="1" dirty="0" smtClean="0"/>
              <a:t>Το μοιραίο 1941: οι αποφάσεις που κατέστρεψαν τον Χίτλερ..</a:t>
            </a:r>
            <a:endParaRPr lang="el-GR" sz="3400" dirty="0" smtClean="0"/>
          </a:p>
          <a:p>
            <a:pPr marL="365760" indent="-283464" fontAlgn="auto">
              <a:spcAft>
                <a:spcPts val="0"/>
              </a:spcAft>
              <a:buFont typeface="Wingdings 2"/>
              <a:buChar char=""/>
              <a:defRPr/>
            </a:pPr>
            <a:r>
              <a:rPr lang="el-GR" sz="3400" b="1" dirty="0" smtClean="0"/>
              <a:t>Απόσπασμα από το βιβλίο του Γεωργίου </a:t>
            </a:r>
            <a:r>
              <a:rPr lang="el-GR" sz="3400" b="1" dirty="0" err="1" smtClean="0"/>
              <a:t>Ναπ</a:t>
            </a:r>
            <a:r>
              <a:rPr lang="el-GR" sz="3400" b="1" dirty="0" smtClean="0"/>
              <a:t>. Θεοφάνους.</a:t>
            </a:r>
            <a:endParaRPr lang="el-GR" sz="3400" dirty="0" smtClean="0"/>
          </a:p>
          <a:p>
            <a:pPr marL="365760" indent="-283464" fontAlgn="auto">
              <a:spcAft>
                <a:spcPts val="0"/>
              </a:spcAft>
              <a:buFont typeface="Wingdings 2"/>
              <a:buChar char=""/>
              <a:defRPr/>
            </a:pPr>
            <a:r>
              <a:rPr lang="el-GR" sz="3400" b="1" dirty="0" smtClean="0"/>
              <a:t>(Πώς η επίθεση κατά της Ελλάδας οδήγησε στη μεταβολή του σχεδίου επίθεσης κατά της Σοβιετικής Ένωσης, μεταβολή που υπήρξε μοιραία για την έκβαση του πολέμου).</a:t>
            </a:r>
            <a:endParaRPr lang="el-GR" sz="3400" dirty="0" smtClean="0"/>
          </a:p>
          <a:p>
            <a:pPr marL="365760" indent="-283464" fontAlgn="auto">
              <a:spcAft>
                <a:spcPts val="0"/>
              </a:spcAft>
              <a:buFont typeface="Wingdings 2"/>
              <a:buChar char=""/>
              <a:defRPr/>
            </a:pPr>
            <a:r>
              <a:rPr lang="el-GR" sz="3400" b="1" dirty="0" smtClean="0"/>
              <a:t>Η τάξη της Καμένης Σάρκας.</a:t>
            </a:r>
            <a:endParaRPr lang="el-GR" sz="3400"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C122DE8B-648A-4479-ADF5-6C7DE94796EC}" type="slidenum">
              <a:rPr lang="el-GR"/>
              <a:pPr>
                <a:defRPr/>
              </a:pPr>
              <a:t>25</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tx2">
              <a:lumMod val="20000"/>
              <a:lumOff val="80000"/>
            </a:schemeClr>
          </a:solidFill>
        </p:spPr>
        <p:txBody>
          <a:bodyPr>
            <a:normAutofit fontScale="90000"/>
          </a:bodyPr>
          <a:lstStyle/>
          <a:p>
            <a:pPr fontAlgn="auto">
              <a:spcAft>
                <a:spcPts val="0"/>
              </a:spcAft>
              <a:defRPr/>
            </a:pPr>
            <a:r>
              <a:rPr lang="el-GR" sz="4400" i="1" dirty="0" smtClean="0">
                <a:solidFill>
                  <a:schemeClr val="tx2">
                    <a:satMod val="130000"/>
                  </a:schemeClr>
                </a:solidFill>
              </a:rPr>
              <a:t>Συνέχεια βασικών αξόνων στην πραγμάτευση του θέματος</a:t>
            </a:r>
            <a:endParaRPr lang="el-GR" dirty="0">
              <a:solidFill>
                <a:schemeClr val="tx2">
                  <a:satMod val="130000"/>
                </a:schemeClr>
              </a:solidFill>
            </a:endParaRPr>
          </a:p>
        </p:txBody>
      </p:sp>
      <p:sp>
        <p:nvSpPr>
          <p:cNvPr id="3" name="2 - Θέση περιεχομένου"/>
          <p:cNvSpPr>
            <a:spLocks noGrp="1"/>
          </p:cNvSpPr>
          <p:nvPr>
            <p:ph idx="1"/>
          </p:nvPr>
        </p:nvSpPr>
        <p:spPr>
          <a:xfrm>
            <a:off x="1435100" y="1500188"/>
            <a:ext cx="7499350" cy="4857750"/>
          </a:xfrm>
          <a:solidFill>
            <a:schemeClr val="bg2">
              <a:lumMod val="90000"/>
            </a:schemeClr>
          </a:solidFill>
        </p:spPr>
        <p:txBody>
          <a:bodyPr>
            <a:normAutofit fontScale="47500" lnSpcReduction="20000"/>
          </a:bodyPr>
          <a:lstStyle/>
          <a:p>
            <a:pPr marL="365760" indent="-283464" fontAlgn="auto">
              <a:spcAft>
                <a:spcPts val="0"/>
              </a:spcAft>
              <a:buFont typeface="Wingdings 2"/>
              <a:buChar char=""/>
              <a:defRPr/>
            </a:pPr>
            <a:r>
              <a:rPr lang="el-GR" b="1" dirty="0" smtClean="0"/>
              <a:t>60 χρόνια μετά την αποκάλυψη του Άουσβιτς.</a:t>
            </a:r>
            <a:endParaRPr lang="el-GR" dirty="0" smtClean="0"/>
          </a:p>
          <a:p>
            <a:pPr marL="365760" indent="-283464" fontAlgn="auto">
              <a:spcAft>
                <a:spcPts val="0"/>
              </a:spcAft>
              <a:buFont typeface="Wingdings 2"/>
              <a:buChar char=""/>
              <a:defRPr/>
            </a:pPr>
            <a:r>
              <a:rPr lang="el-GR" b="1" dirty="0" smtClean="0"/>
              <a:t>(Άρθρο του Βαγγέλη </a:t>
            </a:r>
            <a:r>
              <a:rPr lang="el-GR" b="1" dirty="0" err="1" smtClean="0"/>
              <a:t>Κούταλη</a:t>
            </a:r>
            <a:r>
              <a:rPr lang="el-GR" b="1" dirty="0" smtClean="0"/>
              <a:t> στον Ηπειρωτικό Αγώνα - Γενάρης 2005).</a:t>
            </a:r>
            <a:endParaRPr lang="el-GR" dirty="0" smtClean="0"/>
          </a:p>
          <a:p>
            <a:pPr marL="365760" indent="-283464" fontAlgn="auto">
              <a:spcAft>
                <a:spcPts val="0"/>
              </a:spcAft>
              <a:buFont typeface="Wingdings 2"/>
              <a:buChar char=""/>
              <a:defRPr/>
            </a:pPr>
            <a:r>
              <a:rPr lang="el-GR" b="1" dirty="0" smtClean="0"/>
              <a:t>Χρονολογικός πίνακας.</a:t>
            </a:r>
            <a:endParaRPr lang="el-GR" dirty="0" smtClean="0"/>
          </a:p>
          <a:p>
            <a:pPr marL="365760" indent="-283464" fontAlgn="auto">
              <a:spcAft>
                <a:spcPts val="0"/>
              </a:spcAft>
              <a:buFont typeface="Wingdings 2"/>
              <a:buChar char=""/>
              <a:defRPr/>
            </a:pPr>
            <a:r>
              <a:rPr lang="el-GR" b="1" dirty="0" smtClean="0"/>
              <a:t>Τα δικτατορικά καθεστώτα της Μεσοπολεμικής Ευρώπης (1917-1939).</a:t>
            </a:r>
            <a:endParaRPr lang="el-GR" dirty="0" smtClean="0"/>
          </a:p>
          <a:p>
            <a:pPr marL="365760" indent="-283464" fontAlgn="auto">
              <a:spcAft>
                <a:spcPts val="0"/>
              </a:spcAft>
              <a:buFont typeface="Wingdings 2"/>
              <a:buChar char=""/>
              <a:defRPr/>
            </a:pPr>
            <a:r>
              <a:rPr lang="el-GR" b="1" dirty="0" smtClean="0"/>
              <a:t>Φωτογραφίες εποχής</a:t>
            </a:r>
            <a:endParaRPr lang="el-GR" dirty="0" smtClean="0"/>
          </a:p>
          <a:p>
            <a:pPr marL="365760" indent="-283464" fontAlgn="auto">
              <a:spcAft>
                <a:spcPts val="0"/>
              </a:spcAft>
              <a:buFont typeface="Wingdings 2"/>
              <a:buChar char=""/>
              <a:defRPr/>
            </a:pPr>
            <a:r>
              <a:rPr lang="el-GR" b="1" dirty="0" smtClean="0"/>
              <a:t>Κατάσκοπος Κυβέλη Σεργίου – Η Ελληνίδα κατάσκοπος του Β΄ Παγκοσμίου Πολέμου.-Τα κατορθώματά της-Μια ιστορία που  διηγήθηκε στο νοσοκομείο.-Τι είπαν για αυτήν</a:t>
            </a:r>
            <a:endParaRPr lang="el-GR" dirty="0" smtClean="0"/>
          </a:p>
          <a:p>
            <a:pPr marL="365760" indent="-283464" fontAlgn="auto">
              <a:spcAft>
                <a:spcPts val="0"/>
              </a:spcAft>
              <a:buFont typeface="Wingdings 2"/>
              <a:buChar char=""/>
              <a:defRPr/>
            </a:pPr>
            <a:r>
              <a:rPr lang="el-GR" b="1" dirty="0" smtClean="0"/>
              <a:t> </a:t>
            </a:r>
            <a:endParaRPr lang="el-GR" dirty="0" smtClean="0"/>
          </a:p>
          <a:p>
            <a:pPr marL="365760" indent="-283464" fontAlgn="auto">
              <a:spcAft>
                <a:spcPts val="0"/>
              </a:spcAft>
              <a:buFont typeface="Wingdings 2"/>
              <a:buChar char=""/>
              <a:defRPr/>
            </a:pPr>
            <a:r>
              <a:rPr lang="el-GR" sz="4200" b="1" i="1" dirty="0" smtClean="0">
                <a:solidFill>
                  <a:schemeClr val="tx2">
                    <a:lumMod val="60000"/>
                    <a:lumOff val="40000"/>
                  </a:schemeClr>
                </a:solidFill>
              </a:rPr>
              <a:t>Βιβλιογραφία</a:t>
            </a:r>
            <a:endParaRPr lang="el-GR" sz="4200" i="1" dirty="0" smtClean="0">
              <a:solidFill>
                <a:schemeClr val="tx2">
                  <a:lumMod val="60000"/>
                  <a:lumOff val="40000"/>
                </a:schemeClr>
              </a:solidFill>
            </a:endParaRPr>
          </a:p>
          <a:p>
            <a:pPr marL="365760" indent="-283464" fontAlgn="auto">
              <a:spcAft>
                <a:spcPts val="0"/>
              </a:spcAft>
              <a:buFont typeface="Wingdings 2"/>
              <a:buChar char=""/>
              <a:defRPr/>
            </a:pPr>
            <a:r>
              <a:rPr lang="el-GR" b="1" dirty="0" smtClean="0"/>
              <a:t>Ενδεικτική Βιβλιογραφία</a:t>
            </a:r>
            <a:endParaRPr lang="el-GR" dirty="0" smtClean="0"/>
          </a:p>
          <a:p>
            <a:pPr marL="365760" indent="-283464" fontAlgn="auto">
              <a:spcAft>
                <a:spcPts val="0"/>
              </a:spcAft>
              <a:buFont typeface="Wingdings 2"/>
              <a:buChar char=""/>
              <a:defRPr/>
            </a:pPr>
            <a:r>
              <a:rPr lang="el-GR" b="1" dirty="0" smtClean="0"/>
              <a:t>Α΄. Γενικά έργα για την ιστορία του 20</a:t>
            </a:r>
            <a:r>
              <a:rPr lang="el-GR" b="1" baseline="30000" dirty="0" smtClean="0"/>
              <a:t>ου</a:t>
            </a:r>
            <a:r>
              <a:rPr lang="el-GR" b="1" dirty="0" smtClean="0"/>
              <a:t> αιώνα.</a:t>
            </a:r>
            <a:endParaRPr lang="el-GR" dirty="0" smtClean="0"/>
          </a:p>
          <a:p>
            <a:pPr marL="365760" indent="-283464" fontAlgn="auto">
              <a:spcAft>
                <a:spcPts val="0"/>
              </a:spcAft>
              <a:buFont typeface="Wingdings 2"/>
              <a:buChar char=""/>
              <a:defRPr/>
            </a:pPr>
            <a:r>
              <a:rPr lang="el-GR" b="1" dirty="0" smtClean="0"/>
              <a:t>Β΄. Ειδικά έργα για το φαινόμενο του φασισμού ναζισμού.</a:t>
            </a:r>
            <a:endParaRPr lang="el-GR" dirty="0" smtClean="0"/>
          </a:p>
          <a:p>
            <a:pPr marL="365760" indent="-283464" fontAlgn="auto">
              <a:spcAft>
                <a:spcPts val="0"/>
              </a:spcAft>
              <a:buFont typeface="Wingdings 2"/>
              <a:buChar char=""/>
              <a:defRPr/>
            </a:pPr>
            <a:r>
              <a:rPr lang="el-GR" b="1" dirty="0" smtClean="0"/>
              <a:t>Γ΄. Ειδικά έργα για την περίοδο 1936-1949 στην Ελλάδα.</a:t>
            </a:r>
            <a:endParaRPr lang="el-GR" dirty="0" smtClean="0"/>
          </a:p>
          <a:p>
            <a:pPr marL="365760" indent="-283464" fontAlgn="auto">
              <a:spcAft>
                <a:spcPts val="0"/>
              </a:spcAft>
              <a:buFont typeface="Wingdings 2"/>
              <a:buChar char=""/>
              <a:defRPr/>
            </a:pPr>
            <a:r>
              <a:rPr lang="el-GR" b="1" dirty="0" smtClean="0"/>
              <a:t>Δ΄. Ειδικά έργα για το Δεύτερο Παγκόσμιο Πόλεμο.</a:t>
            </a:r>
            <a:endParaRPr lang="el-GR" dirty="0" smtClean="0"/>
          </a:p>
          <a:p>
            <a:pPr marL="365760" indent="-283464" fontAlgn="auto">
              <a:spcAft>
                <a:spcPts val="0"/>
              </a:spcAft>
              <a:buFont typeface="Wingdings 2"/>
              <a:buChar char=""/>
              <a:defRPr/>
            </a:pPr>
            <a:r>
              <a:rPr lang="el-GR" b="1" dirty="0" smtClean="0"/>
              <a:t>Σχετικά Άρθρα από τον ημερήσιο τύπο.</a:t>
            </a:r>
            <a:endParaRPr lang="el-GR" dirty="0" smtClean="0"/>
          </a:p>
          <a:p>
            <a:pPr marL="365760" indent="-283464" fontAlgn="auto">
              <a:spcAft>
                <a:spcPts val="0"/>
              </a:spcAft>
              <a:buFont typeface="Wingdings 2"/>
              <a:buChar char=""/>
              <a:defRPr/>
            </a:pPr>
            <a:r>
              <a:rPr lang="el-GR" b="1" dirty="0" smtClean="0"/>
              <a:t>Συνέχεια βιβλιογραφίας</a:t>
            </a:r>
            <a:endParaRPr lang="el-GR" dirty="0" smtClean="0"/>
          </a:p>
          <a:p>
            <a:pPr marL="365760" indent="-283464" fontAlgn="auto">
              <a:spcAft>
                <a:spcPts val="0"/>
              </a:spcAft>
              <a:buFont typeface="Wingdings 2"/>
              <a:buChar char=""/>
              <a:defRPr/>
            </a:pPr>
            <a:r>
              <a:rPr lang="el-GR" b="1" dirty="0" smtClean="0"/>
              <a:t>Δικτυακοί τόποι.</a:t>
            </a:r>
            <a:endParaRPr lang="el-GR" dirty="0" smtClean="0"/>
          </a:p>
          <a:p>
            <a:pPr marL="365760" indent="-283464" fontAlgn="auto">
              <a:spcAft>
                <a:spcPts val="0"/>
              </a:spcAft>
              <a:buFont typeface="Wingdings 2"/>
              <a:buNone/>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4029F469-A445-447C-BEC2-1FB5307E0DC1}" type="slidenum">
              <a:rPr lang="el-GR"/>
              <a:pPr>
                <a:defRPr/>
              </a:pPr>
              <a:t>26</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75000"/>
            </a:schemeClr>
          </a:solidFill>
        </p:spPr>
        <p:txBody>
          <a:bodyPr>
            <a:noAutofit/>
          </a:bodyPr>
          <a:lstStyle/>
          <a:p>
            <a:pPr fontAlgn="auto">
              <a:spcAft>
                <a:spcPts val="0"/>
              </a:spcAft>
              <a:defRPr/>
            </a:pPr>
            <a:r>
              <a:rPr lang="el-GR" sz="2400" dirty="0" smtClean="0">
                <a:solidFill>
                  <a:schemeClr val="tx2">
                    <a:satMod val="130000"/>
                  </a:schemeClr>
                </a:solidFill>
              </a:rPr>
              <a:t>Άνοδος του Ναζισμού στη Γερμανία κατά το Μεσοπόλεμο. Αίτια και συνέπειες στην πολιτική και κοινωνική ζωή.</a:t>
            </a:r>
            <a:endParaRPr lang="el-GR" sz="2400"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DF6B1E13-6F36-40BB-B554-702D3CEC0D13}" type="slidenum">
              <a:rPr lang="el-GR"/>
              <a:pPr>
                <a:defRPr/>
              </a:pPr>
              <a:t>27</a:t>
            </a:fld>
            <a:endParaRPr lang="el-GR"/>
          </a:p>
        </p:txBody>
      </p:sp>
      <p:pic>
        <p:nvPicPr>
          <p:cNvPr id="40964" name="Picture 2" descr="E:\Eikones Nazizeit\ah12c.jpg"/>
          <p:cNvPicPr>
            <a:picLocks noGrp="1" noChangeAspect="1" noChangeArrowheads="1"/>
          </p:cNvPicPr>
          <p:nvPr>
            <p:ph idx="1"/>
          </p:nvPr>
        </p:nvPicPr>
        <p:blipFill>
          <a:blip r:embed="rId3"/>
          <a:srcRect/>
          <a:stretch>
            <a:fillRect/>
          </a:stretch>
        </p:blipFill>
        <p:spPr>
          <a:xfrm>
            <a:off x="928688" y="1643063"/>
            <a:ext cx="3627437" cy="4929187"/>
          </a:xfrm>
        </p:spPr>
      </p:pic>
      <p:pic>
        <p:nvPicPr>
          <p:cNvPr id="40965" name="Picture 3" descr="E:\Eikones Nazizeit\ah27c.jpg"/>
          <p:cNvPicPr>
            <a:picLocks noChangeAspect="1" noChangeArrowheads="1"/>
          </p:cNvPicPr>
          <p:nvPr/>
        </p:nvPicPr>
        <p:blipFill>
          <a:blip r:embed="rId4"/>
          <a:srcRect/>
          <a:stretch>
            <a:fillRect/>
          </a:stretch>
        </p:blipFill>
        <p:spPr bwMode="auto">
          <a:xfrm>
            <a:off x="4857750" y="2357438"/>
            <a:ext cx="4000500" cy="3000375"/>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lumMod val="20000"/>
              <a:lumOff val="80000"/>
            </a:schemeClr>
          </a:solidFill>
        </p:spPr>
        <p:txBody>
          <a:bodyPr>
            <a:normAutofit fontScale="90000"/>
          </a:bodyPr>
          <a:lstStyle/>
          <a:p>
            <a:pPr fontAlgn="auto">
              <a:spcAft>
                <a:spcPts val="0"/>
              </a:spcAft>
              <a:defRPr/>
            </a:pPr>
            <a:r>
              <a:rPr lang="el-GR" sz="3200" dirty="0" smtClean="0">
                <a:solidFill>
                  <a:schemeClr val="tx2">
                    <a:satMod val="130000"/>
                  </a:schemeClr>
                </a:solidFill>
              </a:rPr>
              <a:t>Βασικά χαρακτηριστικά της φιλοσοφίας και της πολιτικής ιδεολογίας του Ναζισμού.</a:t>
            </a:r>
            <a:endParaRPr lang="el-GR" sz="3200"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5C30D32C-C3CF-41C7-B858-4F98697D300B}" type="slidenum">
              <a:rPr lang="el-GR"/>
              <a:pPr>
                <a:defRPr/>
              </a:pPr>
              <a:t>28</a:t>
            </a:fld>
            <a:endParaRPr lang="el-GR"/>
          </a:p>
        </p:txBody>
      </p:sp>
      <p:pic>
        <p:nvPicPr>
          <p:cNvPr id="41988" name="Picture 2" descr="E:\Eikones Nazizeit\ah41c.jpg"/>
          <p:cNvPicPr>
            <a:picLocks noGrp="1" noChangeAspect="1" noChangeArrowheads="1"/>
          </p:cNvPicPr>
          <p:nvPr>
            <p:ph idx="1"/>
          </p:nvPr>
        </p:nvPicPr>
        <p:blipFill>
          <a:blip r:embed="rId3"/>
          <a:srcRect/>
          <a:stretch>
            <a:fillRect/>
          </a:stretch>
        </p:blipFill>
        <p:spPr>
          <a:xfrm>
            <a:off x="1714500" y="1643063"/>
            <a:ext cx="6500813" cy="4786312"/>
          </a:xfrm>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74638"/>
            <a:ext cx="7720012" cy="1143000"/>
          </a:xfrm>
          <a:solidFill>
            <a:schemeClr val="accent1">
              <a:lumMod val="20000"/>
              <a:lumOff val="80000"/>
            </a:schemeClr>
          </a:solidFill>
        </p:spPr>
        <p:txBody>
          <a:bodyPr>
            <a:noAutofit/>
          </a:bodyPr>
          <a:lstStyle/>
          <a:p>
            <a:pPr fontAlgn="auto">
              <a:spcAft>
                <a:spcPts val="0"/>
              </a:spcAft>
              <a:defRPr/>
            </a:pPr>
            <a:r>
              <a:rPr lang="el-GR" sz="2000" dirty="0" smtClean="0">
                <a:solidFill>
                  <a:schemeClr val="tx2">
                    <a:satMod val="130000"/>
                  </a:schemeClr>
                </a:solidFill>
              </a:rPr>
              <a:t>Η κατασκευή της εικόνας του </a:t>
            </a:r>
            <a:r>
              <a:rPr lang="el-GR" sz="2000" dirty="0" err="1" smtClean="0">
                <a:solidFill>
                  <a:schemeClr val="tx2">
                    <a:satMod val="130000"/>
                  </a:schemeClr>
                </a:solidFill>
              </a:rPr>
              <a:t>Φύρερ</a:t>
            </a:r>
            <a:r>
              <a:rPr lang="el-GR" sz="2000" dirty="0" smtClean="0">
                <a:solidFill>
                  <a:schemeClr val="tx2">
                    <a:satMod val="130000"/>
                  </a:schemeClr>
                </a:solidFill>
              </a:rPr>
              <a:t> με τη συνδρομή της φωτογραφίας, του ραδιοφώνου και του κινηματογράφου. Σκηνές ανθρώπινης τρυφερότητας και οικογενειακής ευτυχίας προς εσωτερική κατανάλωση.</a:t>
            </a:r>
            <a:endParaRPr lang="el-GR" sz="2000"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88B6BC75-A903-4AFA-A885-EC7F32E90DBD}" type="slidenum">
              <a:rPr lang="el-GR"/>
              <a:pPr>
                <a:defRPr/>
              </a:pPr>
              <a:t>29</a:t>
            </a:fld>
            <a:endParaRPr lang="el-GR"/>
          </a:p>
        </p:txBody>
      </p:sp>
      <p:pic>
        <p:nvPicPr>
          <p:cNvPr id="43012" name="Picture 2" descr="E:\Eikones Nazizeit\ah54c.jpg"/>
          <p:cNvPicPr>
            <a:picLocks noGrp="1" noChangeAspect="1" noChangeArrowheads="1"/>
          </p:cNvPicPr>
          <p:nvPr>
            <p:ph idx="1"/>
          </p:nvPr>
        </p:nvPicPr>
        <p:blipFill>
          <a:blip r:embed="rId3"/>
          <a:srcRect/>
          <a:stretch>
            <a:fillRect/>
          </a:stretch>
        </p:blipFill>
        <p:spPr>
          <a:xfrm>
            <a:off x="785813" y="1643063"/>
            <a:ext cx="4429125" cy="4643437"/>
          </a:xfrm>
        </p:spPr>
      </p:pic>
      <p:pic>
        <p:nvPicPr>
          <p:cNvPr id="43013" name="Picture 3" descr="E:\Eikones Nazizeit\ah82c.jpg"/>
          <p:cNvPicPr>
            <a:picLocks noChangeAspect="1" noChangeArrowheads="1"/>
          </p:cNvPicPr>
          <p:nvPr/>
        </p:nvPicPr>
        <p:blipFill>
          <a:blip r:embed="rId4"/>
          <a:srcRect/>
          <a:stretch>
            <a:fillRect/>
          </a:stretch>
        </p:blipFill>
        <p:spPr bwMode="auto">
          <a:xfrm>
            <a:off x="5500688" y="1857375"/>
            <a:ext cx="3143250" cy="4071938"/>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6851650" cy="1643063"/>
          </a:xfrm>
          <a:solidFill>
            <a:schemeClr val="bg1">
              <a:lumMod val="65000"/>
            </a:schemeClr>
          </a:solidFill>
          <a:ln w="28575">
            <a:solidFill>
              <a:schemeClr val="tx1"/>
            </a:solidFill>
          </a:ln>
        </p:spPr>
        <p:txBody>
          <a:bodyPr>
            <a:noAutofit/>
          </a:bodyPr>
          <a:lstStyle/>
          <a:p>
            <a:pPr fontAlgn="auto">
              <a:spcAft>
                <a:spcPts val="0"/>
              </a:spcAft>
              <a:defRPr/>
            </a:pPr>
            <a:r>
              <a:rPr lang="el-GR" sz="3600" dirty="0" smtClean="0">
                <a:solidFill>
                  <a:schemeClr val="tx2">
                    <a:satMod val="130000"/>
                  </a:schemeClr>
                </a:solidFill>
              </a:rPr>
              <a:t>Ολοκαύτωμα και Ναζισμός: Μια σκοτεινή σελίδα της ευρωπαϊκής ιστορίας </a:t>
            </a:r>
            <a:endParaRPr lang="el-GR" sz="3600" dirty="0">
              <a:solidFill>
                <a:schemeClr val="tx2">
                  <a:satMod val="130000"/>
                </a:schemeClr>
              </a:solidFill>
            </a:endParaRPr>
          </a:p>
        </p:txBody>
      </p:sp>
      <p:pic>
        <p:nvPicPr>
          <p:cNvPr id="16386" name="Picture 2" descr="E:\g21.jpg"/>
          <p:cNvPicPr>
            <a:picLocks noGrp="1" noChangeAspect="1" noChangeArrowheads="1"/>
          </p:cNvPicPr>
          <p:nvPr>
            <p:ph idx="1"/>
          </p:nvPr>
        </p:nvPicPr>
        <p:blipFill>
          <a:blip r:embed="rId3"/>
          <a:srcRect/>
          <a:stretch>
            <a:fillRect/>
          </a:stretch>
        </p:blipFill>
        <p:spPr>
          <a:xfrm>
            <a:off x="1428750" y="1857375"/>
            <a:ext cx="6000750" cy="4286250"/>
          </a:xfrm>
          <a:ln w="38100">
            <a:solidFill>
              <a:schemeClr val="tx1"/>
            </a:solidFill>
          </a:ln>
        </p:spPr>
      </p:pic>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1AFAB665-3218-47A8-93EE-3E997F71409B}" type="slidenum">
              <a:rPr lang="el-GR"/>
              <a:pPr>
                <a:defRPr/>
              </a:pPr>
              <a:t>3</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74638"/>
            <a:ext cx="7720012" cy="1143000"/>
          </a:xfrm>
          <a:solidFill>
            <a:schemeClr val="tx2">
              <a:lumMod val="40000"/>
              <a:lumOff val="60000"/>
            </a:schemeClr>
          </a:solidFill>
        </p:spPr>
        <p:txBody>
          <a:bodyPr/>
          <a:lstStyle/>
          <a:p>
            <a:pPr fontAlgn="auto">
              <a:spcAft>
                <a:spcPts val="0"/>
              </a:spcAft>
              <a:defRPr/>
            </a:pPr>
            <a:r>
              <a:rPr lang="el-GR" sz="3200" i="1" dirty="0" smtClean="0">
                <a:solidFill>
                  <a:schemeClr val="tx2">
                    <a:satMod val="130000"/>
                  </a:schemeClr>
                </a:solidFill>
              </a:rPr>
              <a:t>Οι πολύπλοκες σχέσεις στρατιωτικής και πολιτικής ηγεσίας του Ναζισμού.</a:t>
            </a:r>
            <a:endParaRPr lang="el-GR" sz="32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918B14F6-9ADA-4A30-B8E9-B40F72EB7965}" type="slidenum">
              <a:rPr lang="el-GR"/>
              <a:pPr>
                <a:defRPr/>
              </a:pPr>
              <a:t>30</a:t>
            </a:fld>
            <a:endParaRPr lang="el-GR"/>
          </a:p>
        </p:txBody>
      </p:sp>
      <p:pic>
        <p:nvPicPr>
          <p:cNvPr id="44036" name="Picture 2" descr="E:\Eikones Nazizeit\ah20c.jpg"/>
          <p:cNvPicPr>
            <a:picLocks noGrp="1" noChangeAspect="1" noChangeArrowheads="1"/>
          </p:cNvPicPr>
          <p:nvPr>
            <p:ph idx="1"/>
          </p:nvPr>
        </p:nvPicPr>
        <p:blipFill>
          <a:blip r:embed="rId3"/>
          <a:srcRect/>
          <a:stretch>
            <a:fillRect/>
          </a:stretch>
        </p:blipFill>
        <p:spPr>
          <a:xfrm>
            <a:off x="928688" y="1928813"/>
            <a:ext cx="4000500" cy="4071937"/>
          </a:xfrm>
        </p:spPr>
      </p:pic>
      <p:pic>
        <p:nvPicPr>
          <p:cNvPr id="44037" name="Picture 3" descr="E:\Eikones Nazizeit\ah35c.jpg"/>
          <p:cNvPicPr>
            <a:picLocks noChangeAspect="1" noChangeArrowheads="1"/>
          </p:cNvPicPr>
          <p:nvPr/>
        </p:nvPicPr>
        <p:blipFill>
          <a:blip r:embed="rId4"/>
          <a:srcRect/>
          <a:stretch>
            <a:fillRect/>
          </a:stretch>
        </p:blipFill>
        <p:spPr bwMode="auto">
          <a:xfrm>
            <a:off x="5143500" y="2286000"/>
            <a:ext cx="3786188" cy="3071813"/>
          </a:xfrm>
          <a:prstGeom prst="rect">
            <a:avLst/>
          </a:prstGeom>
          <a:noFill/>
          <a:ln w="3810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74638"/>
            <a:ext cx="7500937" cy="1154112"/>
          </a:xfrm>
          <a:solidFill>
            <a:schemeClr val="accent6">
              <a:lumMod val="20000"/>
              <a:lumOff val="80000"/>
            </a:schemeClr>
          </a:solidFill>
        </p:spPr>
        <p:txBody>
          <a:bodyPr>
            <a:normAutofit fontScale="90000"/>
          </a:bodyPr>
          <a:lstStyle/>
          <a:p>
            <a:pPr fontAlgn="auto">
              <a:spcAft>
                <a:spcPts val="0"/>
              </a:spcAft>
              <a:defRPr/>
            </a:pPr>
            <a:r>
              <a:rPr lang="el-GR" sz="3100" i="1" dirty="0" smtClean="0">
                <a:solidFill>
                  <a:schemeClr val="tx2">
                    <a:satMod val="130000"/>
                  </a:schemeClr>
                </a:solidFill>
              </a:rPr>
              <a:t>Αντιθέσεις, αντιφάσεις, συγκρούσεις στην εικόνα που ο ναζισμός πλάθει για τον εαυτό του</a:t>
            </a:r>
            <a:r>
              <a:rPr lang="el-GR" dirty="0" smtClean="0">
                <a:solidFill>
                  <a:schemeClr val="tx2">
                    <a:satMod val="130000"/>
                  </a:schemeClr>
                </a:solidFill>
              </a:rPr>
              <a:t>.</a:t>
            </a:r>
            <a:endParaRPr lang="el-GR"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EFEC9F49-F3FB-4B91-9B96-01C64D988D5B}" type="slidenum">
              <a:rPr lang="el-GR"/>
              <a:pPr>
                <a:defRPr/>
              </a:pPr>
              <a:t>31</a:t>
            </a:fld>
            <a:endParaRPr lang="el-GR"/>
          </a:p>
        </p:txBody>
      </p:sp>
      <p:pic>
        <p:nvPicPr>
          <p:cNvPr id="45060" name="Picture 2" descr="E:\Eikones Nazizeit\ah59c.jpg"/>
          <p:cNvPicPr>
            <a:picLocks noGrp="1" noChangeAspect="1" noChangeArrowheads="1"/>
          </p:cNvPicPr>
          <p:nvPr>
            <p:ph idx="1"/>
          </p:nvPr>
        </p:nvPicPr>
        <p:blipFill>
          <a:blip r:embed="rId3"/>
          <a:srcRect/>
          <a:stretch>
            <a:fillRect/>
          </a:stretch>
        </p:blipFill>
        <p:spPr>
          <a:xfrm>
            <a:off x="1285875" y="1714500"/>
            <a:ext cx="3214688" cy="4500563"/>
          </a:xfrm>
        </p:spPr>
      </p:pic>
      <p:pic>
        <p:nvPicPr>
          <p:cNvPr id="45061" name="Picture 3" descr="E:\Eikones Nazizeit\ah51c.jpg"/>
          <p:cNvPicPr>
            <a:picLocks noChangeAspect="1" noChangeArrowheads="1"/>
          </p:cNvPicPr>
          <p:nvPr/>
        </p:nvPicPr>
        <p:blipFill>
          <a:blip r:embed="rId4"/>
          <a:srcRect/>
          <a:stretch>
            <a:fillRect/>
          </a:stretch>
        </p:blipFill>
        <p:spPr bwMode="auto">
          <a:xfrm>
            <a:off x="4857750" y="1643063"/>
            <a:ext cx="3571875" cy="4643437"/>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74638"/>
            <a:ext cx="7643812" cy="1143000"/>
          </a:xfrm>
          <a:solidFill>
            <a:schemeClr val="accent6">
              <a:lumMod val="40000"/>
              <a:lumOff val="60000"/>
            </a:schemeClr>
          </a:solidFill>
        </p:spPr>
        <p:txBody>
          <a:bodyPr/>
          <a:lstStyle/>
          <a:p>
            <a:pPr fontAlgn="auto">
              <a:spcAft>
                <a:spcPts val="0"/>
              </a:spcAft>
              <a:defRPr/>
            </a:pPr>
            <a:r>
              <a:rPr lang="el-GR" sz="3200" i="1" dirty="0" smtClean="0">
                <a:solidFill>
                  <a:schemeClr val="tx2">
                    <a:satMod val="130000"/>
                  </a:schemeClr>
                </a:solidFill>
              </a:rPr>
              <a:t>Γυναίκα και εθνικοσοσιαλισμός: οι αντιλήψεις για το ρόλο της στην κοινωνία.</a:t>
            </a:r>
            <a:endParaRPr lang="el-GR" sz="32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CB266D31-1231-45B9-9933-9152E96B130D}" type="slidenum">
              <a:rPr lang="el-GR"/>
              <a:pPr>
                <a:defRPr/>
              </a:pPr>
              <a:t>32</a:t>
            </a:fld>
            <a:endParaRPr lang="el-GR"/>
          </a:p>
        </p:txBody>
      </p:sp>
      <p:pic>
        <p:nvPicPr>
          <p:cNvPr id="46084" name="Picture 2" descr="E:\Eikones Nazizeit\prop34.jpg"/>
          <p:cNvPicPr>
            <a:picLocks noGrp="1" noChangeAspect="1" noChangeArrowheads="1"/>
          </p:cNvPicPr>
          <p:nvPr>
            <p:ph idx="1"/>
          </p:nvPr>
        </p:nvPicPr>
        <p:blipFill>
          <a:blip r:embed="rId3"/>
          <a:srcRect/>
          <a:stretch>
            <a:fillRect/>
          </a:stretch>
        </p:blipFill>
        <p:spPr>
          <a:xfrm>
            <a:off x="1214438" y="1714500"/>
            <a:ext cx="3357562" cy="4714875"/>
          </a:xfrm>
        </p:spPr>
      </p:pic>
      <p:pic>
        <p:nvPicPr>
          <p:cNvPr id="46085" name="Picture 3" descr="E:\Eikones Nazizeit\ah48c.jpg"/>
          <p:cNvPicPr>
            <a:picLocks noChangeAspect="1" noChangeArrowheads="1"/>
          </p:cNvPicPr>
          <p:nvPr/>
        </p:nvPicPr>
        <p:blipFill>
          <a:blip r:embed="rId4"/>
          <a:srcRect/>
          <a:stretch>
            <a:fillRect/>
          </a:stretch>
        </p:blipFill>
        <p:spPr bwMode="auto">
          <a:xfrm>
            <a:off x="4786313" y="2214563"/>
            <a:ext cx="4214812" cy="3286125"/>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1">
              <a:lumMod val="85000"/>
            </a:schemeClr>
          </a:solidFill>
        </p:spPr>
        <p:txBody>
          <a:bodyPr>
            <a:noAutofit/>
          </a:bodyPr>
          <a:lstStyle/>
          <a:p>
            <a:pPr fontAlgn="auto">
              <a:spcAft>
                <a:spcPts val="0"/>
              </a:spcAft>
              <a:defRPr/>
            </a:pPr>
            <a:r>
              <a:rPr lang="el-GR" sz="2400" i="1" dirty="0" smtClean="0">
                <a:solidFill>
                  <a:schemeClr val="tx2">
                    <a:satMod val="130000"/>
                  </a:schemeClr>
                </a:solidFill>
              </a:rPr>
              <a:t>Ετοιμασίες και συμμαχίες πριν  το ξέσπασμα </a:t>
            </a:r>
            <a:r>
              <a:rPr lang="el-GR" sz="2400" i="1" dirty="0" err="1" smtClean="0">
                <a:solidFill>
                  <a:schemeClr val="tx2">
                    <a:satMod val="130000"/>
                  </a:schemeClr>
                </a:solidFill>
              </a:rPr>
              <a:t>τουΒ΄Παγκοσμίου</a:t>
            </a:r>
            <a:r>
              <a:rPr lang="el-GR" sz="2400" i="1" dirty="0" smtClean="0">
                <a:solidFill>
                  <a:schemeClr val="tx2">
                    <a:satMod val="130000"/>
                  </a:schemeClr>
                </a:solidFill>
              </a:rPr>
              <a:t> πολέμου-Αντίπαλοι, σύμμαχοι, αίτια της μεγάλης σύγκρουσης.</a:t>
            </a:r>
            <a:endParaRPr lang="el-GR" sz="24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DA6C692B-E208-46DA-88A1-6821FD960778}" type="slidenum">
              <a:rPr lang="el-GR"/>
              <a:pPr>
                <a:defRPr/>
              </a:pPr>
              <a:t>33</a:t>
            </a:fld>
            <a:endParaRPr lang="el-GR"/>
          </a:p>
        </p:txBody>
      </p:sp>
      <p:pic>
        <p:nvPicPr>
          <p:cNvPr id="7170" name="Picture 2" descr="E:\Hitler' era\hitler.bmp6.bmp"/>
          <p:cNvPicPr>
            <a:picLocks noGrp="1" noChangeAspect="1" noChangeArrowheads="1"/>
          </p:cNvPicPr>
          <p:nvPr>
            <p:ph idx="1"/>
          </p:nvPr>
        </p:nvPicPr>
        <p:blipFill>
          <a:blip r:embed="rId3"/>
          <a:srcRect/>
          <a:stretch>
            <a:fillRect/>
          </a:stretch>
        </p:blipFill>
        <p:spPr>
          <a:xfrm>
            <a:off x="214313" y="2928938"/>
            <a:ext cx="4572000" cy="3514725"/>
          </a:xfrm>
          <a:ln w="38100">
            <a:solidFill>
              <a:schemeClr val="tx2">
                <a:lumMod val="75000"/>
              </a:schemeClr>
            </a:solidFill>
          </a:ln>
        </p:spPr>
      </p:pic>
      <p:pic>
        <p:nvPicPr>
          <p:cNvPr id="47109" name="Picture 3" descr="E:\Hitler' era\hitler.bmp9.bmp"/>
          <p:cNvPicPr>
            <a:picLocks noChangeAspect="1" noChangeArrowheads="1"/>
          </p:cNvPicPr>
          <p:nvPr/>
        </p:nvPicPr>
        <p:blipFill>
          <a:blip r:embed="rId4"/>
          <a:srcRect/>
          <a:stretch>
            <a:fillRect/>
          </a:stretch>
        </p:blipFill>
        <p:spPr bwMode="auto">
          <a:xfrm>
            <a:off x="5000625" y="1714500"/>
            <a:ext cx="3929063" cy="2909888"/>
          </a:xfrm>
          <a:prstGeom prst="rect">
            <a:avLst/>
          </a:prstGeom>
          <a:noFill/>
          <a:ln w="3810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14313"/>
            <a:ext cx="7572375" cy="1285875"/>
          </a:xfrm>
          <a:solidFill>
            <a:schemeClr val="bg1">
              <a:lumMod val="85000"/>
            </a:schemeClr>
          </a:solidFill>
        </p:spPr>
        <p:txBody>
          <a:bodyPr>
            <a:normAutofit fontScale="90000"/>
          </a:bodyPr>
          <a:lstStyle/>
          <a:p>
            <a:pPr fontAlgn="auto">
              <a:spcAft>
                <a:spcPts val="0"/>
              </a:spcAft>
              <a:defRPr/>
            </a:pPr>
            <a:r>
              <a:rPr lang="el-GR" sz="3200" i="1" dirty="0" smtClean="0">
                <a:solidFill>
                  <a:schemeClr val="tx2">
                    <a:satMod val="130000"/>
                  </a:schemeClr>
                </a:solidFill>
              </a:rPr>
              <a:t>Ναζισμός: σταδιακή άνοδος και διόγκωση της δύναμής του. Η οργάνωση του κόμματος και οι τελετουργίες του.</a:t>
            </a:r>
            <a:endParaRPr lang="el-GR" sz="32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212CE9A8-C6AF-4D76-B6E1-943D7BC125E4}" type="slidenum">
              <a:rPr lang="el-GR"/>
              <a:pPr>
                <a:defRPr/>
              </a:pPr>
              <a:t>34</a:t>
            </a:fld>
            <a:endParaRPr lang="el-GR"/>
          </a:p>
        </p:txBody>
      </p:sp>
      <p:pic>
        <p:nvPicPr>
          <p:cNvPr id="48132" name="Picture 2" descr="E:\Hitler' era\hitler.bmp16.bmp"/>
          <p:cNvPicPr>
            <a:picLocks noGrp="1" noChangeAspect="1" noChangeArrowheads="1"/>
          </p:cNvPicPr>
          <p:nvPr>
            <p:ph idx="1"/>
          </p:nvPr>
        </p:nvPicPr>
        <p:blipFill>
          <a:blip r:embed="rId3"/>
          <a:srcRect/>
          <a:stretch>
            <a:fillRect/>
          </a:stretch>
        </p:blipFill>
        <p:spPr>
          <a:xfrm>
            <a:off x="1071563" y="1714500"/>
            <a:ext cx="3143250" cy="4500563"/>
          </a:xfrm>
          <a:ln w="38100">
            <a:solidFill>
              <a:schemeClr val="tx1"/>
            </a:solidFill>
          </a:ln>
        </p:spPr>
      </p:pic>
      <p:pic>
        <p:nvPicPr>
          <p:cNvPr id="48133" name="Picture 3" descr="E:\Hitler' era\hitler.bmp12.bmp"/>
          <p:cNvPicPr>
            <a:picLocks noChangeAspect="1" noChangeArrowheads="1"/>
          </p:cNvPicPr>
          <p:nvPr/>
        </p:nvPicPr>
        <p:blipFill>
          <a:blip r:embed="rId4"/>
          <a:srcRect/>
          <a:stretch>
            <a:fillRect/>
          </a:stretch>
        </p:blipFill>
        <p:spPr bwMode="auto">
          <a:xfrm>
            <a:off x="4357688" y="2071688"/>
            <a:ext cx="4471987" cy="3571875"/>
          </a:xfrm>
          <a:prstGeom prst="rect">
            <a:avLst/>
          </a:prstGeom>
          <a:noFill/>
          <a:ln w="3810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38" y="274638"/>
            <a:ext cx="7720012" cy="1143000"/>
          </a:xfrm>
          <a:solidFill>
            <a:schemeClr val="tx2">
              <a:lumMod val="40000"/>
              <a:lumOff val="60000"/>
            </a:schemeClr>
          </a:solidFill>
        </p:spPr>
        <p:txBody>
          <a:bodyPr>
            <a:noAutofit/>
          </a:bodyPr>
          <a:lstStyle/>
          <a:p>
            <a:pPr fontAlgn="auto">
              <a:spcAft>
                <a:spcPts val="0"/>
              </a:spcAft>
              <a:defRPr/>
            </a:pPr>
            <a:r>
              <a:rPr lang="el-GR" sz="2400" i="1" dirty="0" smtClean="0">
                <a:solidFill>
                  <a:schemeClr val="tx2">
                    <a:satMod val="130000"/>
                  </a:schemeClr>
                </a:solidFill>
              </a:rPr>
              <a:t>Η άνοδος του Χίτλερ στην εξουσία μέσω εκλογικής διαδικασίας. Οι αφίσες ως αψευδής μάρτυρας μιας εποχής.</a:t>
            </a:r>
            <a:endParaRPr lang="el-GR" sz="24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D993BDCF-5642-4619-916E-F77B96EB4709}" type="slidenum">
              <a:rPr lang="el-GR"/>
              <a:pPr>
                <a:defRPr/>
              </a:pPr>
              <a:t>35</a:t>
            </a:fld>
            <a:endParaRPr lang="el-GR"/>
          </a:p>
        </p:txBody>
      </p:sp>
      <p:pic>
        <p:nvPicPr>
          <p:cNvPr id="49156" name="Picture 2" descr="E:\Nazizeit\hp09.jpg"/>
          <p:cNvPicPr>
            <a:picLocks noGrp="1" noChangeAspect="1" noChangeArrowheads="1"/>
          </p:cNvPicPr>
          <p:nvPr>
            <p:ph idx="1"/>
          </p:nvPr>
        </p:nvPicPr>
        <p:blipFill>
          <a:blip r:embed="rId3"/>
          <a:srcRect/>
          <a:stretch>
            <a:fillRect/>
          </a:stretch>
        </p:blipFill>
        <p:spPr>
          <a:xfrm>
            <a:off x="1143000" y="1643063"/>
            <a:ext cx="3390900" cy="4800600"/>
          </a:xfrm>
        </p:spPr>
      </p:pic>
      <p:pic>
        <p:nvPicPr>
          <p:cNvPr id="49157" name="Picture 3" descr="E:\Nazizeit\hp01.jpg"/>
          <p:cNvPicPr>
            <a:picLocks noChangeAspect="1" noChangeArrowheads="1"/>
          </p:cNvPicPr>
          <p:nvPr/>
        </p:nvPicPr>
        <p:blipFill>
          <a:blip r:embed="rId4"/>
          <a:srcRect/>
          <a:stretch>
            <a:fillRect/>
          </a:stretch>
        </p:blipFill>
        <p:spPr bwMode="auto">
          <a:xfrm>
            <a:off x="5072063" y="1571625"/>
            <a:ext cx="3643312" cy="4913313"/>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274638"/>
            <a:ext cx="7643813" cy="1143000"/>
          </a:xfrm>
          <a:solidFill>
            <a:srgbClr val="FFFF00"/>
          </a:solidFill>
          <a:ln w="38100">
            <a:solidFill>
              <a:schemeClr val="tx1"/>
            </a:solidFill>
          </a:ln>
        </p:spPr>
        <p:txBody>
          <a:bodyPr>
            <a:noAutofit/>
          </a:bodyPr>
          <a:lstStyle/>
          <a:p>
            <a:pPr fontAlgn="auto">
              <a:spcAft>
                <a:spcPts val="0"/>
              </a:spcAft>
              <a:defRPr/>
            </a:pPr>
            <a:r>
              <a:rPr lang="el-GR" sz="2400" i="1" dirty="0" smtClean="0">
                <a:solidFill>
                  <a:schemeClr val="tx2">
                    <a:satMod val="130000"/>
                  </a:schemeClr>
                </a:solidFill>
              </a:rPr>
              <a:t>Οι αντιλήψεις του Ναζιστικού κόμματος και του Χίτλερ για το </a:t>
            </a:r>
            <a:r>
              <a:rPr lang="el-GR" sz="2400" i="1" dirty="0" err="1" smtClean="0">
                <a:solidFill>
                  <a:schemeClr val="tx2">
                    <a:satMod val="130000"/>
                  </a:schemeClr>
                </a:solidFill>
              </a:rPr>
              <a:t>εβραικό</a:t>
            </a:r>
            <a:r>
              <a:rPr lang="el-GR" sz="2400" i="1" dirty="0" smtClean="0">
                <a:solidFill>
                  <a:schemeClr val="tx2">
                    <a:satMod val="130000"/>
                  </a:schemeClr>
                </a:solidFill>
              </a:rPr>
              <a:t> στοιχείο και η αρνητική προπαγάνδα κατά των Εβραίων.</a:t>
            </a:r>
            <a:endParaRPr lang="el-GR" sz="24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54880AFD-92BB-420E-9C51-BC9BF9054C55}" type="slidenum">
              <a:rPr lang="el-GR"/>
              <a:pPr>
                <a:defRPr/>
              </a:pPr>
              <a:t>36</a:t>
            </a:fld>
            <a:endParaRPr lang="el-GR"/>
          </a:p>
        </p:txBody>
      </p:sp>
      <p:pic>
        <p:nvPicPr>
          <p:cNvPr id="10242" name="Picture 2" descr="E:\Nazizeit\hp60.jpg"/>
          <p:cNvPicPr>
            <a:picLocks noGrp="1" noChangeAspect="1" noChangeArrowheads="1"/>
          </p:cNvPicPr>
          <p:nvPr>
            <p:ph idx="1"/>
          </p:nvPr>
        </p:nvPicPr>
        <p:blipFill>
          <a:blip r:embed="rId3"/>
          <a:srcRect/>
          <a:stretch>
            <a:fillRect/>
          </a:stretch>
        </p:blipFill>
        <p:spPr>
          <a:xfrm>
            <a:off x="1000125" y="1643063"/>
            <a:ext cx="3095625" cy="4781550"/>
          </a:xfrm>
          <a:solidFill>
            <a:schemeClr val="accent2">
              <a:lumMod val="75000"/>
            </a:schemeClr>
          </a:solidFill>
          <a:ln w="57150">
            <a:solidFill>
              <a:schemeClr val="tx1"/>
            </a:solidFill>
          </a:ln>
        </p:spPr>
      </p:pic>
      <p:pic>
        <p:nvPicPr>
          <p:cNvPr id="50181" name="Picture 3" descr="E:\Nazizeit\aj03.jpg"/>
          <p:cNvPicPr>
            <a:picLocks noChangeAspect="1" noChangeArrowheads="1"/>
          </p:cNvPicPr>
          <p:nvPr/>
        </p:nvPicPr>
        <p:blipFill>
          <a:blip r:embed="rId4"/>
          <a:srcRect/>
          <a:stretch>
            <a:fillRect/>
          </a:stretch>
        </p:blipFill>
        <p:spPr bwMode="auto">
          <a:xfrm>
            <a:off x="4714875" y="1643063"/>
            <a:ext cx="3071813" cy="4786312"/>
          </a:xfrm>
          <a:prstGeom prst="rect">
            <a:avLst/>
          </a:prstGeom>
          <a:noFill/>
          <a:ln w="5715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3000" y="214313"/>
            <a:ext cx="7572375" cy="1285875"/>
          </a:xfrm>
          <a:solidFill>
            <a:schemeClr val="bg2">
              <a:lumMod val="75000"/>
            </a:schemeClr>
          </a:solidFill>
          <a:ln w="38100">
            <a:solidFill>
              <a:schemeClr val="tx1"/>
            </a:solidFill>
          </a:ln>
        </p:spPr>
        <p:txBody>
          <a:bodyPr>
            <a:normAutofit fontScale="90000"/>
          </a:bodyPr>
          <a:lstStyle/>
          <a:p>
            <a:pPr fontAlgn="auto">
              <a:spcAft>
                <a:spcPts val="0"/>
              </a:spcAft>
              <a:defRPr/>
            </a:pPr>
            <a:r>
              <a:rPr lang="el-GR" sz="2700" i="1" dirty="0" smtClean="0">
                <a:solidFill>
                  <a:schemeClr val="tx2">
                    <a:satMod val="130000"/>
                  </a:schemeClr>
                </a:solidFill>
              </a:rPr>
              <a:t>Οι συγκεντρώσεις και ο</a:t>
            </a:r>
            <a:r>
              <a:rPr lang="el-GR" sz="2400" i="1" dirty="0" smtClean="0">
                <a:solidFill>
                  <a:schemeClr val="tx2">
                    <a:satMod val="130000"/>
                  </a:schemeClr>
                </a:solidFill>
              </a:rPr>
              <a:t>ι</a:t>
            </a:r>
            <a:r>
              <a:rPr lang="el-GR" i="1" dirty="0" smtClean="0">
                <a:solidFill>
                  <a:schemeClr val="tx2">
                    <a:satMod val="130000"/>
                  </a:schemeClr>
                </a:solidFill>
              </a:rPr>
              <a:t> </a:t>
            </a:r>
            <a:r>
              <a:rPr lang="el-GR" sz="2700" i="1" dirty="0" smtClean="0">
                <a:solidFill>
                  <a:schemeClr val="tx2">
                    <a:satMod val="130000"/>
                  </a:schemeClr>
                </a:solidFill>
              </a:rPr>
              <a:t>τελετουργίες του ναζιστικού κόμματος ως μέσα επίδειξης, επιβολής δυνάμεως και μυστικισμού. </a:t>
            </a:r>
            <a:endParaRPr lang="el-GR" sz="2700" i="1" dirty="0">
              <a:solidFill>
                <a:schemeClr val="tx2">
                  <a:satMod val="130000"/>
                </a:schemeClr>
              </a:solidFill>
            </a:endParaRPr>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88140B78-01F3-4063-A5AD-C96EFDE1F551}" type="slidenum">
              <a:rPr lang="el-GR"/>
              <a:pPr>
                <a:defRPr/>
              </a:pPr>
              <a:t>37</a:t>
            </a:fld>
            <a:endParaRPr lang="el-GR"/>
          </a:p>
        </p:txBody>
      </p:sp>
      <p:pic>
        <p:nvPicPr>
          <p:cNvPr id="51204" name="Picture 2" descr="E:\Nazizeit\hp45.jpg"/>
          <p:cNvPicPr>
            <a:picLocks noGrp="1" noChangeAspect="1" noChangeArrowheads="1"/>
          </p:cNvPicPr>
          <p:nvPr>
            <p:ph idx="1"/>
          </p:nvPr>
        </p:nvPicPr>
        <p:blipFill>
          <a:blip r:embed="rId3"/>
          <a:srcRect/>
          <a:stretch>
            <a:fillRect/>
          </a:stretch>
        </p:blipFill>
        <p:spPr>
          <a:xfrm>
            <a:off x="1214438" y="1643063"/>
            <a:ext cx="3143250" cy="4500562"/>
          </a:xfrm>
          <a:ln w="57150">
            <a:solidFill>
              <a:schemeClr val="tx1"/>
            </a:solidFill>
          </a:ln>
        </p:spPr>
      </p:pic>
      <p:pic>
        <p:nvPicPr>
          <p:cNvPr id="51205" name="Picture 3" descr="E:\Nazizeit\p09.jpg"/>
          <p:cNvPicPr>
            <a:picLocks noChangeAspect="1" noChangeArrowheads="1"/>
          </p:cNvPicPr>
          <p:nvPr/>
        </p:nvPicPr>
        <p:blipFill>
          <a:blip r:embed="rId4"/>
          <a:srcRect/>
          <a:stretch>
            <a:fillRect/>
          </a:stretch>
        </p:blipFill>
        <p:spPr bwMode="auto">
          <a:xfrm>
            <a:off x="4572000" y="1571625"/>
            <a:ext cx="3500438" cy="4862513"/>
          </a:xfrm>
          <a:prstGeom prst="rect">
            <a:avLst/>
          </a:prstGeom>
          <a:noFill/>
          <a:ln w="9525">
            <a:no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14313"/>
            <a:ext cx="7499350" cy="928687"/>
          </a:xfrm>
          <a:solidFill>
            <a:schemeClr val="bg2">
              <a:lumMod val="75000"/>
            </a:schemeClr>
          </a:solidFill>
          <a:ln w="38100">
            <a:solidFill>
              <a:schemeClr val="tx1"/>
            </a:solidFill>
          </a:ln>
        </p:spPr>
        <p:txBody>
          <a:bodyPr anchor="t">
            <a:normAutofit fontScale="90000"/>
          </a:bodyPr>
          <a:lstStyle/>
          <a:p>
            <a:pPr fontAlgn="auto">
              <a:spcAft>
                <a:spcPts val="0"/>
              </a:spcAft>
              <a:defRPr/>
            </a:pPr>
            <a:r>
              <a:rPr lang="el-GR" sz="3100" b="1" dirty="0" smtClean="0">
                <a:solidFill>
                  <a:schemeClr val="tx2">
                    <a:satMod val="130000"/>
                  </a:schemeClr>
                </a:solidFill>
              </a:rPr>
              <a:t>Η άνοδος του φασισμού και του ναζισμού.</a:t>
            </a:r>
            <a:r>
              <a:rPr lang="el-GR" dirty="0" smtClean="0">
                <a:solidFill>
                  <a:schemeClr val="tx2">
                    <a:satMod val="130000"/>
                  </a:schemeClr>
                </a:solidFill>
              </a:rPr>
              <a:t/>
            </a:r>
            <a:br>
              <a:rPr lang="el-GR" dirty="0" smtClean="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a:xfrm>
            <a:off x="1214438" y="1214438"/>
            <a:ext cx="7720012" cy="5214937"/>
          </a:xfrm>
        </p:spPr>
        <p:txBody>
          <a:bodyPr>
            <a:normAutofit fontScale="55000" lnSpcReduction="20000"/>
          </a:bodyPr>
          <a:lstStyle/>
          <a:p>
            <a:pPr marL="365760" indent="-283464" fontAlgn="auto">
              <a:spcAft>
                <a:spcPts val="0"/>
              </a:spcAft>
              <a:buFont typeface="Wingdings 2"/>
              <a:buChar char=""/>
              <a:defRPr/>
            </a:pPr>
            <a:r>
              <a:rPr lang="el-GR" dirty="0" smtClean="0"/>
              <a:t>Οι κομμουνιστές και οι σοσιαλδημοκράτες δεν φρόντισαν να συσπειρωθούν εναντίον του. Ο Χίτλερ διέλυσε τα κόμματά τους το 1933, όταν τέθηκε σε πλήρη εφαρμογή ο ναζιστικός ολοκληρωτισμός.</a:t>
            </a:r>
          </a:p>
          <a:p>
            <a:pPr marL="365760" indent="-283464" fontAlgn="auto">
              <a:spcAft>
                <a:spcPts val="0"/>
              </a:spcAft>
              <a:buFont typeface="Wingdings 2"/>
              <a:buChar char=""/>
              <a:defRPr/>
            </a:pPr>
            <a:r>
              <a:rPr lang="el-GR" dirty="0" smtClean="0"/>
              <a:t>Τα κοινωνικά προβλήματα και οι οικονομικές κρίσεις που δημιουργήθηκαν μετά τον πόλεμο, αλλά και η εφαρμογή των αμφισβητούμενων συνθηκών ειρήνης, έφεραν τα κράτη στα όριά τους και προλείαναν το έδαφος για την επικράτηση των ολοκληρωτικών καθεστώτων. Οι οπαδοί τους προέρχονταν κυρίως από τις τάξεις των ανέργων και των βετεράνων στρατιωτών. Οι μάζες αμφισβητούσαν αυτούς που τους έσυραν στον πόλεμο και αδυνατούσαν να τους βγάλουν από τις οικονομικές κρίσεις, ενώ ταυτόχρονα αναζητούσαν κυβερνήσεις που θα μπορούσαν να εγγυηθούν την ασφάλεια και την πρόοδό τους.</a:t>
            </a:r>
          </a:p>
          <a:p>
            <a:pPr marL="365760" indent="-283464" fontAlgn="auto">
              <a:spcAft>
                <a:spcPts val="0"/>
              </a:spcAft>
              <a:buFont typeface="Wingdings 2"/>
              <a:buChar char=""/>
              <a:defRPr/>
            </a:pPr>
            <a:r>
              <a:rPr lang="el-GR" dirty="0" smtClean="0"/>
              <a:t>Οι επαναστάσεις και οι απεργίες κατέληξαν να είναι ενδημικά φαινόμενα των ευρωπαϊκών χωρών, ενώ τα φιλελεύθερα καθεστώτα και οι θεσμοί της κοινοβουλευτικής δημοκρατίας αμφισβητήθηκαν. Ενισχύθηκαν τα μειοψηφικά κόμματα, ενώ νέα έκαναν της εμφάνισή τους. Οι ιδεολογίες του σοσιαλισμού, του εθνικισμού, του μιλιταρισμού, η πειθώ των ηγετών – Μουσολίνι, Χίτλερ, Λένιν – σε συνδυασμό με τα αντιπολεμικά ή φιλοπόλεμα συναισθήματα, καθώς και η μεγάλη οικονομική κρίση, οδήγησαν στον ολοκληρωτισμό του κομμουνισμού, του φασισμού και του ναζισμού.</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94B244B9-96FB-44D2-BD1C-B4120B2623B3}" type="slidenum">
              <a:rPr lang="el-GR"/>
              <a:pPr>
                <a:defRPr/>
              </a:pPr>
              <a:t>38</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0"/>
            <a:ext cx="7499350" cy="1285875"/>
          </a:xfrm>
          <a:solidFill>
            <a:schemeClr val="bg2">
              <a:lumMod val="90000"/>
            </a:schemeClr>
          </a:solidFill>
          <a:ln w="38100">
            <a:solidFill>
              <a:schemeClr val="tx1"/>
            </a:solidFill>
          </a:ln>
        </p:spPr>
        <p:txBody>
          <a:bodyPr>
            <a:normAutofit fontScale="90000"/>
          </a:bodyPr>
          <a:lstStyle/>
          <a:p>
            <a:pPr fontAlgn="auto">
              <a:spcAft>
                <a:spcPts val="0"/>
              </a:spcAft>
              <a:defRPr/>
            </a:pPr>
            <a:r>
              <a:rPr lang="el-GR" sz="1800" b="1" i="1" dirty="0" smtClean="0">
                <a:solidFill>
                  <a:schemeClr val="tx2">
                    <a:satMod val="130000"/>
                  </a:schemeClr>
                </a:solidFill>
              </a:rPr>
              <a:t>Οι συνθήκες που ευνόησαν την ανάδυση του φασισμού και ναζισμού στην Ευρώπη μέχρι την έκρηξη του Β΄ Παγκοσμίου Πολέμου.</a:t>
            </a:r>
            <a:r>
              <a:rPr lang="el-GR" sz="1800" i="1" dirty="0" smtClean="0">
                <a:solidFill>
                  <a:schemeClr val="tx2">
                    <a:satMod val="130000"/>
                  </a:schemeClr>
                </a:solidFill>
              </a:rPr>
              <a:t/>
            </a:r>
            <a:br>
              <a:rPr lang="el-GR" sz="1800" i="1" dirty="0" smtClean="0">
                <a:solidFill>
                  <a:schemeClr val="tx2">
                    <a:satMod val="130000"/>
                  </a:schemeClr>
                </a:solidFill>
              </a:rPr>
            </a:br>
            <a:r>
              <a:rPr lang="el-GR" sz="1800" b="1" i="1" dirty="0" smtClean="0">
                <a:solidFill>
                  <a:schemeClr val="tx2">
                    <a:satMod val="130000"/>
                  </a:schemeClr>
                </a:solidFill>
              </a:rPr>
              <a:t>Ιστορική και φιλοσοφική τεκμηρίωση-ερμηνεία και ιστορικό πλαίσιο. Φιλοσοφικό υπόβαθρο Ναζιστικών θεωριών.</a:t>
            </a:r>
            <a:r>
              <a:rPr lang="el-GR" sz="1600" dirty="0" smtClean="0">
                <a:solidFill>
                  <a:schemeClr val="tx2">
                    <a:satMod val="130000"/>
                  </a:schemeClr>
                </a:solidFill>
              </a:rPr>
              <a:t/>
            </a:r>
            <a:br>
              <a:rPr lang="el-GR" sz="1600" dirty="0" smtClean="0">
                <a:solidFill>
                  <a:schemeClr val="tx2">
                    <a:satMod val="130000"/>
                  </a:schemeClr>
                </a:solidFill>
              </a:rPr>
            </a:br>
            <a:endParaRPr lang="el-GR" sz="1600" dirty="0">
              <a:solidFill>
                <a:schemeClr val="tx2">
                  <a:satMod val="130000"/>
                </a:schemeClr>
              </a:solidFill>
            </a:endParaRPr>
          </a:p>
        </p:txBody>
      </p:sp>
      <p:sp>
        <p:nvSpPr>
          <p:cNvPr id="3" name="2 - Θέση περιεχομένου"/>
          <p:cNvSpPr>
            <a:spLocks noGrp="1"/>
          </p:cNvSpPr>
          <p:nvPr>
            <p:ph idx="1"/>
          </p:nvPr>
        </p:nvSpPr>
        <p:spPr>
          <a:xfrm>
            <a:off x="1435100" y="1447800"/>
            <a:ext cx="7499350" cy="4981575"/>
          </a:xfrm>
        </p:spPr>
        <p:txBody>
          <a:bodyPr>
            <a:normAutofit fontScale="70000" lnSpcReduction="20000"/>
          </a:bodyPr>
          <a:lstStyle/>
          <a:p>
            <a:pPr marL="365760" indent="-283464" fontAlgn="auto">
              <a:spcAft>
                <a:spcPts val="0"/>
              </a:spcAft>
              <a:buFont typeface="Wingdings 2"/>
              <a:buChar char=""/>
              <a:defRPr/>
            </a:pPr>
            <a:r>
              <a:rPr lang="el-GR" sz="3600" dirty="0" smtClean="0"/>
              <a:t>Ο πρώτος παγκόσμιος πόλεμος διαμόρφωσε ένα νέο πρότυπο βίας, που χαρακτήρισε τον 20</a:t>
            </a:r>
            <a:r>
              <a:rPr lang="el-GR" sz="3600" baseline="30000" dirty="0" smtClean="0"/>
              <a:t>ο</a:t>
            </a:r>
            <a:r>
              <a:rPr lang="el-GR" sz="3600" dirty="0" smtClean="0"/>
              <a:t> αιώνα και έσπειρε διχόνοιες και μίση, απ’ όπου ξεπήδησαν νέες και μεγαλύτερες συγκρούσεις στο μέλλον. Επιπλέον, διέλυσε το δυτικό πολιτισμό του 19</a:t>
            </a:r>
            <a:r>
              <a:rPr lang="el-GR" sz="3600" baseline="30000" dirty="0" smtClean="0"/>
              <a:t>ου</a:t>
            </a:r>
            <a:r>
              <a:rPr lang="el-GR" sz="3600" dirty="0" smtClean="0"/>
              <a:t> αιώνα που ήταν καπιταλιστικός, φιλελεύθερος, αστικός και ένδοξος, καθώς και την πεποίθηση που είχε η Ευρώπη, ότι ήταν το κέντρο του κόσμου. Τα νέα δεδομένα, όπως διαμορφώθηκαν, την οδήγησαν να χάσει αργότερα και την ανεξαρτησία της, καθώς υπό την κηδεμονία των ΗΠΑ και της Σοβιετικής Ένωσης. Ένας δεύτερος παγκόσμιος πόλεμος ήταν προ των πυλών.</a:t>
            </a:r>
          </a:p>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7CE35B17-8343-4075-8A14-6524259D9AD5}" type="slidenum">
              <a:rPr lang="el-GR"/>
              <a:pPr>
                <a:defRPr/>
              </a:pPr>
              <a:t>39</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6708775" cy="1143000"/>
          </a:xfrm>
          <a:solidFill>
            <a:schemeClr val="bg1">
              <a:lumMod val="65000"/>
            </a:schemeClr>
          </a:solidFill>
          <a:ln w="57150">
            <a:solidFill>
              <a:schemeClr val="tx1"/>
            </a:solidFill>
          </a:ln>
        </p:spPr>
        <p:txBody>
          <a:bodyPr>
            <a:normAutofit fontScale="90000"/>
          </a:bodyPr>
          <a:lstStyle/>
          <a:p>
            <a:pPr fontAlgn="auto">
              <a:spcAft>
                <a:spcPts val="0"/>
              </a:spcAft>
              <a:defRPr/>
            </a:pPr>
            <a:r>
              <a:rPr lang="el-GR" i="1" dirty="0" smtClean="0">
                <a:solidFill>
                  <a:schemeClr val="tx2">
                    <a:satMod val="130000"/>
                  </a:schemeClr>
                </a:solidFill>
              </a:rPr>
              <a:t>Ολοκαύτωμα-Στρατόπεδα συγκέντρωσης</a:t>
            </a:r>
            <a:endParaRPr lang="el-GR" i="1" dirty="0">
              <a:solidFill>
                <a:schemeClr val="tx2">
                  <a:satMod val="130000"/>
                </a:schemeClr>
              </a:solidFill>
            </a:endParaRPr>
          </a:p>
        </p:txBody>
      </p:sp>
      <p:pic>
        <p:nvPicPr>
          <p:cNvPr id="17410" name="Picture 2" descr="E:\g10.jpg"/>
          <p:cNvPicPr>
            <a:picLocks noGrp="1" noChangeAspect="1" noChangeArrowheads="1"/>
          </p:cNvPicPr>
          <p:nvPr>
            <p:ph idx="1"/>
          </p:nvPr>
        </p:nvPicPr>
        <p:blipFill>
          <a:blip r:embed="rId3"/>
          <a:srcRect/>
          <a:stretch>
            <a:fillRect/>
          </a:stretch>
        </p:blipFill>
        <p:spPr>
          <a:xfrm>
            <a:off x="642938" y="1600200"/>
            <a:ext cx="7715250" cy="4543425"/>
          </a:xfrm>
          <a:ln w="57150">
            <a:solidFill>
              <a:schemeClr val="tx1"/>
            </a:solidFill>
          </a:ln>
        </p:spPr>
      </p:pic>
      <p:sp>
        <p:nvSpPr>
          <p:cNvPr id="6" name="5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3B320143-E3FC-4CF7-94A4-FE608B1C9C78}" type="slidenum">
              <a:rPr lang="el-GR"/>
              <a:pPr>
                <a:defRPr/>
              </a:pPr>
              <a:t>4</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142875"/>
            <a:ext cx="7499350" cy="1274763"/>
          </a:xfrm>
          <a:solidFill>
            <a:schemeClr val="bg2">
              <a:lumMod val="90000"/>
            </a:schemeClr>
          </a:solidFill>
          <a:ln w="38100">
            <a:solidFill>
              <a:schemeClr val="tx1"/>
            </a:solidFill>
          </a:ln>
        </p:spPr>
        <p:txBody>
          <a:bodyPr>
            <a:normAutofit fontScale="90000"/>
          </a:bodyPr>
          <a:lstStyle/>
          <a:p>
            <a:pPr fontAlgn="auto">
              <a:spcAft>
                <a:spcPts val="0"/>
              </a:spcAft>
              <a:defRPr/>
            </a:pPr>
            <a:r>
              <a:rPr lang="el-GR" sz="2200" b="1" i="1" dirty="0" smtClean="0">
                <a:solidFill>
                  <a:schemeClr val="tx2">
                    <a:satMod val="130000"/>
                  </a:schemeClr>
                </a:solidFill>
              </a:rPr>
              <a:t>Αρχικά ο Χίτλερ πρόβαλε ουτοπικές αξιώσεις κατά του εισοδήματος, της μεγάλης ιδιοκτησίας και των διεθνών τραστ. Αξιώσεις κατάλληλες να γοητεύσουν την μικροαστική τάξη.</a:t>
            </a:r>
            <a:r>
              <a:rPr lang="el-GR" sz="2000" dirty="0" smtClean="0">
                <a:solidFill>
                  <a:schemeClr val="tx2">
                    <a:satMod val="130000"/>
                  </a:schemeClr>
                </a:solidFill>
              </a:rPr>
              <a:t/>
            </a:r>
            <a:br>
              <a:rPr lang="el-GR" sz="2000" dirty="0" smtClean="0">
                <a:solidFill>
                  <a:schemeClr val="tx2">
                    <a:satMod val="130000"/>
                  </a:schemeClr>
                </a:solidFill>
              </a:rPr>
            </a:br>
            <a:endParaRPr lang="el-GR" sz="2000" dirty="0">
              <a:solidFill>
                <a:schemeClr val="tx2">
                  <a:satMod val="130000"/>
                </a:schemeClr>
              </a:solidFill>
            </a:endParaRPr>
          </a:p>
        </p:txBody>
      </p:sp>
      <p:sp>
        <p:nvSpPr>
          <p:cNvPr id="3" name="2 - Θέση περιεχομένου"/>
          <p:cNvSpPr>
            <a:spLocks noGrp="1"/>
          </p:cNvSpPr>
          <p:nvPr>
            <p:ph idx="1"/>
          </p:nvPr>
        </p:nvSpPr>
        <p:spPr>
          <a:xfrm>
            <a:off x="1435100" y="1714500"/>
            <a:ext cx="7499350" cy="4643438"/>
          </a:xfrm>
        </p:spPr>
        <p:txBody>
          <a:bodyPr>
            <a:normAutofit fontScale="47500" lnSpcReduction="20000"/>
          </a:bodyPr>
          <a:lstStyle/>
          <a:p>
            <a:pPr marL="365760" indent="-283464" fontAlgn="auto">
              <a:spcAft>
                <a:spcPts val="0"/>
              </a:spcAft>
              <a:buFont typeface="Wingdings 2"/>
              <a:buChar char=""/>
              <a:defRPr/>
            </a:pPr>
            <a:r>
              <a:rPr lang="el-GR" sz="3400" dirty="0" smtClean="0"/>
              <a:t>Την 1</a:t>
            </a:r>
            <a:r>
              <a:rPr lang="el-GR" sz="3400" baseline="30000" dirty="0" smtClean="0"/>
              <a:t>η</a:t>
            </a:r>
            <a:r>
              <a:rPr lang="el-GR" sz="3400" dirty="0" smtClean="0"/>
              <a:t> Σεπτεμβρίου 1939, μετά την γερμανική επίθεση κατά της Πολωνίας, θα ξεσπάσει ο Β΄ Παγκόσμιος Πόλεμος. Ο Χίτλερ, ο οποίος στηρίζεται στον δυναμισμό της οικονομίας και του στρατού της Γερμανίας, καθίσταται ο αρχηγός του συνασπισμού των δικτατόρων της Ιταλίας, της Σλοβακίας, της Ουγγαρίας, της Βουλγαρίας και της Ρουμανίας.</a:t>
            </a:r>
          </a:p>
          <a:p>
            <a:pPr marL="365760" indent="-283464" fontAlgn="auto">
              <a:spcAft>
                <a:spcPts val="0"/>
              </a:spcAft>
              <a:buFont typeface="Wingdings 2"/>
              <a:buChar char=""/>
              <a:defRPr/>
            </a:pPr>
            <a:r>
              <a:rPr lang="el-GR" sz="3400" dirty="0" smtClean="0"/>
              <a:t>Ο Μεσοπόλεμος θα φέρει την κρίση – οικονομική, κοινωνική, πολιτική , ηθική. Οι φασισμοί θα είναι η ακραία κατάληξη της βίαιης σκλήρυνσης της πολιτικής ζωής. «Μέσα στο πλαίσιο εμφυλίων πολέμων και εργατικών εξεγέρσεων, οι οποίες συγκλονίζουν μεγάλο μέρος της ηπείρου μεταξύ 1918 και 1923 – από τη Ρωσία μέχρι τη Γερμανία, από την Ουγγαρία μέχρι την Ιταλία – ο φασισμός θα προσλάβει τη μορφή τυπικά αντεπαναστατικού, αντιδημοκρατικού και αντεργατικού φαινομένου. Υπό την οπτική αυτή, είναι ο κληρονόμος της αντεπανάστασης, η οποία συνόδευσε τον «μακρό» 19</a:t>
            </a:r>
            <a:r>
              <a:rPr lang="el-GR" sz="3400" baseline="30000" dirty="0" smtClean="0"/>
              <a:t>ο</a:t>
            </a:r>
            <a:r>
              <a:rPr lang="el-GR" sz="3400" dirty="0" smtClean="0"/>
              <a:t> αιώνα, από την αντιγαλλική συμμαχία του 1793 μέχρι τις σφαγές του Ιουνίου του 1848 και την Κομμούνα».</a:t>
            </a:r>
          </a:p>
          <a:p>
            <a:pPr marL="365760" indent="-283464" fontAlgn="auto">
              <a:spcAft>
                <a:spcPts val="0"/>
              </a:spcAft>
              <a:buFont typeface="Wingdings 2"/>
              <a:buChar char=""/>
              <a:defRPr/>
            </a:pPr>
            <a:r>
              <a:rPr lang="el-GR" sz="3400" dirty="0" smtClean="0"/>
              <a:t>Η διαφορά έγκειται στο ότι οι φασισμοί, που δεν κοιτάζουν προς το παρελθόν, επιβάλλουν ηγέτες οι οποίοι δεν προέρχονται από παλιές ελίτ αλλά από «κοινωνικά απόβλητα ενός ξεχαρβαλωμένου κόσμου. Είναι εθνικιστές δημαγωγοί οι οποίοι απαρνήθηκαν την αριστερά, όπως ο Μουσολίνι, ή πληβείοι όπως ο Χίτλερ, οι οποίοι ανακάλυψαν το ταλέντο τους ως ‘καθοδηγητές του πλήθους’, μέσα στην ατμόσφαιρα της γερμανικής ήττας».</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CCE2ABDC-4EEB-4617-B449-977C771D2C4B}" type="slidenum">
              <a:rPr lang="el-GR"/>
              <a:pPr>
                <a:defRPr/>
              </a:pPr>
              <a:t>40</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75" y="274638"/>
            <a:ext cx="7648575" cy="1143000"/>
          </a:xfrm>
          <a:solidFill>
            <a:schemeClr val="accent2">
              <a:lumMod val="40000"/>
              <a:lumOff val="60000"/>
            </a:schemeClr>
          </a:solidFill>
          <a:ln w="38100">
            <a:solidFill>
              <a:schemeClr val="tx1"/>
            </a:solidFill>
          </a:ln>
        </p:spPr>
        <p:txBody>
          <a:bodyPr/>
          <a:lstStyle/>
          <a:p>
            <a:pPr fontAlgn="auto">
              <a:spcAft>
                <a:spcPts val="0"/>
              </a:spcAft>
              <a:defRPr/>
            </a:pPr>
            <a:r>
              <a:rPr lang="el-GR" sz="3200" b="1" i="1" dirty="0" smtClean="0">
                <a:solidFill>
                  <a:schemeClr val="tx2">
                    <a:satMod val="130000"/>
                  </a:schemeClr>
                </a:solidFill>
              </a:rPr>
              <a:t>Το κόμμα τότε γίνεται ισχυρότατη πολιτική οργάνωση</a:t>
            </a:r>
            <a:endParaRPr lang="el-GR" sz="3200" i="1" dirty="0">
              <a:solidFill>
                <a:schemeClr val="tx2">
                  <a:satMod val="130000"/>
                </a:schemeClr>
              </a:solidFill>
            </a:endParaRPr>
          </a:p>
        </p:txBody>
      </p:sp>
      <p:sp>
        <p:nvSpPr>
          <p:cNvPr id="3" name="2 - Θέση περιεχομένου"/>
          <p:cNvSpPr>
            <a:spLocks noGrp="1"/>
          </p:cNvSpPr>
          <p:nvPr>
            <p:ph idx="1"/>
          </p:nvPr>
        </p:nvSpPr>
        <p:spPr/>
        <p:txBody>
          <a:bodyPr>
            <a:normAutofit fontScale="47500" lnSpcReduction="20000"/>
          </a:bodyPr>
          <a:lstStyle/>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r>
              <a:rPr lang="el-GR" sz="3400" dirty="0" smtClean="0"/>
              <a:t>Το 1932 αριθμούσε 1.300.000 μέλη. Κάθε φορά όμως που ο Χίτλερ άνοιγε καταλόγους για νέες εγγραφές, ο φόβος και η ‘σύνεση’ πρόσθεταν νέους οπαδούς. Το 1939 έφθασε τα 8 εκατομμύρια. Στις αρχές του 1945, τα 11 εκατομμύρια...</a:t>
            </a:r>
          </a:p>
          <a:p>
            <a:pPr marL="365760" indent="-283464" fontAlgn="auto">
              <a:spcAft>
                <a:spcPts val="0"/>
              </a:spcAft>
              <a:buFont typeface="Wingdings 2"/>
              <a:buChar char=""/>
              <a:defRPr/>
            </a:pPr>
            <a:r>
              <a:rPr lang="el-GR" sz="3400" dirty="0" smtClean="0"/>
              <a:t>«Το κράτος πρόνοιας της </a:t>
            </a:r>
            <a:r>
              <a:rPr lang="el-GR" sz="3400" dirty="0" err="1" smtClean="0"/>
              <a:t>Βαϊμάρης</a:t>
            </a:r>
            <a:r>
              <a:rPr lang="el-GR" sz="3400" dirty="0" smtClean="0"/>
              <a:t> έδωσε τη θέση του στην αστυνομική καταστολή και την ιατρική βία. Η παλιά αστική διάκριση ανάμεσα στο δημόσιο και το ιδιωτικό αμφισβητήθηκε. Ο φόβος της κατάδοσης και της παρακολούθησης εισχώρησαν στην οικογένεια, στο σπίτι και στο υποσυνείδητο. Κοινή γνώμη δεν υπήρχε αφού δεν υπήρχε τρόπος να εκφραστεί».</a:t>
            </a:r>
          </a:p>
          <a:p>
            <a:pPr marL="365760" indent="-283464" fontAlgn="auto">
              <a:spcAft>
                <a:spcPts val="0"/>
              </a:spcAft>
              <a:buFont typeface="Wingdings 2"/>
              <a:buChar char=""/>
              <a:defRPr/>
            </a:pPr>
            <a:r>
              <a:rPr lang="el-GR" sz="3400" dirty="0" smtClean="0"/>
              <a:t>Η ιεραρχία περιλαμβάνει (από κάτω προς τα πάνω) τους αρχηγούς ομάδων (περίπου 500.000), τους αρχηγούς πυρήνων που διοικούσαν 4-8 ομάδες (μπλοκ), τους τοπικούς διοικητές που διοικούσαν 50-500 μέλη, τους περιφερειακούς διοικητές (</a:t>
            </a:r>
            <a:r>
              <a:rPr lang="en-US" sz="3400" dirty="0" err="1" smtClean="0"/>
              <a:t>Kreisleiter</a:t>
            </a:r>
            <a:r>
              <a:rPr lang="el-GR" sz="3400" dirty="0" smtClean="0"/>
              <a:t>) που πέρα από τα κομματικά τους καθήκοντα έλεγχαν τους κρατικούς λειτουργούς, τους διοικητές μεγάλων περιοχών (</a:t>
            </a:r>
            <a:r>
              <a:rPr lang="en-US" sz="3400" dirty="0" err="1" smtClean="0"/>
              <a:t>Gauleiter</a:t>
            </a:r>
            <a:r>
              <a:rPr lang="el-GR" sz="3400" dirty="0" smtClean="0"/>
              <a:t>) -32 το 1933 που επίσης ήταν αντιπρόσωποι του κράτους (</a:t>
            </a:r>
            <a:r>
              <a:rPr lang="en-US" sz="3400" dirty="0" err="1" smtClean="0"/>
              <a:t>Reichsstatthalter</a:t>
            </a:r>
            <a:r>
              <a:rPr lang="el-GR" sz="3400" dirty="0" smtClean="0"/>
              <a:t>). Ο Χίτλερ αναθέτει τη διεύθυνση του κόμματος στον ηγέτη της </a:t>
            </a:r>
            <a:r>
              <a:rPr lang="el-GR" sz="3400" dirty="0" err="1" smtClean="0"/>
              <a:t>αρχιγραμματείας</a:t>
            </a:r>
            <a:r>
              <a:rPr lang="el-GR" sz="3400" dirty="0" smtClean="0"/>
              <a:t> (στον Ρ. Ες μέχρι το 1941 και στη συνέχεια στον Μάρτιν </a:t>
            </a:r>
            <a:r>
              <a:rPr lang="el-GR" sz="3400" dirty="0" err="1" smtClean="0"/>
              <a:t>Μπόρμαν</a:t>
            </a:r>
            <a:r>
              <a:rPr lang="el-GR" sz="3400" dirty="0" smtClean="0"/>
              <a:t>) τον οποίο βοηθά επιτελείο του κόμματος. </a:t>
            </a:r>
          </a:p>
          <a:p>
            <a:pPr marL="365760" indent="-283464" fontAlgn="auto">
              <a:spcAft>
                <a:spcPts val="0"/>
              </a:spcAft>
              <a:buFont typeface="Wingdings 2"/>
              <a:buChar char=""/>
              <a:defRPr/>
            </a:pPr>
            <a:r>
              <a:rPr lang="el-GR" sz="3400" dirty="0" smtClean="0"/>
              <a:t>Οι γυναίκες που προσχωρούσαν στην εθνικοσοσιαλιστική ιδεολογία, έκαναν εγγραφή στην οργάνωση των Εθνικοσοσιαλιστών Γυναικών (Ν-</a:t>
            </a:r>
            <a:r>
              <a:rPr lang="en-US" sz="3400" dirty="0" smtClean="0"/>
              <a:t>S </a:t>
            </a:r>
            <a:r>
              <a:rPr lang="en-US" sz="3400" dirty="0" err="1" smtClean="0"/>
              <a:t>Frauenschaft</a:t>
            </a:r>
            <a:r>
              <a:rPr lang="el-GR" sz="3400" dirty="0" smtClean="0"/>
              <a:t>).</a:t>
            </a:r>
          </a:p>
          <a:p>
            <a:pPr marL="365760" indent="-283464" fontAlgn="auto">
              <a:spcAft>
                <a:spcPts val="0"/>
              </a:spcAft>
              <a:buFont typeface="Wingdings 2"/>
              <a:buChar char=""/>
              <a:defRPr/>
            </a:pPr>
            <a:endParaRPr lang="el-GR" sz="3400"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659A3D23-01AC-4B95-9E4E-62E4745EB98E}" type="slidenum">
              <a:rPr lang="el-GR"/>
              <a:pPr>
                <a:defRPr/>
              </a:pPr>
              <a:t>41</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1">
              <a:lumMod val="85000"/>
            </a:schemeClr>
          </a:solidFill>
          <a:ln w="38100">
            <a:solidFill>
              <a:schemeClr val="tx1"/>
            </a:solidFill>
          </a:ln>
        </p:spPr>
        <p:txBody>
          <a:bodyPr/>
          <a:lstStyle/>
          <a:p>
            <a:pPr fontAlgn="auto">
              <a:spcAft>
                <a:spcPts val="0"/>
              </a:spcAft>
              <a:defRPr/>
            </a:pPr>
            <a:r>
              <a:rPr lang="el-GR" b="1" i="1" dirty="0" smtClean="0">
                <a:solidFill>
                  <a:schemeClr val="tx2">
                    <a:satMod val="130000"/>
                  </a:schemeClr>
                </a:solidFill>
              </a:rPr>
              <a:t>Το μποϋκοτάζ της συνείδησης</a:t>
            </a:r>
            <a:endParaRPr lang="el-GR" i="1" dirty="0">
              <a:solidFill>
                <a:schemeClr val="tx2">
                  <a:satMod val="130000"/>
                </a:schemeClr>
              </a:solidFill>
            </a:endParaRPr>
          </a:p>
        </p:txBody>
      </p:sp>
      <p:sp>
        <p:nvSpPr>
          <p:cNvPr id="3" name="2 - Θέση περιεχομένου"/>
          <p:cNvSpPr>
            <a:spLocks noGrp="1"/>
          </p:cNvSpPr>
          <p:nvPr>
            <p:ph idx="1"/>
          </p:nvPr>
        </p:nvSpPr>
        <p:spPr/>
        <p:txBody>
          <a:bodyPr>
            <a:normAutofit fontScale="85000" lnSpcReduction="20000"/>
          </a:bodyPr>
          <a:lstStyle/>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r>
              <a:rPr lang="el-GR" sz="3500" dirty="0" smtClean="0"/>
              <a:t>Με τη σειρά του ο </a:t>
            </a:r>
            <a:r>
              <a:rPr lang="el-GR" sz="3500" dirty="0" err="1" smtClean="0"/>
              <a:t>Γκαίμπελς</a:t>
            </a:r>
            <a:r>
              <a:rPr lang="el-GR" sz="3500" dirty="0" smtClean="0"/>
              <a:t> δείχνει το δρόμο στους Ιταλούς.</a:t>
            </a:r>
          </a:p>
          <a:p>
            <a:pPr marL="365760" indent="-283464" fontAlgn="auto">
              <a:spcAft>
                <a:spcPts val="0"/>
              </a:spcAft>
              <a:buFont typeface="Wingdings 2"/>
              <a:buChar char=""/>
              <a:defRPr/>
            </a:pPr>
            <a:r>
              <a:rPr lang="el-GR" sz="3500" dirty="0" smtClean="0"/>
              <a:t>Στον πόλεμο της Αιθιοπίας η προπαγάνδα αποδείχθηκε ισάξια αν όχι ανώτερη της σύγχρονης στρατιωτικής τεχνολογίας καθορίζοντας τόσο την έκβαση όσο και την ενίσχυση της εικόνας του </a:t>
            </a:r>
            <a:r>
              <a:rPr lang="en-US" sz="3500" dirty="0" smtClean="0"/>
              <a:t>Duce</a:t>
            </a:r>
            <a:r>
              <a:rPr lang="el-GR" sz="3500" dirty="0" smtClean="0"/>
              <a:t>.</a:t>
            </a:r>
          </a:p>
          <a:p>
            <a:pPr marL="365760" indent="-283464" fontAlgn="auto">
              <a:spcAft>
                <a:spcPts val="0"/>
              </a:spcAft>
              <a:buFont typeface="Wingdings 2"/>
              <a:buChar char=""/>
              <a:defRPr/>
            </a:pPr>
            <a:r>
              <a:rPr lang="el-GR" sz="3500" dirty="0" smtClean="0"/>
              <a:t>Το 1935 ιδρύεται Υπουργείο Προπαγάνδας και ακολουθεί (1937) το </a:t>
            </a:r>
            <a:r>
              <a:rPr lang="en-US" sz="3500" dirty="0" err="1" smtClean="0"/>
              <a:t>MinCupPop</a:t>
            </a:r>
            <a:r>
              <a:rPr lang="el-GR" sz="3500" dirty="0" smtClean="0"/>
              <a:t>.</a:t>
            </a:r>
          </a:p>
          <a:p>
            <a:pPr marL="365760" indent="-283464" fontAlgn="auto">
              <a:spcAft>
                <a:spcPts val="0"/>
              </a:spcAft>
              <a:buFont typeface="Wingdings 2"/>
              <a:buChar char=""/>
              <a:defRPr/>
            </a:pPr>
            <a:r>
              <a:rPr lang="el-GR" sz="3500" dirty="0" smtClean="0"/>
              <a:t>Μήπως και ο όρος αυτάρκεια δεν ήταν αποκλειστικά και μόνο προπαγάνδα; </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196A3ACE-E843-476D-B44E-92E4E292E40B}" type="slidenum">
              <a:rPr lang="el-GR"/>
              <a:pPr>
                <a:defRPr/>
              </a:pPr>
              <a:t>42</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143000"/>
          </a:xfrm>
          <a:solidFill>
            <a:schemeClr val="bg2">
              <a:lumMod val="90000"/>
            </a:schemeClr>
          </a:solidFill>
          <a:ln w="57150">
            <a:solidFill>
              <a:schemeClr val="tx1"/>
            </a:solidFill>
          </a:ln>
        </p:spPr>
        <p:txBody>
          <a:bodyPr/>
          <a:lstStyle/>
          <a:p>
            <a:pPr fontAlgn="auto">
              <a:spcAft>
                <a:spcPts val="0"/>
              </a:spcAft>
              <a:defRPr/>
            </a:pPr>
            <a:r>
              <a:rPr lang="el-GR" sz="3200" b="1" i="1" dirty="0" smtClean="0">
                <a:solidFill>
                  <a:schemeClr val="tx2">
                    <a:lumMod val="60000"/>
                    <a:lumOff val="40000"/>
                  </a:schemeClr>
                </a:solidFill>
              </a:rPr>
              <a:t>Κατασκευάζοντας την συναίνεση των πολλών.</a:t>
            </a:r>
            <a:endParaRPr lang="el-GR" sz="3200" i="1" dirty="0">
              <a:solidFill>
                <a:schemeClr val="tx2">
                  <a:lumMod val="60000"/>
                  <a:lumOff val="40000"/>
                </a:schemeClr>
              </a:solidFill>
            </a:endParaRPr>
          </a:p>
        </p:txBody>
      </p:sp>
      <p:sp>
        <p:nvSpPr>
          <p:cNvPr id="3" name="2 - Θέση περιεχομένου"/>
          <p:cNvSpPr>
            <a:spLocks noGrp="1"/>
          </p:cNvSpPr>
          <p:nvPr>
            <p:ph sz="half" idx="1"/>
          </p:nvPr>
        </p:nvSpPr>
        <p:spPr>
          <a:xfrm>
            <a:off x="1435100" y="1524000"/>
            <a:ext cx="3657600" cy="4905375"/>
          </a:xfrm>
        </p:spPr>
        <p:txBody>
          <a:bodyPr>
            <a:normAutofit fontScale="40000" lnSpcReduction="20000"/>
          </a:bodyPr>
          <a:lstStyle/>
          <a:p>
            <a:pPr marL="365760" indent="-283464" fontAlgn="auto">
              <a:spcAft>
                <a:spcPts val="0"/>
              </a:spcAft>
              <a:buFont typeface="Wingdings 2"/>
              <a:buChar char=""/>
              <a:defRPr/>
            </a:pPr>
            <a:r>
              <a:rPr lang="el-GR" sz="3000" dirty="0" smtClean="0"/>
              <a:t>Η εξουσία εν γένει στηρίζεται κυρίως στην εσωτερίκευση από τα κοινωνικά κατασκευασμένα άτομα των σημασιών που η δεδομένη κοινωνία έχει </a:t>
            </a:r>
            <a:r>
              <a:rPr lang="el-GR" sz="3000" dirty="0" err="1" smtClean="0"/>
              <a:t>θεσμίσει</a:t>
            </a:r>
            <a:r>
              <a:rPr lang="el-GR" sz="3000" dirty="0" smtClean="0"/>
              <a:t>. Δεν είναι δυνατόν να στηριχθεί στον καταναγκασμό και μόνο...</a:t>
            </a:r>
          </a:p>
          <a:p>
            <a:pPr marL="365760" indent="-283464" fontAlgn="auto">
              <a:spcAft>
                <a:spcPts val="0"/>
              </a:spcAft>
              <a:buFont typeface="Wingdings 2"/>
              <a:buChar char=""/>
              <a:defRPr/>
            </a:pPr>
            <a:r>
              <a:rPr lang="el-GR" sz="3000" dirty="0" smtClean="0"/>
              <a:t>Ο Δεύτερος Παγκόσμιος Πόλεμος και η τελική του έκβαση θα αποδείξει ότι ο καταναγκασμός είναι ατελέσφορος. Η ναζιστική ουτοπία έγινε «η πρώτη μεγάλη ιδεολογία που ηττήθηκε τελεσίδικα από την ίδια εκείνη Ιστορία την οποία ισχυριζόταν ότι είχε καθυποτάξει». Με την κατάρρευση των φασισμών η Ευρώπη ξυπνά από τον εφιάλτη του εθνικισμού. Εμφανίζεται η ιδέα της ευρωπαϊκής ένωσης (που έχει ήδη διατυπωθεί από τον 19</a:t>
            </a:r>
            <a:r>
              <a:rPr lang="el-GR" sz="3000" baseline="30000" dirty="0" smtClean="0"/>
              <a:t>ο</a:t>
            </a:r>
            <a:r>
              <a:rPr lang="el-GR" sz="3000" dirty="0" smtClean="0"/>
              <a:t> αιώνα και ενισχύεται από τη διάλυση των αποικιακών αυτοκρατοριών). Η ίδρυση της ΕΟΚ, σημειώνει την ανάγκη υπέρβασης των εθνικών ορίων για την προώθηση οικονομικών (αν και όχι μόνο) ζητημάτων κοινού ενδιαφέροντος.</a:t>
            </a:r>
          </a:p>
          <a:p>
            <a:pPr marL="365760" indent="-283464" fontAlgn="auto">
              <a:spcAft>
                <a:spcPts val="0"/>
              </a:spcAft>
              <a:buFont typeface="Wingdings 2"/>
              <a:buChar char=""/>
              <a:defRPr/>
            </a:pPr>
            <a:r>
              <a:rPr lang="el-GR" sz="3000" dirty="0" smtClean="0"/>
              <a:t>Σε λιγότερο από μισό αιώνα, σήμερα, η ευρωπαϊκή συνεργασία – οικονομική, κοινωνική, πολιτική και αμυντική – μέσα από την εκχώρηση περισσοτέρων εθνικών αρμοδιοτήτων στα ευρωπαϊκά όργανα, μπορούμε να πούμε ότι πλησιάζει περισσότερο από ποτέ άλλοτε την έννοια του «ευρωπαϊκού έθνους», ή της ευρωπαϊκής ένωσης.</a:t>
            </a:r>
          </a:p>
          <a:p>
            <a:pPr marL="365760" indent="-283464" fontAlgn="auto">
              <a:spcAft>
                <a:spcPts val="0"/>
              </a:spcAft>
              <a:buFont typeface="Wingdings 2"/>
              <a:buChar char=""/>
              <a:defRPr/>
            </a:pPr>
            <a:endParaRPr lang="el-GR" dirty="0"/>
          </a:p>
        </p:txBody>
      </p:sp>
      <p:sp>
        <p:nvSpPr>
          <p:cNvPr id="4" name="3 - Θέση περιεχομένου"/>
          <p:cNvSpPr>
            <a:spLocks noGrp="1"/>
          </p:cNvSpPr>
          <p:nvPr>
            <p:ph sz="half" idx="2"/>
          </p:nvPr>
        </p:nvSpPr>
        <p:spPr>
          <a:xfrm>
            <a:off x="5276850" y="1571625"/>
            <a:ext cx="3657600" cy="4714875"/>
          </a:xfrm>
        </p:spPr>
        <p:txBody>
          <a:bodyPr>
            <a:noAutofit/>
          </a:bodyPr>
          <a:lstStyle/>
          <a:p>
            <a:pPr marL="365760" indent="-283464" fontAlgn="auto">
              <a:spcAft>
                <a:spcPts val="0"/>
              </a:spcAft>
              <a:buFont typeface="Wingdings 2"/>
              <a:buChar char=""/>
              <a:defRPr/>
            </a:pPr>
            <a:r>
              <a:rPr lang="el-GR" sz="1200" b="1" dirty="0" err="1" smtClean="0">
                <a:solidFill>
                  <a:schemeClr val="tx2">
                    <a:lumMod val="60000"/>
                    <a:lumOff val="40000"/>
                  </a:schemeClr>
                </a:solidFill>
              </a:rPr>
              <a:t>Λένι</a:t>
            </a:r>
            <a:r>
              <a:rPr lang="el-GR" sz="1200" b="1" dirty="0" smtClean="0">
                <a:solidFill>
                  <a:schemeClr val="tx2">
                    <a:lumMod val="60000"/>
                    <a:lumOff val="40000"/>
                  </a:schemeClr>
                </a:solidFill>
              </a:rPr>
              <a:t> </a:t>
            </a:r>
            <a:r>
              <a:rPr lang="el-GR" sz="1200" b="1" dirty="0" err="1" smtClean="0">
                <a:solidFill>
                  <a:schemeClr val="tx2">
                    <a:lumMod val="60000"/>
                    <a:lumOff val="40000"/>
                  </a:schemeClr>
                </a:solidFill>
              </a:rPr>
              <a:t>Ρίφενσταλ</a:t>
            </a:r>
            <a:r>
              <a:rPr lang="el-GR" sz="1200" b="1" dirty="0" smtClean="0">
                <a:solidFill>
                  <a:schemeClr val="tx2">
                    <a:lumMod val="60000"/>
                    <a:lumOff val="40000"/>
                  </a:schemeClr>
                </a:solidFill>
              </a:rPr>
              <a:t>: η μούσα του Ναζισμού</a:t>
            </a:r>
            <a:endParaRPr lang="el-GR" sz="1200" dirty="0" smtClean="0">
              <a:solidFill>
                <a:schemeClr val="tx2">
                  <a:lumMod val="60000"/>
                  <a:lumOff val="40000"/>
                </a:schemeClr>
              </a:solidFill>
            </a:endParaRPr>
          </a:p>
          <a:p>
            <a:pPr marL="365760" indent="-283464" fontAlgn="auto">
              <a:spcAft>
                <a:spcPts val="0"/>
              </a:spcAft>
              <a:buFont typeface="Wingdings 2"/>
              <a:buChar char=""/>
              <a:defRPr/>
            </a:pPr>
            <a:r>
              <a:rPr lang="el-GR" sz="1200" b="1" dirty="0" smtClean="0">
                <a:solidFill>
                  <a:schemeClr val="tx2">
                    <a:lumMod val="60000"/>
                    <a:lumOff val="40000"/>
                  </a:schemeClr>
                </a:solidFill>
              </a:rPr>
              <a:t>Ο ρόλος της στον «πολιτισμό» της εποχής του Ναζισμού. Ναζιστικά «ιδανικά». Προπαγάνδα του καθεστώτος.</a:t>
            </a:r>
            <a:endParaRPr lang="el-GR" sz="1200" dirty="0" smtClean="0">
              <a:solidFill>
                <a:schemeClr val="tx2">
                  <a:lumMod val="60000"/>
                  <a:lumOff val="40000"/>
                </a:schemeClr>
              </a:solidFill>
            </a:endParaRPr>
          </a:p>
          <a:p>
            <a:pPr marL="365760" indent="-283464" fontAlgn="auto">
              <a:spcAft>
                <a:spcPts val="0"/>
              </a:spcAft>
              <a:buFont typeface="Wingdings 2"/>
              <a:buChar char=""/>
              <a:defRPr/>
            </a:pPr>
            <a:r>
              <a:rPr lang="el-GR" sz="1200" dirty="0" smtClean="0"/>
              <a:t>Είχε άγρια ομορφιά. Και ακόμα αγριότερη φύση. Στα νιάτα της η </a:t>
            </a:r>
            <a:r>
              <a:rPr lang="el-GR" sz="1200" dirty="0" err="1" smtClean="0"/>
              <a:t>Λένι</a:t>
            </a:r>
            <a:r>
              <a:rPr lang="el-GR" sz="1200" dirty="0" smtClean="0"/>
              <a:t> </a:t>
            </a:r>
            <a:r>
              <a:rPr lang="el-GR" sz="1200" dirty="0" err="1" smtClean="0"/>
              <a:t>Ρίφενσταλ</a:t>
            </a:r>
            <a:r>
              <a:rPr lang="el-GR" sz="1200" dirty="0" smtClean="0"/>
              <a:t>, που γεννήθηκε το 1902, ήταν επίφοβο αγοροκόριτσο. Κι αυτό συνεχίστηκε και στην ωριμότητά της. «Με τέτοιες άγριες γυναίκες δεν τα βγάζεις πέρα» σημείωσε στο ημερολόγιό του ο υπουργός προπαγάνδας των ναζί Γιόζεφ </a:t>
            </a:r>
            <a:r>
              <a:rPr lang="el-GR" sz="1200" dirty="0" err="1" smtClean="0"/>
              <a:t>Γκέμπελς</a:t>
            </a:r>
            <a:r>
              <a:rPr lang="el-GR" sz="1200" dirty="0" smtClean="0"/>
              <a:t> ύστερα από συνάντηση που είχε μαζί της στο Βερολίνο, το 1933. Απόδειξη, οι διαπραγματεύσεις, που έκαναν για τη χρηματοδότηση προπαγανδιστικών ταινιών: Η </a:t>
            </a:r>
            <a:r>
              <a:rPr lang="el-GR" sz="1200" dirty="0" err="1" smtClean="0"/>
              <a:t>Ρίφενσταλ</a:t>
            </a:r>
            <a:r>
              <a:rPr lang="el-GR" sz="1200" dirty="0" smtClean="0"/>
              <a:t>, που είχε αναλάβει τη σκηνοθεσία τους, επέβαλε τελικά εντελώς το δικό της – πότε απειλώντας, πότε «τσιρίζοντας», πότε παρακαλώντας. «Ποτέ στην ιστορία του φιλμ ένας σκηνοθέτης δεν είχε στη διάθεσή του τόσο απεριόριστα χρηματικά και τεχνικά μέσα, όσο η </a:t>
            </a:r>
            <a:r>
              <a:rPr lang="el-GR" sz="1200" dirty="0" err="1" smtClean="0"/>
              <a:t>Ρίφενσταλ</a:t>
            </a:r>
            <a:r>
              <a:rPr lang="el-GR" sz="1200" dirty="0" smtClean="0"/>
              <a:t>» εκτιμά σήμερα ειδικός.</a:t>
            </a:r>
          </a:p>
          <a:p>
            <a:pPr marL="365760" indent="-283464" fontAlgn="auto">
              <a:spcAft>
                <a:spcPts val="0"/>
              </a:spcAft>
              <a:buFont typeface="Wingdings 2"/>
              <a:buChar char=""/>
              <a:defRPr/>
            </a:pPr>
            <a:endParaRPr lang="el-GR" sz="1200" dirty="0"/>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pPr>
              <a:defRPr/>
            </a:pPr>
            <a:fld id="{88209682-756E-4014-8953-877F27A50ED2}" type="slidenum">
              <a:rPr lang="el-GR"/>
              <a:pPr>
                <a:defRPr/>
              </a:pPr>
              <a:t>43</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142875"/>
            <a:ext cx="7499350" cy="1285875"/>
          </a:xfrm>
          <a:solidFill>
            <a:schemeClr val="bg2"/>
          </a:solidFill>
          <a:ln>
            <a:solidFill>
              <a:schemeClr val="bg2">
                <a:lumMod val="75000"/>
              </a:schemeClr>
            </a:solidFill>
          </a:ln>
        </p:spPr>
        <p:txBody>
          <a:bodyPr anchor="t">
            <a:noAutofit/>
          </a:bodyPr>
          <a:lstStyle/>
          <a:p>
            <a:pPr fontAlgn="auto">
              <a:spcAft>
                <a:spcPts val="0"/>
              </a:spcAft>
              <a:defRPr/>
            </a:pPr>
            <a:r>
              <a:rPr lang="el-GR" sz="1600" b="1" dirty="0" smtClean="0">
                <a:solidFill>
                  <a:schemeClr val="tx2">
                    <a:satMod val="130000"/>
                  </a:schemeClr>
                </a:solidFill>
              </a:rPr>
              <a:t>Το κόμμα τότε γίνεται ισχυρότατη πολιτική οργάνωση.</a:t>
            </a:r>
            <a:r>
              <a:rPr lang="el-GR" sz="1600" dirty="0" smtClean="0">
                <a:solidFill>
                  <a:schemeClr val="tx2">
                    <a:satMod val="130000"/>
                  </a:schemeClr>
                </a:solidFill>
              </a:rPr>
              <a:t/>
            </a:r>
            <a:br>
              <a:rPr lang="el-GR" sz="1600" dirty="0" smtClean="0">
                <a:solidFill>
                  <a:schemeClr val="tx2">
                    <a:satMod val="130000"/>
                  </a:schemeClr>
                </a:solidFill>
              </a:rPr>
            </a:br>
            <a:r>
              <a:rPr lang="el-GR" sz="1600" dirty="0" smtClean="0">
                <a:solidFill>
                  <a:schemeClr val="tx2">
                    <a:satMod val="130000"/>
                  </a:schemeClr>
                </a:solidFill>
              </a:rPr>
              <a:t>Το 1932 αριθμούσε 1.300.000 μέλη. Κάθε φορά όμως που ο Χίτλερ άνοιγε καταλόγους για νέες εγγραφές, ο φόβος και η ‘σύνεση’ πρόσθεταν νέους οπαδούς. Το 1939 έφθασε τα 8 εκατομμύρια. Στις αρχές του 1945, τα 11 εκατομμύρια...</a:t>
            </a:r>
            <a:br>
              <a:rPr lang="el-GR" sz="1600" dirty="0" smtClean="0">
                <a:solidFill>
                  <a:schemeClr val="tx2">
                    <a:satMod val="130000"/>
                  </a:schemeClr>
                </a:solidFill>
              </a:rPr>
            </a:br>
            <a:endParaRPr lang="el-GR" sz="1600" dirty="0">
              <a:solidFill>
                <a:schemeClr val="tx2">
                  <a:satMod val="130000"/>
                </a:schemeClr>
              </a:solidFill>
            </a:endParaRPr>
          </a:p>
        </p:txBody>
      </p:sp>
      <p:sp>
        <p:nvSpPr>
          <p:cNvPr id="3" name="2 - Θέση περιεχομένου"/>
          <p:cNvSpPr>
            <a:spLocks noGrp="1"/>
          </p:cNvSpPr>
          <p:nvPr>
            <p:ph idx="1"/>
          </p:nvPr>
        </p:nvSpPr>
        <p:spPr>
          <a:xfrm>
            <a:off x="1435100" y="1571625"/>
            <a:ext cx="7499350" cy="4786313"/>
          </a:xfrm>
          <a:solidFill>
            <a:schemeClr val="bg2">
              <a:lumMod val="90000"/>
            </a:schemeClr>
          </a:solidFill>
          <a:ln>
            <a:solidFill>
              <a:schemeClr val="tx1">
                <a:lumMod val="75000"/>
                <a:lumOff val="25000"/>
              </a:schemeClr>
            </a:solidFill>
          </a:ln>
        </p:spPr>
        <p:txBody>
          <a:bodyPr>
            <a:normAutofit fontScale="55000" lnSpcReduction="20000"/>
          </a:bodyPr>
          <a:lstStyle/>
          <a:p>
            <a:pPr marL="365760" indent="-283464" fontAlgn="auto">
              <a:spcAft>
                <a:spcPts val="0"/>
              </a:spcAft>
              <a:buFont typeface="Wingdings 2"/>
              <a:buChar char=""/>
              <a:defRPr/>
            </a:pPr>
            <a:r>
              <a:rPr lang="el-GR" b="1" dirty="0" smtClean="0"/>
              <a:t>Το μποϋκοτάζ της συνείδησης.</a:t>
            </a:r>
            <a:endParaRPr lang="el-GR" dirty="0" smtClean="0"/>
          </a:p>
          <a:p>
            <a:pPr marL="365760" indent="-283464" fontAlgn="auto">
              <a:spcAft>
                <a:spcPts val="0"/>
              </a:spcAft>
              <a:buFont typeface="Wingdings 2"/>
              <a:buChar char=""/>
              <a:defRPr/>
            </a:pPr>
            <a:r>
              <a:rPr lang="el-GR" dirty="0" smtClean="0"/>
              <a:t>Η προπαγάνδα, μέσο με το οποίο οι φασισμοί έπεισαν και κινητοποίησαν λαούς έδειξε τη σημασία της ήδη από τον Α΄ Παγκόσμιο Πόλεμο σαν μέσο ‘διαφώτισης’ της κοινής γνώμης, αλλά και αλλοίωσης των γεγονότων.</a:t>
            </a:r>
          </a:p>
          <a:p>
            <a:pPr marL="365760" indent="-283464" fontAlgn="auto">
              <a:spcAft>
                <a:spcPts val="0"/>
              </a:spcAft>
              <a:buFont typeface="Wingdings 2"/>
              <a:buChar char=""/>
              <a:defRPr/>
            </a:pPr>
            <a:r>
              <a:rPr lang="el-GR" dirty="0" smtClean="0"/>
              <a:t>Για τους ναζί πάντως «η άμεση προπαγάνδα, είτε ομιλούσα είτε τυπωμένη, ήταν μονάχα η μια πλευρά μιας ευρύτερης επίθεσης στο μυαλό και τις αισθήσεις για να δημιουργηθεί η καινούργια ψυχολογία και τέλος ο ‘καινούργιος άνθρωπος’». Ο </a:t>
            </a:r>
            <a:r>
              <a:rPr lang="en-US" dirty="0" smtClean="0"/>
              <a:t>show man </a:t>
            </a:r>
            <a:r>
              <a:rPr lang="el-GR" dirty="0" smtClean="0"/>
              <a:t>Μουσολίνι έδειξε τον δρόμο στον Χίτλερ. Δημόσιες τελετές και οπτικά τεχνάσματα κάθε είδους, τέχνη και μαζική κουλτούρα, αρχιτεκτονική, ‘μεγάλες πολιτιστικές καινοτομίες’ και νέες τεχνολογικές κατακτήσεις, τύπος, ραδιόφωνο, λογοτεχνία, μουσική, θέατρο, κινηματογράφος, χειραγωγούν λαούς, συγκαλύπτουν, πείθουν.</a:t>
            </a:r>
          </a:p>
          <a:p>
            <a:pPr marL="365760" indent="-283464" fontAlgn="auto">
              <a:spcAft>
                <a:spcPts val="0"/>
              </a:spcAft>
              <a:buFont typeface="Wingdings 2"/>
              <a:buChar char=""/>
              <a:defRPr/>
            </a:pPr>
            <a:r>
              <a:rPr lang="el-GR" dirty="0" smtClean="0"/>
              <a:t>«Οι άνθρωποι κατά κανόνα έκαναν χώρο ανάμεσα στον ηγέτη και στον κομματικό μηχανισμό. Ο ηγέτης παρείχε έμπνευση και σιγουριά...</a:t>
            </a:r>
          </a:p>
          <a:p>
            <a:pPr marL="365760" indent="-283464" fontAlgn="auto">
              <a:spcAft>
                <a:spcPts val="0"/>
              </a:spcAft>
              <a:buFont typeface="Wingdings 2"/>
              <a:buChar char=""/>
              <a:defRPr/>
            </a:pPr>
            <a:r>
              <a:rPr lang="el-GR" dirty="0" smtClean="0"/>
              <a:t>...Οι μαζικές συγκεντρώσεις, οι παρελάσεις και οι πορείες προσέφεραν στον κόσμο μια τελετουργία και εξέπεμπαν ένα αίσθημα δύναμης που υπογράμμιζε την ανημποριά του ατόμου».</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A1545373-E574-4D29-B5CF-C81F4F8C8CA0}" type="slidenum">
              <a:rPr lang="el-GR"/>
              <a:pPr>
                <a:defRPr/>
              </a:pPr>
              <a:t>44</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142875"/>
            <a:ext cx="7499350" cy="1143000"/>
          </a:xfrm>
          <a:solidFill>
            <a:schemeClr val="tx2">
              <a:lumMod val="60000"/>
              <a:lumOff val="40000"/>
            </a:schemeClr>
          </a:solidFill>
        </p:spPr>
        <p:txBody>
          <a:bodyPr anchor="t">
            <a:normAutofit fontScale="90000"/>
          </a:bodyPr>
          <a:lstStyle/>
          <a:p>
            <a:pPr fontAlgn="auto">
              <a:spcAft>
                <a:spcPts val="0"/>
              </a:spcAft>
              <a:defRPr/>
            </a:pPr>
            <a:r>
              <a:rPr lang="el-GR" sz="2700" b="1" dirty="0" smtClean="0">
                <a:solidFill>
                  <a:schemeClr val="tx2">
                    <a:satMod val="130000"/>
                  </a:schemeClr>
                </a:solidFill>
              </a:rPr>
              <a:t>Κινηματογράφος </a:t>
            </a:r>
            <a:r>
              <a:rPr lang="el-GR" sz="2700" dirty="0" smtClean="0">
                <a:solidFill>
                  <a:schemeClr val="tx2">
                    <a:satMod val="130000"/>
                  </a:schemeClr>
                </a:solidFill>
              </a:rPr>
              <a:t/>
            </a:r>
            <a:br>
              <a:rPr lang="el-GR" sz="2700" dirty="0" smtClean="0">
                <a:solidFill>
                  <a:schemeClr val="tx2">
                    <a:satMod val="130000"/>
                  </a:schemeClr>
                </a:solidFill>
              </a:rPr>
            </a:br>
            <a:r>
              <a:rPr lang="el-GR" sz="2000" b="1" dirty="0" smtClean="0">
                <a:solidFill>
                  <a:schemeClr val="tx2">
                    <a:satMod val="130000"/>
                  </a:schemeClr>
                </a:solidFill>
              </a:rPr>
              <a:t>«Η πτώση»</a:t>
            </a:r>
            <a:r>
              <a:rPr lang="el-GR" sz="2000" dirty="0" smtClean="0">
                <a:solidFill>
                  <a:schemeClr val="tx2">
                    <a:satMod val="130000"/>
                  </a:schemeClr>
                </a:solidFill>
              </a:rPr>
              <a:t/>
            </a:r>
            <a:br>
              <a:rPr lang="el-GR" sz="2000" dirty="0" smtClean="0">
                <a:solidFill>
                  <a:schemeClr val="tx2">
                    <a:satMod val="130000"/>
                  </a:schemeClr>
                </a:solidFill>
              </a:rPr>
            </a:br>
            <a:r>
              <a:rPr lang="el-GR" sz="2000" b="1" dirty="0" smtClean="0">
                <a:solidFill>
                  <a:schemeClr val="tx2">
                    <a:satMod val="130000"/>
                  </a:schemeClr>
                </a:solidFill>
              </a:rPr>
              <a:t>Το τέλος των Ναζί σε όλη του τη φρίκη.</a:t>
            </a:r>
            <a:r>
              <a:rPr lang="el-GR" dirty="0" smtClean="0">
                <a:solidFill>
                  <a:schemeClr val="tx2">
                    <a:satMod val="130000"/>
                  </a:schemeClr>
                </a:solidFill>
              </a:rPr>
              <a:t/>
            </a:r>
            <a:br>
              <a:rPr lang="el-GR" dirty="0" smtClean="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p:txBody>
          <a:bodyPr>
            <a:normAutofit fontScale="55000" lnSpcReduction="20000"/>
          </a:bodyPr>
          <a:lstStyle/>
          <a:p>
            <a:pPr marL="365760" indent="-283464" fontAlgn="auto">
              <a:spcAft>
                <a:spcPts val="0"/>
              </a:spcAft>
              <a:buFont typeface="Wingdings 2"/>
              <a:buChar char=""/>
              <a:defRPr/>
            </a:pPr>
            <a:r>
              <a:rPr lang="el-GR" dirty="0" smtClean="0"/>
              <a:t>Με τις τελευταίες αγωνιώδεις ημέρες του μεγαλύτερου εγκληματία όλων των εποχών Χίτλερ, που κατέληξαν στην αυτοκτονία του τον Απρίλιο του 1945 ασχολείται η ταινία «Η Πτώση» (</a:t>
            </a:r>
            <a:r>
              <a:rPr lang="en-US" dirty="0" err="1" smtClean="0"/>
              <a:t>Der</a:t>
            </a:r>
            <a:r>
              <a:rPr lang="en-US" dirty="0" smtClean="0"/>
              <a:t> </a:t>
            </a:r>
            <a:r>
              <a:rPr lang="en-US" dirty="0" err="1" smtClean="0"/>
              <a:t>Untergang</a:t>
            </a:r>
            <a:r>
              <a:rPr lang="el-GR" dirty="0" smtClean="0"/>
              <a:t>) του γερμανού σκηνοθέτου </a:t>
            </a:r>
            <a:r>
              <a:rPr lang="el-GR" dirty="0" err="1" smtClean="0"/>
              <a:t>Όλιβερ</a:t>
            </a:r>
            <a:r>
              <a:rPr lang="el-GR" dirty="0" smtClean="0"/>
              <a:t> </a:t>
            </a:r>
            <a:r>
              <a:rPr lang="el-GR" dirty="0" err="1" smtClean="0"/>
              <a:t>Χίρσμπιγκελ</a:t>
            </a:r>
            <a:r>
              <a:rPr lang="el-GR" dirty="0" smtClean="0"/>
              <a:t>.</a:t>
            </a:r>
          </a:p>
          <a:p>
            <a:pPr marL="365760" indent="-283464" fontAlgn="auto">
              <a:spcAft>
                <a:spcPts val="0"/>
              </a:spcAft>
              <a:buFont typeface="Wingdings 2"/>
              <a:buChar char=""/>
              <a:defRPr/>
            </a:pPr>
            <a:r>
              <a:rPr lang="el-GR" dirty="0" smtClean="0"/>
              <a:t>Η ιστορία ξεκινάει με την άφιξη των νεαρών </a:t>
            </a:r>
            <a:r>
              <a:rPr lang="el-GR" dirty="0" err="1" smtClean="0"/>
              <a:t>συνεργάτιδών</a:t>
            </a:r>
            <a:r>
              <a:rPr lang="el-GR" dirty="0" smtClean="0"/>
              <a:t> του στο καταφύγιό του στο Βερολίνο. Μια απ’ αυτές είναι η μελλοντική γραμματέας του. Οι νέες κοπέλες αναρωτιούνται πώς θα έπρεπε να του απευθύνονται, μα όταν ο Αδόλφος Χίτλερ κάνει την εμφάνισή του, τους φέρεται με ευγένεια και τους ζητά να απαντούν στις ερωτήσεις του απλά και χωρίς τυπικές προσφωνήσεις. Από το καταφύγιο παρελαύνουν τις υπόλοιπες μέρες όλα τα μεγάλα ονόματα του ναζιστικού καθεστώτος (</a:t>
            </a:r>
            <a:r>
              <a:rPr lang="el-GR" dirty="0" err="1" smtClean="0"/>
              <a:t>Γκέμπελς</a:t>
            </a:r>
            <a:r>
              <a:rPr lang="el-GR" dirty="0" smtClean="0"/>
              <a:t>, </a:t>
            </a:r>
            <a:r>
              <a:rPr lang="el-GR" dirty="0" err="1" smtClean="0"/>
              <a:t>Γκέρινγκ</a:t>
            </a:r>
            <a:r>
              <a:rPr lang="el-GR" dirty="0" smtClean="0"/>
              <a:t>, Χίμλερ κ.ά.) που μεταφέρουν την εικόνα της διάλυσης του στρατεύματος την ώρα που ο κλοιός σφίγγει και ο Κόκκινος Στρατός είναι έτοιμος να καταλάβει το Βερολίνο. Η νεαρή γραμματέας του Χίτλερ είναι ένας σιωπηλός μάρτυρας της αποσύνθεσης του καθεστώτος: Παρακολουθεί τις αλληλοσυγκρουόμενες εισηγήσεις του επιτελείου αλλά και την παρανοϊκή άρνηση του Χίτλερ να κρατήσει οποιαδήποτε επαφή με την πραγματικότητα.</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00A3C9A3-C842-4C07-9C3F-7F27C9DA5300}" type="slidenum">
              <a:rPr lang="el-GR"/>
              <a:pPr>
                <a:defRPr/>
              </a:pPr>
              <a:t>45</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85875" y="0"/>
            <a:ext cx="7648575" cy="1285875"/>
          </a:xfrm>
          <a:solidFill>
            <a:schemeClr val="bg2">
              <a:lumMod val="75000"/>
            </a:schemeClr>
          </a:solidFill>
        </p:spPr>
        <p:txBody>
          <a:bodyPr anchor="t">
            <a:noAutofit/>
          </a:bodyPr>
          <a:lstStyle/>
          <a:p>
            <a:pPr fontAlgn="auto">
              <a:spcAft>
                <a:spcPts val="0"/>
              </a:spcAft>
              <a:defRPr/>
            </a:pPr>
            <a:r>
              <a:rPr lang="el-GR" sz="2400" b="1" i="1" u="sng" dirty="0" smtClean="0">
                <a:solidFill>
                  <a:schemeClr val="tx2">
                    <a:satMod val="130000"/>
                  </a:schemeClr>
                </a:solidFill>
              </a:rPr>
              <a:t>Ο δαίμονας Αδόλφος της οθόνης</a:t>
            </a:r>
            <a:r>
              <a:rPr lang="el-GR" sz="2400" dirty="0" smtClean="0">
                <a:solidFill>
                  <a:schemeClr val="tx2">
                    <a:satMod val="130000"/>
                  </a:schemeClr>
                </a:solidFill>
              </a:rPr>
              <a:t/>
            </a:r>
            <a:br>
              <a:rPr lang="el-GR" sz="2400" dirty="0" smtClean="0">
                <a:solidFill>
                  <a:schemeClr val="tx2">
                    <a:satMod val="130000"/>
                  </a:schemeClr>
                </a:solidFill>
              </a:rPr>
            </a:br>
            <a:r>
              <a:rPr lang="el-GR" sz="2400" b="1" dirty="0" smtClean="0">
                <a:solidFill>
                  <a:schemeClr val="tx2">
                    <a:satMod val="130000"/>
                  </a:schemeClr>
                </a:solidFill>
              </a:rPr>
              <a:t>Ο Χίτλερ, «πρωταγωνιστής» πολλών ταινιών με σκοπό την κάθαρση της συλλογικής</a:t>
            </a:r>
            <a:r>
              <a:rPr lang="el-GR" sz="2400" dirty="0" smtClean="0">
                <a:solidFill>
                  <a:schemeClr val="tx2">
                    <a:satMod val="130000"/>
                  </a:schemeClr>
                </a:solidFill>
              </a:rPr>
              <a:t> </a:t>
            </a:r>
            <a:r>
              <a:rPr lang="el-GR" sz="2400" b="1" dirty="0" smtClean="0">
                <a:solidFill>
                  <a:schemeClr val="tx2">
                    <a:satMod val="130000"/>
                  </a:schemeClr>
                </a:solidFill>
              </a:rPr>
              <a:t>συνείδησης.</a:t>
            </a:r>
            <a:r>
              <a:rPr lang="el-GR" sz="2400" dirty="0" smtClean="0">
                <a:solidFill>
                  <a:schemeClr val="tx2">
                    <a:satMod val="130000"/>
                  </a:schemeClr>
                </a:solidFill>
              </a:rPr>
              <a:t/>
            </a:r>
            <a:br>
              <a:rPr lang="el-GR" sz="2400" dirty="0" smtClean="0">
                <a:solidFill>
                  <a:schemeClr val="tx2">
                    <a:satMod val="130000"/>
                  </a:schemeClr>
                </a:solidFill>
              </a:rPr>
            </a:br>
            <a:endParaRPr lang="el-GR" sz="2400" dirty="0">
              <a:solidFill>
                <a:schemeClr val="tx2">
                  <a:satMod val="130000"/>
                </a:schemeClr>
              </a:solidFill>
            </a:endParaRPr>
          </a:p>
        </p:txBody>
      </p:sp>
      <p:sp>
        <p:nvSpPr>
          <p:cNvPr id="60418" name="2 - Θέση περιεχομένου"/>
          <p:cNvSpPr>
            <a:spLocks noGrp="1"/>
          </p:cNvSpPr>
          <p:nvPr>
            <p:ph idx="1"/>
          </p:nvPr>
        </p:nvSpPr>
        <p:spPr>
          <a:xfrm>
            <a:off x="1285875" y="1447800"/>
            <a:ext cx="7572375" cy="4981575"/>
          </a:xfrm>
        </p:spPr>
        <p:txBody>
          <a:bodyPr/>
          <a:lstStyle/>
          <a:p>
            <a:r>
              <a:rPr lang="el-GR" sz="1200" smtClean="0"/>
              <a:t>Εξήντα χρόνια μετά την πτώση του Τρίτου Ράιχ και δεκαπέντε μετά την πτώση του Τείχους του Βερολίνου, που έφερε στον ορίζοντα της Γερμανίας το όραμα της ισχυρής και αδιαίρετης χώρας, ο Αδόλφος Χίτλερ έρχεται στο κινηματογραφικό προσκήνιο με ορμή εφάμιλλη αυτής των μεγάλων δαιμόνων της οθόνης. Άλλοτε ως σκιά σε αφηγήσεις για το πρόσωπό του, που έχουν χαρακτήρα ντοκουμέντου, και άλλοτε ως αντιήρωας σε μυθοπλασίες. Στο πρόσφατο Φεστιβάλ του Βερολίνου, δύο ταινίες μυθοπλασία και δύο ντοκιμαντέρ είχαν θέμα τη Γερμανία του Χίτλερ και των πέτρινων χρόνων της σβάστικας. Είχε προηγηθεί η «Πτώση» - μια μεγάλη παραγωγή για τα δεδομένα του γερμανικού σινεμά γύρω από τον επιθανάτιο ρόγχο του Φίρερ και των στενών συνεργατών του. Πέρυσι είδαμε δύο ακόμη ταινίες για τον Χίτλερ: το αυστριακό ντοκιμαντέρ «Σκοτεινό σημείο: η γραμματέας του Χίτλερ», στο οποίο η προσωπική γραμματέας του Φίρερ, Τράουλντ Γιούνγκε, μονολογεί για τη ζωή στο καταφύγιο του Ομπερσάλτσμπεργκ τις τελευταίες μέρες και ώρες της ναζιστικής Γερμανίας, και το αγγλικό «</a:t>
            </a:r>
            <a:r>
              <a:rPr lang="en-US" sz="1200" smtClean="0"/>
              <a:t>Max</a:t>
            </a:r>
            <a:r>
              <a:rPr lang="el-GR" sz="1200" smtClean="0"/>
              <a:t>» - μια φανταστική βιογραφία με τον νεαρό δεκανέα Αδόλφο Χίτλερ ως εκκολαπτόμενο Φίρερ.</a:t>
            </a:r>
          </a:p>
          <a:p>
            <a:r>
              <a:rPr lang="el-GR" sz="1200" smtClean="0"/>
              <a:t>Οι δαίμονες ασκούσαν από παλιά ακατανίκητη έλξη στους Γερμανούς. Στα χρόνια της κρίσης του 1919-1924, οι σκηνοθέτες του γερμανικού εξπρεσιονισμού, που έμοιαζαν να κατατρύχονται από τα φαντάσματα του Χόφμαν, ανακάλυψαν στα σκοτεινά δαιμονικά πλάσματα και στις ιστορίες του φανταστικού τον τελειότερο μηχανισμό κάθαρσης. Σήμερα, που η ενωμένη Γερμανία ζει τη μεγαλύτερη οικονομική και κοινωνική κρίση από την εποχή του Μεσοπολέμου, η ζωή του Αδόλφου Χίτλερ τροφοδοτεί σενάρια ταινιών και η κινηματογραφική περσόνα του μπαίνει στα γερμανικά σχολεία με οδηγία του επίσημου κράτος. Η «επιστροφή» του Χίτλερ είναι συνυφασμένη με ένα υπαρκτό πολιτικό πρόβλημα: την ώρα που τα «σταγονίδια» του χιτλερισμού διευρύνουν την εκλογική τους βάση, η κυβέρνηση Σρέντερ θεωρεί πως η σιωπηρή πλειοψηφία των Γερμανών έχει ζωτική ανάγκη να ξορκίσει τους δαίμονες του παρελθόντος και να σταματήσει να μεταφέρει ενοχικά τους ώμους της σαν υποζύγιο τις σκοτεινότερες σελίδες της σύγχρονης Ιστορίας. Η τραγωδία αναπαριστάται ως θέαμα με σκοπό την κάθαρση της συλλογικής συνείδησης και ο δαίμονας του 20</a:t>
            </a:r>
            <a:r>
              <a:rPr lang="el-GR" sz="1200" baseline="30000" smtClean="0"/>
              <a:t>ου</a:t>
            </a:r>
            <a:r>
              <a:rPr lang="el-GR" sz="1200" smtClean="0"/>
              <a:t> αιώνα εμφανίζεται στις κινηματογραφικές αίθουσες, προκαλώντας ποικίλες και αντιφατικές αντιδράσεις.</a:t>
            </a:r>
          </a:p>
          <a:p>
            <a:endParaRPr lang="el-GR" sz="1200" smtClean="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D1E48C3F-03DF-4AFA-A130-F55DE761080B}" type="slidenum">
              <a:rPr lang="el-GR"/>
              <a:pPr>
                <a:defRPr/>
              </a:pPr>
              <a:t>46</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142875"/>
            <a:ext cx="7499350" cy="1214438"/>
          </a:xfrm>
          <a:solidFill>
            <a:schemeClr val="tx2">
              <a:lumMod val="40000"/>
              <a:lumOff val="60000"/>
            </a:schemeClr>
          </a:solidFill>
          <a:ln>
            <a:solidFill>
              <a:schemeClr val="tx2">
                <a:lumMod val="60000"/>
                <a:lumOff val="40000"/>
              </a:schemeClr>
            </a:solidFill>
          </a:ln>
        </p:spPr>
        <p:txBody>
          <a:bodyPr anchor="t">
            <a:normAutofit fontScale="90000"/>
          </a:bodyPr>
          <a:lstStyle/>
          <a:p>
            <a:pPr fontAlgn="auto">
              <a:spcAft>
                <a:spcPts val="0"/>
              </a:spcAft>
              <a:defRPr/>
            </a:pPr>
            <a:r>
              <a:rPr lang="el-GR" sz="3100" b="1" dirty="0" smtClean="0">
                <a:solidFill>
                  <a:schemeClr val="tx2">
                    <a:satMod val="130000"/>
                  </a:schemeClr>
                </a:solidFill>
              </a:rPr>
              <a:t>Ιστορία και κινηματογράφος-Η διδασκαλία της Ιστορίας με Ντοκιμαντέρ και Ταινίες.</a:t>
            </a:r>
            <a:r>
              <a:rPr lang="el-GR" dirty="0" smtClean="0">
                <a:solidFill>
                  <a:schemeClr val="tx2">
                    <a:satMod val="130000"/>
                  </a:schemeClr>
                </a:solidFill>
              </a:rPr>
              <a:t/>
            </a:r>
            <a:br>
              <a:rPr lang="el-GR" dirty="0" smtClean="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p:txBody>
          <a:bodyPr>
            <a:normAutofit fontScale="40000" lnSpcReduction="20000"/>
          </a:bodyPr>
          <a:lstStyle/>
          <a:p>
            <a:pPr marL="365760" indent="-283464" fontAlgn="auto">
              <a:spcAft>
                <a:spcPts val="0"/>
              </a:spcAft>
              <a:buFont typeface="Wingdings 2"/>
              <a:buChar char=""/>
              <a:defRPr/>
            </a:pPr>
            <a:r>
              <a:rPr lang="el-GR" dirty="0" smtClean="0"/>
              <a:t>Τα περισσότερα ιστορικά ντοκιμαντέρ που γυρίζονται σήμερα είναι θεματικού τύπου, δηλαδή αναπτύσσουν κινηματογραφικά ένα θέμα. Για παράδειγμα, η γερμανική σειρά  “</a:t>
            </a:r>
            <a:r>
              <a:rPr lang="en-US" dirty="0" smtClean="0"/>
              <a:t>Hitler</a:t>
            </a:r>
            <a:r>
              <a:rPr lang="el-GR" dirty="0" smtClean="0"/>
              <a:t>” 2002, εξετάζει σε 6 επεισόδια και μέσα από επίκαιρα και μαρτυρίες ανθρώπων τον Αδόλφο Χίτλερ ως προπαγανδιστή, εραστή, δικτάτορα κλπ. Τα ντοκιμαντέρ με θέματα από την ευρωπαϊκή Ιστορία, όπως η σειρά “</a:t>
            </a:r>
            <a:r>
              <a:rPr lang="en-US" dirty="0" smtClean="0"/>
              <a:t>Weapons of War</a:t>
            </a:r>
            <a:r>
              <a:rPr lang="el-GR" dirty="0" smtClean="0"/>
              <a:t>” 1998, που πραγματεύεται τα οπλικά συστήματα Γερμανών και Συμμάχων κατά τον Β’ Παγκόσμιο Πόλεμο στην Ευρώπη,  καθώς και τα ντοκιμαντέρ όπως η σειρά “</a:t>
            </a:r>
            <a:r>
              <a:rPr lang="en-US" dirty="0" smtClean="0"/>
              <a:t>The World at War</a:t>
            </a:r>
            <a:r>
              <a:rPr lang="el-GR" dirty="0" smtClean="0"/>
              <a:t>” 1973, που περιγράφει τον Β’ Παγκόσμιο Πόλεμο σε παγκόσμια κλίμακα,  αποτελούν σημαντικές πηγές πληροφοριών για τον ιστορικό-ερευνητή αυτής της εποχής καθώς και εξαιρετικά ερεθίσματα περαιτέρω έρευνας και αναζήτησης για τον φοιτητή της Ιστορίας.</a:t>
            </a:r>
          </a:p>
          <a:p>
            <a:pPr marL="365760" indent="-283464" fontAlgn="auto">
              <a:spcAft>
                <a:spcPts val="0"/>
              </a:spcAft>
              <a:buFont typeface="Wingdings 2"/>
              <a:buChar char=""/>
              <a:defRPr/>
            </a:pPr>
            <a:r>
              <a:rPr lang="el-GR" dirty="0" smtClean="0"/>
              <a:t>Πρέπει εδώ βέβαια να σημειώσουμε πως πολλάκις ο κινηματογράφος έχει χρησιμοποιηθεί για προπαγανδιστικούς σκοπούς. Πριν αλλά και κατά τη διάρκεια του Β΄ παγκοσμίου πολέμου, οι Ναζί γύρισαν πληθώρα ταινιών μικρού και μεγάλου μήκους χρησιμοποιώντας τον κινηματογράφο  ως κύριο προπαγανδιστικό όπλο. Η γνωστότερη είναι η ταινία «</a:t>
            </a:r>
            <a:r>
              <a:rPr lang="en-US" dirty="0" smtClean="0"/>
              <a:t>Olympia</a:t>
            </a:r>
            <a:r>
              <a:rPr lang="el-GR" dirty="0" smtClean="0"/>
              <a:t>» της </a:t>
            </a:r>
            <a:r>
              <a:rPr lang="en-US" dirty="0" err="1" smtClean="0"/>
              <a:t>Leni</a:t>
            </a:r>
            <a:r>
              <a:rPr lang="en-US" dirty="0" smtClean="0"/>
              <a:t> Riefenstahl</a:t>
            </a:r>
            <a:r>
              <a:rPr lang="el-GR" dirty="0" smtClean="0"/>
              <a:t>, που γυρίστηκε με αφορμή του Ολυμπιακούς αγώνες του 1936 στο Βερολίνο, η τριλογία της σταλινικής περιόδου για τον </a:t>
            </a:r>
            <a:r>
              <a:rPr lang="el-GR" dirty="0" err="1" smtClean="0"/>
              <a:t>Μαξίμ</a:t>
            </a:r>
            <a:r>
              <a:rPr lang="el-GR" dirty="0" smtClean="0"/>
              <a:t>, των </a:t>
            </a:r>
            <a:r>
              <a:rPr lang="el-GR" dirty="0" err="1" smtClean="0"/>
              <a:t>Κόζιντσφ</a:t>
            </a:r>
            <a:r>
              <a:rPr lang="el-GR" dirty="0" smtClean="0"/>
              <a:t> και </a:t>
            </a:r>
            <a:r>
              <a:rPr lang="el-GR" dirty="0" err="1" smtClean="0"/>
              <a:t>Τράουμπεργκ</a:t>
            </a:r>
            <a:r>
              <a:rPr lang="el-GR" dirty="0" smtClean="0"/>
              <a:t> αλλά και διάφορα φιλμ που έχουν γυριστεί από τον αμερικανικό στρατό κατά τη διάρκεια πολέμων στον 20</a:t>
            </a:r>
            <a:r>
              <a:rPr lang="el-GR" baseline="30000" dirty="0" smtClean="0"/>
              <a:t>ο</a:t>
            </a:r>
            <a:r>
              <a:rPr lang="el-GR" dirty="0" smtClean="0"/>
              <a:t> αιώνα. Οι ταινίες αυτές μπορούν να προβληθούν σε φοιτητές της Ιστορίας, οι οποίοι θα εξετάσουν τις διάφορες μεθόδους προπαγάνδας δια του κινηματογράφου.</a:t>
            </a:r>
          </a:p>
          <a:p>
            <a:pPr marL="365760" indent="-283464" fontAlgn="auto">
              <a:spcAft>
                <a:spcPts val="0"/>
              </a:spcAft>
              <a:buFont typeface="Wingdings 2"/>
              <a:buChar char=""/>
              <a:defRPr/>
            </a:pPr>
            <a:r>
              <a:rPr lang="el-GR" dirty="0" smtClean="0"/>
              <a:t>Ένας κύριος λόγος, λοιπόν, για τον οποίο ο καθηγητής/ καθηγήτρια της Ιστορίας πρέπει να χρησιμοποιήσει ιστορικά ντοκιμαντέρ ή ταινίες στο μάθημα του είναι ακριβώς για να εκπαιδεύσει τους μαθητές/φοιτητές του στο πώς να παρακολουθούν τις κινούμενες εικόνες με κριτικό μάτι. Ο εκπαιδευόμενος παρακολουθεί επί καθημερινής βάσεως ειδήσεις, ντοκιμαντέρ και ταινίες στην τηλεόρασή του, χωρίς συνήθως να αναρωτιέται για την αξιοπιστία τους. Αυτό ακριβώς πρέπει να αλλάξει ο καθηγητής/ καθηγήτρια της Ιστορίας. Να διδάξει, δηλαδή, πώς πρέπει να παρακολουθεί ο σημερινός θεατής τα τηλεοπτικά ρεπορτάζ, τα ιστορικά ντοκιμαντέρ ή τις ταινίες με ιστορικά θέματα, τι πρέπει να προσέχει κατά την προβολή τους και πώς πρέπει να σκέφτεται όση ώρα παρακολουθεί αντί να είναι ένας απλός παθητικός θεατής.</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860B468E-5DFD-489D-8666-27E9911055A2}" type="slidenum">
              <a:rPr lang="el-GR"/>
              <a:pPr>
                <a:defRPr/>
              </a:pPr>
              <a:t>47</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a:ln>
            <a:solidFill>
              <a:schemeClr val="accent5">
                <a:lumMod val="60000"/>
                <a:lumOff val="40000"/>
              </a:schemeClr>
            </a:solidFill>
          </a:ln>
        </p:spPr>
        <p:txBody>
          <a:bodyPr/>
          <a:lstStyle/>
          <a:p>
            <a:pPr fontAlgn="auto">
              <a:spcAft>
                <a:spcPts val="0"/>
              </a:spcAft>
              <a:defRPr/>
            </a:pPr>
            <a:r>
              <a:rPr lang="el-GR" sz="3200" i="1" dirty="0" smtClean="0">
                <a:solidFill>
                  <a:schemeClr val="tx2">
                    <a:satMod val="130000"/>
                  </a:schemeClr>
                </a:solidFill>
              </a:rPr>
              <a:t>Ναζισμός, ολοκαύτωμα και Ενωμένη Ευρώπη-Ένα πρωτότυπο συμπέρασμα </a:t>
            </a:r>
            <a:endParaRPr lang="el-GR" sz="3200" i="1" dirty="0">
              <a:solidFill>
                <a:schemeClr val="tx2">
                  <a:satMod val="130000"/>
                </a:schemeClr>
              </a:solidFill>
            </a:endParaRPr>
          </a:p>
        </p:txBody>
      </p:sp>
      <p:sp>
        <p:nvSpPr>
          <p:cNvPr id="3" name="2 - Θέση περιεχομένου"/>
          <p:cNvSpPr>
            <a:spLocks noGrp="1"/>
          </p:cNvSpPr>
          <p:nvPr>
            <p:ph idx="1"/>
          </p:nvPr>
        </p:nvSpPr>
        <p:spPr>
          <a:xfrm>
            <a:off x="1435100" y="1571625"/>
            <a:ext cx="7499350" cy="4786313"/>
          </a:xfrm>
          <a:solidFill>
            <a:schemeClr val="bg2"/>
          </a:solidFill>
          <a:ln>
            <a:solidFill>
              <a:schemeClr val="accent2">
                <a:lumMod val="75000"/>
              </a:schemeClr>
            </a:solidFill>
          </a:ln>
        </p:spPr>
        <p:txBody>
          <a:bodyPr>
            <a:normAutofit fontScale="47500" lnSpcReduction="20000"/>
          </a:bodyPr>
          <a:lstStyle/>
          <a:p>
            <a:pPr marL="365760" indent="-283464" fontAlgn="auto">
              <a:spcAft>
                <a:spcPts val="0"/>
              </a:spcAft>
              <a:buFont typeface="Wingdings 2"/>
              <a:buChar char=""/>
              <a:defRPr/>
            </a:pPr>
            <a:r>
              <a:rPr lang="el-GR" sz="3400" dirty="0" smtClean="0"/>
              <a:t>Οφείλουμε ευγνωμοσύνη σε  συγγραφείς, όπως ο </a:t>
            </a:r>
            <a:r>
              <a:rPr lang="en-US" sz="3400" dirty="0" smtClean="0"/>
              <a:t>John </a:t>
            </a:r>
            <a:r>
              <a:rPr lang="en-US" sz="3400" dirty="0" err="1" smtClean="0"/>
              <a:t>Laughland</a:t>
            </a:r>
            <a:r>
              <a:rPr lang="en-US" sz="3400" dirty="0" smtClean="0"/>
              <a:t> </a:t>
            </a:r>
            <a:r>
              <a:rPr lang="el-GR" sz="3400" dirty="0" smtClean="0"/>
              <a:t>και ο   </a:t>
            </a:r>
            <a:r>
              <a:rPr lang="en-US" sz="3400" dirty="0" smtClean="0"/>
              <a:t>Rodney Atkinson</a:t>
            </a:r>
            <a:r>
              <a:rPr lang="el-GR" sz="3400" dirty="0" smtClean="0"/>
              <a:t>, που ερεύνησαν συστηματικά και ανακάλυψαν την «κρυμμένη» Ιστορία της ιδέας της ενωμένης Ευρώπης. Με έκπληξη κάθε πολίτης κάθε δημοκρατικής χώρας της Ευρώπης ανακαλύπτει ότι η «Ευρωπαϊκή Κοινότητα», η «Ευρωπαϊκή Ένωση», η «Ευρωπαϊκή Ομοσπονδία», η «Ευρωπαϊκή Συνομοσπονδία», η «τελωνειακή ένωση», η «Ευρώπη των περιοχών», η «οικονομική και νομισματική ένωση», δεν αποτελούν συλλήψεις δημοκρατών πολιτικών μετά τον Β΄ παγκόσμιο πόλεμο, αλλά ιδέα ολόκληρου του ναζιστικού καθεστώτος της χιτλερικής Γερμανίας και των συνεργατών των ναζί. Βεβαίως, αυτό δεν σημαίνει ότι όσοι προωθούν σήμερα την ευρωπαϊκή ενοποίηση και ομοσπονδοποίηση, έχουν φασιστικές αντιλήψεις. </a:t>
            </a:r>
          </a:p>
          <a:p>
            <a:pPr marL="365760" indent="-283464" fontAlgn="auto">
              <a:spcAft>
                <a:spcPts val="0"/>
              </a:spcAft>
              <a:buFont typeface="Wingdings 2"/>
              <a:buChar char=""/>
              <a:defRPr/>
            </a:pPr>
            <a:r>
              <a:rPr lang="el-GR" sz="3400" dirty="0" smtClean="0"/>
              <a:t>Όμως την εποχή της ναζιστικής λαίλαπας οι φιλελεύθεροι και δημοκράτες Ευρωπαίοι υπερασπίζονταν την αρχή της εθνικής ανεξαρτησίας και κυριαρχίας. Ενώ οι ναζί προπαγάνδιζαν υπέρ της «ενωμένης» Ευρώπης και της ευρωπαϊκής ομοσπονδίας. Υπενθυμίζουμε ότι η ομοσπονδοποίηση είναι η πιθανότερη εξέλιξη της Ευρωπαϊκής Ενώσεως μετά το 2005, καθώς την υποστηρίζουν οι ισχυρότεροι πολιτικοί σχηματισμοί. Πιστεύοντας στην Ευρώπη των δημοκρατικών εθνών, όπου εφαρμόζεται η αρχή της λαϊκής κυριαρχίας, παραθέτουμε – αποτυπωμένες σε ντοκουμέντα – απόψεις των ναζιστών και των συμμάχων τους, από τις οποίες μπορούν να γεννηθούν πολλές σκέψεις για τις σύγχρονες εξελίξεις στην Ευρώπη. Τα συμπεράσματα ας είναι του κάθε αναγνώστη.</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95C4E16F-B731-4D1F-BE80-663F58766307}" type="slidenum">
              <a:rPr lang="el-GR"/>
              <a:pPr>
                <a:defRPr/>
              </a:pPr>
              <a:t>48</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225550"/>
          </a:xfrm>
          <a:solidFill>
            <a:schemeClr val="bg2">
              <a:lumMod val="90000"/>
            </a:schemeClr>
          </a:solidFill>
          <a:ln w="28575">
            <a:solidFill>
              <a:schemeClr val="tx1"/>
            </a:solidFill>
          </a:ln>
        </p:spPr>
        <p:txBody>
          <a:bodyPr anchor="t">
            <a:normAutofit fontScale="90000"/>
          </a:bodyPr>
          <a:lstStyle/>
          <a:p>
            <a:pPr fontAlgn="auto">
              <a:spcAft>
                <a:spcPts val="0"/>
              </a:spcAft>
              <a:defRPr/>
            </a:pPr>
            <a:r>
              <a:rPr lang="el-GR" sz="2700" b="1" dirty="0" smtClean="0">
                <a:solidFill>
                  <a:schemeClr val="tx2">
                    <a:satMod val="130000"/>
                  </a:schemeClr>
                </a:solidFill>
              </a:rPr>
              <a:t>Η μαγεία του υπερθεάματος και ο κριτικός λόγος.</a:t>
            </a:r>
            <a:r>
              <a:rPr lang="el-GR" dirty="0" smtClean="0">
                <a:solidFill>
                  <a:schemeClr val="tx2">
                    <a:satMod val="130000"/>
                  </a:schemeClr>
                </a:solidFill>
              </a:rPr>
              <a:t/>
            </a:r>
            <a:br>
              <a:rPr lang="el-GR" dirty="0" smtClean="0">
                <a:solidFill>
                  <a:schemeClr val="tx2">
                    <a:satMod val="130000"/>
                  </a:schemeClr>
                </a:solidFill>
              </a:rPr>
            </a:br>
            <a:r>
              <a:rPr lang="en-US" sz="2000" b="1" dirty="0" smtClean="0">
                <a:solidFill>
                  <a:schemeClr val="tx2">
                    <a:satMod val="130000"/>
                  </a:schemeClr>
                </a:solidFill>
              </a:rPr>
              <a:t>Richard </a:t>
            </a:r>
            <a:r>
              <a:rPr lang="en-US" sz="2000" b="1" dirty="0" err="1" smtClean="0">
                <a:solidFill>
                  <a:schemeClr val="tx2">
                    <a:satMod val="130000"/>
                  </a:schemeClr>
                </a:solidFill>
              </a:rPr>
              <a:t>Mandell</a:t>
            </a:r>
            <a:r>
              <a:rPr lang="el-GR" sz="2000" b="1" dirty="0" smtClean="0">
                <a:solidFill>
                  <a:schemeClr val="tx2">
                    <a:satMod val="130000"/>
                  </a:schemeClr>
                </a:solidFill>
              </a:rPr>
              <a:t>:</a:t>
            </a:r>
            <a:r>
              <a:rPr lang="el-GR" sz="2000" dirty="0" smtClean="0">
                <a:solidFill>
                  <a:schemeClr val="tx2">
                    <a:satMod val="130000"/>
                  </a:schemeClr>
                </a:solidFill>
              </a:rPr>
              <a:t> «Οι Ολυμπιακοί αγώνες των Ναζί», σε μετάφραση του Βαγγέλη </a:t>
            </a:r>
            <a:r>
              <a:rPr lang="el-GR" sz="2000" dirty="0" err="1" smtClean="0">
                <a:solidFill>
                  <a:schemeClr val="tx2">
                    <a:satMod val="130000"/>
                  </a:schemeClr>
                </a:solidFill>
              </a:rPr>
              <a:t>Κούταλη</a:t>
            </a:r>
            <a:r>
              <a:rPr lang="el-GR" sz="2000" dirty="0" smtClean="0">
                <a:solidFill>
                  <a:schemeClr val="tx2">
                    <a:satMod val="130000"/>
                  </a:schemeClr>
                </a:solidFill>
              </a:rPr>
              <a:t>, επιμέλεια </a:t>
            </a:r>
            <a:r>
              <a:rPr lang="el-GR" sz="2000" dirty="0" err="1" smtClean="0">
                <a:solidFill>
                  <a:schemeClr val="tx2">
                    <a:satMod val="130000"/>
                  </a:schemeClr>
                </a:solidFill>
              </a:rPr>
              <a:t>Άσπα</a:t>
            </a:r>
            <a:r>
              <a:rPr lang="el-GR" sz="2000" dirty="0" smtClean="0">
                <a:solidFill>
                  <a:schemeClr val="tx2">
                    <a:satMod val="130000"/>
                  </a:schemeClr>
                </a:solidFill>
              </a:rPr>
              <a:t> </a:t>
            </a:r>
            <a:r>
              <a:rPr lang="el-GR" sz="2000" dirty="0" err="1" smtClean="0">
                <a:solidFill>
                  <a:schemeClr val="tx2">
                    <a:satMod val="130000"/>
                  </a:schemeClr>
                </a:solidFill>
              </a:rPr>
              <a:t>Γολέμη</a:t>
            </a:r>
            <a:r>
              <a:rPr lang="el-GR" sz="2000" dirty="0" smtClean="0">
                <a:solidFill>
                  <a:schemeClr val="tx2">
                    <a:satMod val="130000"/>
                  </a:schemeClr>
                </a:solidFill>
              </a:rPr>
              <a:t>, σελ. 394, Εκδόσεις «</a:t>
            </a:r>
            <a:r>
              <a:rPr lang="el-GR" sz="2000" dirty="0" err="1" smtClean="0">
                <a:solidFill>
                  <a:schemeClr val="tx2">
                    <a:satMod val="130000"/>
                  </a:schemeClr>
                </a:solidFill>
              </a:rPr>
              <a:t>Ισνάφι</a:t>
            </a:r>
            <a:r>
              <a:rPr lang="el-GR" sz="2000" dirty="0" smtClean="0">
                <a:solidFill>
                  <a:schemeClr val="tx2">
                    <a:satMod val="130000"/>
                  </a:schemeClr>
                </a:solidFill>
              </a:rPr>
              <a:t>», Ιωάννινα 2004.</a:t>
            </a:r>
            <a:br>
              <a:rPr lang="el-GR" sz="2000" dirty="0" smtClean="0">
                <a:solidFill>
                  <a:schemeClr val="tx2">
                    <a:satMod val="130000"/>
                  </a:schemeClr>
                </a:solidFill>
              </a:rPr>
            </a:br>
            <a:endParaRPr lang="el-GR" sz="2000" dirty="0">
              <a:solidFill>
                <a:schemeClr val="tx2">
                  <a:satMod val="130000"/>
                </a:schemeClr>
              </a:solidFill>
            </a:endParaRPr>
          </a:p>
        </p:txBody>
      </p:sp>
      <p:sp>
        <p:nvSpPr>
          <p:cNvPr id="3" name="2 - Θέση περιεχομένου"/>
          <p:cNvSpPr>
            <a:spLocks noGrp="1"/>
          </p:cNvSpPr>
          <p:nvPr>
            <p:ph idx="1"/>
          </p:nvPr>
        </p:nvSpPr>
        <p:spPr>
          <a:xfrm>
            <a:off x="1435100" y="1714500"/>
            <a:ext cx="7499350" cy="4643438"/>
          </a:xfrm>
        </p:spPr>
        <p:txBody>
          <a:bodyPr>
            <a:normAutofit fontScale="47500" lnSpcReduction="20000"/>
          </a:bodyPr>
          <a:lstStyle/>
          <a:p>
            <a:pPr marL="365760" indent="-283464" fontAlgn="auto">
              <a:spcAft>
                <a:spcPts val="0"/>
              </a:spcAft>
              <a:buFont typeface="Wingdings 2"/>
              <a:buChar char=""/>
              <a:defRPr/>
            </a:pPr>
            <a:r>
              <a:rPr lang="el-GR" dirty="0" smtClean="0"/>
              <a:t>«Οι Ολυμπιάδες είναι κορυφαίο γεγονός του «σωματικού πολιτισμού» που αναπτύσσεται σε μια εποχή προωθημένης εκμηχάνισης και «</a:t>
            </a:r>
            <a:r>
              <a:rPr lang="el-GR" dirty="0" err="1" smtClean="0"/>
              <a:t>πληροφορικοποίησης</a:t>
            </a:r>
            <a:r>
              <a:rPr lang="el-GR" dirty="0" smtClean="0"/>
              <a:t>», μέσα σε συνθήκες υποχώρησης της χειρωνακτικής εργασίας και «παραγωγής» ελεύθερου χρόνου. Οι μεγάλες αλλά και οι μικρομεσαίες αθλητικές «γιορτές» βρίσκονται σε κατάσταση αλληλεπίδρασης με τις κυρίαρχες αξίες, υφίστανται την επιρροή των δυνάμεων του πλούτου και των παραγόντων του θεάματος, όπως επίσης ασκούν πιλοτικές δράσεις προς την ολότητα της κοινωνίας.</a:t>
            </a:r>
          </a:p>
          <a:p>
            <a:pPr marL="365760" indent="-283464" fontAlgn="auto">
              <a:spcAft>
                <a:spcPts val="0"/>
              </a:spcAft>
              <a:buFont typeface="Wingdings 2"/>
              <a:buChar char=""/>
              <a:defRPr/>
            </a:pPr>
            <a:r>
              <a:rPr lang="el-GR" dirty="0" smtClean="0"/>
              <a:t>Η κριτική προσέγγιση των αθλητικών γεγονότων- αλλά και του γενικότερου συστήματος σωματικής αγωγής, όπως εκφράζεται με συλλογικές ή ατομικές επιλογές, στα σχολεία, στα γυμναστήρια ή στην κατ’ οίκον «</a:t>
            </a:r>
            <a:r>
              <a:rPr lang="el-GR" dirty="0" err="1" smtClean="0"/>
              <a:t>σωματοδόμηση</a:t>
            </a:r>
            <a:r>
              <a:rPr lang="el-GR" dirty="0" smtClean="0"/>
              <a:t>» (</a:t>
            </a:r>
            <a:r>
              <a:rPr lang="en-US" dirty="0" smtClean="0"/>
              <a:t>body building</a:t>
            </a:r>
            <a:r>
              <a:rPr lang="el-GR" dirty="0" smtClean="0"/>
              <a:t>, σε απλά ελληνικά)- είναι μια μεγάλη ανάγκη. Που πρέπει να υπηρετείται ιδιαίτερα σε συνθήκες έξαρσης του αθλητικού φαινομένου και κυκλοφορίας πολλών και διαφόρων ιδεολογημάτων, «συνταγών επιτυχίας» και ανόδου στην «κορυφή», υποταγής σε σκληρές μορφές πειθαρχίας. Από την άποψη αυτή η επιλογή ορισμένων αθλητικών γεγονότων που πραγματοποιήθηκαν μέσα σε ιδιάζουσες συνθήκες, επιτρέπει την καλύτερη οπτική του αθλητικού φαινομένου και του πολιτισμού με τον οποίο αυτό συνδέεται. Ένα τέτοιο γεγονός ήταν οι Ολυμπιακοί Αγώνες του 1936 στο Βερολίνο.</a:t>
            </a:r>
          </a:p>
          <a:p>
            <a:pPr marL="365760" indent="-283464" fontAlgn="auto">
              <a:spcAft>
                <a:spcPts val="0"/>
              </a:spcAft>
              <a:buFont typeface="Wingdings 2"/>
              <a:buChar char=""/>
              <a:defRPr/>
            </a:pPr>
            <a:r>
              <a:rPr lang="el-GR" dirty="0" smtClean="0"/>
              <a:t>Ο Αμερικανός </a:t>
            </a:r>
            <a:r>
              <a:rPr lang="el-GR" dirty="0" err="1" smtClean="0"/>
              <a:t>Ρίτσαρντ</a:t>
            </a:r>
            <a:r>
              <a:rPr lang="el-GR" dirty="0" smtClean="0"/>
              <a:t> </a:t>
            </a:r>
            <a:r>
              <a:rPr lang="el-GR" dirty="0" err="1" smtClean="0"/>
              <a:t>Μάντελ</a:t>
            </a:r>
            <a:r>
              <a:rPr lang="el-GR" dirty="0" smtClean="0"/>
              <a:t>, καταπληκτικός γραφιάς από την άποψη της παραγωγής ενός αναγνώσιμου κειμένου, δεν κατέληξε σε ένα πληκτικό κολάζ πληροφοριών- κατά τα ειωθότα των πολλών και διαφόρων βιβλίων, που απλώς σωρεύουν στοιχεία για να χρησιμεύσουν στην παραγωγή άρθρων ή άλλων βιβλίων... Αντίθετα παρουσιάζει ολοζώντανες προτάσεις, συνθέτοντας κοινωνικές και αθλητικές γνώσεις και παρέχοντας μια περιεκτική περιγραφή της εποχής.</a:t>
            </a:r>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51F9F772-56B7-4C30-A77F-D44A99FC0B66}" type="slidenum">
              <a:rPr lang="el-GR"/>
              <a:pPr>
                <a:defRPr/>
              </a:pPr>
              <a:t>49</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313"/>
            <a:ext cx="8229600" cy="1143000"/>
          </a:xfrm>
          <a:solidFill>
            <a:schemeClr val="accent2">
              <a:lumMod val="40000"/>
              <a:lumOff val="60000"/>
            </a:schemeClr>
          </a:solidFill>
        </p:spPr>
        <p:txBody>
          <a:bodyPr>
            <a:normAutofit fontScale="90000"/>
          </a:bodyPr>
          <a:lstStyle/>
          <a:p>
            <a:pPr fontAlgn="auto">
              <a:spcAft>
                <a:spcPts val="0"/>
              </a:spcAft>
              <a:defRPr/>
            </a:pPr>
            <a:r>
              <a:rPr lang="el-GR" dirty="0" smtClean="0">
                <a:solidFill>
                  <a:schemeClr val="tx2">
                    <a:satMod val="130000"/>
                  </a:schemeClr>
                </a:solidFill>
              </a:rPr>
              <a:t>Η «Ζωή» στα </a:t>
            </a:r>
            <a:r>
              <a:rPr lang="el-GR" dirty="0" err="1" smtClean="0">
                <a:solidFill>
                  <a:schemeClr val="tx2">
                    <a:satMod val="130000"/>
                  </a:schemeClr>
                </a:solidFill>
              </a:rPr>
              <a:t>μπλοκς</a:t>
            </a:r>
            <a:r>
              <a:rPr lang="el-GR" dirty="0" smtClean="0">
                <a:solidFill>
                  <a:schemeClr val="tx2">
                    <a:satMod val="130000"/>
                  </a:schemeClr>
                </a:solidFill>
              </a:rPr>
              <a:t> των κρατουμένων</a:t>
            </a:r>
            <a:endParaRPr lang="el-GR" dirty="0">
              <a:solidFill>
                <a:schemeClr val="tx2">
                  <a:satMod val="130000"/>
                </a:schemeClr>
              </a:solidFill>
            </a:endParaRPr>
          </a:p>
        </p:txBody>
      </p:sp>
      <p:pic>
        <p:nvPicPr>
          <p:cNvPr id="18434" name="Picture 2" descr="E:\g18.jpg"/>
          <p:cNvPicPr>
            <a:picLocks noGrp="1" noChangeAspect="1" noChangeArrowheads="1"/>
          </p:cNvPicPr>
          <p:nvPr>
            <p:ph idx="1"/>
          </p:nvPr>
        </p:nvPicPr>
        <p:blipFill>
          <a:blip r:embed="rId3"/>
          <a:srcRect/>
          <a:stretch>
            <a:fillRect/>
          </a:stretch>
        </p:blipFill>
        <p:spPr>
          <a:xfrm>
            <a:off x="1571625" y="1643063"/>
            <a:ext cx="6215063" cy="4429125"/>
          </a:xfrm>
          <a:ln w="57150">
            <a:solidFill>
              <a:schemeClr val="tx1"/>
            </a:solidFill>
          </a:ln>
        </p:spPr>
      </p:pic>
      <p:sp>
        <p:nvSpPr>
          <p:cNvPr id="6" name="5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186A8121-680C-46F7-80F6-63AA5E3C8886}" type="slidenum">
              <a:rPr lang="el-GR"/>
              <a:pPr>
                <a:defRPr/>
              </a:pPr>
              <a:t>5</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142875"/>
            <a:ext cx="7499350" cy="1071563"/>
          </a:xfrm>
          <a:solidFill>
            <a:schemeClr val="accent2">
              <a:lumMod val="40000"/>
              <a:lumOff val="60000"/>
            </a:schemeClr>
          </a:solidFill>
          <a:ln w="28575">
            <a:solidFill>
              <a:schemeClr val="tx1"/>
            </a:solidFill>
          </a:ln>
        </p:spPr>
        <p:txBody>
          <a:bodyPr anchor="t">
            <a:normAutofit fontScale="90000"/>
          </a:bodyPr>
          <a:lstStyle/>
          <a:p>
            <a:pPr fontAlgn="auto">
              <a:spcAft>
                <a:spcPts val="0"/>
              </a:spcAft>
              <a:defRPr/>
            </a:pPr>
            <a:r>
              <a:rPr lang="el-GR" sz="2200" b="1" dirty="0" smtClean="0">
                <a:solidFill>
                  <a:schemeClr val="tx2">
                    <a:satMod val="130000"/>
                  </a:schemeClr>
                </a:solidFill>
              </a:rPr>
              <a:t>Η διανοητική και ιδεολογική προετοιμασία του ναζισμού.</a:t>
            </a:r>
            <a:r>
              <a:rPr lang="el-GR" sz="2200" dirty="0" smtClean="0">
                <a:solidFill>
                  <a:schemeClr val="tx2">
                    <a:satMod val="130000"/>
                  </a:schemeClr>
                </a:solidFill>
              </a:rPr>
              <a:t/>
            </a:r>
            <a:br>
              <a:rPr lang="el-GR" sz="2200" dirty="0" smtClean="0">
                <a:solidFill>
                  <a:schemeClr val="tx2">
                    <a:satMod val="130000"/>
                  </a:schemeClr>
                </a:solidFill>
              </a:rPr>
            </a:br>
            <a:r>
              <a:rPr lang="el-GR" sz="2200" dirty="0" smtClean="0">
                <a:solidFill>
                  <a:schemeClr val="tx2">
                    <a:satMod val="130000"/>
                  </a:schemeClr>
                </a:solidFill>
              </a:rPr>
              <a:t>(Αποσπάσματα από το βιβλίο του </a:t>
            </a:r>
            <a:r>
              <a:rPr lang="en-US" sz="2200" b="1" dirty="0" smtClean="0">
                <a:solidFill>
                  <a:schemeClr val="tx2">
                    <a:satMod val="130000"/>
                  </a:schemeClr>
                </a:solidFill>
              </a:rPr>
              <a:t>Jeffrey </a:t>
            </a:r>
            <a:r>
              <a:rPr lang="en-US" sz="2200" b="1" dirty="0" err="1" smtClean="0">
                <a:solidFill>
                  <a:schemeClr val="tx2">
                    <a:satMod val="130000"/>
                  </a:schemeClr>
                </a:solidFill>
              </a:rPr>
              <a:t>Herf</a:t>
            </a:r>
            <a:r>
              <a:rPr lang="en-US" sz="2200" dirty="0" smtClean="0">
                <a:solidFill>
                  <a:schemeClr val="tx2">
                    <a:satMod val="130000"/>
                  </a:schemeClr>
                </a:solidFill>
              </a:rPr>
              <a:t> </a:t>
            </a:r>
            <a:r>
              <a:rPr lang="el-GR" sz="2200" dirty="0" smtClean="0">
                <a:solidFill>
                  <a:schemeClr val="tx2">
                    <a:satMod val="130000"/>
                  </a:schemeClr>
                </a:solidFill>
              </a:rPr>
              <a:t>«Αντιδραστικός Μοντερνισμός»).</a:t>
            </a:r>
            <a:r>
              <a:rPr lang="el-GR" dirty="0" smtClean="0">
                <a:solidFill>
                  <a:schemeClr val="tx2">
                    <a:satMod val="130000"/>
                  </a:schemeClr>
                </a:solidFill>
              </a:rPr>
              <a:t/>
            </a:r>
            <a:br>
              <a:rPr lang="el-GR" dirty="0" smtClean="0">
                <a:solidFill>
                  <a:schemeClr val="tx2">
                    <a:satMod val="130000"/>
                  </a:schemeClr>
                </a:solidFill>
              </a:rPr>
            </a:br>
            <a:endParaRPr lang="el-GR" dirty="0">
              <a:solidFill>
                <a:schemeClr val="tx2">
                  <a:satMod val="130000"/>
                </a:schemeClr>
              </a:solidFill>
            </a:endParaRPr>
          </a:p>
        </p:txBody>
      </p:sp>
      <p:sp>
        <p:nvSpPr>
          <p:cNvPr id="3" name="2 - Θέση περιεχομένου"/>
          <p:cNvSpPr>
            <a:spLocks noGrp="1"/>
          </p:cNvSpPr>
          <p:nvPr>
            <p:ph idx="1"/>
          </p:nvPr>
        </p:nvSpPr>
        <p:spPr>
          <a:xfrm>
            <a:off x="1285875" y="1500188"/>
            <a:ext cx="7648575" cy="4929187"/>
          </a:xfrm>
        </p:spPr>
        <p:txBody>
          <a:bodyPr>
            <a:normAutofit fontScale="40000" lnSpcReduction="20000"/>
          </a:bodyPr>
          <a:lstStyle/>
          <a:p>
            <a:pPr marL="365760" indent="-283464" fontAlgn="auto">
              <a:spcAft>
                <a:spcPts val="0"/>
              </a:spcAft>
              <a:buFont typeface="Wingdings 2"/>
              <a:buChar char=""/>
              <a:defRPr/>
            </a:pPr>
            <a:r>
              <a:rPr lang="el-GR" sz="3500" dirty="0" smtClean="0"/>
              <a:t>[...] οι συντηρητικοί επαναστάτες ήταν εθνικιστές που πίστευαν ότι οι αρετές του γερμανικού </a:t>
            </a:r>
            <a:r>
              <a:rPr lang="en-US" sz="3500" dirty="0" smtClean="0"/>
              <a:t>Volk</a:t>
            </a:r>
            <a:r>
              <a:rPr lang="el-GR" sz="3500" dirty="0" smtClean="0"/>
              <a:t> [= λαού] ήταν ανώτερες από τις καταστρεπτικές επιρροές του δυτικού καπιταλισμού και φιλελευθερισμού από τη μια, και του μαρξιστικού σοσιαλισμού από την άλλη. Αυτό προσέδωσε στα κείμενά τους έναν κυρίαρχο </a:t>
            </a:r>
            <a:r>
              <a:rPr lang="el-GR" sz="3500" dirty="0" err="1" smtClean="0"/>
              <a:t>αντιμοντερνιστικό</a:t>
            </a:r>
            <a:r>
              <a:rPr lang="el-GR" sz="3500" dirty="0" smtClean="0"/>
              <a:t> τόνο. Υπεράσπιζαν τη </a:t>
            </a:r>
            <a:r>
              <a:rPr lang="en-US" sz="3500" dirty="0" err="1" smtClean="0"/>
              <a:t>Volkische</a:t>
            </a:r>
            <a:r>
              <a:rPr lang="en-US" sz="3500" dirty="0" smtClean="0"/>
              <a:t> </a:t>
            </a:r>
            <a:r>
              <a:rPr lang="en-US" sz="3500" dirty="0" err="1" smtClean="0"/>
              <a:t>Kultur</a:t>
            </a:r>
            <a:r>
              <a:rPr lang="el-GR" sz="3500" dirty="0" smtClean="0"/>
              <a:t> [= λαϊκή κουλτούρα] απέναντι στην κοσμοπολίτικη </a:t>
            </a:r>
            <a:r>
              <a:rPr lang="en-US" sz="3500" dirty="0" err="1" smtClean="0"/>
              <a:t>Zivilisation</a:t>
            </a:r>
            <a:r>
              <a:rPr lang="el-GR" sz="3500" dirty="0" smtClean="0"/>
              <a:t> [= τεχνικός πολιτισμός]. Η πρώτη είχε τις ρίζες της στο λαό. Η δεύτερη ήταν άψυχη, εξωτερική, τεχνητή.</a:t>
            </a:r>
          </a:p>
          <a:p>
            <a:pPr marL="365760" indent="-283464" fontAlgn="auto">
              <a:spcAft>
                <a:spcPts val="0"/>
              </a:spcAft>
              <a:buFont typeface="Wingdings 2"/>
              <a:buChar char=""/>
              <a:defRPr/>
            </a:pPr>
            <a:r>
              <a:rPr lang="el-GR" sz="3500" dirty="0" smtClean="0"/>
              <a:t>Γι’ αυτούς [...] «Το Βερολίνο ήταν η άκαρδη μητρόπολη των αριστερών διανοουμένων, της πορνογραφίας και της μαζικής κατανάλωσης». [...]</a:t>
            </a:r>
          </a:p>
          <a:p>
            <a:pPr marL="365760" indent="-283464" fontAlgn="auto">
              <a:spcAft>
                <a:spcPts val="0"/>
              </a:spcAft>
              <a:buFont typeface="Wingdings 2"/>
              <a:buChar char=""/>
              <a:defRPr/>
            </a:pPr>
            <a:r>
              <a:rPr lang="el-GR" sz="3500" dirty="0" smtClean="0"/>
              <a:t>[...] Το κεντρικό αντιθετικό δίπολο του εθνικισμού τους ήταν αυτό της </a:t>
            </a:r>
            <a:r>
              <a:rPr lang="en-US" sz="3500" dirty="0" err="1" smtClean="0"/>
              <a:t>Kultur</a:t>
            </a:r>
            <a:r>
              <a:rPr lang="en-US" sz="3500" dirty="0" smtClean="0"/>
              <a:t> </a:t>
            </a:r>
            <a:r>
              <a:rPr lang="en-US" sz="3500" dirty="0" err="1" smtClean="0"/>
              <a:t>vs</a:t>
            </a:r>
            <a:r>
              <a:rPr lang="en-US" sz="3500" dirty="0" smtClean="0"/>
              <a:t> </a:t>
            </a:r>
            <a:r>
              <a:rPr lang="en-US" sz="3500" dirty="0" err="1" smtClean="0"/>
              <a:t>Zivilisation</a:t>
            </a:r>
            <a:r>
              <a:rPr lang="el-GR" sz="3500" dirty="0" smtClean="0"/>
              <a:t>. Από τη μια μεριά έστεκε το </a:t>
            </a:r>
            <a:r>
              <a:rPr lang="en-US" sz="3500" dirty="0" smtClean="0"/>
              <a:t>Volk</a:t>
            </a:r>
            <a:r>
              <a:rPr lang="el-GR" sz="3500" dirty="0" smtClean="0"/>
              <a:t> ως κοινότητα αίματος, φυλής και πολιτιστικής παράδοσης. Από την άλλη βρισκόταν η απειλή του </a:t>
            </a:r>
            <a:r>
              <a:rPr lang="en-US" sz="3500" dirty="0" err="1" smtClean="0"/>
              <a:t>Amerikanismus</a:t>
            </a:r>
            <a:r>
              <a:rPr lang="el-GR" sz="3500" dirty="0" smtClean="0"/>
              <a:t>, ο φιλελευθερισμός, το εμπόριο, ο υλισμός, το κοινοβούλιο με τα πολιτικά κόμματα, και η Δημοκρατία της </a:t>
            </a:r>
            <a:r>
              <a:rPr lang="el-GR" sz="3500" dirty="0" err="1" smtClean="0"/>
              <a:t>Βαϊμάρης</a:t>
            </a:r>
            <a:r>
              <a:rPr lang="el-GR" sz="3500" dirty="0" smtClean="0"/>
              <a:t>. Ο εθνικισμός λειτουργούσε ως μια εγκόσμια θρησκεία που υποσχόταν μια εναλλακτική λύση απέναντι σε πολύπλοκα προβλήματα              καπιταλιστικού και κομμουνιστικού </a:t>
            </a:r>
            <a:r>
              <a:rPr lang="el-GR" sz="3500" dirty="0" err="1" smtClean="0"/>
              <a:t>εξορθολογισμού</a:t>
            </a:r>
            <a:r>
              <a:rPr lang="el-GR" sz="3500" dirty="0" smtClean="0"/>
              <a:t>. [...]</a:t>
            </a:r>
          </a:p>
          <a:p>
            <a:pPr marL="365760" indent="-283464" fontAlgn="auto">
              <a:spcAft>
                <a:spcPts val="0"/>
              </a:spcAft>
              <a:buFont typeface="Wingdings 2"/>
              <a:buChar char=""/>
              <a:defRPr/>
            </a:pPr>
            <a:r>
              <a:rPr lang="el-GR" sz="3500" dirty="0" smtClean="0"/>
              <a:t>Ο Χίτλερ απεχθανόταν το λαϊκό </a:t>
            </a:r>
            <a:r>
              <a:rPr lang="el-GR" sz="3500" dirty="0" err="1" smtClean="0"/>
              <a:t>βουκολισμό</a:t>
            </a:r>
            <a:r>
              <a:rPr lang="el-GR" sz="3500" dirty="0" smtClean="0"/>
              <a:t>, πρεσβεύοντας αυτό που ο </a:t>
            </a:r>
            <a:r>
              <a:rPr lang="el-GR" sz="3500" dirty="0" err="1" smtClean="0"/>
              <a:t>Γκαίμπελς</a:t>
            </a:r>
            <a:r>
              <a:rPr lang="el-GR" sz="3500" dirty="0" smtClean="0"/>
              <a:t> αποκαλούσε «ατσαλένιο ρομαντισμό». Αντίθετα όμως μ’ αυτούς, ο Χίτλερ είχε δεσμευτεί να ακολουθήσει τις συνέπειες των ιδεών τους μέχρι τη λογική τους απόληξη τον πόλεμο και τη μαζική εξόντωση. [...]</a:t>
            </a:r>
          </a:p>
          <a:p>
            <a:pPr marL="365760" indent="-283464" fontAlgn="auto">
              <a:spcAft>
                <a:spcPts val="0"/>
              </a:spcAft>
              <a:buFont typeface="Wingdings 2"/>
              <a:buChar char=""/>
              <a:defRPr/>
            </a:pPr>
            <a:r>
              <a:rPr lang="el-GR" sz="3500" dirty="0" smtClean="0"/>
              <a:t>[...] η βιασύνη για συγκρίσεις συσκότισε τη γερμανική μοναδικότητα. Πουθενά αλλού στην Ευρώπη η τεχνολογική </a:t>
            </a:r>
            <a:r>
              <a:rPr lang="el-GR" sz="3500" dirty="0" err="1" smtClean="0"/>
              <a:t>νεωτερικότητα</a:t>
            </a:r>
            <a:r>
              <a:rPr lang="el-GR" sz="3500" dirty="0" smtClean="0"/>
              <a:t> και η ρομαντική διαμαρτυρία δεν συγκρούστηκαν με τόση σφοδρότητα όσο στη Γερμανία. Πουθενά αλλού δεν υπήρξε τόσο ταχεία εκβιομηχάνιση με την απουσία επιτυχημένης αστικής επανάστασης. Και πουθενά αλλού η διαμαρτυρία ενάντια στο Διαφωτισμό δεν αποτέλεσε συστατικό στοιχείο στη διαμόρφωση της εθνικής ταυτότητας, όπως έγινε στη Γερμανία από τις αρχές του δεκάτου ενάτου αιώνα και ως τη Βαϊμάρη. [...]</a:t>
            </a:r>
          </a:p>
          <a:p>
            <a:pPr marL="365760" indent="-283464" fontAlgn="auto">
              <a:spcAft>
                <a:spcPts val="0"/>
              </a:spcAft>
              <a:buFont typeface="Wingdings 2"/>
              <a:buNone/>
              <a:defRPr/>
            </a:pPr>
            <a:endParaRPr lang="el-GR" dirty="0" smtClean="0"/>
          </a:p>
          <a:p>
            <a:pPr marL="365760" indent="-283464" fontAlgn="auto">
              <a:spcAft>
                <a:spcPts val="0"/>
              </a:spcAft>
              <a:buFont typeface="Wingdings 2"/>
              <a:buChar char=""/>
              <a:defRPr/>
            </a:pPr>
            <a:endParaRPr lang="el-GR" dirty="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73EE19C4-5AEF-46D6-B938-45CE678E56C0}" type="slidenum">
              <a:rPr lang="el-GR"/>
              <a:pPr>
                <a:defRPr/>
              </a:pPr>
              <a:t>50</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20000"/>
              <a:lumOff val="80000"/>
            </a:schemeClr>
          </a:solidFill>
          <a:ln w="38100">
            <a:solidFill>
              <a:schemeClr val="tx1"/>
            </a:solidFill>
          </a:ln>
        </p:spPr>
        <p:txBody>
          <a:bodyPr/>
          <a:lstStyle/>
          <a:p>
            <a:pPr fontAlgn="auto">
              <a:spcAft>
                <a:spcPts val="0"/>
              </a:spcAft>
              <a:defRPr/>
            </a:pPr>
            <a:r>
              <a:rPr lang="el-GR" b="1" i="1" dirty="0" smtClean="0">
                <a:solidFill>
                  <a:schemeClr val="tx2">
                    <a:satMod val="130000"/>
                  </a:schemeClr>
                </a:solidFill>
              </a:rPr>
              <a:t>Ερμηνείες για το ναζισμό</a:t>
            </a:r>
            <a:endParaRPr lang="el-GR" i="1" dirty="0">
              <a:solidFill>
                <a:schemeClr val="tx2">
                  <a:satMod val="130000"/>
                </a:schemeClr>
              </a:solidFill>
            </a:endParaRPr>
          </a:p>
        </p:txBody>
      </p:sp>
      <p:sp>
        <p:nvSpPr>
          <p:cNvPr id="3" name="2 - Θέση περιεχομένου"/>
          <p:cNvSpPr>
            <a:spLocks noGrp="1"/>
          </p:cNvSpPr>
          <p:nvPr>
            <p:ph idx="1"/>
          </p:nvPr>
        </p:nvSpPr>
        <p:spPr>
          <a:xfrm>
            <a:off x="1435100" y="1714500"/>
            <a:ext cx="7499350" cy="4643438"/>
          </a:xfrm>
        </p:spPr>
        <p:txBody>
          <a:bodyPr>
            <a:normAutofit fontScale="40000" lnSpcReduction="20000"/>
          </a:bodyPr>
          <a:lstStyle/>
          <a:p>
            <a:pPr marL="365760" indent="-283464" fontAlgn="auto">
              <a:spcAft>
                <a:spcPts val="0"/>
              </a:spcAft>
              <a:buFont typeface="Wingdings 2"/>
              <a:buNone/>
              <a:defRPr/>
            </a:pPr>
            <a:r>
              <a:rPr lang="el-GR" dirty="0" smtClean="0"/>
              <a:t>. </a:t>
            </a:r>
          </a:p>
          <a:p>
            <a:pPr marL="365760" indent="-283464" fontAlgn="auto">
              <a:spcAft>
                <a:spcPts val="0"/>
              </a:spcAft>
              <a:buFont typeface="Wingdings 2"/>
              <a:buChar char=""/>
              <a:defRPr/>
            </a:pPr>
            <a:r>
              <a:rPr lang="el-GR" sz="4000" b="1" dirty="0" smtClean="0"/>
              <a:t>Δύο είναι στη σημερινή ιστοριογραφία οι κυρίαρχες ερμηνείες για την εμφάνιση του ναζισμού και την ακραία συνέπειά του, το Ολοκαύτωμα.</a:t>
            </a:r>
          </a:p>
          <a:p>
            <a:pPr marL="365760" indent="-283464" fontAlgn="auto">
              <a:spcAft>
                <a:spcPts val="0"/>
              </a:spcAft>
              <a:buFont typeface="Wingdings 2"/>
              <a:buChar char=""/>
              <a:defRPr/>
            </a:pPr>
            <a:r>
              <a:rPr lang="el-GR" sz="4000" b="1" dirty="0" smtClean="0"/>
              <a:t>Με βάση την πρώτη</a:t>
            </a:r>
            <a:r>
              <a:rPr lang="el-GR" sz="4000" dirty="0" smtClean="0"/>
              <a:t>, ο ιδιαίτερος ιστορικός ρόλος του Χίτλερ και το Ολοκαύτωμα θεωρούνται συνέπεια της πολιτισμικής ιδιαιτερότητας του γερμανικού έθνους και της απόλυτης σχεδόν διάβρωσης του γερμανικού λαού από την ιδεολογία του εθνικοσοσιαλισμού.</a:t>
            </a:r>
          </a:p>
          <a:p>
            <a:pPr marL="365760" indent="-283464" fontAlgn="auto">
              <a:spcAft>
                <a:spcPts val="0"/>
              </a:spcAft>
              <a:buFont typeface="Wingdings 2"/>
              <a:buChar char=""/>
              <a:defRPr/>
            </a:pPr>
            <a:r>
              <a:rPr lang="el-GR" sz="4000" b="1" dirty="0" smtClean="0"/>
              <a:t>Με βάση τη δε</a:t>
            </a:r>
            <a:r>
              <a:rPr lang="el-GR" sz="4000" dirty="0" smtClean="0"/>
              <a:t>ύτερη, οι καθοριστικοί παράγοντες που οδήγησαν στο ναζισμό και το Ολοκαύτωμα δεν έχουν τόσο σχέση με την πολιτισμική ιδιαιτερότητα του γερμανικού λαού, όσο είναι συνέπεια των ιδιαιτεροτήτων του γερμανικού πολιτικού συστήματος: την μη εμπέδωσης δημοκρατικών αξιών- παρά την ύπαρξη κοινοβουλευτικών θεσμών- της κυριαρχίας του στρατού και της γραφειοκρατίας, της παράδοξης συνάρθρωσης ιδεών που έρχονταν σε αντίθεση με το Διαφωτισμό και τον πολιτικό φιλελευθερισμό με τα πλέον προωθημένα επιτεύγματα της δυτικής τεχνολογίας, τελικά της αδυναμίας των ηγετικών ομάδων κυρίως του ναζιστικού κόμματος, του γερμανικού κράτους και της γερμανικής κοινωνίας να αντιληφθούν τις ηθικές συνέπειες της εξόντωσης των πολιτικών και φυλετικών «εχθρών», καταφεύγοντας στη χρήση των πλέον προωθημένων τεχνολογικών μέσων με αποκλειστικό κριτήριο την επινοημένη διαφορά.</a:t>
            </a:r>
          </a:p>
          <a:p>
            <a:pPr marL="365760" indent="-283464" fontAlgn="auto">
              <a:spcAft>
                <a:spcPts val="0"/>
              </a:spcAft>
              <a:buFont typeface="Wingdings 2"/>
              <a:buNone/>
              <a:defRPr/>
            </a:pPr>
            <a:endParaRPr lang="el-GR" dirty="0" smtClean="0"/>
          </a:p>
        </p:txBody>
      </p:sp>
      <p:sp>
        <p:nvSpPr>
          <p:cNvPr id="4" name="3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p>
            <a:pPr>
              <a:defRPr/>
            </a:pPr>
            <a:fld id="{35F07055-4247-4803-AA9B-81B12B3278B1}" type="slidenum">
              <a:rPr lang="el-GR"/>
              <a:pPr>
                <a:defRPr/>
              </a:pPr>
              <a:t>51</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pPr>
              <a:defRPr/>
            </a:pPr>
            <a:fld id="{A1DECC76-8B79-4596-8677-179887768F5E}" type="slidenum">
              <a:rPr lang="el-GR"/>
              <a:pPr>
                <a:defRPr/>
              </a:pPr>
              <a:t>52</a:t>
            </a:fld>
            <a:endParaRPr lang="el-GR"/>
          </a:p>
        </p:txBody>
      </p:sp>
      <p:pic>
        <p:nvPicPr>
          <p:cNvPr id="66563" name="Picture 2" descr="g28"/>
          <p:cNvPicPr>
            <a:picLocks noChangeAspect="1" noChangeArrowheads="1"/>
          </p:cNvPicPr>
          <p:nvPr/>
        </p:nvPicPr>
        <p:blipFill>
          <a:blip r:embed="rId3"/>
          <a:srcRect/>
          <a:stretch>
            <a:fillRect/>
          </a:stretch>
        </p:blipFill>
        <p:spPr bwMode="auto">
          <a:xfrm>
            <a:off x="1000125" y="214313"/>
            <a:ext cx="5214938" cy="3500437"/>
          </a:xfrm>
          <a:prstGeom prst="rect">
            <a:avLst/>
          </a:prstGeom>
          <a:noFill/>
          <a:ln w="38100">
            <a:solidFill>
              <a:schemeClr val="tx1"/>
            </a:solidFill>
            <a:miter lim="800000"/>
            <a:headEnd/>
            <a:tailEnd/>
          </a:ln>
        </p:spPr>
      </p:pic>
      <p:pic>
        <p:nvPicPr>
          <p:cNvPr id="66564" name="Picture 3" descr="hitler"/>
          <p:cNvPicPr>
            <a:picLocks noChangeAspect="1" noChangeArrowheads="1"/>
          </p:cNvPicPr>
          <p:nvPr/>
        </p:nvPicPr>
        <p:blipFill>
          <a:blip r:embed="rId4"/>
          <a:srcRect/>
          <a:stretch>
            <a:fillRect/>
          </a:stretch>
        </p:blipFill>
        <p:spPr bwMode="auto">
          <a:xfrm>
            <a:off x="4929188" y="3929063"/>
            <a:ext cx="3943350" cy="2466975"/>
          </a:xfrm>
          <a:prstGeom prst="rect">
            <a:avLst/>
          </a:prstGeom>
          <a:noFill/>
          <a:ln w="28575">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pPr>
              <a:defRPr/>
            </a:pPr>
            <a:fld id="{62F85ECB-79FE-4D7C-804B-0710BBB369CE}" type="slidenum">
              <a:rPr lang="el-GR"/>
              <a:pPr>
                <a:defRPr/>
              </a:pPr>
              <a:t>53</a:t>
            </a:fld>
            <a:endParaRPr lang="el-GR"/>
          </a:p>
        </p:txBody>
      </p:sp>
      <p:pic>
        <p:nvPicPr>
          <p:cNvPr id="3074" name="Picture 2"/>
          <p:cNvPicPr>
            <a:picLocks noChangeAspect="1" noChangeArrowheads="1"/>
          </p:cNvPicPr>
          <p:nvPr/>
        </p:nvPicPr>
        <p:blipFill>
          <a:blip r:embed="rId3"/>
          <a:srcRect/>
          <a:stretch>
            <a:fillRect/>
          </a:stretch>
        </p:blipFill>
        <p:spPr bwMode="auto">
          <a:xfrm>
            <a:off x="3071813" y="214313"/>
            <a:ext cx="3429000" cy="6286500"/>
          </a:xfrm>
          <a:prstGeom prst="rect">
            <a:avLst/>
          </a:prstGeom>
          <a:solidFill>
            <a:schemeClr val="accent2">
              <a:lumMod val="75000"/>
            </a:schemeClr>
          </a:solidFill>
          <a:ln w="57150">
            <a:solidFill>
              <a:schemeClr val="accent2">
                <a:lumMod val="75000"/>
              </a:schemeClr>
            </a:solidFill>
            <a:miter lim="800000"/>
            <a:headEnd/>
            <a:tailEnd/>
          </a:ln>
          <a:effectLst/>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Τίτλος"/>
          <p:cNvSpPr>
            <a:spLocks noGrp="1"/>
          </p:cNvSpPr>
          <p:nvPr>
            <p:ph type="title"/>
          </p:nvPr>
        </p:nvSpPr>
        <p:spPr bwMode="auto">
          <a:xfrm>
            <a:off x="5715000" y="357188"/>
            <a:ext cx="3071813" cy="5929312"/>
          </a:xfrm>
        </p:spPr>
        <p:txBody>
          <a:bodyPr vert="horz" wrap="square" lIns="91440" tIns="45720" rIns="91440" bIns="45720" numCol="1" anchorCtr="0" compatLnSpc="1">
            <a:prstTxWarp prst="textNoShape">
              <a:avLst/>
            </a:prstTxWarp>
          </a:bodyPr>
          <a:lstStyle/>
          <a:p>
            <a:r>
              <a:rPr lang="el-GR" smtClean="0"/>
              <a:t>Για τους μικρούς θεούς, που κάποιοι κρύβουν μέσα τους, δίχως να το ξέρουν, για την υπομονή τους, την καρτερικότητα, την αρετή, την ειλικρίνεια, τη σταθερότητα στην πίστη του ιδανικού στον κόσμο της ατέλειας. Και δώσε μου την καθαρότητα του πνεύματος για να ξεχωρίσω και να καταλάβω το ρόλο της μοίρας μέσα στη ζωή των ανθρώπων.</a:t>
            </a:r>
          </a:p>
        </p:txBody>
      </p:sp>
      <p:sp>
        <p:nvSpPr>
          <p:cNvPr id="3" name="2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4" name="3 - Θέση αριθμού διαφάνειας"/>
          <p:cNvSpPr>
            <a:spLocks noGrp="1"/>
          </p:cNvSpPr>
          <p:nvPr>
            <p:ph type="sldNum" sz="quarter" idx="12"/>
          </p:nvPr>
        </p:nvSpPr>
        <p:spPr/>
        <p:txBody>
          <a:bodyPr/>
          <a:lstStyle/>
          <a:p>
            <a:pPr>
              <a:defRPr/>
            </a:pPr>
            <a:fld id="{192D2E5C-63EB-4895-8B86-C2507D1B30BD}" type="slidenum">
              <a:rPr lang="el-GR"/>
              <a:pPr>
                <a:defRPr/>
              </a:pPr>
              <a:t>54</a:t>
            </a:fld>
            <a:endParaRPr lang="el-GR"/>
          </a:p>
        </p:txBody>
      </p:sp>
      <p:pic>
        <p:nvPicPr>
          <p:cNvPr id="8" name="7 - Θέση εικόνας" descr="Γλυκιά ζωή.jpg"/>
          <p:cNvPicPr>
            <a:picLocks noGrp="1" noChangeAspect="1"/>
          </p:cNvPicPr>
          <p:nvPr>
            <p:ph type="pic" idx="1"/>
          </p:nvPr>
        </p:nvPicPr>
        <p:blipFill>
          <a:blip r:embed="rId3" cstate="print"/>
          <a:srcRect l="7336" r="7336"/>
          <a:stretch>
            <a:fillRect/>
          </a:stretch>
        </p:blipFill>
        <p:spPr>
          <a:xfrm>
            <a:off x="838200" y="1071547"/>
            <a:ext cx="4419600" cy="3585988"/>
          </a:xfrm>
        </p:spPr>
      </p:pic>
      <p:sp>
        <p:nvSpPr>
          <p:cNvPr id="68613" name="5 - Θέση κειμένου"/>
          <p:cNvSpPr>
            <a:spLocks noGrp="1"/>
          </p:cNvSpPr>
          <p:nvPr>
            <p:ph type="body" sz="half" idx="2"/>
          </p:nvPr>
        </p:nvSpPr>
        <p:spPr>
          <a:xfrm>
            <a:off x="838200" y="4643438"/>
            <a:ext cx="4419600" cy="1000125"/>
          </a:xfrm>
        </p:spPr>
        <p:txBody>
          <a:bodyPr/>
          <a:lstStyle/>
          <a:p>
            <a:pPr>
              <a:spcBef>
                <a:spcPct val="0"/>
              </a:spcBef>
            </a:pPr>
            <a:r>
              <a:rPr lang="el-GR" smtClean="0"/>
              <a:t>Οι επιμελήτριες αυτής της σύντομης παρουσίασης</a:t>
            </a:r>
            <a:r>
              <a:rPr lang="en-US" smtClean="0"/>
              <a:t>, </a:t>
            </a:r>
            <a:r>
              <a:rPr lang="el-GR" smtClean="0"/>
              <a:t>Αμαλία &amp; Βάσω Κ. Ηλιάδη, απολαμβάνοντας τις χαρές της ζωής  σε διακοπές στην Πάρο. Γιατί η ελευθερία που μας  χαρίστηκε με αγώνες είναι ανθρώπινο δώρο.</a:t>
            </a: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143000"/>
          </a:xfrm>
        </p:spPr>
        <p:txBody>
          <a:bodyPr>
            <a:normAutofit fontScale="90000"/>
          </a:bodyPr>
          <a:lstStyle/>
          <a:p>
            <a:pPr fontAlgn="auto">
              <a:spcAft>
                <a:spcPts val="0"/>
              </a:spcAft>
              <a:defRPr/>
            </a:pPr>
            <a:r>
              <a:rPr lang="el-GR" dirty="0" smtClean="0">
                <a:solidFill>
                  <a:schemeClr val="tx2">
                    <a:satMod val="130000"/>
                  </a:schemeClr>
                </a:solidFill>
              </a:rPr>
              <a:t>Εκτελέσεις και στοίβαγμα στους θαλάμους</a:t>
            </a:r>
            <a:endParaRPr lang="el-GR" dirty="0">
              <a:solidFill>
                <a:schemeClr val="tx2">
                  <a:satMod val="130000"/>
                </a:schemeClr>
              </a:solidFill>
            </a:endParaRPr>
          </a:p>
        </p:txBody>
      </p:sp>
      <p:pic>
        <p:nvPicPr>
          <p:cNvPr id="19458" name="Picture 2" descr="E:\g22.jpg"/>
          <p:cNvPicPr>
            <a:picLocks noGrp="1" noChangeAspect="1" noChangeArrowheads="1"/>
          </p:cNvPicPr>
          <p:nvPr>
            <p:ph sz="half" idx="1"/>
          </p:nvPr>
        </p:nvPicPr>
        <p:blipFill>
          <a:blip r:embed="rId3"/>
          <a:srcRect/>
          <a:stretch>
            <a:fillRect/>
          </a:stretch>
        </p:blipFill>
        <p:spPr>
          <a:xfrm>
            <a:off x="214313" y="2071688"/>
            <a:ext cx="4210050" cy="3000375"/>
          </a:xfrm>
          <a:ln w="38100">
            <a:solidFill>
              <a:schemeClr val="tx1"/>
            </a:solidFill>
          </a:ln>
        </p:spPr>
      </p:pic>
      <p:pic>
        <p:nvPicPr>
          <p:cNvPr id="19459" name="Picture 3" descr="E:\g13.jpg"/>
          <p:cNvPicPr>
            <a:picLocks noGrp="1" noChangeAspect="1" noChangeArrowheads="1"/>
          </p:cNvPicPr>
          <p:nvPr>
            <p:ph sz="half" idx="2"/>
          </p:nvPr>
        </p:nvPicPr>
        <p:blipFill>
          <a:blip r:embed="rId4"/>
          <a:srcRect/>
          <a:stretch>
            <a:fillRect/>
          </a:stretch>
        </p:blipFill>
        <p:spPr>
          <a:xfrm>
            <a:off x="4572000" y="2000250"/>
            <a:ext cx="4286250" cy="3357563"/>
          </a:xfrm>
          <a:ln w="38100">
            <a:solidFill>
              <a:schemeClr val="tx1"/>
            </a:solidFill>
          </a:ln>
        </p:spPr>
      </p:pic>
      <p:sp>
        <p:nvSpPr>
          <p:cNvPr id="8" name="7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7" name="6 - Θέση αριθμού διαφάνειας"/>
          <p:cNvSpPr>
            <a:spLocks noGrp="1"/>
          </p:cNvSpPr>
          <p:nvPr>
            <p:ph type="sldNum" sz="quarter" idx="12"/>
          </p:nvPr>
        </p:nvSpPr>
        <p:spPr/>
        <p:txBody>
          <a:bodyPr/>
          <a:lstStyle/>
          <a:p>
            <a:pPr>
              <a:defRPr/>
            </a:pPr>
            <a:fld id="{0C613E95-3AC6-49C4-B46D-7DEC29A0F906}" type="slidenum">
              <a:rPr lang="el-GR"/>
              <a:pPr>
                <a:defRPr/>
              </a:pPr>
              <a:t>6</a:t>
            </a:fld>
            <a:endParaRPr lang="el-GR"/>
          </a:p>
        </p:txBody>
      </p:sp>
    </p:spTree>
  </p:cSld>
  <p:clrMapOvr>
    <a:masterClrMapping/>
  </p:clrMapOvr>
  <p:transition>
    <p:fade thruBlk="1"/>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pPr>
              <a:defRPr/>
            </a:pPr>
            <a:fld id="{8A92AF21-9133-41DD-839D-594D9FF47528}" type="slidenum">
              <a:rPr lang="el-GR"/>
              <a:pPr>
                <a:defRPr/>
              </a:pPr>
              <a:t>7</a:t>
            </a:fld>
            <a:endParaRPr lang="el-GR"/>
          </a:p>
        </p:txBody>
      </p:sp>
      <p:pic>
        <p:nvPicPr>
          <p:cNvPr id="5122" name="Picture 2" descr="E:\g28.jpg"/>
          <p:cNvPicPr>
            <a:picLocks noChangeAspect="1" noChangeArrowheads="1"/>
          </p:cNvPicPr>
          <p:nvPr/>
        </p:nvPicPr>
        <p:blipFill>
          <a:blip r:embed="rId3"/>
          <a:srcRect/>
          <a:stretch>
            <a:fillRect/>
          </a:stretch>
        </p:blipFill>
        <p:spPr bwMode="auto">
          <a:xfrm>
            <a:off x="500063" y="357188"/>
            <a:ext cx="4714875" cy="3143250"/>
          </a:xfrm>
          <a:prstGeom prst="rect">
            <a:avLst/>
          </a:prstGeom>
          <a:noFill/>
          <a:ln>
            <a:solidFill>
              <a:schemeClr val="tx1">
                <a:lumMod val="75000"/>
                <a:lumOff val="25000"/>
              </a:schemeClr>
            </a:solidFill>
          </a:ln>
        </p:spPr>
      </p:pic>
      <p:pic>
        <p:nvPicPr>
          <p:cNvPr id="5123" name="Picture 3" descr="E:\g33.jpg"/>
          <p:cNvPicPr>
            <a:picLocks noChangeAspect="1" noChangeArrowheads="1"/>
          </p:cNvPicPr>
          <p:nvPr/>
        </p:nvPicPr>
        <p:blipFill>
          <a:blip r:embed="rId4"/>
          <a:srcRect/>
          <a:stretch>
            <a:fillRect/>
          </a:stretch>
        </p:blipFill>
        <p:spPr bwMode="auto">
          <a:xfrm>
            <a:off x="5429250" y="3643313"/>
            <a:ext cx="3286125" cy="2571750"/>
          </a:xfrm>
          <a:prstGeom prst="rect">
            <a:avLst/>
          </a:prstGeom>
          <a:noFill/>
          <a:ln>
            <a:solidFill>
              <a:schemeClr val="accent2">
                <a:lumMod val="75000"/>
              </a:schemeClr>
            </a:solidFill>
          </a:ln>
        </p:spPr>
      </p:pic>
      <p:pic>
        <p:nvPicPr>
          <p:cNvPr id="5124" name="Picture 4" descr="E:\g24.jpg"/>
          <p:cNvPicPr>
            <a:picLocks noChangeAspect="1" noChangeArrowheads="1"/>
          </p:cNvPicPr>
          <p:nvPr/>
        </p:nvPicPr>
        <p:blipFill>
          <a:blip r:embed="rId5"/>
          <a:srcRect/>
          <a:stretch>
            <a:fillRect/>
          </a:stretch>
        </p:blipFill>
        <p:spPr bwMode="auto">
          <a:xfrm>
            <a:off x="6000750" y="357188"/>
            <a:ext cx="2357438" cy="3071812"/>
          </a:xfrm>
          <a:prstGeom prst="rect">
            <a:avLst/>
          </a:prstGeom>
          <a:noFill/>
          <a:ln>
            <a:solidFill>
              <a:schemeClr val="tx2">
                <a:lumMod val="50000"/>
              </a:schemeClr>
            </a:solidFill>
          </a:ln>
        </p:spPr>
      </p:pic>
      <p:pic>
        <p:nvPicPr>
          <p:cNvPr id="20486" name="Picture 5" descr="E:\g47.jpg"/>
          <p:cNvPicPr>
            <a:picLocks noChangeAspect="1" noChangeArrowheads="1"/>
          </p:cNvPicPr>
          <p:nvPr/>
        </p:nvPicPr>
        <p:blipFill>
          <a:blip r:embed="rId6"/>
          <a:srcRect/>
          <a:stretch>
            <a:fillRect/>
          </a:stretch>
        </p:blipFill>
        <p:spPr bwMode="auto">
          <a:xfrm>
            <a:off x="1357313" y="3786188"/>
            <a:ext cx="3071812" cy="2586037"/>
          </a:xfrm>
          <a:prstGeom prst="rect">
            <a:avLst/>
          </a:prstGeom>
          <a:noFill/>
          <a:ln w="3810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pPr>
              <a:defRPr/>
            </a:pPr>
            <a:fld id="{7EA5F1E8-5EFA-4620-8E7F-A07C07F9929B}" type="slidenum">
              <a:rPr lang="el-GR"/>
              <a:pPr>
                <a:defRPr/>
              </a:pPr>
              <a:t>8</a:t>
            </a:fld>
            <a:endParaRPr lang="el-GR"/>
          </a:p>
        </p:txBody>
      </p:sp>
      <p:pic>
        <p:nvPicPr>
          <p:cNvPr id="21507" name="Picture 2" descr="E:\g15.jpg"/>
          <p:cNvPicPr>
            <a:picLocks noChangeAspect="1" noChangeArrowheads="1"/>
          </p:cNvPicPr>
          <p:nvPr/>
        </p:nvPicPr>
        <p:blipFill>
          <a:blip r:embed="rId3"/>
          <a:srcRect/>
          <a:stretch>
            <a:fillRect/>
          </a:stretch>
        </p:blipFill>
        <p:spPr bwMode="auto">
          <a:xfrm>
            <a:off x="1214438" y="357188"/>
            <a:ext cx="4071937" cy="3000375"/>
          </a:xfrm>
          <a:prstGeom prst="rect">
            <a:avLst/>
          </a:prstGeom>
          <a:noFill/>
          <a:ln w="38100">
            <a:solidFill>
              <a:schemeClr val="tx1"/>
            </a:solidFill>
            <a:miter lim="800000"/>
            <a:headEnd/>
            <a:tailEnd/>
          </a:ln>
        </p:spPr>
      </p:pic>
      <p:pic>
        <p:nvPicPr>
          <p:cNvPr id="21508" name="Picture 3" descr="E:\g26.jpg"/>
          <p:cNvPicPr>
            <a:picLocks noChangeAspect="1" noChangeArrowheads="1"/>
          </p:cNvPicPr>
          <p:nvPr/>
        </p:nvPicPr>
        <p:blipFill>
          <a:blip r:embed="rId4"/>
          <a:srcRect/>
          <a:stretch>
            <a:fillRect/>
          </a:stretch>
        </p:blipFill>
        <p:spPr bwMode="auto">
          <a:xfrm>
            <a:off x="5500688" y="642938"/>
            <a:ext cx="3333750" cy="2381250"/>
          </a:xfrm>
          <a:prstGeom prst="rect">
            <a:avLst/>
          </a:prstGeom>
          <a:noFill/>
          <a:ln w="28575">
            <a:solidFill>
              <a:schemeClr val="tx1"/>
            </a:solidFill>
            <a:miter lim="800000"/>
            <a:headEnd/>
            <a:tailEnd/>
          </a:ln>
        </p:spPr>
      </p:pic>
      <p:pic>
        <p:nvPicPr>
          <p:cNvPr id="21509" name="Picture 4" descr="E:\g35.jpg"/>
          <p:cNvPicPr>
            <a:picLocks noChangeAspect="1" noChangeArrowheads="1"/>
          </p:cNvPicPr>
          <p:nvPr/>
        </p:nvPicPr>
        <p:blipFill>
          <a:blip r:embed="rId5"/>
          <a:srcRect/>
          <a:stretch>
            <a:fillRect/>
          </a:stretch>
        </p:blipFill>
        <p:spPr bwMode="auto">
          <a:xfrm>
            <a:off x="1428750" y="3643313"/>
            <a:ext cx="3486150" cy="2928937"/>
          </a:xfrm>
          <a:prstGeom prst="rect">
            <a:avLst/>
          </a:prstGeom>
          <a:noFill/>
          <a:ln w="38100">
            <a:solidFill>
              <a:schemeClr val="tx1"/>
            </a:solidFill>
            <a:miter lim="800000"/>
            <a:headEnd/>
            <a:tailEnd/>
          </a:ln>
        </p:spPr>
      </p:pic>
      <p:pic>
        <p:nvPicPr>
          <p:cNvPr id="21510" name="Picture 5" descr="E:\g16.jpg"/>
          <p:cNvPicPr>
            <a:picLocks noChangeAspect="1" noChangeArrowheads="1"/>
          </p:cNvPicPr>
          <p:nvPr/>
        </p:nvPicPr>
        <p:blipFill>
          <a:blip r:embed="rId6"/>
          <a:srcRect/>
          <a:stretch>
            <a:fillRect/>
          </a:stretch>
        </p:blipFill>
        <p:spPr bwMode="auto">
          <a:xfrm>
            <a:off x="5429250" y="3571875"/>
            <a:ext cx="3500438" cy="2705100"/>
          </a:xfrm>
          <a:prstGeom prst="rect">
            <a:avLst/>
          </a:prstGeom>
          <a:noFill/>
          <a:ln w="38100">
            <a:solidFill>
              <a:schemeClr val="tx1"/>
            </a:solidFill>
            <a:miter lim="800000"/>
            <a:headEnd/>
            <a:tailEnd/>
          </a:ln>
        </p:spPr>
      </p:pic>
    </p:spTree>
  </p:cSld>
  <p:clrMapOvr>
    <a:masterClrMapping/>
  </p:clrMapOvr>
  <p:transition>
    <p:fade thruBlk="1"/>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100" y="274638"/>
            <a:ext cx="7499350" cy="1143000"/>
          </a:xfrm>
          <a:solidFill>
            <a:schemeClr val="bg2">
              <a:lumMod val="90000"/>
            </a:schemeClr>
          </a:solidFill>
        </p:spPr>
        <p:txBody>
          <a:bodyPr>
            <a:noAutofit/>
          </a:bodyPr>
          <a:lstStyle/>
          <a:p>
            <a:pPr fontAlgn="auto">
              <a:spcAft>
                <a:spcPts val="0"/>
              </a:spcAft>
              <a:defRPr/>
            </a:pPr>
            <a:r>
              <a:rPr lang="el-GR" sz="3600" i="1" dirty="0" smtClean="0">
                <a:solidFill>
                  <a:schemeClr val="tx2">
                    <a:satMod val="130000"/>
                  </a:schemeClr>
                </a:solidFill>
              </a:rPr>
              <a:t>Αντιθέσεις της «νέας τάξης πραγμάτων» στη Ναζιστική Γερμανία</a:t>
            </a:r>
            <a:endParaRPr lang="el-GR" sz="3600" i="1" dirty="0">
              <a:solidFill>
                <a:schemeClr val="tx2">
                  <a:satMod val="130000"/>
                </a:schemeClr>
              </a:solidFill>
            </a:endParaRPr>
          </a:p>
        </p:txBody>
      </p:sp>
      <p:sp>
        <p:nvSpPr>
          <p:cNvPr id="5" name="4 - Θέση υποσέλιδου"/>
          <p:cNvSpPr>
            <a:spLocks noGrp="1"/>
          </p:cNvSpPr>
          <p:nvPr>
            <p:ph type="ftr" sz="quarter" idx="11"/>
          </p:nvPr>
        </p:nvSpPr>
        <p:spPr/>
        <p:txBody>
          <a:bodyPr/>
          <a:lstStyle/>
          <a:p>
            <a:pPr>
              <a:defRPr/>
            </a:pPr>
            <a:r>
              <a:rPr lang="el-GR"/>
              <a:t>copyright (c) 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pPr>
              <a:defRPr/>
            </a:pPr>
            <a:fld id="{B50C8358-B1F3-45C7-BCC9-096A917BD8B2}" type="slidenum">
              <a:rPr lang="el-GR"/>
              <a:pPr>
                <a:defRPr/>
              </a:pPr>
              <a:t>9</a:t>
            </a:fld>
            <a:endParaRPr lang="el-GR"/>
          </a:p>
        </p:txBody>
      </p:sp>
      <p:pic>
        <p:nvPicPr>
          <p:cNvPr id="22532" name="Picture 2" descr="E:\p06.jpg"/>
          <p:cNvPicPr>
            <a:picLocks noGrp="1" noChangeAspect="1" noChangeArrowheads="1"/>
          </p:cNvPicPr>
          <p:nvPr>
            <p:ph sz="half" idx="1"/>
          </p:nvPr>
        </p:nvPicPr>
        <p:blipFill>
          <a:blip r:embed="rId3"/>
          <a:srcRect/>
          <a:stretch>
            <a:fillRect/>
          </a:stretch>
        </p:blipFill>
        <p:spPr>
          <a:xfrm>
            <a:off x="1500188" y="1643063"/>
            <a:ext cx="3429000" cy="4714875"/>
          </a:xfrm>
          <a:ln w="57150">
            <a:solidFill>
              <a:schemeClr val="tx1"/>
            </a:solidFill>
          </a:ln>
        </p:spPr>
      </p:pic>
      <p:pic>
        <p:nvPicPr>
          <p:cNvPr id="22533" name="Picture 3" descr="E:\g36.jpg"/>
          <p:cNvPicPr>
            <a:picLocks noGrp="1" noChangeAspect="1" noChangeArrowheads="1"/>
          </p:cNvPicPr>
          <p:nvPr>
            <p:ph sz="half" idx="2"/>
          </p:nvPr>
        </p:nvPicPr>
        <p:blipFill>
          <a:blip r:embed="rId4"/>
          <a:srcRect/>
          <a:stretch>
            <a:fillRect/>
          </a:stretch>
        </p:blipFill>
        <p:spPr>
          <a:xfrm>
            <a:off x="5276850" y="1714500"/>
            <a:ext cx="3438525" cy="4500563"/>
          </a:xfrm>
          <a:ln w="38100">
            <a:solidFill>
              <a:schemeClr val="tx1"/>
            </a:solidFill>
          </a:ln>
        </p:spPr>
      </p:pic>
    </p:spTree>
  </p:cSld>
  <p:clrMapOvr>
    <a:masterClrMapping/>
  </p:clrMapOvr>
  <p:transition>
    <p:fade thruBlk="1"/>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253</TotalTime>
  <Words>5398</Words>
  <Application>Microsoft Office PowerPoint</Application>
  <PresentationFormat>On-screen Show (4:3)</PresentationFormat>
  <Paragraphs>398</Paragraphs>
  <Slides>54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Πρότυπο σχεδίασης</vt:lpstr>
      </vt:variant>
      <vt:variant>
        <vt:i4>7</vt:i4>
      </vt:variant>
      <vt:variant>
        <vt:lpstr>Τίτλοι διαφανειών</vt:lpstr>
      </vt:variant>
      <vt:variant>
        <vt:i4>54</vt:i4>
      </vt:variant>
    </vt:vector>
  </HeadingPairs>
  <TitlesOfParts>
    <vt:vector size="67" baseType="lpstr">
      <vt:lpstr>Corbel</vt:lpstr>
      <vt:lpstr>Arial</vt:lpstr>
      <vt:lpstr>Wingdings 2</vt:lpstr>
      <vt:lpstr>Verdana</vt:lpstr>
      <vt:lpstr>Calibri</vt:lpstr>
      <vt:lpstr>Gill Sans MT</vt:lpstr>
      <vt:lpstr>Ηλιοστάσιο</vt:lpstr>
      <vt:lpstr>Ηλιοστάσιο</vt:lpstr>
      <vt:lpstr>Ηλιοστάσιο</vt:lpstr>
      <vt:lpstr>Ηλιοστάσιο</vt:lpstr>
      <vt:lpstr>Ηλιοστάσιο</vt:lpstr>
      <vt:lpstr>Ηλιοστάσιο</vt:lpstr>
      <vt:lpstr>Ηλιοστάσιο</vt:lpstr>
      <vt:lpstr>Αμαλία Κ. Ηλιάδη, ιστορικός-φιλόλογος ailiadi@sch.gr   Ολοκαύτωμα και Ναζισμός: Μια σκοτεινή σελίδα της ευρωπαϊκής ιστορίας </vt:lpstr>
      <vt:lpstr>Σκέψεις για τη ζωή, το θάνατο, τον έρωτα, την αγάπη (της Βάσως Κ. Ηλιάδη)</vt:lpstr>
      <vt:lpstr>Ολοκαύτωμα και Ναζισμός: Μια σκοτεινή σελίδα της ευρωπαϊκής ιστορίας </vt:lpstr>
      <vt:lpstr>Ολοκαύτωμα-Στρατόπεδα συγκέντρωσης</vt:lpstr>
      <vt:lpstr>Η «Ζωή» στα μπλοκς των κρατουμένων</vt:lpstr>
      <vt:lpstr>Εκτελέσεις και στοίβαγμα στους θαλάμους</vt:lpstr>
      <vt:lpstr>Διαφάνεια 7</vt:lpstr>
      <vt:lpstr>Διαφάνεια 8</vt:lpstr>
      <vt:lpstr>Αντιθέσεις της «νέας τάξης πραγμάτων» στη Ναζιστική Γερμανία</vt:lpstr>
      <vt:lpstr>Αντιθέσεις της «νέας τάξης πραγμάτων» στη Ναζιστική Γερμανία</vt:lpstr>
      <vt:lpstr>Αντιθέσεις της «νέας τάξης πραγμάτων» στη Ναζιστική Γερμανία</vt:lpstr>
      <vt:lpstr>ΠΡΟΠΑΓΑΝΔΙΣΤΙΚΕΣ  ΑΦΙΣΕΣ  ΤΟΥ  ΝΑΖΙΣΤΙΚΟΥ ΚΑΘΕΣΤΩΤΟΣ/Η ΤΕΧΝΗ ΣΤΗΝ ΥΠΗΡΕΣΙΑ ΤΩΝ ΝΑΖΙ</vt:lpstr>
      <vt:lpstr>Διαφάνεια 13</vt:lpstr>
      <vt:lpstr>Η Νεολαία υπηρετεί τον Φύρερ/Ερμηνεία των φωτογραφιών του Χίτλερ με παιδιά και των δύο φύλων.</vt:lpstr>
      <vt:lpstr>Το «χτίσιμο» ή η κατασκευή του πορτραίτου του αρχηγού και ο ρόλος της στρατιωτικής βίας σ’ αυτό. </vt:lpstr>
      <vt:lpstr>Αδόλφος Χίτλερ : ο ηγέτης και η εποχή του», ή «Το ατομικό ως έκφραση του συλλογικού και το αντίστροφο».(Ηλεκτρονικό βιβλίο-e-book-της Αμαλίας Κ. Ηλιάδη, http://www.matia.gr, βιβλιοθήκη)</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Συνέχεια βασικών αξόνων στην πραγμάτευση του θέματος</vt:lpstr>
      <vt:lpstr>Άνοδος του Ναζισμού στη Γερμανία κατά το Μεσοπόλεμο. Αίτια και συνέπειες στην πολιτική και κοινωνική ζωή.</vt:lpstr>
      <vt:lpstr>Βασικά χαρακτηριστικά της φιλοσοφίας και της πολιτικής ιδεολογίας του Ναζισμού.</vt:lpstr>
      <vt:lpstr>Η κατασκευή της εικόνας του Φύρερ με τη συνδρομή της φωτογραφίας, του ραδιοφώνου και του κινηματογράφου. Σκηνές ανθρώπινης τρυφερότητας και οικογενειακής ευτυχίας προς εσωτερική κατανάλωση.</vt:lpstr>
      <vt:lpstr>Οι πολύπλοκες σχέσεις στρατιωτικής και πολιτικής ηγεσίας του Ναζισμού.</vt:lpstr>
      <vt:lpstr>Αντιθέσεις, αντιφάσεις, συγκρούσεις στην εικόνα που ο ναζισμός πλάθει για τον εαυτό του.</vt:lpstr>
      <vt:lpstr>Γυναίκα και εθνικοσοσιαλισμός: οι αντιλήψεις για το ρόλο της στην κοινωνία.</vt:lpstr>
      <vt:lpstr>Ετοιμασίες και συμμαχίες πριν  το ξέσπασμα τουΒ΄Παγκοσμίου πολέμου-Αντίπαλοι, σύμμαχοι, αίτια της μεγάλης σύγκρουσης.</vt:lpstr>
      <vt:lpstr>Ναζισμός: σταδιακή άνοδος και διόγκωση της δύναμής του. Η οργάνωση του κόμματος και οι τελετουργίες του.</vt:lpstr>
      <vt:lpstr>Η άνοδος του Χίτλερ στην εξουσία μέσω εκλογικής διαδικασίας. Οι αφίσες ως αψευδής μάρτυρας μιας εποχής.</vt:lpstr>
      <vt:lpstr>Οι αντιλήψεις του Ναζιστικού κόμματος και του Χίτλερ για το εβραικό στοιχείο και η αρνητική προπαγάνδα κατά των Εβραίων.</vt:lpstr>
      <vt:lpstr>Οι συγκεντρώσεις και οι τελετουργίες του ναζιστικού κόμματος ως μέσα επίδειξης, επιβολής δυνάμεως και μυστικισμού. </vt:lpstr>
      <vt:lpstr>Η άνοδος του φασισμού και του ναζισμού. </vt:lpstr>
      <vt:lpstr>Οι συνθήκες που ευνόησαν την ανάδυση του φασισμού και ναζισμού στην Ευρώπη μέχρι την έκρηξη του Β΄ Παγκοσμίου Πολέμου. Ιστορική και φιλοσοφική τεκμηρίωση-ερμηνεία και ιστορικό πλαίσιο. Φιλοσοφικό υπόβαθρο Ναζιστικών θεωριών. </vt:lpstr>
      <vt:lpstr>Αρχικά ο Χίτλερ πρόβαλε ουτοπικές αξιώσεις κατά του εισοδήματος, της μεγάλης ιδιοκτησίας και των διεθνών τραστ. Αξιώσεις κατάλληλες να γοητεύσουν την μικροαστική τάξη. </vt:lpstr>
      <vt:lpstr>Το κόμμα τότε γίνεται ισχυρότατη πολιτική οργάνωση</vt:lpstr>
      <vt:lpstr>Το μποϋκοτάζ της συνείδησης</vt:lpstr>
      <vt:lpstr>Κατασκευάζοντας την συναίνεση των πολλών.</vt:lpstr>
      <vt:lpstr>Το κόμμα τότε γίνεται ισχυρότατη πολιτική οργάνωση. Το 1932 αριθμούσε 1.300.000 μέλη. Κάθε φορά όμως που ο Χίτλερ άνοιγε καταλόγους για νέες εγγραφές, ο φόβος και η ‘σύνεση’ πρόσθεταν νέους οπαδούς. Το 1939 έφθασε τα 8 εκατομμύρια. Στις αρχές του 1945, τα 11 εκατομμύρια... </vt:lpstr>
      <vt:lpstr>Κινηματογράφος  «Η πτώση» Το τέλος των Ναζί σε όλη του τη φρίκη. </vt:lpstr>
      <vt:lpstr>Ο δαίμονας Αδόλφος της οθόνης Ο Χίτλερ, «πρωταγωνιστής» πολλών ταινιών με σκοπό την κάθαρση της συλλογικής συνείδησης. </vt:lpstr>
      <vt:lpstr>Ιστορία και κινηματογράφος-Η διδασκαλία της Ιστορίας με Ντοκιμαντέρ και Ταινίες. </vt:lpstr>
      <vt:lpstr>Ναζισμός, ολοκαύτωμα και Ενωμένη Ευρώπη-Ένα πρωτότυπο συμπέρασμα </vt:lpstr>
      <vt:lpstr>Η μαγεία του υπερθεάματος και ο κριτικός λόγος. Richard Mandell: «Οι Ολυμπιακοί αγώνες των Ναζί», σε μετάφραση του Βαγγέλη Κούταλη, επιμέλεια Άσπα Γολέμη, σελ. 394, Εκδόσεις «Ισνάφι», Ιωάννινα 2004. </vt:lpstr>
      <vt:lpstr>Η διανοητική και ιδεολογική προετοιμασία του ναζισμού. (Αποσπάσματα από το βιβλίο του Jeffrey Herf «Αντιδραστικός Μοντερνισμός»). </vt:lpstr>
      <vt:lpstr>Ερμηνείες για το ναζισμό</vt:lpstr>
      <vt:lpstr>Διαφάνεια 52</vt:lpstr>
      <vt:lpstr>Διαφάνεια 53</vt:lpstr>
      <vt:lpstr>Για τους μικρούς θεούς, που κάποιοι κρύβουν μέσα τους, δίχως να το ξέρουν, για την υπομονή τους, την καρτερικότητα, την αρετή, την ειλικρίνεια, τη σταθερότητα στην πίστη του ιδανικού στον κόσμο της ατέλειας. Και δώσε μου την καθαρότητα του πνεύματος για να ξεχωρίσω και να καταλάβω το ρόλο της μοίρας μέσα στη ζωή των ανθρώπων.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mlr_trikalon</dc:creator>
  <cp:lastModifiedBy>.</cp:lastModifiedBy>
  <cp:revision>86</cp:revision>
  <dcterms:created xsi:type="dcterms:W3CDTF">2008-11-06T18:26:48Z</dcterms:created>
  <dcterms:modified xsi:type="dcterms:W3CDTF">2011-10-24T20:15:00Z</dcterms:modified>
</cp:coreProperties>
</file>