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AF99B-67DD-4223-80DC-B46F25435965}" type="datetimeFigureOut">
              <a:rPr lang="el-GR" smtClean="0"/>
              <a:pPr/>
              <a:t>6/6/2009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F3DF7-19F2-4308-83C6-0D9F109E348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60F3DF7-19F2-4308-83C6-0D9F109E3480}"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968B37A3-768B-4318-9872-CE48F504F698}" type="datetime1">
              <a:rPr lang="el-GR" smtClean="0"/>
              <a:pPr/>
              <a:t>6/6/2009</a:t>
            </a:fld>
            <a:endParaRPr lang="el-GR"/>
          </a:p>
        </p:txBody>
      </p:sp>
      <p:sp>
        <p:nvSpPr>
          <p:cNvPr id="17" name="16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DF9E29-0006-441D-B51B-D0DC308C073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5AE3CF2-8A3C-4E21-8CFF-39960CB10BF4}" type="datetime1">
              <a:rPr lang="el-GR" smtClean="0"/>
              <a:pPr/>
              <a:t>6/6/2009</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6" name="5 - Θέση αριθμού διαφάνειας"/>
          <p:cNvSpPr>
            <a:spLocks noGrp="1"/>
          </p:cNvSpPr>
          <p:nvPr>
            <p:ph type="sldNum" sz="quarter" idx="12"/>
          </p:nvPr>
        </p:nvSpPr>
        <p:spPr/>
        <p:txBody>
          <a:bodyPr/>
          <a:lstStyle/>
          <a:p>
            <a:fld id="{57DF9E29-0006-441D-B51B-D0DC308C073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57DF9E29-0006-441D-B51B-D0DC308C073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DA00926-2326-460A-A1CE-169DCC4F67DB}" type="datetime1">
              <a:rPr lang="el-GR" smtClean="0"/>
              <a:pPr/>
              <a:t>6/6/2009</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233E168-0AE4-418E-A82F-3C0092A7C029}" type="datetime1">
              <a:rPr lang="el-GR" smtClean="0"/>
              <a:pPr/>
              <a:t>6/6/2009</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57DF9E29-0006-441D-B51B-D0DC308C073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ημερομηνίας"/>
          <p:cNvSpPr>
            <a:spLocks noGrp="1"/>
          </p:cNvSpPr>
          <p:nvPr>
            <p:ph type="dt" sz="half" idx="10"/>
          </p:nvPr>
        </p:nvSpPr>
        <p:spPr/>
        <p:txBody>
          <a:bodyPr/>
          <a:lstStyle/>
          <a:p>
            <a:fld id="{C8F7F825-B705-455D-97D8-CBBAB69A4A91}" type="datetime1">
              <a:rPr lang="el-GR" smtClean="0"/>
              <a:pPr/>
              <a:t>6/6/2009</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DF9E29-0006-441D-B51B-D0DC308C073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05D70A34-4778-4C01-A440-75E922E26872}" type="datetime1">
              <a:rPr lang="el-GR" smtClean="0"/>
              <a:pPr/>
              <a:t>6/6/2009</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7" name="6 - Θέση αριθμού διαφάνειας"/>
          <p:cNvSpPr>
            <a:spLocks noGrp="1"/>
          </p:cNvSpPr>
          <p:nvPr>
            <p:ph type="sldNum" sz="quarter" idx="12"/>
          </p:nvPr>
        </p:nvSpPr>
        <p:spPr/>
        <p:txBody>
          <a:bodyPr/>
          <a:lstStyle/>
          <a:p>
            <a:fld id="{57DF9E29-0006-441D-B51B-D0DC308C073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4F5A1BFC-456D-4294-975B-C46B856DD47A}" type="datetime1">
              <a:rPr lang="el-GR" smtClean="0"/>
              <a:pPr/>
              <a:t>6/6/2009</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r>
              <a:rPr lang="el-GR" smtClean="0"/>
              <a:t>Αμαλία Κ. Ηλιάδη/ Πνευματικά δικαιώματα</a:t>
            </a:r>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57DF9E29-0006-441D-B51B-D0DC308C073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69CCBDA-5C4D-4FE2-82C4-1132A832CD93}" type="datetime1">
              <a:rPr lang="el-GR" smtClean="0"/>
              <a:pPr/>
              <a:t>6/6/2009</a:t>
            </a:fld>
            <a:endParaRPr lang="el-GR"/>
          </a:p>
        </p:txBody>
      </p:sp>
      <p:sp>
        <p:nvSpPr>
          <p:cNvPr id="4" name="3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57DF9E29-0006-441D-B51B-D0DC308C0733}" type="slidenum">
              <a:rPr lang="el-GR" smtClean="0"/>
              <a:pPr/>
              <a:t>‹#›</a:t>
            </a:fld>
            <a:endParaRPr lang="el-GR"/>
          </a:p>
        </p:txBody>
      </p:sp>
    </p:spTree>
  </p:cSld>
  <p:clrMapOvr>
    <a:masterClrMapping/>
  </p:clrMapOvr>
  <p:transition spd="med">
    <p:fade thruBlk="1"/>
    <p:sndAc>
      <p:stSnd>
        <p:snd r:embed="rId1" name="cashreg.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458551CD-22D5-490B-AB25-02FEFE47690D}" type="datetime1">
              <a:rPr lang="el-GR" smtClean="0"/>
              <a:pPr/>
              <a:t>6/6/2009</a:t>
            </a:fld>
            <a:endParaRPr lang="el-GR"/>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57DF9E29-0006-441D-B51B-D0DC308C0733}" type="slidenum">
              <a:rPr lang="el-GR" smtClean="0"/>
              <a:pPr/>
              <a:t>‹#›</a:t>
            </a:fld>
            <a:endParaRPr lang="el-GR"/>
          </a:p>
        </p:txBody>
      </p:sp>
    </p:spTree>
  </p:cSld>
  <p:clrMapOvr>
    <a:masterClrMapping/>
  </p:clrMapOvr>
  <p:transition spd="med">
    <p:fade thruBlk="1"/>
    <p:sndAc>
      <p:stSnd>
        <p:snd r:embed="rId1" name="cashreg.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DF9E29-0006-441D-B51B-D0DC308C073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5AA7F619-9D73-497C-BC4A-1ED640B13E7A}" type="datetime1">
              <a:rPr lang="el-GR" smtClean="0"/>
              <a:pPr/>
              <a:t>6/6/2009</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r>
              <a:rPr lang="el-GR" smtClean="0"/>
              <a:t>Αμαλία Κ. Ηλιάδη/ Πνευματικά δικαιώματα</a:t>
            </a:r>
            <a:endParaRPr lang="el-GR"/>
          </a:p>
        </p:txBody>
      </p:sp>
    </p:spTree>
  </p:cSld>
  <p:clrMapOvr>
    <a:overrideClrMapping bg1="lt1" tx1="dk1" bg2="lt2" tx2="dk2" accent1="accent1" accent2="accent2" accent3="accent3" accent4="accent4" accent5="accent5" accent6="accent6" hlink="hlink" folHlink="folHlink"/>
  </p:clrMapOvr>
  <p:transition spd="med">
    <p:fade thruBlk="1"/>
    <p:sndAc>
      <p:stSnd>
        <p:snd r:embed="rId1" name="cashreg.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57DF9E29-0006-441D-B51B-D0DC308C073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51F55C55-C6B9-4657-BEB2-F8EB6D95CC55}" type="datetime1">
              <a:rPr lang="el-GR" smtClean="0"/>
              <a:pPr/>
              <a:t>6/6/2009</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1" name="cashreg.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8E1A221-228F-49B1-853C-DBBE111438E4}" type="datetime1">
              <a:rPr lang="el-GR" smtClean="0"/>
              <a:pPr/>
              <a:t>6/6/2009</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l-GR" smtClean="0"/>
              <a:t>Αμαλία Κ. Ηλιάδη/ Πνευματικά δικαιώματα</a:t>
            </a:r>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DF9E29-0006-441D-B51B-D0DC308C073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sndAc>
      <p:stSnd>
        <p:snd r:embed="rId13" name="cashreg.wav" builtIn="1"/>
      </p:stSnd>
    </p:sndAc>
  </p:transition>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Parousiasi%20Byzantine%20Culture.pptx"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hyperlink" Target="http://users.sch.gr/ailiadi" TargetMode="External"/><Relationship Id="rId5" Type="http://schemas.openxmlformats.org/officeDocument/2006/relationships/hyperlink" Target="http://blogs.sch.gr/ailiadi" TargetMode="External"/><Relationship Id="rId4" Type="http://schemas.openxmlformats.org/officeDocument/2006/relationships/hyperlink" Target="http://www.matia.gr/" TargetMode="Externa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hyperlink" Target="http://bp1.blogger.com/_kWovU1yLPJQ/R92rCf1p33I/AAAAAAAACDs/dunRKPwyMso/s1600-h/Picture+052+&#206;&#166;&#206;&#181;&#207;&#8222;&#206;&#185;&#207;&#8225;&#206;&#185;&#206;&#173;+&#207;&#8222;&#206;&#182;&#206;&#177;&#206;&#188;&#206;&#175;.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atia.gr/"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71472" y="2819400"/>
            <a:ext cx="8072494" cy="3252806"/>
          </a:xfrm>
          <a:ln w="19050">
            <a:solidFill>
              <a:schemeClr val="tx1"/>
            </a:solidFill>
          </a:ln>
        </p:spPr>
        <p:txBody>
          <a:bodyPr/>
          <a:lstStyle/>
          <a:p>
            <a:r>
              <a:rPr lang="el-GR" dirty="0" smtClean="0"/>
              <a:t>Μ. Πιτσάκου 21</a:t>
            </a:r>
            <a:br>
              <a:rPr lang="el-GR" dirty="0" smtClean="0"/>
            </a:br>
            <a:r>
              <a:rPr lang="el-GR" dirty="0" smtClean="0"/>
              <a:t>42100 Τρίκαλα Θεσσαλίας</a:t>
            </a:r>
            <a:r>
              <a:rPr lang="en-US" dirty="0" smtClean="0"/>
              <a:t>  </a:t>
            </a:r>
            <a:r>
              <a:rPr lang="el-GR" dirty="0" err="1" smtClean="0"/>
              <a:t>τηλ</a:t>
            </a:r>
            <a:r>
              <a:rPr lang="el-GR" dirty="0" smtClean="0"/>
              <a:t>. 24310 71402</a:t>
            </a:r>
            <a:br>
              <a:rPr lang="el-GR" dirty="0" smtClean="0"/>
            </a:br>
            <a:r>
              <a:rPr lang="el-GR" dirty="0" smtClean="0"/>
              <a:t>Ηλεκτρονικό ταχυδρομείο: </a:t>
            </a:r>
            <a:r>
              <a:rPr lang="en-US" u="sng" dirty="0" err="1" smtClean="0">
                <a:solidFill>
                  <a:schemeClr val="accent3">
                    <a:lumMod val="50000"/>
                  </a:schemeClr>
                </a:solidFill>
                <a:hlinkClick r:id="rId3" action="ppaction://hlinkpres?slideindex=1&amp;slidetitle="/>
              </a:rPr>
              <a:t>ailiadi</a:t>
            </a:r>
            <a:r>
              <a:rPr lang="el-GR" u="sng" dirty="0" smtClean="0">
                <a:solidFill>
                  <a:schemeClr val="accent3">
                    <a:lumMod val="50000"/>
                  </a:schemeClr>
                </a:solidFill>
                <a:hlinkClick r:id="rId3" action="ppaction://hlinkpres?slideindex=1&amp;slidetitle="/>
              </a:rPr>
              <a:t>@</a:t>
            </a:r>
            <a:r>
              <a:rPr lang="en-US" u="sng" dirty="0" smtClean="0">
                <a:solidFill>
                  <a:schemeClr val="accent3">
                    <a:lumMod val="50000"/>
                  </a:schemeClr>
                </a:solidFill>
                <a:hlinkClick r:id="rId3" action="ppaction://hlinkpres?slideindex=1&amp;slidetitle="/>
              </a:rPr>
              <a:t>sch</a:t>
            </a:r>
            <a:r>
              <a:rPr lang="el-GR" u="sng" dirty="0" smtClean="0">
                <a:solidFill>
                  <a:schemeClr val="accent3">
                    <a:lumMod val="50000"/>
                  </a:schemeClr>
                </a:solidFill>
                <a:hlinkClick r:id="rId3" action="ppaction://hlinkpres?slideindex=1&amp;slidetitle="/>
              </a:rPr>
              <a:t>.</a:t>
            </a:r>
            <a:r>
              <a:rPr lang="en-US" u="sng" dirty="0" smtClean="0">
                <a:solidFill>
                  <a:schemeClr val="accent3">
                    <a:lumMod val="50000"/>
                  </a:schemeClr>
                </a:solidFill>
                <a:hlinkClick r:id="rId3" action="ppaction://hlinkpres?slideindex=1&amp;slidetitle="/>
              </a:rPr>
              <a:t>gr</a:t>
            </a:r>
            <a:r>
              <a:rPr lang="el-GR" u="sng" dirty="0" smtClean="0">
                <a:solidFill>
                  <a:schemeClr val="accent3">
                    <a:lumMod val="50000"/>
                  </a:schemeClr>
                </a:solidFill>
                <a:hlinkClick r:id="rId3" action="ppaction://hlinkpres?slideindex=1&amp;slidetitle="/>
              </a:rPr>
              <a:t> </a:t>
            </a:r>
            <a:r>
              <a:rPr lang="en-US" u="sng" dirty="0" smtClean="0">
                <a:solidFill>
                  <a:schemeClr val="accent3">
                    <a:lumMod val="50000"/>
                  </a:schemeClr>
                </a:solidFill>
              </a:rPr>
              <a:t> </a:t>
            </a:r>
            <a:r>
              <a:rPr lang="el-GR" u="sng" dirty="0" smtClean="0">
                <a:solidFill>
                  <a:schemeClr val="accent3">
                    <a:lumMod val="50000"/>
                  </a:schemeClr>
                </a:solidFill>
              </a:rPr>
              <a:t> </a:t>
            </a:r>
          </a:p>
          <a:p>
            <a:r>
              <a:rPr lang="en-US" u="sng" dirty="0" smtClean="0">
                <a:solidFill>
                  <a:schemeClr val="accent3">
                    <a:lumMod val="50000"/>
                  </a:schemeClr>
                </a:solidFill>
                <a:hlinkClick r:id="rId4"/>
              </a:rPr>
              <a:t>http://www.matia.gr</a:t>
            </a:r>
            <a:r>
              <a:rPr lang="en-US" u="sng" dirty="0" smtClean="0">
                <a:solidFill>
                  <a:schemeClr val="accent3">
                    <a:lumMod val="50000"/>
                  </a:schemeClr>
                </a:solidFill>
              </a:rPr>
              <a:t> </a:t>
            </a:r>
            <a:r>
              <a:rPr lang="el-GR" u="sng" dirty="0" smtClean="0"/>
              <a:t>(Ηλεκτρονική Βιβλιοθήκη)</a:t>
            </a:r>
          </a:p>
          <a:p>
            <a:pPr lvl="0" indent="180975" fontAlgn="base">
              <a:spcBef>
                <a:spcPct val="0"/>
              </a:spcBef>
              <a:spcAft>
                <a:spcPct val="0"/>
              </a:spcAft>
            </a:pPr>
            <a:r>
              <a:rPr lang="el-GR" b="0" cap="none" dirty="0" smtClean="0">
                <a:solidFill>
                  <a:schemeClr val="accent5">
                    <a:lumMod val="50000"/>
                  </a:schemeClr>
                </a:solidFill>
                <a:latin typeface="Monotype Corsiva" pitchFamily="66" charset="0"/>
                <a:ea typeface="Times New Roman" pitchFamily="18" charset="0"/>
                <a:cs typeface="Times New Roman" pitchFamily="18" charset="0"/>
              </a:rPr>
              <a:t>Γεννήθηκα στα Τρίκαλα Θεσσαλίας το 1967. Σπούδασα στο Αριστοτέλειο Πανεπιστήμιο </a:t>
            </a:r>
            <a:r>
              <a:rPr lang="el-GR" b="0" cap="none" dirty="0" err="1" smtClean="0">
                <a:solidFill>
                  <a:schemeClr val="accent5">
                    <a:lumMod val="50000"/>
                  </a:schemeClr>
                </a:solidFill>
                <a:latin typeface="Monotype Corsiva" pitchFamily="66" charset="0"/>
                <a:ea typeface="Times New Roman" pitchFamily="18" charset="0"/>
                <a:cs typeface="Times New Roman" pitchFamily="18" charset="0"/>
              </a:rPr>
              <a:t>Θεσ</a:t>
            </a:r>
            <a:r>
              <a:rPr lang="el-GR" b="0" cap="none" dirty="0" smtClean="0">
                <a:solidFill>
                  <a:schemeClr val="accent5">
                    <a:lumMod val="50000"/>
                  </a:schemeClr>
                </a:solidFill>
                <a:latin typeface="Monotype Corsiva" pitchFamily="66" charset="0"/>
                <a:ea typeface="Times New Roman" pitchFamily="18" charset="0"/>
                <a:cs typeface="Times New Roman" pitchFamily="18" charset="0"/>
              </a:rPr>
              <a:t>/νίκης Ιστορία-Αρχαιολογία με ειδίκευση στην Ιστορία. Πήρα Μεταπτυχιακό Δίπλωμα Βυζαντινής Ιστορίας απ' τη Φιλοσοφική Σχολή του ιδίου Πανεπιστημίου και από το 1992 διδάσκω στη Μέση Εκπαίδευση ως Φιλόλογος. Έχω συγγράψει βιβλία ιστορικού, λογοτεχνικού και παιδαγωγικού περιεχομένου. Παράλληλα, ασχολούμαι ερασιτεχνικά με τη ζωγραφική και την ποίηση.</a:t>
            </a:r>
            <a:r>
              <a:rPr lang="el-GR" b="0" cap="none" dirty="0" smtClean="0">
                <a:solidFill>
                  <a:srgbClr val="993300"/>
                </a:solidFill>
                <a:latin typeface="Monotype Corsiva" pitchFamily="66" charset="0"/>
                <a:ea typeface="Times New Roman" pitchFamily="18" charset="0"/>
                <a:cs typeface="Times New Roman" pitchFamily="18" charset="0"/>
              </a:rPr>
              <a:t> </a:t>
            </a:r>
            <a:r>
              <a:rPr lang="en-US" b="0" cap="none" dirty="0" smtClean="0">
                <a:solidFill>
                  <a:schemeClr val="bg2">
                    <a:lumMod val="50000"/>
                  </a:schemeClr>
                </a:solidFill>
                <a:latin typeface="Angsana New" pitchFamily="18" charset="-34"/>
                <a:ea typeface="Times New Roman" pitchFamily="18" charset="0"/>
                <a:cs typeface="Angsana New" pitchFamily="18" charset="-34"/>
                <a:hlinkClick r:id="rId5"/>
              </a:rPr>
              <a:t>http://blogs.sch.gr/ailiadi</a:t>
            </a:r>
            <a:endParaRPr lang="en-US" b="0" cap="none" dirty="0" smtClean="0">
              <a:solidFill>
                <a:schemeClr val="bg2">
                  <a:lumMod val="50000"/>
                </a:schemeClr>
              </a:solidFill>
              <a:latin typeface="Angsana New" pitchFamily="18" charset="-34"/>
              <a:ea typeface="Times New Roman" pitchFamily="18" charset="0"/>
              <a:cs typeface="Angsana New" pitchFamily="18" charset="-34"/>
            </a:endParaRPr>
          </a:p>
          <a:p>
            <a:pPr lvl="0" indent="180975" eaLnBrk="0" fontAlgn="base" hangingPunct="0">
              <a:spcBef>
                <a:spcPct val="0"/>
              </a:spcBef>
              <a:spcAft>
                <a:spcPct val="0"/>
              </a:spcAft>
            </a:pPr>
            <a:r>
              <a:rPr lang="en-US" dirty="0" smtClean="0">
                <a:solidFill>
                  <a:schemeClr val="bg2">
                    <a:lumMod val="50000"/>
                  </a:schemeClr>
                </a:solidFill>
                <a:latin typeface="Angsana New" pitchFamily="18" charset="-34"/>
                <a:ea typeface="Times New Roman" pitchFamily="18" charset="0"/>
                <a:cs typeface="Angsana New" pitchFamily="18" charset="-34"/>
                <a:hlinkClick r:id="rId6"/>
              </a:rPr>
              <a:t>http://users.sch.gr/ailiadi</a:t>
            </a:r>
            <a:endParaRPr lang="el-GR" dirty="0" smtClean="0"/>
          </a:p>
          <a:p>
            <a:endParaRPr lang="el-GR" dirty="0" smtClean="0"/>
          </a:p>
          <a:p>
            <a:endParaRPr lang="el-GR" dirty="0"/>
          </a:p>
        </p:txBody>
      </p:sp>
      <p:sp>
        <p:nvSpPr>
          <p:cNvPr id="2" name="1 - Τίτλος"/>
          <p:cNvSpPr>
            <a:spLocks noGrp="1"/>
          </p:cNvSpPr>
          <p:nvPr>
            <p:ph type="ctrTitle"/>
          </p:nvPr>
        </p:nvSpPr>
        <p:spPr>
          <a:xfrm>
            <a:off x="1000100" y="357166"/>
            <a:ext cx="7072362" cy="1776434"/>
          </a:xfrm>
          <a:solidFill>
            <a:srgbClr val="FFC000"/>
          </a:solidFill>
          <a:ln w="28575">
            <a:solidFill>
              <a:schemeClr val="tx1"/>
            </a:solidFill>
          </a:ln>
        </p:spPr>
        <p:txBody>
          <a:bodyPr>
            <a:noAutofit/>
          </a:bodyPr>
          <a:lstStyle/>
          <a:p>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n-US" sz="2000" b="1" dirty="0" smtClean="0"/>
              <a:t>Byzantine History</a:t>
            </a:r>
            <a:r>
              <a:rPr lang="el-GR" sz="2000" b="1" dirty="0" smtClean="0"/>
              <a:t/>
            </a:r>
            <a:br>
              <a:rPr lang="el-GR" sz="2000" b="1" dirty="0" smtClean="0"/>
            </a:br>
            <a:r>
              <a:rPr lang="el-GR" sz="2000" b="1" dirty="0" smtClean="0"/>
              <a:t>Βυζαντινή Ιστορία</a:t>
            </a:r>
            <a:r>
              <a:rPr lang="el-GR" sz="2000" dirty="0" smtClean="0"/>
              <a:t/>
            </a:r>
            <a:br>
              <a:rPr lang="el-GR" sz="2000" dirty="0" smtClean="0"/>
            </a:br>
            <a:r>
              <a:rPr lang="el-GR" sz="2000" b="1" i="1" u="sng" dirty="0" smtClean="0">
                <a:solidFill>
                  <a:schemeClr val="tx1">
                    <a:lumMod val="95000"/>
                    <a:lumOff val="5000"/>
                  </a:schemeClr>
                </a:solidFill>
              </a:rPr>
              <a:t>Αμαλία Κ. Ηλιάδη</a:t>
            </a:r>
            <a:r>
              <a:rPr lang="el-GR" sz="2000" i="1" u="sng" dirty="0" smtClean="0">
                <a:solidFill>
                  <a:schemeClr val="tx1">
                    <a:lumMod val="95000"/>
                    <a:lumOff val="5000"/>
                  </a:schemeClr>
                </a:solidFill>
              </a:rPr>
              <a:t>, ιστορικός-φιλόλογος</a:t>
            </a:r>
            <a:br>
              <a:rPr lang="el-GR" sz="2000" i="1" u="sng" dirty="0" smtClean="0">
                <a:solidFill>
                  <a:schemeClr val="tx1">
                    <a:lumMod val="95000"/>
                    <a:lumOff val="5000"/>
                  </a:schemeClr>
                </a:solidFill>
              </a:rPr>
            </a:br>
            <a:r>
              <a:rPr lang="el-GR" sz="2000" i="1" u="sng" dirty="0" smtClean="0">
                <a:solidFill>
                  <a:schemeClr val="tx1">
                    <a:lumMod val="95000"/>
                    <a:lumOff val="5000"/>
                  </a:schemeClr>
                </a:solidFill>
              </a:rPr>
              <a:t>Κάτοχος Μεταπτυχιακού Διπλώματος Βυζαντινής Ιστορίας</a:t>
            </a:r>
            <a:r>
              <a:rPr lang="el-GR" sz="2000" dirty="0" smtClean="0">
                <a:solidFill>
                  <a:schemeClr val="tx1">
                    <a:lumMod val="95000"/>
                    <a:lumOff val="5000"/>
                  </a:schemeClr>
                </a:solidFill>
              </a:rPr>
              <a:t/>
            </a:r>
            <a:br>
              <a:rPr lang="el-GR" sz="2000" dirty="0" smtClean="0">
                <a:solidFill>
                  <a:schemeClr val="tx1">
                    <a:lumMod val="95000"/>
                    <a:lumOff val="5000"/>
                  </a:schemeClr>
                </a:solidFill>
              </a:rPr>
            </a:br>
            <a:r>
              <a:rPr lang="en-US" sz="2000" dirty="0" smtClean="0">
                <a:solidFill>
                  <a:schemeClr val="accent6">
                    <a:lumMod val="50000"/>
                  </a:schemeClr>
                </a:solidFill>
              </a:rPr>
              <a:t>ailiadi@sch.gr</a:t>
            </a:r>
            <a:endParaRPr lang="el-GR" sz="2000" dirty="0"/>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15370" cy="642942"/>
          </a:xfrm>
          <a:solidFill>
            <a:schemeClr val="tx2">
              <a:lumMod val="20000"/>
              <a:lumOff val="80000"/>
            </a:schemeClr>
          </a:solidFill>
          <a:ln w="28575">
            <a:solidFill>
              <a:schemeClr val="tx1"/>
            </a:solidFill>
          </a:ln>
        </p:spPr>
        <p:txBody>
          <a:bodyPr>
            <a:normAutofit/>
          </a:bodyPr>
          <a:lstStyle/>
          <a:p>
            <a:r>
              <a:rPr lang="el-GR" sz="2400" dirty="0" smtClean="0"/>
              <a:t>ΑΓΩΝΕΣ ΚΑΤΆ ΤΗΝ Β΄ΚΑΙ Γ΄ΠΕΡΙΟΔΟ (963-1056)</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10</a:t>
            </a:fld>
            <a:endParaRPr lang="el-GR"/>
          </a:p>
        </p:txBody>
      </p:sp>
      <p:sp>
        <p:nvSpPr>
          <p:cNvPr id="5" name="4 - Θέση περιεχομένου"/>
          <p:cNvSpPr>
            <a:spLocks noGrp="1"/>
          </p:cNvSpPr>
          <p:nvPr>
            <p:ph sz="half" idx="1"/>
          </p:nvPr>
        </p:nvSpPr>
        <p:spPr>
          <a:xfrm>
            <a:off x="301752" y="1371600"/>
            <a:ext cx="4038600" cy="4914920"/>
          </a:xfrm>
          <a:ln w="28575">
            <a:solidFill>
              <a:schemeClr val="tx1"/>
            </a:solidFill>
          </a:ln>
        </p:spPr>
        <p:txBody>
          <a:bodyPr>
            <a:normAutofit fontScale="92500" lnSpcReduction="10000"/>
          </a:bodyPr>
          <a:lstStyle/>
          <a:p>
            <a:r>
              <a:rPr lang="el-GR" sz="2000" dirty="0" smtClean="0"/>
              <a:t>Οι  Ρώσοι στη Βουλγαρία (</a:t>
            </a:r>
            <a:r>
              <a:rPr lang="el-GR" sz="2000" dirty="0" err="1" smtClean="0"/>
              <a:t>Σβιατοσλάβος</a:t>
            </a:r>
            <a:r>
              <a:rPr lang="el-GR" sz="2000" dirty="0" smtClean="0"/>
              <a:t>)</a:t>
            </a:r>
          </a:p>
          <a:p>
            <a:r>
              <a:rPr lang="el-GR" sz="2000" dirty="0" smtClean="0"/>
              <a:t>971: </a:t>
            </a:r>
            <a:r>
              <a:rPr lang="el-GR" sz="2000" b="1" dirty="0" err="1" smtClean="0"/>
              <a:t>Τσιμισκής</a:t>
            </a:r>
            <a:r>
              <a:rPr lang="el-GR" sz="2000" dirty="0" smtClean="0"/>
              <a:t>: εκδίωξη Ρώσων και υποταγή Βουλγαρίας / Βουλγαρία: αυτοδιοίκητες επαρχίες με βοεβόδες, τοπάρχες / κατάργηση Βουλγαρικού πατριαρχείου</a:t>
            </a:r>
          </a:p>
          <a:p>
            <a:r>
              <a:rPr lang="el-GR" sz="2000" b="1" dirty="0" smtClean="0"/>
              <a:t>Βασίλειος Β΄</a:t>
            </a:r>
            <a:r>
              <a:rPr lang="el-GR" sz="2000" dirty="0" smtClean="0"/>
              <a:t>: επαναστάσεις δυνατών: Βάρδα Σκληρού, Βάρδα Φωκά.</a:t>
            </a:r>
          </a:p>
          <a:p>
            <a:r>
              <a:rPr lang="el-GR" sz="2000" dirty="0" smtClean="0"/>
              <a:t>Επιδρομές </a:t>
            </a:r>
            <a:r>
              <a:rPr lang="el-GR" sz="2000" b="1" dirty="0" smtClean="0"/>
              <a:t>Σαμουήλ</a:t>
            </a:r>
          </a:p>
          <a:p>
            <a:r>
              <a:rPr lang="el-GR" sz="2000" dirty="0" smtClean="0"/>
              <a:t>Νίκη των βυζαντινών στο </a:t>
            </a:r>
            <a:r>
              <a:rPr lang="el-GR" sz="2000" b="1" dirty="0" smtClean="0"/>
              <a:t>Σπερχειό</a:t>
            </a:r>
            <a:r>
              <a:rPr lang="el-GR" sz="2000" dirty="0" smtClean="0"/>
              <a:t> &amp; θρίαμβός τους στο </a:t>
            </a:r>
            <a:r>
              <a:rPr lang="el-GR" sz="2000" b="1" dirty="0" smtClean="0"/>
              <a:t>Κλειδί </a:t>
            </a:r>
            <a:r>
              <a:rPr lang="el-GR" sz="2000" dirty="0" smtClean="0"/>
              <a:t>(1014).</a:t>
            </a:r>
            <a:endParaRPr lang="el-GR" sz="2000" dirty="0"/>
          </a:p>
        </p:txBody>
      </p:sp>
      <p:sp>
        <p:nvSpPr>
          <p:cNvPr id="6" name="5 - Θέση περιεχομένου"/>
          <p:cNvSpPr>
            <a:spLocks noGrp="1"/>
          </p:cNvSpPr>
          <p:nvPr>
            <p:ph sz="half" idx="2"/>
          </p:nvPr>
        </p:nvSpPr>
        <p:spPr>
          <a:xfrm>
            <a:off x="4800600" y="1371600"/>
            <a:ext cx="4038600" cy="4914920"/>
          </a:xfrm>
          <a:ln w="28575">
            <a:solidFill>
              <a:schemeClr val="tx1"/>
            </a:solidFill>
          </a:ln>
        </p:spPr>
        <p:txBody>
          <a:bodyPr>
            <a:normAutofit fontScale="92500" lnSpcReduction="10000"/>
          </a:bodyPr>
          <a:lstStyle/>
          <a:p>
            <a:r>
              <a:rPr lang="el-GR" sz="2000" b="1" dirty="0" smtClean="0"/>
              <a:t>Νικηφόρος Ουρανός</a:t>
            </a:r>
            <a:r>
              <a:rPr lang="el-GR" sz="2000" dirty="0" smtClean="0"/>
              <a:t>, βυζαντινός στρατηγός: αιφνιδιασμός Βουλγάρων </a:t>
            </a:r>
          </a:p>
          <a:p>
            <a:r>
              <a:rPr lang="el-GR" sz="2000" dirty="0" smtClean="0"/>
              <a:t>1018: </a:t>
            </a:r>
            <a:r>
              <a:rPr lang="el-GR" sz="2000" dirty="0" err="1" smtClean="0"/>
              <a:t>Βουλγαρία=βυζαντινή</a:t>
            </a:r>
            <a:r>
              <a:rPr lang="el-GR" sz="2000" dirty="0" smtClean="0"/>
              <a:t> επαρχία με 2 θέματα</a:t>
            </a:r>
          </a:p>
          <a:p>
            <a:r>
              <a:rPr lang="el-GR" sz="2000" dirty="0" smtClean="0"/>
              <a:t>Εκκλησία Βουλγαρίας: αυτοκέφαλη αρχιεπισκοπή με έδρα την Αχρίδα (Οχρίδα)</a:t>
            </a:r>
          </a:p>
          <a:p>
            <a:endParaRPr lang="el-GR" sz="2000" dirty="0" smtClean="0"/>
          </a:p>
          <a:p>
            <a:r>
              <a:rPr lang="el-GR" sz="2000" dirty="0" smtClean="0"/>
              <a:t>Η ΑΓΙΑ ΡΩΜΑΙΚΗ ΑΥΤΟΚΡΑΤΟΡΙΑ ΤΟΥ  ΓΕΡΜΑΝΙΚΟΥ ΕΘΝΟΥΣ: </a:t>
            </a:r>
            <a:r>
              <a:rPr lang="el-GR" sz="2000" dirty="0" err="1" smtClean="0"/>
              <a:t>Όθωνας</a:t>
            </a:r>
            <a:r>
              <a:rPr lang="el-GR" sz="2000" dirty="0" smtClean="0"/>
              <a:t>, </a:t>
            </a:r>
            <a:r>
              <a:rPr lang="el-GR" sz="2000" dirty="0" err="1" smtClean="0"/>
              <a:t>Λιουτπράνδος</a:t>
            </a:r>
            <a:r>
              <a:rPr lang="el-GR" sz="2000" dirty="0" smtClean="0"/>
              <a:t>, Βυζάντιο.</a:t>
            </a:r>
          </a:p>
          <a:p>
            <a:pPr>
              <a:buNone/>
            </a:pPr>
            <a:endParaRPr lang="el-GR" sz="2000" dirty="0" smtClean="0"/>
          </a:p>
          <a:p>
            <a:r>
              <a:rPr lang="el-GR" sz="2000" dirty="0" smtClean="0"/>
              <a:t>ΟΙ ΡΩΣΟΙ (ΡΩΣ) ΚΑΙ ΤΟ ΒΥΖΑΝΤΙΟ</a:t>
            </a:r>
          </a:p>
          <a:p>
            <a:endParaRPr lang="el-GR" sz="2000" dirty="0"/>
          </a:p>
        </p:txBody>
      </p:sp>
    </p:spTree>
  </p:cSld>
  <p:clrMapOvr>
    <a:masterClrMapping/>
  </p:clrMapOvr>
  <p:transition spd="med">
    <p:fade thruBlk="1"/>
    <p:sndAc>
      <p:stSnd>
        <p:snd r:embed="rId3" name="cashreg.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01752" y="1285860"/>
            <a:ext cx="4040188" cy="971114"/>
          </a:xfrm>
        </p:spPr>
        <p:txBody>
          <a:bodyPr/>
          <a:lstStyle/>
          <a:p>
            <a:r>
              <a:rPr lang="el-GR" sz="1600" u="sng" dirty="0" smtClean="0"/>
              <a:t>Σκανδιναβοί – Νορμανδοί-Βαράγγοι: τον 9</a:t>
            </a:r>
            <a:r>
              <a:rPr lang="el-GR" sz="1600" u="sng" baseline="30000" dirty="0" smtClean="0"/>
              <a:t>ο</a:t>
            </a:r>
            <a:r>
              <a:rPr lang="el-GR" sz="1600" u="sng" dirty="0" smtClean="0"/>
              <a:t> αιώνα υποτάσσουν τους Σλάβους και ιδρύουν ηγεμονίες</a:t>
            </a:r>
            <a:endParaRPr lang="el-GR" sz="1600" u="sng" dirty="0"/>
          </a:p>
        </p:txBody>
      </p:sp>
      <p:sp>
        <p:nvSpPr>
          <p:cNvPr id="3" name="2 - Θέση κειμένου"/>
          <p:cNvSpPr>
            <a:spLocks noGrp="1"/>
          </p:cNvSpPr>
          <p:nvPr>
            <p:ph type="body" sz="half" idx="3"/>
          </p:nvPr>
        </p:nvSpPr>
        <p:spPr>
          <a:xfrm>
            <a:off x="4791330" y="1428736"/>
            <a:ext cx="4041775" cy="826784"/>
          </a:xfrm>
          <a:ln w="38100"/>
        </p:spPr>
        <p:txBody>
          <a:bodyPr/>
          <a:lstStyle/>
          <a:p>
            <a:r>
              <a:rPr lang="el-GR" u="sng" dirty="0" smtClean="0"/>
              <a:t>ΚΟΙΝΩΝΙΚΗ ΠΟΛΙΤΙΚΗ</a:t>
            </a:r>
          </a:p>
          <a:p>
            <a:r>
              <a:rPr lang="el-GR" u="sng" dirty="0" smtClean="0"/>
              <a:t>ΝΟΜΟΘΕΣΙΑ</a:t>
            </a:r>
            <a:endParaRPr lang="el-GR" u="sng" dirty="0"/>
          </a:p>
        </p:txBody>
      </p:sp>
      <p:sp>
        <p:nvSpPr>
          <p:cNvPr id="4" name="3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5" name="4 - Θέση περιεχομένου"/>
          <p:cNvSpPr>
            <a:spLocks noGrp="1"/>
          </p:cNvSpPr>
          <p:nvPr>
            <p:ph sz="quarter" idx="2"/>
          </p:nvPr>
        </p:nvSpPr>
        <p:spPr>
          <a:xfrm>
            <a:off x="301752" y="2428868"/>
            <a:ext cx="4041648" cy="3860919"/>
          </a:xfrm>
          <a:ln w="28575">
            <a:solidFill>
              <a:schemeClr val="tx1"/>
            </a:solidFill>
          </a:ln>
        </p:spPr>
        <p:txBody>
          <a:bodyPr>
            <a:normAutofit lnSpcReduction="10000"/>
          </a:bodyPr>
          <a:lstStyle/>
          <a:p>
            <a:r>
              <a:rPr lang="el-GR" sz="2000" dirty="0" smtClean="0"/>
              <a:t>Το Ρωσικό κράτος του Κιέβου (</a:t>
            </a:r>
            <a:r>
              <a:rPr lang="el-GR" sz="2000" dirty="0" err="1" smtClean="0"/>
              <a:t>Ρούρικ</a:t>
            </a:r>
            <a:r>
              <a:rPr lang="el-GR" sz="2000" dirty="0" smtClean="0"/>
              <a:t>)</a:t>
            </a:r>
          </a:p>
          <a:p>
            <a:r>
              <a:rPr lang="el-GR" sz="2000" dirty="0" err="1" smtClean="0"/>
              <a:t>Ρως</a:t>
            </a:r>
            <a:r>
              <a:rPr lang="el-GR" sz="2000" dirty="0" smtClean="0"/>
              <a:t> με μονόξυλα : επιδρομές στην Κωνσταντινούπολη: υπογραφή εμπορικών συμφωνιών: στενές  εμπορικές σχέσεις Βυζαντίου &amp; </a:t>
            </a:r>
            <a:r>
              <a:rPr lang="el-GR" sz="2000" dirty="0" err="1" smtClean="0"/>
              <a:t>Ρως</a:t>
            </a:r>
            <a:r>
              <a:rPr lang="el-GR" sz="2000" dirty="0" smtClean="0"/>
              <a:t>.</a:t>
            </a:r>
          </a:p>
          <a:p>
            <a:r>
              <a:rPr lang="el-GR" sz="2000" dirty="0" smtClean="0"/>
              <a:t>Βλαδίμηρος: εκχριστιανισμός των Ρώσων</a:t>
            </a:r>
          </a:p>
          <a:p>
            <a:r>
              <a:rPr lang="el-GR" sz="2000" dirty="0" smtClean="0"/>
              <a:t>Κίεβο: Κέντρο πολιτισμού  επί Γιαροσλάβου του Σοφού (11</a:t>
            </a:r>
            <a:r>
              <a:rPr lang="el-GR" sz="2000" baseline="30000" dirty="0" smtClean="0"/>
              <a:t>ος</a:t>
            </a:r>
            <a:r>
              <a:rPr lang="el-GR" sz="2000" dirty="0" smtClean="0"/>
              <a:t> αιώνας)</a:t>
            </a:r>
            <a:endParaRPr lang="el-GR" sz="2000" dirty="0"/>
          </a:p>
        </p:txBody>
      </p:sp>
      <p:sp>
        <p:nvSpPr>
          <p:cNvPr id="6" name="5 - Θέση περιεχομένου"/>
          <p:cNvSpPr>
            <a:spLocks noGrp="1"/>
          </p:cNvSpPr>
          <p:nvPr>
            <p:ph sz="quarter" idx="4"/>
          </p:nvPr>
        </p:nvSpPr>
        <p:spPr>
          <a:ln w="28575">
            <a:solidFill>
              <a:schemeClr val="tx1"/>
            </a:solidFill>
          </a:ln>
        </p:spPr>
        <p:txBody>
          <a:bodyPr>
            <a:normAutofit lnSpcReduction="10000"/>
          </a:bodyPr>
          <a:lstStyle/>
          <a:p>
            <a:r>
              <a:rPr lang="el-GR" sz="2000" dirty="0" smtClean="0"/>
              <a:t>Οι πόλεις: 9</a:t>
            </a:r>
            <a:r>
              <a:rPr lang="el-GR" sz="2000" baseline="30000" dirty="0" smtClean="0"/>
              <a:t>ος</a:t>
            </a:r>
            <a:r>
              <a:rPr lang="el-GR" sz="2000" dirty="0" smtClean="0"/>
              <a:t> αι.: Τραπεζούντα, Θεσσαλονίκη, Βέροια, Θήβα, Πάτρα, Κόρινθος: μεταξουργεία/Σπάρτη: τάπητες/ Δυρράχιο, Καστοριά, Αδριανούπολη: μεγάλη εμπορική κίνηση.</a:t>
            </a:r>
          </a:p>
          <a:p>
            <a:r>
              <a:rPr lang="el-GR" sz="2000" dirty="0" smtClean="0"/>
              <a:t>Αυστηροί κανονισμοί στο εμπόριο: Συντεχνίες (ρωμαϊκός θεσμός)</a:t>
            </a:r>
          </a:p>
          <a:p>
            <a:r>
              <a:rPr lang="el-GR" sz="2000" dirty="0" smtClean="0"/>
              <a:t>Έπαρχος: ελεγκτής των συντεχνιών-βιοτεχνιών (κρατικά μονοπώλια)</a:t>
            </a:r>
            <a:endParaRPr lang="el-GR" sz="2000" dirty="0"/>
          </a:p>
        </p:txBody>
      </p:sp>
      <p:sp>
        <p:nvSpPr>
          <p:cNvPr id="7" name="6 - Θέση αριθμού διαφάνειας"/>
          <p:cNvSpPr>
            <a:spLocks noGrp="1"/>
          </p:cNvSpPr>
          <p:nvPr>
            <p:ph type="sldNum" sz="quarter" idx="12"/>
          </p:nvPr>
        </p:nvSpPr>
        <p:spPr/>
        <p:txBody>
          <a:bodyPr/>
          <a:lstStyle/>
          <a:p>
            <a:fld id="{57DF9E29-0006-441D-B51B-D0DC308C0733}" type="slidenum">
              <a:rPr lang="el-GR" smtClean="0"/>
              <a:pPr/>
              <a:t>11</a:t>
            </a:fld>
            <a:endParaRPr lang="el-GR"/>
          </a:p>
        </p:txBody>
      </p:sp>
      <p:sp>
        <p:nvSpPr>
          <p:cNvPr id="8" name="7 - Τίτλος"/>
          <p:cNvSpPr>
            <a:spLocks noGrp="1"/>
          </p:cNvSpPr>
          <p:nvPr>
            <p:ph type="title"/>
          </p:nvPr>
        </p:nvSpPr>
        <p:spPr>
          <a:xfrm>
            <a:off x="285720" y="285728"/>
            <a:ext cx="8534400" cy="714380"/>
          </a:xfrm>
          <a:solidFill>
            <a:schemeClr val="accent2">
              <a:lumMod val="40000"/>
              <a:lumOff val="60000"/>
            </a:schemeClr>
          </a:solidFill>
          <a:ln w="28575">
            <a:solidFill>
              <a:schemeClr val="tx1"/>
            </a:solidFill>
          </a:ln>
        </p:spPr>
        <p:txBody>
          <a:bodyPr anchor="t">
            <a:normAutofit fontScale="90000"/>
          </a:bodyPr>
          <a:lstStyle/>
          <a:p>
            <a:r>
              <a:rPr lang="el-GR" sz="3600" i="1" dirty="0" smtClean="0"/>
              <a:t>ΟΙ ΡΩΣΟΙ (ΡΩΣ) ΚΑΙ ΤΟ ΒΥΖΑΝΤΙΟ</a:t>
            </a:r>
            <a:r>
              <a:rPr lang="el-GR" sz="3600" dirty="0" smtClean="0"/>
              <a:t/>
            </a:r>
            <a:br>
              <a:rPr lang="el-GR" sz="3600" dirty="0" smtClean="0"/>
            </a:br>
            <a:endParaRPr lang="el-GR"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71604" y="285728"/>
            <a:ext cx="6429420" cy="571504"/>
          </a:xfrm>
          <a:solidFill>
            <a:schemeClr val="accent1">
              <a:lumMod val="20000"/>
              <a:lumOff val="80000"/>
            </a:schemeClr>
          </a:solidFill>
          <a:ln>
            <a:solidFill>
              <a:schemeClr val="tx1"/>
            </a:solidFill>
          </a:ln>
        </p:spPr>
        <p:txBody>
          <a:bodyPr>
            <a:normAutofit fontScale="90000"/>
          </a:bodyPr>
          <a:lstStyle/>
          <a:p>
            <a:r>
              <a:rPr lang="el-GR" dirty="0" smtClean="0"/>
              <a:t>Κοινωνική πολιτική-Νομοθεσία</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12</a:t>
            </a:fld>
            <a:endParaRPr lang="el-GR"/>
          </a:p>
        </p:txBody>
      </p:sp>
      <p:sp>
        <p:nvSpPr>
          <p:cNvPr id="5" name="4 - Θέση περιεχομένου"/>
          <p:cNvSpPr>
            <a:spLocks noGrp="1"/>
          </p:cNvSpPr>
          <p:nvPr>
            <p:ph sz="quarter" idx="1"/>
          </p:nvPr>
        </p:nvSpPr>
        <p:spPr>
          <a:xfrm>
            <a:off x="301752" y="1527048"/>
            <a:ext cx="8503920" cy="4759472"/>
          </a:xfrm>
          <a:ln w="28575">
            <a:solidFill>
              <a:schemeClr val="tx1"/>
            </a:solidFill>
          </a:ln>
        </p:spPr>
        <p:txBody>
          <a:bodyPr>
            <a:normAutofit fontScale="92500" lnSpcReduction="10000"/>
          </a:bodyPr>
          <a:lstStyle/>
          <a:p>
            <a:r>
              <a:rPr lang="el-GR" sz="2000" dirty="0" smtClean="0"/>
              <a:t>10</a:t>
            </a:r>
            <a:r>
              <a:rPr lang="el-GR" sz="2000" baseline="30000" dirty="0" smtClean="0"/>
              <a:t>ος</a:t>
            </a:r>
            <a:r>
              <a:rPr lang="el-GR" sz="2000" dirty="0" smtClean="0"/>
              <a:t> αι.: δυνατοί = κοινωνική πληγή γιατί:</a:t>
            </a:r>
          </a:p>
          <a:p>
            <a:r>
              <a:rPr lang="el-GR" sz="2000" dirty="0" smtClean="0"/>
              <a:t>Α) Απειλούσαν τη μικρή ιδιοκτησία και</a:t>
            </a:r>
          </a:p>
          <a:p>
            <a:r>
              <a:rPr lang="el-GR" sz="2000" dirty="0" smtClean="0"/>
              <a:t>Β) διασπούσαν την ενότητα του κράτους.</a:t>
            </a:r>
          </a:p>
          <a:p>
            <a:r>
              <a:rPr lang="el-GR" sz="2000" dirty="0" smtClean="0"/>
              <a:t>Μεγάλες οικογένειες = οίκοι με ιδιωτικούς στρατούς (φεουδαρχικά στοιχεία)</a:t>
            </a:r>
          </a:p>
          <a:p>
            <a:r>
              <a:rPr lang="el-GR" sz="2000" dirty="0" smtClean="0"/>
              <a:t>Μέτρα κατά των «δυνατών» </a:t>
            </a:r>
            <a:r>
              <a:rPr lang="el-GR" sz="2000" dirty="0" err="1" smtClean="0"/>
              <a:t>απ΄τους</a:t>
            </a:r>
            <a:r>
              <a:rPr lang="el-GR" sz="2000" dirty="0" smtClean="0"/>
              <a:t> περισσότερους αυτοκράτορες της Μακεδονικής δυναστείας: το </a:t>
            </a:r>
            <a:r>
              <a:rPr lang="el-GR" sz="2000" dirty="0" err="1" smtClean="0"/>
              <a:t>Αλληλέγγυον</a:t>
            </a:r>
            <a:r>
              <a:rPr lang="el-GR" sz="2000" dirty="0" smtClean="0"/>
              <a:t> (Βασίλειος ο Β΄-1002): αλληλέγγυα φορολογική ευθύνη: οι πλούσιοι πληρώνουν το φόρο των φτωχών που αδυνατούν να ανταποκριθούν στις υποχρεώσεις τους.</a:t>
            </a:r>
          </a:p>
          <a:p>
            <a:r>
              <a:rPr lang="el-GR" sz="2000" dirty="0" smtClean="0"/>
              <a:t>Νομοθετικοί  κώδικες: επαναφορά της Νομοθεσίας του Ιουστινιανού:</a:t>
            </a:r>
          </a:p>
          <a:p>
            <a:r>
              <a:rPr lang="el-GR" sz="2000" dirty="0" smtClean="0"/>
              <a:t>Α) Πρόχειρος νόμος,</a:t>
            </a:r>
          </a:p>
          <a:p>
            <a:r>
              <a:rPr lang="el-GR" sz="2000" dirty="0" smtClean="0"/>
              <a:t>Β) Επαναγωγή,</a:t>
            </a:r>
          </a:p>
          <a:p>
            <a:r>
              <a:rPr lang="el-GR" sz="2000" dirty="0" smtClean="0"/>
              <a:t>Γ) Βασιλικά,</a:t>
            </a:r>
          </a:p>
          <a:p>
            <a:r>
              <a:rPr lang="el-GR" sz="2000" dirty="0" smtClean="0"/>
              <a:t> Δ) </a:t>
            </a:r>
            <a:r>
              <a:rPr lang="el-GR" sz="2000" dirty="0" err="1" smtClean="0"/>
              <a:t>Επαρχικό</a:t>
            </a:r>
            <a:r>
              <a:rPr lang="el-GR" sz="2000" dirty="0" smtClean="0"/>
              <a:t> Βιβλίο, </a:t>
            </a:r>
          </a:p>
          <a:p>
            <a:r>
              <a:rPr lang="el-GR" sz="2000" dirty="0" smtClean="0"/>
              <a:t>Ε) Νεαρές</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857232"/>
            <a:ext cx="2362200" cy="857256"/>
          </a:xfrm>
          <a:ln w="28575">
            <a:solidFill>
              <a:schemeClr val="tx1"/>
            </a:solidFill>
          </a:ln>
        </p:spPr>
        <p:txBody>
          <a:bodyPr/>
          <a:lstStyle/>
          <a:p>
            <a:r>
              <a:rPr lang="el-GR" sz="2400" dirty="0" smtClean="0"/>
              <a:t>ΠΑΙΔΕΙΑ -ΤΕΧΝΗ</a:t>
            </a:r>
            <a:endParaRPr lang="el-GR" sz="2400" dirty="0"/>
          </a:p>
        </p:txBody>
      </p:sp>
      <p:sp>
        <p:nvSpPr>
          <p:cNvPr id="3" name="2 - Θέση κειμένου"/>
          <p:cNvSpPr>
            <a:spLocks noGrp="1"/>
          </p:cNvSpPr>
          <p:nvPr>
            <p:ph type="body" idx="2"/>
          </p:nvPr>
        </p:nvSpPr>
        <p:spPr>
          <a:xfrm>
            <a:off x="381000" y="1857364"/>
            <a:ext cx="2362200" cy="4429156"/>
          </a:xfrm>
          <a:ln w="28575">
            <a:solidFill>
              <a:schemeClr val="tx1"/>
            </a:solidFill>
          </a:ln>
        </p:spPr>
        <p:txBody>
          <a:bodyPr>
            <a:normAutofit fontScale="92500"/>
          </a:bodyPr>
          <a:lstStyle/>
          <a:p>
            <a:pPr>
              <a:buFont typeface="Wingdings" pitchFamily="2" charset="2"/>
              <a:buChar char="q"/>
            </a:pPr>
            <a:r>
              <a:rPr lang="el-GR" b="1" dirty="0" smtClean="0"/>
              <a:t>Παιδεία:</a:t>
            </a:r>
            <a:r>
              <a:rPr lang="el-GR" dirty="0" smtClean="0"/>
              <a:t> </a:t>
            </a:r>
            <a:r>
              <a:rPr lang="el-GR" b="1" dirty="0" smtClean="0"/>
              <a:t>9</a:t>
            </a:r>
            <a:r>
              <a:rPr lang="el-GR" b="1" baseline="30000" dirty="0" smtClean="0"/>
              <a:t>ος</a:t>
            </a:r>
            <a:r>
              <a:rPr lang="el-GR" b="1" dirty="0" smtClean="0"/>
              <a:t> αι.: </a:t>
            </a:r>
            <a:r>
              <a:rPr lang="el-GR" dirty="0" smtClean="0"/>
              <a:t>Καίσαρας Βάρδας: Πανεπιστήμιο Κωνσταντινούπολης στη Μαγναύρα (Λέων ο Φιλόσοφος, Φώτιος, Αρέθας, Μιχαήλ Ψελλός)</a:t>
            </a:r>
          </a:p>
          <a:p>
            <a:pPr>
              <a:buFont typeface="Wingdings" pitchFamily="2" charset="2"/>
              <a:buChar char="q"/>
            </a:pPr>
            <a:r>
              <a:rPr lang="el-GR" b="1" dirty="0" smtClean="0"/>
              <a:t>11</a:t>
            </a:r>
            <a:r>
              <a:rPr lang="el-GR" b="1" baseline="30000" dirty="0" smtClean="0"/>
              <a:t>ος</a:t>
            </a:r>
            <a:r>
              <a:rPr lang="el-GR" b="1" dirty="0" smtClean="0"/>
              <a:t> αι.: Νομική Σχολή: </a:t>
            </a:r>
            <a:r>
              <a:rPr lang="el-GR" dirty="0" smtClean="0"/>
              <a:t>Μιχαήλ Ψελλός: Ύπατος των Φιλοσόφων</a:t>
            </a:r>
          </a:p>
          <a:p>
            <a:pPr>
              <a:buFont typeface="Wingdings" pitchFamily="2" charset="2"/>
              <a:buChar char="q"/>
            </a:pPr>
            <a:r>
              <a:rPr lang="el-GR" b="1" dirty="0" smtClean="0"/>
              <a:t>Μοναστήρια: </a:t>
            </a:r>
            <a:r>
              <a:rPr lang="el-GR" dirty="0" smtClean="0"/>
              <a:t>βιβλιοθήκες, συνεργεία συγγραφέων-αντιγραφέων  για αντιγραφή αρχαίων χειρογράφων = διάσωση αρχαίας κληρονομιάς</a:t>
            </a:r>
            <a:endParaRPr lang="el-GR" dirty="0"/>
          </a:p>
        </p:txBody>
      </p:sp>
      <p:sp>
        <p:nvSpPr>
          <p:cNvPr id="4" name="3 - Θέση περιεχομένου"/>
          <p:cNvSpPr>
            <a:spLocks noGrp="1"/>
          </p:cNvSpPr>
          <p:nvPr>
            <p:ph sz="quarter" idx="1"/>
          </p:nvPr>
        </p:nvSpPr>
        <p:spPr>
          <a:xfrm>
            <a:off x="3124200" y="642918"/>
            <a:ext cx="5638800" cy="5643602"/>
          </a:xfrm>
          <a:solidFill>
            <a:schemeClr val="tx2">
              <a:lumMod val="20000"/>
              <a:lumOff val="80000"/>
            </a:schemeClr>
          </a:solidFill>
          <a:ln w="28575">
            <a:solidFill>
              <a:schemeClr val="tx1"/>
            </a:solidFill>
          </a:ln>
        </p:spPr>
        <p:txBody>
          <a:bodyPr>
            <a:normAutofit fontScale="92500" lnSpcReduction="10000"/>
          </a:bodyPr>
          <a:lstStyle/>
          <a:p>
            <a:r>
              <a:rPr lang="el-GR" sz="2000" dirty="0" smtClean="0"/>
              <a:t>ΑΠΟΣΤΟΛΙΚΗ ΔΡΑΣΤΗΡΙΟΤΗΤΑ</a:t>
            </a:r>
          </a:p>
          <a:p>
            <a:r>
              <a:rPr lang="el-GR" sz="2000" dirty="0" smtClean="0"/>
              <a:t>Χριστιανισμός &amp; Ελληνορωμαϊκός πολιτισμός: μετάδοσή του με τις ιεραποστολές.</a:t>
            </a:r>
          </a:p>
          <a:p>
            <a:r>
              <a:rPr lang="el-GR" sz="2000" dirty="0" err="1" smtClean="0"/>
              <a:t>Μοραβοί</a:t>
            </a:r>
            <a:r>
              <a:rPr lang="el-GR" sz="2000" dirty="0" smtClean="0"/>
              <a:t>: κεντρικοί Σλάβοι: μέσα 9</a:t>
            </a:r>
            <a:r>
              <a:rPr lang="el-GR" sz="2000" baseline="30000" dirty="0" smtClean="0"/>
              <a:t>ου</a:t>
            </a:r>
            <a:r>
              <a:rPr lang="el-GR" sz="2000" dirty="0" smtClean="0"/>
              <a:t> αι.: λόγοι απόρριψης παπικών και αποδοχή του Χριστιανισμού </a:t>
            </a:r>
            <a:r>
              <a:rPr lang="el-GR" sz="2000" dirty="0" err="1" smtClean="0"/>
              <a:t>απ΄</a:t>
            </a:r>
            <a:r>
              <a:rPr lang="el-GR" sz="2000" dirty="0" smtClean="0"/>
              <a:t> τους Βυζαντινούς.</a:t>
            </a:r>
          </a:p>
          <a:p>
            <a:r>
              <a:rPr lang="el-GR" sz="2000" dirty="0" smtClean="0"/>
              <a:t>Κύριλλος &amp; Μεθόδιος (απόστολοι των Σλάβων): σλαβικό αλφάβητο: βάσεις της Σλαβικής Λογοτεχνίας.</a:t>
            </a:r>
          </a:p>
          <a:p>
            <a:r>
              <a:rPr lang="el-GR" sz="2000" dirty="0" smtClean="0"/>
              <a:t>Φώτιος, </a:t>
            </a:r>
            <a:r>
              <a:rPr lang="el-GR" sz="2000" dirty="0" err="1" smtClean="0"/>
              <a:t>Βόρης</a:t>
            </a:r>
            <a:r>
              <a:rPr lang="el-GR" sz="2000" dirty="0" smtClean="0"/>
              <a:t>, Συμεών, Πέτρος.</a:t>
            </a:r>
          </a:p>
          <a:p>
            <a:r>
              <a:rPr lang="el-GR" sz="2000" dirty="0" err="1" smtClean="0"/>
              <a:t>Νοτιοσλάβοι</a:t>
            </a:r>
            <a:r>
              <a:rPr lang="el-GR" sz="2000" dirty="0" smtClean="0"/>
              <a:t> Σέρβοι</a:t>
            </a:r>
          </a:p>
          <a:p>
            <a:r>
              <a:rPr lang="el-GR" sz="2000" dirty="0" smtClean="0"/>
              <a:t>Σελτζούκοι Τούρκοι που δέχτηκαν το Χριστιανισμό.</a:t>
            </a:r>
          </a:p>
          <a:p>
            <a:pPr>
              <a:buNone/>
            </a:pPr>
            <a:endParaRPr lang="el-GR" sz="2000" dirty="0" smtClean="0"/>
          </a:p>
          <a:p>
            <a:r>
              <a:rPr lang="el-GR" sz="2000" dirty="0" smtClean="0"/>
              <a:t>ΕΚΚΛΗΣΙΑ ΚΑΙ ΚΡΑΤΟΣ: οι σχέσεις των δύο εξουσιών: συνεργασία όχι πάντα αρμονική, η καλή οργάνωση της εκκλησίας κρατική υπόθεση,  </a:t>
            </a:r>
            <a:r>
              <a:rPr lang="el-GR" sz="2000" dirty="0" err="1" smtClean="0"/>
              <a:t>αλληλοστήριξη</a:t>
            </a:r>
            <a:r>
              <a:rPr lang="el-GR" sz="2000" dirty="0" smtClean="0"/>
              <a:t> αλλά και αυτοτέλεια και των δύο. Αυτοκράτορες &amp; ιεράρχες.</a:t>
            </a:r>
          </a:p>
        </p:txBody>
      </p:sp>
      <p:sp>
        <p:nvSpPr>
          <p:cNvPr id="5" name="4 - Θέση αριθμού διαφάνειας"/>
          <p:cNvSpPr>
            <a:spLocks noGrp="1"/>
          </p:cNvSpPr>
          <p:nvPr>
            <p:ph type="sldNum" sz="quarter" idx="12"/>
          </p:nvPr>
        </p:nvSpPr>
        <p:spPr/>
        <p:txBody>
          <a:bodyPr/>
          <a:lstStyle/>
          <a:p>
            <a:fld id="{57DF9E29-0006-441D-B51B-D0DC308C0733}" type="slidenum">
              <a:rPr lang="el-GR" smtClean="0"/>
              <a:pPr/>
              <a:t>13</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57DF9E29-0006-441D-B51B-D0DC308C0733}" type="slidenum">
              <a:rPr lang="el-GR" smtClean="0"/>
              <a:pPr/>
              <a:t>14</a:t>
            </a:fld>
            <a:endParaRPr lang="el-GR"/>
          </a:p>
        </p:txBody>
      </p:sp>
      <p:sp>
        <p:nvSpPr>
          <p:cNvPr id="3" name="2 - Τίτλος"/>
          <p:cNvSpPr>
            <a:spLocks noGrp="1"/>
          </p:cNvSpPr>
          <p:nvPr>
            <p:ph type="title"/>
          </p:nvPr>
        </p:nvSpPr>
        <p:spPr>
          <a:xfrm>
            <a:off x="3000375" y="5029200"/>
            <a:ext cx="5867400" cy="1043006"/>
          </a:xfrm>
          <a:ln w="28575">
            <a:solidFill>
              <a:schemeClr val="tx1"/>
            </a:solidFill>
          </a:ln>
        </p:spPr>
        <p:txBody>
          <a:bodyPr/>
          <a:lstStyle/>
          <a:p>
            <a:r>
              <a:rPr lang="el-GR" sz="1400" u="sng" dirty="0" smtClean="0"/>
              <a:t>Το σχίσμα του 1054</a:t>
            </a:r>
            <a:r>
              <a:rPr lang="el-GR" sz="1400" dirty="0" smtClean="0"/>
              <a:t>: αυτοκράτορας Κωνσταντίνος Θ΄ Μονομάχος, πατριάρχης Μιχαήλ </a:t>
            </a:r>
            <a:r>
              <a:rPr lang="el-GR" sz="1400" dirty="0" err="1" smtClean="0"/>
              <a:t>Κηρουλάριος</a:t>
            </a:r>
            <a:r>
              <a:rPr lang="el-GR" sz="1400" dirty="0" smtClean="0"/>
              <a:t> = αδιάλλακτος: Πολιτικές συνέπειες του Σχίσματος: σημαντικές</a:t>
            </a:r>
            <a:br>
              <a:rPr lang="el-GR" sz="1400" dirty="0" smtClean="0"/>
            </a:br>
            <a:r>
              <a:rPr lang="el-GR" sz="1400" dirty="0" smtClean="0"/>
              <a:t>Αίτια και Συνέπειες του Σχίσματος για το Βυζάντιο και τη Δύση</a:t>
            </a:r>
            <a:endParaRPr lang="el-GR" sz="1400" dirty="0"/>
          </a:p>
        </p:txBody>
      </p:sp>
      <p:pic>
        <p:nvPicPr>
          <p:cNvPr id="7" name="6 - Θέση εικόνας" descr="The little muslim musque in Trikala.jpg"/>
          <p:cNvPicPr>
            <a:picLocks noGrp="1" noChangeAspect="1"/>
          </p:cNvPicPr>
          <p:nvPr>
            <p:ph type="pic" idx="1"/>
          </p:nvPr>
        </p:nvPicPr>
        <p:blipFill>
          <a:blip r:embed="rId3"/>
          <a:srcRect t="19870" b="19870"/>
          <a:stretch>
            <a:fillRect/>
          </a:stretch>
        </p:blipFill>
        <p:spPr>
          <a:xfrm>
            <a:off x="3000375" y="609600"/>
            <a:ext cx="3214699" cy="2390772"/>
          </a:xfrm>
        </p:spPr>
      </p:pic>
      <p:sp>
        <p:nvSpPr>
          <p:cNvPr id="5" name="4 - Θέση κειμένου"/>
          <p:cNvSpPr>
            <a:spLocks noGrp="1"/>
          </p:cNvSpPr>
          <p:nvPr>
            <p:ph type="body" sz="half" idx="2"/>
          </p:nvPr>
        </p:nvSpPr>
        <p:spPr>
          <a:xfrm>
            <a:off x="381000" y="857232"/>
            <a:ext cx="2438400" cy="5391168"/>
          </a:xfrm>
          <a:ln w="28575">
            <a:solidFill>
              <a:schemeClr val="tx1"/>
            </a:solidFill>
          </a:ln>
        </p:spPr>
        <p:txBody>
          <a:bodyPr>
            <a:normAutofit lnSpcReduction="10000"/>
          </a:bodyPr>
          <a:lstStyle/>
          <a:p>
            <a:r>
              <a:rPr lang="el-GR" b="1" dirty="0" smtClean="0"/>
              <a:t>Εκκλησιαστικοί αρχηγοί με ξεχωριστή δράση (πολιτική δράση):</a:t>
            </a:r>
          </a:p>
          <a:p>
            <a:r>
              <a:rPr lang="el-GR" b="1" dirty="0" smtClean="0"/>
              <a:t>Φώτιος: </a:t>
            </a:r>
            <a:r>
              <a:rPr lang="el-GR" dirty="0" smtClean="0"/>
              <a:t>λόγιος με μεγάλη μόρφωση – ο Πάπας Νικόλαος Β΄ από πολιτικό υπολογισμό ζητά την απομάκρυνση του Φωτίου.</a:t>
            </a:r>
          </a:p>
          <a:p>
            <a:r>
              <a:rPr lang="el-GR" b="1" dirty="0" smtClean="0"/>
              <a:t>Νικόλαος Μυστικός: </a:t>
            </a:r>
            <a:r>
              <a:rPr lang="el-GR" dirty="0" smtClean="0"/>
              <a:t>διαπραγματεύσεις με το Βούλγαρο Τσάρο Συμεών, εξαγορά αιχμαλώτων, στήριξη αγωνιστών του Βυζαντίου. </a:t>
            </a:r>
          </a:p>
          <a:p>
            <a:r>
              <a:rPr lang="el-GR" b="1" dirty="0" smtClean="0"/>
              <a:t>Μιχαήλ </a:t>
            </a:r>
            <a:r>
              <a:rPr lang="el-GR" b="1" dirty="0" err="1" smtClean="0"/>
              <a:t>Κηρουλάριος</a:t>
            </a:r>
            <a:r>
              <a:rPr lang="el-GR" b="1" dirty="0" smtClean="0"/>
              <a:t>: </a:t>
            </a:r>
            <a:r>
              <a:rPr lang="el-GR" dirty="0" smtClean="0"/>
              <a:t>σχίσμα του 1054, πολιτικό παρασκήνιο</a:t>
            </a: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pic>
        <p:nvPicPr>
          <p:cNvPr id="8" name="Picture 5" descr="Picture+052+%CE%A6%CE%B5%CF%84%CE%B9%CF%87%CE%B9%CE%AD+%CF%84%CE%B6%CE%B1%CE%BC%CE%AF">
            <a:hlinkClick r:id="rId4"/>
          </p:cNvPr>
          <p:cNvPicPr>
            <a:picLocks noChangeAspect="1" noChangeArrowheads="1"/>
          </p:cNvPicPr>
          <p:nvPr/>
        </p:nvPicPr>
        <p:blipFill>
          <a:blip r:embed="rId5"/>
          <a:srcRect/>
          <a:stretch>
            <a:fillRect/>
          </a:stretch>
        </p:blipFill>
        <p:spPr>
          <a:xfrm>
            <a:off x="6286512" y="3000372"/>
            <a:ext cx="2355868" cy="1857388"/>
          </a:xfrm>
          <a:prstGeom prst="rect">
            <a:avLst/>
          </a:prstGeom>
          <a:ln/>
        </p:spPr>
      </p:pic>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357158" y="2714620"/>
            <a:ext cx="8429684" cy="3643338"/>
          </a:xfrm>
          <a:solidFill>
            <a:srgbClr val="FFC000"/>
          </a:solidFill>
          <a:ln w="28575">
            <a:solidFill>
              <a:schemeClr val="tx1"/>
            </a:solidFill>
          </a:ln>
        </p:spPr>
        <p:txBody>
          <a:bodyPr>
            <a:normAutofit lnSpcReduction="10000"/>
          </a:bodyPr>
          <a:lstStyle/>
          <a:p>
            <a:pPr>
              <a:buFont typeface="Wingdings" pitchFamily="2" charset="2"/>
              <a:buChar char="q"/>
            </a:pPr>
            <a:r>
              <a:rPr lang="el-GR" dirty="0" err="1" smtClean="0"/>
              <a:t>Σουλτανατο</a:t>
            </a:r>
            <a:r>
              <a:rPr lang="el-GR" dirty="0" smtClean="0"/>
              <a:t> της </a:t>
            </a:r>
            <a:r>
              <a:rPr lang="el-GR" dirty="0" err="1" smtClean="0"/>
              <a:t>προυσας</a:t>
            </a:r>
            <a:r>
              <a:rPr lang="el-GR" dirty="0" smtClean="0"/>
              <a:t>-</a:t>
            </a:r>
            <a:r>
              <a:rPr lang="el-GR" dirty="0" err="1" smtClean="0"/>
              <a:t>οθωμανικο</a:t>
            </a:r>
            <a:r>
              <a:rPr lang="el-GR" dirty="0" smtClean="0"/>
              <a:t> </a:t>
            </a:r>
            <a:r>
              <a:rPr lang="el-GR" dirty="0" err="1" smtClean="0"/>
              <a:t>κρατος</a:t>
            </a:r>
            <a:r>
              <a:rPr lang="el-GR" dirty="0" smtClean="0"/>
              <a:t> η </a:t>
            </a:r>
            <a:r>
              <a:rPr lang="el-GR" dirty="0" err="1" smtClean="0"/>
              <a:t>κρατος</a:t>
            </a:r>
            <a:r>
              <a:rPr lang="el-GR" dirty="0" smtClean="0"/>
              <a:t> των ΟΣΜΑΝΙΔΩΝ</a:t>
            </a:r>
          </a:p>
          <a:p>
            <a:pPr>
              <a:buFont typeface="Wingdings" pitchFamily="2" charset="2"/>
              <a:buChar char="q"/>
            </a:pPr>
            <a:r>
              <a:rPr lang="el-GR" dirty="0" smtClean="0"/>
              <a:t>ΠΛΕΟΝΕΚΤΗΜΑΤΑ ΤΟΥ: 1. ΑΠΟΜΑΚΡΥΣΜΕΝΟ ΑΠΟ ΔΥΝΑΤΟΤΕΡΑ ΤΟΥΡΚΙΚΑ ΚΡΑΤΗ 2. ΣΥΝΟΡΑ ΜΕ ΒΥΖΑΝΤΙΟ: ΧΩΡΑ «ΑΠΙΣΤΩΝ»</a:t>
            </a:r>
          </a:p>
          <a:p>
            <a:pPr>
              <a:buFont typeface="Wingdings" pitchFamily="2" charset="2"/>
              <a:buChar char="q"/>
            </a:pPr>
            <a:r>
              <a:rPr lang="el-GR" dirty="0" smtClean="0"/>
              <a:t>ΔΙΟΙΚΗΣΗ=ΑΠΟΛΥΤΑΡΧΙΚΗ, ΟΡΓΑΝΩΣΗ ΑΥΣΤΗΡΑ ΣΤΡΑΤΙΩΤΙΚΗ</a:t>
            </a:r>
          </a:p>
          <a:p>
            <a:pPr>
              <a:buFont typeface="Wingdings" pitchFamily="2" charset="2"/>
              <a:buChar char="q"/>
            </a:pPr>
            <a:r>
              <a:rPr lang="el-GR" dirty="0" smtClean="0"/>
              <a:t>ΠΑΙΔΟΜΑΖΩΜΑ = </a:t>
            </a:r>
            <a:r>
              <a:rPr lang="el-GR" dirty="0" err="1" smtClean="0"/>
              <a:t>ΘΕΣΜΟς</a:t>
            </a:r>
            <a:r>
              <a:rPr lang="el-GR" dirty="0" smtClean="0"/>
              <a:t> ΤΟΥ 14</a:t>
            </a:r>
            <a:r>
              <a:rPr lang="el-GR" baseline="30000" dirty="0" smtClean="0"/>
              <a:t>ΟΥ</a:t>
            </a:r>
            <a:r>
              <a:rPr lang="el-GR" dirty="0" smtClean="0"/>
              <a:t> ΑΙ. (ΠΕΡΙΟΔΙΚΗ ΣΤΡΑΤΟΛΟΓΙΑ + </a:t>
            </a:r>
            <a:r>
              <a:rPr lang="el-GR" dirty="0" err="1" smtClean="0"/>
              <a:t>ΕΞΙΣΛΑΜΙΣΜΟς</a:t>
            </a:r>
            <a:r>
              <a:rPr lang="el-GR" dirty="0" smtClean="0"/>
              <a:t> ΧΡΙΣΤΙΑΝΟΠΑΙΔΩΝ.</a:t>
            </a:r>
          </a:p>
          <a:p>
            <a:pPr>
              <a:buFont typeface="Wingdings" pitchFamily="2" charset="2"/>
              <a:buChar char="q"/>
            </a:pPr>
            <a:r>
              <a:rPr lang="el-GR" dirty="0" smtClean="0"/>
              <a:t>ΑΙΤΙΑ</a:t>
            </a:r>
          </a:p>
          <a:p>
            <a:pPr>
              <a:buFont typeface="Wingdings" pitchFamily="2" charset="2"/>
              <a:buChar char="q"/>
            </a:pPr>
            <a:r>
              <a:rPr lang="el-GR" dirty="0" err="1" smtClean="0"/>
              <a:t>ΚΑΤΗΓΟΡΙΕς</a:t>
            </a:r>
            <a:r>
              <a:rPr lang="el-GR" dirty="0" smtClean="0"/>
              <a:t>: Α) ΕΦΗΒΟΙ (ΑΤΖΕΜ ΟΓΛΑΝ)=ΕΠΙΛΕΚΤΑ ΣΩΜΑΤΑ ΓΕΝΙΤΣΑΡΩΝ Β) ΠΑΙΔΙΑ (ΙΤΣ ΟΓΛΑΝ):ΑΥΛΙΚΑ ΚΑΙ ΔΙΟΙΚΗΤΙΚΑ ΑΞΙΩΜΑΤΑ</a:t>
            </a:r>
          </a:p>
          <a:p>
            <a:pPr>
              <a:buFont typeface="Wingdings" pitchFamily="2" charset="2"/>
              <a:buChar char="q"/>
            </a:pPr>
            <a:r>
              <a:rPr lang="el-GR" dirty="0" err="1" smtClean="0"/>
              <a:t>ΙΩΑΝΝΗς</a:t>
            </a:r>
            <a:r>
              <a:rPr lang="el-GR" dirty="0" smtClean="0"/>
              <a:t> </a:t>
            </a:r>
            <a:r>
              <a:rPr lang="el-GR" dirty="0" err="1" smtClean="0"/>
              <a:t>ΚΑΝΤΑΚΟΥΖΗΝΟς</a:t>
            </a:r>
            <a:r>
              <a:rPr lang="el-GR" dirty="0" smtClean="0"/>
              <a:t>-ΟΘΩΜΑΝΟΙ ΣΤΗ ΘΡΑΚΗ</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15</a:t>
            </a:fld>
            <a:endParaRPr lang="el-GR"/>
          </a:p>
        </p:txBody>
      </p:sp>
      <p:sp>
        <p:nvSpPr>
          <p:cNvPr id="5" name="4 - Τίτλος"/>
          <p:cNvSpPr>
            <a:spLocks noGrp="1"/>
          </p:cNvSpPr>
          <p:nvPr>
            <p:ph type="title"/>
          </p:nvPr>
        </p:nvSpPr>
        <p:spPr>
          <a:xfrm>
            <a:off x="1142976" y="285728"/>
            <a:ext cx="7000924" cy="1714512"/>
          </a:xfrm>
          <a:solidFill>
            <a:schemeClr val="accent3">
              <a:lumMod val="75000"/>
            </a:schemeClr>
          </a:solidFill>
          <a:ln w="38100">
            <a:solidFill>
              <a:schemeClr val="tx1"/>
            </a:solidFill>
          </a:ln>
        </p:spPr>
        <p:txBody>
          <a:bodyPr>
            <a:noAutofit/>
          </a:bodyPr>
          <a:lstStyle/>
          <a:p>
            <a:r>
              <a:rPr lang="el-GR" sz="1800" i="1" u="sng" dirty="0" smtClean="0"/>
              <a:t>Εμφάνιση των Οθωμανών ως το 1402</a:t>
            </a:r>
            <a:br>
              <a:rPr lang="el-GR" sz="1800" i="1" u="sng" dirty="0" smtClean="0"/>
            </a:br>
            <a:r>
              <a:rPr lang="el-GR" sz="1800" i="1" u="sng" dirty="0" err="1" smtClean="0"/>
              <a:t>Γαζήδες</a:t>
            </a:r>
            <a:r>
              <a:rPr lang="el-GR" sz="1800" i="1" u="sng" dirty="0" smtClean="0"/>
              <a:t> πολεμιστές: αρχηγοί </a:t>
            </a:r>
            <a:r>
              <a:rPr lang="el-GR" sz="1800" i="1" u="sng" dirty="0" err="1" smtClean="0"/>
              <a:t>μικρο</a:t>
            </a:r>
            <a:r>
              <a:rPr lang="el-GR" sz="1800" i="1" u="sng" dirty="0" smtClean="0"/>
              <a:t> ομάδων οθωμανικών φυλών</a:t>
            </a:r>
            <a:r>
              <a:rPr lang="en-US" sz="1800" i="1" u="sng" dirty="0" smtClean="0"/>
              <a:t/>
            </a:r>
            <a:br>
              <a:rPr lang="en-US" sz="1800" i="1" u="sng" dirty="0" smtClean="0"/>
            </a:br>
            <a:r>
              <a:rPr lang="el-GR" sz="1800" i="1" u="sng" dirty="0" smtClean="0"/>
              <a:t>Ορδή του Σουλεϊμάν-</a:t>
            </a:r>
            <a:r>
              <a:rPr lang="el-GR" sz="1800" i="1" u="sng" dirty="0" err="1" smtClean="0"/>
              <a:t>Ερτογρούλ</a:t>
            </a:r>
            <a:r>
              <a:rPr lang="el-GR" sz="1800" i="1" u="sng" dirty="0" smtClean="0"/>
              <a:t/>
            </a:r>
            <a:br>
              <a:rPr lang="el-GR" sz="1800" i="1" u="sng" dirty="0" smtClean="0"/>
            </a:br>
            <a:r>
              <a:rPr lang="el-GR" sz="1800" i="1" u="sng" dirty="0" smtClean="0"/>
              <a:t>Οσμάν ή Ο(ω)</a:t>
            </a:r>
            <a:r>
              <a:rPr lang="el-GR" sz="1800" i="1" u="sng" dirty="0" err="1" smtClean="0"/>
              <a:t>θμάν</a:t>
            </a:r>
            <a:r>
              <a:rPr lang="el-GR" sz="1800" i="1" u="sng" dirty="0" smtClean="0"/>
              <a:t/>
            </a:r>
            <a:br>
              <a:rPr lang="el-GR" sz="1800" i="1" u="sng" dirty="0" smtClean="0"/>
            </a:br>
            <a:r>
              <a:rPr lang="el-GR" sz="1800" i="1" u="sng" dirty="0" smtClean="0"/>
              <a:t>Ίδρυση του Σουλτανάτου της Προύσας</a:t>
            </a:r>
            <a:br>
              <a:rPr lang="el-GR" sz="1800" i="1" u="sng" dirty="0" smtClean="0"/>
            </a:br>
            <a:endParaRPr lang="el-GR" sz="1800" i="1" u="sng" dirty="0"/>
          </a:p>
        </p:txBody>
      </p:sp>
      <p:pic>
        <p:nvPicPr>
          <p:cNvPr id="6" name="Picture 4" descr="μικρογραφία"/>
          <p:cNvPicPr>
            <a:picLocks noGrp="1" noChangeAspect="1" noChangeArrowheads="1"/>
          </p:cNvPicPr>
          <p:nvPr>
            <p:ph sz="half" idx="2"/>
          </p:nvPr>
        </p:nvPicPr>
        <p:blipFill>
          <a:blip r:embed="rId3"/>
          <a:srcRect/>
          <a:stretch>
            <a:fillRect/>
          </a:stretch>
        </p:blipFill>
        <p:spPr>
          <a:xfrm>
            <a:off x="357158" y="2643182"/>
            <a:ext cx="2143140" cy="3429024"/>
          </a:xfrm>
          <a:noFill/>
          <a:ln w="28575"/>
        </p:spPr>
      </p:pic>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85728"/>
            <a:ext cx="8534400" cy="701824"/>
          </a:xfrm>
          <a:solidFill>
            <a:schemeClr val="accent1">
              <a:lumMod val="20000"/>
              <a:lumOff val="80000"/>
            </a:schemeClr>
          </a:solidFill>
          <a:ln w="28575">
            <a:solidFill>
              <a:schemeClr val="tx1"/>
            </a:solidFill>
          </a:ln>
        </p:spPr>
        <p:txBody>
          <a:bodyPr>
            <a:normAutofit/>
          </a:bodyPr>
          <a:lstStyle/>
          <a:p>
            <a:r>
              <a:rPr lang="el-GR" sz="2000" dirty="0" smtClean="0"/>
              <a:t>Καλλίπολη, Διδυμότειχο, Αδριανούπολη (1362): οι Τούρκοι στην Ευρώπη</a:t>
            </a:r>
            <a:br>
              <a:rPr lang="el-GR" sz="2000" dirty="0" smtClean="0"/>
            </a:br>
            <a:r>
              <a:rPr lang="el-GR" sz="2000" dirty="0" smtClean="0"/>
              <a:t>Μάχη στο Κόσσοβο =Κοσσυφοπέδιο (1389)</a:t>
            </a:r>
            <a:endParaRPr lang="el-GR" sz="20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16</a:t>
            </a:fld>
            <a:endParaRPr lang="el-GR"/>
          </a:p>
        </p:txBody>
      </p:sp>
      <p:sp>
        <p:nvSpPr>
          <p:cNvPr id="5" name="4 - Θέση περιεχομένου"/>
          <p:cNvSpPr>
            <a:spLocks noGrp="1"/>
          </p:cNvSpPr>
          <p:nvPr>
            <p:ph sz="half" idx="1"/>
          </p:nvPr>
        </p:nvSpPr>
        <p:spPr>
          <a:xfrm>
            <a:off x="301752" y="1371600"/>
            <a:ext cx="4038600" cy="4986358"/>
          </a:xfrm>
          <a:ln w="28575">
            <a:solidFill>
              <a:schemeClr val="tx1"/>
            </a:solidFill>
          </a:ln>
        </p:spPr>
        <p:txBody>
          <a:bodyPr>
            <a:normAutofit fontScale="92500" lnSpcReduction="20000"/>
          </a:bodyPr>
          <a:lstStyle/>
          <a:p>
            <a:r>
              <a:rPr lang="el-GR" sz="1700" b="1" dirty="0" err="1" smtClean="0"/>
              <a:t>Μουράτ</a:t>
            </a:r>
            <a:r>
              <a:rPr lang="el-GR" sz="1700" b="1" dirty="0" smtClean="0"/>
              <a:t> Α΄</a:t>
            </a:r>
            <a:r>
              <a:rPr lang="el-GR" sz="1700" dirty="0" smtClean="0"/>
              <a:t>: Εδραίωση εξουσίας των Τούρκων στα Βαλκάνια (πολλά κοινά σημεία με </a:t>
            </a:r>
            <a:r>
              <a:rPr lang="el-GR" sz="1700" b="1" dirty="0" err="1" smtClean="0"/>
              <a:t>Μαντζικέρτ</a:t>
            </a:r>
            <a:r>
              <a:rPr lang="el-GR" sz="1700" b="1" dirty="0" smtClean="0"/>
              <a:t>: 1071)</a:t>
            </a:r>
          </a:p>
          <a:p>
            <a:r>
              <a:rPr lang="el-GR" sz="1700" dirty="0" smtClean="0"/>
              <a:t>1387: Θεσσαλονίκη = φόρου υποτελής  στο Σουλτάνο – Μάχη στη Νικόπολη (1396) : Βαγιαζήτ Α΄- νίκη κατά των Χριστιανών </a:t>
            </a:r>
          </a:p>
          <a:p>
            <a:r>
              <a:rPr lang="el-GR" sz="1700" dirty="0" smtClean="0"/>
              <a:t> </a:t>
            </a:r>
            <a:r>
              <a:rPr lang="el-GR" sz="1700" b="1" dirty="0" smtClean="0"/>
              <a:t>Μανουήλ </a:t>
            </a:r>
            <a:r>
              <a:rPr lang="el-GR" sz="1700" b="1" dirty="0" err="1" smtClean="0"/>
              <a:t>Β΄Παλαιολόγος</a:t>
            </a:r>
            <a:r>
              <a:rPr lang="el-GR" sz="1700" b="1" dirty="0" smtClean="0"/>
              <a:t>: </a:t>
            </a:r>
            <a:r>
              <a:rPr lang="el-GR" sz="1700" dirty="0" smtClean="0"/>
              <a:t>παρακμή Κωνσταντινούπολης, ταξίδια του στη Δύση: απόσπαση αόριστων υποσχέσεων.</a:t>
            </a:r>
          </a:p>
          <a:p>
            <a:r>
              <a:rPr lang="el-GR" sz="1700" b="1" dirty="0" smtClean="0"/>
              <a:t> Λόγοι  ασυνεννοησίας Δυτικών</a:t>
            </a:r>
            <a:r>
              <a:rPr lang="el-GR" sz="1700" dirty="0" smtClean="0"/>
              <a:t>: Βενετοί, Γενοβέζοι: αδύνατη η συνεργασία τους. Άγγλοι, Γάλλοι: στα πρόθυρα πολέμου μεταξύ τους. Λαϊκά στρώματα της Δύσης: </a:t>
            </a:r>
            <a:r>
              <a:rPr lang="el-GR" sz="1700" dirty="0" err="1" smtClean="0"/>
              <a:t>Έλληνες=σχισματικοί</a:t>
            </a:r>
            <a:r>
              <a:rPr lang="el-GR" sz="1700" dirty="0" smtClean="0"/>
              <a:t> (προπαγάνδα Ρώμης και Πάπα) </a:t>
            </a:r>
          </a:p>
          <a:p>
            <a:endParaRPr lang="el-GR" sz="1700" dirty="0" smtClean="0"/>
          </a:p>
          <a:p>
            <a:endParaRPr lang="el-GR" sz="2000" dirty="0" smtClean="0"/>
          </a:p>
          <a:p>
            <a:endParaRPr lang="el-GR" sz="2000" dirty="0"/>
          </a:p>
        </p:txBody>
      </p:sp>
      <p:sp>
        <p:nvSpPr>
          <p:cNvPr id="6" name="5 - Θέση περιεχομένου"/>
          <p:cNvSpPr>
            <a:spLocks noGrp="1"/>
          </p:cNvSpPr>
          <p:nvPr>
            <p:ph sz="half" idx="2"/>
          </p:nvPr>
        </p:nvSpPr>
        <p:spPr>
          <a:xfrm>
            <a:off x="4800600" y="1371600"/>
            <a:ext cx="4038600" cy="4986358"/>
          </a:xfrm>
          <a:ln w="28575">
            <a:solidFill>
              <a:schemeClr val="tx1"/>
            </a:solidFill>
          </a:ln>
        </p:spPr>
        <p:txBody>
          <a:bodyPr>
            <a:normAutofit fontScale="92500" lnSpcReduction="20000"/>
          </a:bodyPr>
          <a:lstStyle/>
          <a:p>
            <a:r>
              <a:rPr lang="el-GR" sz="1800" dirty="0" err="1" smtClean="0"/>
              <a:t>Μογγόλοι</a:t>
            </a:r>
            <a:r>
              <a:rPr lang="el-GR" sz="1800" dirty="0" smtClean="0"/>
              <a:t>  &amp; Ταμερλάνος(</a:t>
            </a:r>
            <a:r>
              <a:rPr lang="el-GR" sz="1800" dirty="0" err="1" smtClean="0"/>
              <a:t>Τιμούρ</a:t>
            </a:r>
            <a:r>
              <a:rPr lang="el-GR" sz="1800" dirty="0" smtClean="0"/>
              <a:t>):</a:t>
            </a:r>
          </a:p>
          <a:p>
            <a:pPr>
              <a:buNone/>
            </a:pPr>
            <a:r>
              <a:rPr lang="el-GR" sz="1800" dirty="0" smtClean="0"/>
              <a:t>Εισβολή  στη Μ. Ασία.</a:t>
            </a:r>
          </a:p>
          <a:p>
            <a:r>
              <a:rPr lang="el-GR" sz="1800" i="1" dirty="0" smtClean="0"/>
              <a:t>Η μάχη της Άγκυρας (1402): </a:t>
            </a:r>
            <a:r>
              <a:rPr lang="el-GR" sz="1800" dirty="0" smtClean="0"/>
              <a:t>πανωλεθρία Τούρκων από </a:t>
            </a:r>
            <a:r>
              <a:rPr lang="el-GR" sz="1800" dirty="0" err="1" smtClean="0"/>
              <a:t>Μογγόλους</a:t>
            </a:r>
            <a:r>
              <a:rPr lang="el-GR" sz="1800" dirty="0" smtClean="0"/>
              <a:t>. Εκστρατεία </a:t>
            </a:r>
            <a:r>
              <a:rPr lang="el-GR" sz="1800" dirty="0" err="1" smtClean="0"/>
              <a:t>Μογγόλων</a:t>
            </a:r>
            <a:r>
              <a:rPr lang="el-GR" sz="1800" dirty="0" smtClean="0"/>
              <a:t> στην Κίνα. Διάλυση του κράτους τους.</a:t>
            </a:r>
          </a:p>
          <a:p>
            <a:r>
              <a:rPr lang="el-GR" sz="1800" i="1" dirty="0" smtClean="0"/>
              <a:t>1430: πτώση Θεσσαλονίκης στους Τούρκους</a:t>
            </a:r>
          </a:p>
          <a:p>
            <a:pPr>
              <a:buNone/>
            </a:pPr>
            <a:endParaRPr lang="el-GR" sz="1800" i="1" dirty="0" smtClean="0"/>
          </a:p>
          <a:p>
            <a:r>
              <a:rPr lang="el-GR" sz="1800" b="1" i="1" u="sng" dirty="0" smtClean="0"/>
              <a:t>Επικράτηση των Δυνατών:</a:t>
            </a:r>
          </a:p>
          <a:p>
            <a:r>
              <a:rPr lang="el-GR" sz="1800" i="1" dirty="0" smtClean="0"/>
              <a:t>Κομνηνοί &amp; Παλαιολόγοι: στήριξη της τάξης των δυνατών: «αριστοκρατία»: επικράτησή της. Διάλυση του κράτους.</a:t>
            </a:r>
          </a:p>
          <a:p>
            <a:r>
              <a:rPr lang="el-GR" sz="1800" i="1" dirty="0" smtClean="0"/>
              <a:t>Η εξαθλίωση των γεωργών: συσσωρεύονται στις πόλεις, αφού χάνουν τις περιουσίες τους. Τεράστιες οι περιουσίες των δυνατών. Τοκογλυφία. Εξαθλίωση μαζών.</a:t>
            </a:r>
            <a:endParaRPr lang="el-GR" sz="1800" i="1"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28575">
            <a:solidFill>
              <a:schemeClr val="tx1"/>
            </a:solidFill>
          </a:ln>
        </p:spPr>
        <p:txBody>
          <a:bodyPr/>
          <a:lstStyle/>
          <a:p>
            <a:r>
              <a:rPr lang="el-GR" sz="1600" dirty="0" smtClean="0"/>
              <a:t>Μέσοι: βιοτέχνες &amp; έμποροι των πόλεων (13</a:t>
            </a:r>
            <a:r>
              <a:rPr lang="el-GR" sz="1600" baseline="30000" dirty="0" smtClean="0"/>
              <a:t>ος</a:t>
            </a:r>
            <a:r>
              <a:rPr lang="el-GR" sz="1600" dirty="0" smtClean="0"/>
              <a:t> – 14</a:t>
            </a:r>
            <a:r>
              <a:rPr lang="el-GR" sz="1600" baseline="30000" dirty="0" smtClean="0"/>
              <a:t>ος</a:t>
            </a:r>
            <a:r>
              <a:rPr lang="el-GR" sz="1600" dirty="0" smtClean="0"/>
              <a:t> αι.: ανάπτυξη)</a:t>
            </a:r>
            <a:endParaRPr lang="el-GR" sz="1600" dirty="0"/>
          </a:p>
        </p:txBody>
      </p:sp>
      <p:sp>
        <p:nvSpPr>
          <p:cNvPr id="3" name="2 - Θέση κειμένου"/>
          <p:cNvSpPr>
            <a:spLocks noGrp="1"/>
          </p:cNvSpPr>
          <p:nvPr>
            <p:ph type="body" idx="2"/>
          </p:nvPr>
        </p:nvSpPr>
        <p:spPr>
          <a:ln w="28575">
            <a:solidFill>
              <a:schemeClr val="tx1"/>
            </a:solidFill>
          </a:ln>
        </p:spPr>
        <p:txBody>
          <a:bodyPr>
            <a:normAutofit fontScale="85000" lnSpcReduction="20000"/>
          </a:bodyPr>
          <a:lstStyle/>
          <a:p>
            <a:r>
              <a:rPr lang="el-GR" dirty="0" smtClean="0"/>
              <a:t>Οικονομικός μαρασμός Κωνσταντινούπολης, ανάπτυξη Θεσσαλονίκης, Αδριανούπολης, Θήβας (εμπορικές σχέσεις με Βενετία) ανάπτυξη αστικής τάξης. </a:t>
            </a:r>
          </a:p>
          <a:p>
            <a:r>
              <a:rPr lang="el-GR" dirty="0" smtClean="0"/>
              <a:t>Αναγέννηση Παλαιολόγων, τέχνες, γράμματα.</a:t>
            </a:r>
          </a:p>
          <a:p>
            <a:r>
              <a:rPr lang="el-GR" b="1" dirty="0" smtClean="0"/>
              <a:t>Η Θεσσαλονίκη κατά το 14</a:t>
            </a:r>
            <a:r>
              <a:rPr lang="el-GR" b="1" baseline="30000" dirty="0" smtClean="0"/>
              <a:t>ο</a:t>
            </a:r>
            <a:r>
              <a:rPr lang="el-GR" b="1" dirty="0" smtClean="0"/>
              <a:t> </a:t>
            </a:r>
            <a:r>
              <a:rPr lang="el-GR" dirty="0" smtClean="0"/>
              <a:t>αιώνα: ακμή, οίκοι Βενετίας και Γένοβας, αρχές 14</a:t>
            </a:r>
            <a:r>
              <a:rPr lang="el-GR" baseline="30000" dirty="0" smtClean="0"/>
              <a:t>ου</a:t>
            </a:r>
            <a:r>
              <a:rPr lang="el-GR" dirty="0" smtClean="0"/>
              <a:t> αι.: ναυτική συντεχνία. </a:t>
            </a:r>
            <a:r>
              <a:rPr lang="el-GR" b="1" dirty="0" smtClean="0"/>
              <a:t>Οι Ζηλωτές: </a:t>
            </a:r>
            <a:r>
              <a:rPr lang="el-GR" dirty="0" smtClean="0"/>
              <a:t>διανοούμενοι με απήχηση στις λαϊκές μάζες και στις μεσαίες τάξεις. </a:t>
            </a:r>
            <a:r>
              <a:rPr lang="el-GR" b="1" dirty="0" smtClean="0"/>
              <a:t>Κίνημα Ζηλωτών: λύση στα κοινωνικά  προβλήματα: πολιτική κίνηση.</a:t>
            </a:r>
            <a:endParaRPr lang="el-GR" b="1" dirty="0"/>
          </a:p>
        </p:txBody>
      </p:sp>
      <p:sp>
        <p:nvSpPr>
          <p:cNvPr id="4" name="3 - Θέση περιεχομένου"/>
          <p:cNvSpPr>
            <a:spLocks noGrp="1"/>
          </p:cNvSpPr>
          <p:nvPr>
            <p:ph sz="quarter" idx="1"/>
          </p:nvPr>
        </p:nvSpPr>
        <p:spPr>
          <a:ln w="28575">
            <a:solidFill>
              <a:schemeClr val="tx1"/>
            </a:solidFill>
          </a:ln>
        </p:spPr>
        <p:txBody>
          <a:bodyPr>
            <a:normAutofit lnSpcReduction="10000"/>
          </a:bodyPr>
          <a:lstStyle/>
          <a:p>
            <a:r>
              <a:rPr lang="el-GR" sz="2000" b="1" dirty="0" smtClean="0"/>
              <a:t>Ησυχαστές</a:t>
            </a:r>
            <a:r>
              <a:rPr lang="el-GR" sz="2000" dirty="0" smtClean="0"/>
              <a:t>: οπαδοί απόλυτου ασκητισμού (Γρηγόριος ο Παλαμάς, Βαρλαάμ = ερευνητής θεολόγος &amp; αρχαιογνώστης λόγιος)</a:t>
            </a:r>
          </a:p>
          <a:p>
            <a:r>
              <a:rPr lang="el-GR" sz="2000" dirty="0" smtClean="0"/>
              <a:t>2 ομάδες</a:t>
            </a:r>
            <a:r>
              <a:rPr lang="el-GR" sz="2000" b="1" dirty="0" smtClean="0"/>
              <a:t>: α) ευγενείς &amp; μοναχοί &amp; κληρικοί: Γρηγόριος Παλαμάς, β) ζηλωτές &amp; αρχαιολάτρες: Βαρλαάμ</a:t>
            </a:r>
            <a:r>
              <a:rPr lang="el-GR" sz="2000" dirty="0" smtClean="0"/>
              <a:t>.</a:t>
            </a:r>
          </a:p>
          <a:p>
            <a:pPr>
              <a:buNone/>
            </a:pPr>
            <a:r>
              <a:rPr lang="el-GR" sz="2000" dirty="0" smtClean="0"/>
              <a:t>Ιωάννης Καντακουζηνός &amp; μοναχοί του Αγίου Όρους: υποστήριξη στους ησυχαστές. Πολιτική διαμάχη: Ιωάννης Καντακουζηνός, Ζηλωτές: Ζηλωτές &amp; λαός &amp; Ιωάννης Ε΄&amp; Άννα / δυνατοί &amp; Καντακουζηνός.</a:t>
            </a:r>
          </a:p>
          <a:p>
            <a:r>
              <a:rPr lang="el-GR" sz="2000" b="1" dirty="0" smtClean="0"/>
              <a:t>Οι Ζηλωτές κύριοι της Θεσσαλονίκης(1342-1349</a:t>
            </a:r>
            <a:r>
              <a:rPr lang="el-GR" sz="2000" dirty="0" smtClean="0"/>
              <a:t>): σχηματισμός κυβέρνησης από Ζηλωτές &amp; συντεχνίες: νόμοι, σκληρά μέτρα για τους δυνατούς.</a:t>
            </a:r>
          </a:p>
          <a:p>
            <a:r>
              <a:rPr lang="el-GR" sz="2000" b="1" dirty="0" smtClean="0"/>
              <a:t>Θεσσαλονίκη: αυτόνομη πολιτεία (1349)</a:t>
            </a:r>
            <a:r>
              <a:rPr lang="el-GR" sz="2000" dirty="0" smtClean="0"/>
              <a:t>/ αντεπανάσταση των «δυνατών», πτώση Ζηλωτών, παρακμή Θεσσαλονίκης.</a:t>
            </a:r>
            <a:endParaRPr lang="el-GR" sz="2000" dirty="0"/>
          </a:p>
        </p:txBody>
      </p:sp>
      <p:sp>
        <p:nvSpPr>
          <p:cNvPr id="5" name="4 - Θέση αριθμού διαφάνειας"/>
          <p:cNvSpPr>
            <a:spLocks noGrp="1"/>
          </p:cNvSpPr>
          <p:nvPr>
            <p:ph type="sldNum" sz="quarter" idx="12"/>
          </p:nvPr>
        </p:nvSpPr>
        <p:spPr/>
        <p:txBody>
          <a:bodyPr/>
          <a:lstStyle/>
          <a:p>
            <a:r>
              <a:rPr lang="el-GR" dirty="0" smtClean="0"/>
              <a:t>:</a:t>
            </a:r>
            <a:fld id="{57DF9E29-0006-441D-B51B-D0DC308C0733}" type="slidenum">
              <a:rPr lang="el-GR" smtClean="0"/>
              <a:pPr/>
              <a:t>17</a:t>
            </a:fld>
            <a:endParaRPr lang="el-GR" dirty="0"/>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71604" y="228600"/>
            <a:ext cx="6000792" cy="628632"/>
          </a:xfrm>
          <a:solidFill>
            <a:schemeClr val="accent2">
              <a:lumMod val="20000"/>
              <a:lumOff val="80000"/>
            </a:schemeClr>
          </a:solidFill>
          <a:ln w="28575">
            <a:solidFill>
              <a:schemeClr val="tx1"/>
            </a:solidFill>
          </a:ln>
        </p:spPr>
        <p:txBody>
          <a:bodyPr>
            <a:normAutofit/>
          </a:bodyPr>
          <a:lstStyle/>
          <a:p>
            <a:r>
              <a:rPr lang="el-GR" sz="3200" dirty="0" smtClean="0"/>
              <a:t>Ανακεφαλαιωτικές ερωτήσεις</a:t>
            </a:r>
            <a:endParaRPr lang="el-GR" sz="32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18</a:t>
            </a:fld>
            <a:endParaRPr lang="el-GR"/>
          </a:p>
        </p:txBody>
      </p:sp>
      <p:sp>
        <p:nvSpPr>
          <p:cNvPr id="5" name="4 - Θέση περιεχομένου"/>
          <p:cNvSpPr>
            <a:spLocks noGrp="1"/>
          </p:cNvSpPr>
          <p:nvPr>
            <p:ph sz="quarter" idx="1"/>
          </p:nvPr>
        </p:nvSpPr>
        <p:spPr>
          <a:ln w="38100">
            <a:solidFill>
              <a:schemeClr val="tx1"/>
            </a:solidFill>
          </a:ln>
        </p:spPr>
        <p:txBody>
          <a:bodyPr>
            <a:normAutofit/>
          </a:bodyPr>
          <a:lstStyle/>
          <a:p>
            <a:r>
              <a:rPr lang="el-GR" sz="2000" dirty="0" smtClean="0"/>
              <a:t>Γιατί  έγιναν οι εμφύλιοι πόλεμοι στη Ρώμη, ποια ήταν η διάρκειά τους και ποιοι οι αντίπαλοι στις διάφορες φάσεις;</a:t>
            </a:r>
          </a:p>
          <a:p>
            <a:r>
              <a:rPr lang="el-GR" sz="2000" dirty="0" smtClean="0"/>
              <a:t>Να αναφέρετε γενικά τα αίτια της διάδοσης του Χριστιανισμού.</a:t>
            </a:r>
          </a:p>
          <a:p>
            <a:r>
              <a:rPr lang="el-GR" sz="2000" dirty="0" smtClean="0"/>
              <a:t>Το διάταγμα των Μεδιολάνων.</a:t>
            </a:r>
          </a:p>
          <a:p>
            <a:r>
              <a:rPr lang="el-GR" sz="2000" dirty="0" smtClean="0"/>
              <a:t>Το νομοθετικό έργο του Ιουστινιανού (να αναφερθούν τα έργα). Ποια η σημασία του;</a:t>
            </a:r>
          </a:p>
          <a:p>
            <a:r>
              <a:rPr lang="el-GR" sz="2000" dirty="0" smtClean="0"/>
              <a:t>Ποιοι είναι οι δεσμοί ενότητας και δύναμης του Βυζαντινού κράτους κατά τον 7</a:t>
            </a:r>
            <a:r>
              <a:rPr lang="el-GR" sz="2000" baseline="30000" dirty="0" smtClean="0"/>
              <a:t>ο</a:t>
            </a:r>
            <a:r>
              <a:rPr lang="el-GR" sz="2000" dirty="0" smtClean="0"/>
              <a:t> και 8</a:t>
            </a:r>
            <a:r>
              <a:rPr lang="el-GR" sz="2000" baseline="30000" dirty="0" smtClean="0"/>
              <a:t>ο</a:t>
            </a:r>
            <a:r>
              <a:rPr lang="el-GR" sz="2000" dirty="0" smtClean="0"/>
              <a:t> αι.;</a:t>
            </a:r>
          </a:p>
          <a:p>
            <a:r>
              <a:rPr lang="el-GR" sz="2000" dirty="0" smtClean="0"/>
              <a:t>Τι είναι η Εικονομαχία, σε ποιες φάσεις διαιρείται και τι γιορτάζουμε την Κυριακή της Ορθοδοξίας;</a:t>
            </a:r>
          </a:p>
          <a:p>
            <a:r>
              <a:rPr lang="el-GR" sz="2000" dirty="0" smtClean="0"/>
              <a:t>Να αναφέρετε τα σημαντικότερα γεγονότα κατά τη </a:t>
            </a:r>
            <a:r>
              <a:rPr lang="el-GR" sz="2000" dirty="0" err="1" smtClean="0"/>
              <a:t>Β΄και</a:t>
            </a:r>
            <a:r>
              <a:rPr lang="el-GR" sz="2000" dirty="0" smtClean="0"/>
              <a:t> </a:t>
            </a:r>
            <a:r>
              <a:rPr lang="el-GR" sz="2000" dirty="0" err="1" smtClean="0"/>
              <a:t>Γ΄περίοδο</a:t>
            </a:r>
            <a:r>
              <a:rPr lang="el-GR" sz="2000" dirty="0" smtClean="0"/>
              <a:t> της Μακεδονικής Δυναστείας.</a:t>
            </a:r>
          </a:p>
          <a:p>
            <a:r>
              <a:rPr lang="el-GR" sz="2000" dirty="0" smtClean="0"/>
              <a:t>Ποιοι είναι οι Απόστολοι των Σλάβων; Τι γνωρίζετε για το έργο τους;</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28600"/>
            <a:ext cx="6143668" cy="628632"/>
          </a:xfrm>
          <a:solidFill>
            <a:schemeClr val="accent2">
              <a:lumMod val="20000"/>
              <a:lumOff val="80000"/>
            </a:schemeClr>
          </a:solidFill>
          <a:ln w="28575">
            <a:solidFill>
              <a:schemeClr val="tx1"/>
            </a:solidFill>
          </a:ln>
        </p:spPr>
        <p:txBody>
          <a:bodyPr>
            <a:normAutofit fontScale="90000"/>
          </a:bodyPr>
          <a:lstStyle/>
          <a:p>
            <a:r>
              <a:rPr lang="el-GR" sz="3600" dirty="0" smtClean="0"/>
              <a:t>Ανακεφαλαιωτικές ερωτήσεις</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19</a:t>
            </a:fld>
            <a:endParaRPr lang="el-GR"/>
          </a:p>
        </p:txBody>
      </p:sp>
      <p:sp>
        <p:nvSpPr>
          <p:cNvPr id="5" name="4 - Θέση περιεχομένου"/>
          <p:cNvSpPr>
            <a:spLocks noGrp="1"/>
          </p:cNvSpPr>
          <p:nvPr>
            <p:ph sz="quarter" idx="1"/>
          </p:nvPr>
        </p:nvSpPr>
        <p:spPr>
          <a:xfrm>
            <a:off x="301752" y="1527048"/>
            <a:ext cx="8503920" cy="4759472"/>
          </a:xfrm>
          <a:ln w="28575">
            <a:solidFill>
              <a:schemeClr val="tx1"/>
            </a:solidFill>
          </a:ln>
        </p:spPr>
        <p:txBody>
          <a:bodyPr>
            <a:normAutofit lnSpcReduction="10000"/>
          </a:bodyPr>
          <a:lstStyle/>
          <a:p>
            <a:r>
              <a:rPr lang="el-GR" sz="2000" dirty="0" smtClean="0"/>
              <a:t>Ποιες ήταν οι συνέπειες από την άλωση της Κωνσταντινούπολης το 1204;</a:t>
            </a:r>
          </a:p>
          <a:p>
            <a:r>
              <a:rPr lang="el-GR" sz="2000" dirty="0" smtClean="0"/>
              <a:t>Ποια στάδια πέρασαν οι σχέσεις Χριστιανισμού και Ελληνισμού;</a:t>
            </a:r>
          </a:p>
          <a:p>
            <a:r>
              <a:rPr lang="el-GR" sz="2000" dirty="0" smtClean="0"/>
              <a:t>Πως εξουδετερώθηκε η απειλή του </a:t>
            </a:r>
            <a:r>
              <a:rPr lang="el-GR" sz="2000" dirty="0" err="1" smtClean="0"/>
              <a:t>εκγερμανισμού</a:t>
            </a:r>
            <a:r>
              <a:rPr lang="el-GR" sz="2000" dirty="0" smtClean="0"/>
              <a:t> στο ανατολικό κράτος το 400μ. Χ.; Ποιες άλλες συνέπειες είχε το γεγονός αυτό;</a:t>
            </a:r>
          </a:p>
          <a:p>
            <a:r>
              <a:rPr lang="el-GR" sz="2000" dirty="0" smtClean="0"/>
              <a:t>Ποια μέτρα πήρε ο Ανθέμιος για να αντιμετωπίσει τις επιδρομές των Ούννων;</a:t>
            </a:r>
          </a:p>
          <a:p>
            <a:r>
              <a:rPr lang="el-GR" sz="2000" dirty="0" smtClean="0"/>
              <a:t>Τι ονομάζουμε «Μεγάλη Μετανάστευση  των λαών»;</a:t>
            </a:r>
          </a:p>
          <a:p>
            <a:r>
              <a:rPr lang="el-GR" sz="2000" dirty="0" smtClean="0"/>
              <a:t>Ποια γερμανικά κράτη ιδρύθηκαν στις παλιές επαρχίες του δυτικού ρωμαϊκού κράτους ως τα μέσα του 5</a:t>
            </a:r>
            <a:r>
              <a:rPr lang="el-GR" sz="2000" baseline="30000" dirty="0" smtClean="0"/>
              <a:t>ου</a:t>
            </a:r>
            <a:r>
              <a:rPr lang="el-GR" sz="2000" dirty="0" smtClean="0"/>
              <a:t> αιώνα;</a:t>
            </a:r>
          </a:p>
          <a:p>
            <a:r>
              <a:rPr lang="el-GR" sz="2000" dirty="0" smtClean="0"/>
              <a:t>Πως διαμορφώνεται, τελικά, η φυσιογνωμία του Βυζαντίου;</a:t>
            </a:r>
          </a:p>
          <a:p>
            <a:r>
              <a:rPr lang="el-GR" sz="2000" dirty="0" smtClean="0"/>
              <a:t>Ποιες ήταν οι τάξεις των πλούσιων πολιτών στην αρχαία Ρώμη το 2</a:t>
            </a:r>
            <a:r>
              <a:rPr lang="el-GR" sz="2000" baseline="30000" dirty="0" smtClean="0"/>
              <a:t>ο</a:t>
            </a:r>
            <a:r>
              <a:rPr lang="el-GR" sz="2000" dirty="0" smtClean="0"/>
              <a:t> αι. π. Χ. και ποια ήταν η οικονομική βάση της καθεμιάς;</a:t>
            </a:r>
          </a:p>
          <a:p>
            <a:r>
              <a:rPr lang="el-GR" sz="2000" dirty="0" smtClean="0"/>
              <a:t>Ποιες οι συνέπειες του Σχίσματος του 1054;</a:t>
            </a:r>
          </a:p>
          <a:p>
            <a:r>
              <a:rPr lang="el-GR" sz="2000" dirty="0" smtClean="0"/>
              <a:t>Τι ήταν οι δήμοι και ποια τα καθήκοντά τους;</a:t>
            </a: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357166"/>
            <a:ext cx="8534400" cy="630386"/>
          </a:xfrm>
          <a:solidFill>
            <a:srgbClr val="FFC000"/>
          </a:solidFill>
          <a:ln>
            <a:solidFill>
              <a:schemeClr val="accent2">
                <a:lumMod val="60000"/>
                <a:lumOff val="40000"/>
              </a:schemeClr>
            </a:solidFill>
          </a:ln>
        </p:spPr>
        <p:txBody>
          <a:bodyPr/>
          <a:lstStyle/>
          <a:p>
            <a:r>
              <a:rPr lang="el-GR" dirty="0" smtClean="0"/>
              <a:t>Συνέχεια μικρού βιογραφικού σημειώματος</a:t>
            </a:r>
            <a:endParaRPr lang="el-GR" dirty="0"/>
          </a:p>
        </p:txBody>
      </p:sp>
      <p:sp>
        <p:nvSpPr>
          <p:cNvPr id="3" name="2 - Θέση περιεχομένου"/>
          <p:cNvSpPr>
            <a:spLocks noGrp="1"/>
          </p:cNvSpPr>
          <p:nvPr>
            <p:ph sz="quarter" idx="1"/>
          </p:nvPr>
        </p:nvSpPr>
        <p:spPr>
          <a:xfrm>
            <a:off x="301752" y="1527048"/>
            <a:ext cx="8503920" cy="4902348"/>
          </a:xfrm>
        </p:spPr>
        <p:txBody>
          <a:bodyPr>
            <a:normAutofit/>
          </a:bodyPr>
          <a:lstStyle/>
          <a:p>
            <a:pPr lvl="0"/>
            <a:r>
              <a:rPr lang="el-GR" sz="1800" dirty="0" smtClean="0">
                <a:ea typeface="Times New Roman" pitchFamily="18" charset="0"/>
                <a:cs typeface="Arial" pitchFamily="34" charset="0"/>
              </a:rPr>
              <a:t>Οι  ερασιτεχνικές μου ενασχολήσεις και τα γενικότερα ενδιαφέροντά μου κινούνται στο χώρο της ιστορίας, της ποίησης, της τέχνης  και της εκμάθησης ξένων γλωσσών. </a:t>
            </a:r>
            <a:r>
              <a:rPr lang="el-GR" sz="1800" b="1" dirty="0" smtClean="0">
                <a:ea typeface="Times New Roman" pitchFamily="18" charset="0"/>
                <a:cs typeface="Arial" pitchFamily="34" charset="0"/>
              </a:rPr>
              <a:t>Σ΄ αυτές, είμαι κάτοχος του Κρατικού Πιστοποιητικού Γλωσσομάθειας επιπέδου Γ1 (Πολύ καλή γνώση) στα αγγλικά,  Β2 (καλή γνώση) στα γαλλικά και γερμανικά. Παράλληλα, συνεχίζω να μελετώ τις παραπάνω γλώσσες με απώτερο σκοπό να κατακτήσω το ανώτερο/ανώτατο επίπεδο ( Γ1, Γ2). Η γνώση μου της Ιταλικής κυμαίνεται στο Μεσαίο επίπεδο, χωρίς σχετικό αποδεικτικό-πιστοποιητικό. </a:t>
            </a:r>
            <a:r>
              <a:rPr lang="en-US" sz="1800" dirty="0" smtClean="0">
                <a:hlinkClick r:id="rId3"/>
              </a:rPr>
              <a:t>http://www.matia.gr/</a:t>
            </a:r>
            <a:endParaRPr lang="en-US" sz="1800" b="1" dirty="0" smtClean="0">
              <a:ea typeface="Times New Roman" pitchFamily="18" charset="0"/>
              <a:cs typeface="Arial" pitchFamily="34" charset="0"/>
            </a:endParaRPr>
          </a:p>
          <a:p>
            <a:endParaRPr lang="el-GR" dirty="0"/>
          </a:p>
        </p:txBody>
      </p:sp>
      <p:pic>
        <p:nvPicPr>
          <p:cNvPr id="4" name="Picture 1" descr="amalia3"/>
          <p:cNvPicPr>
            <a:picLocks noChangeAspect="1" noChangeArrowheads="1"/>
          </p:cNvPicPr>
          <p:nvPr/>
        </p:nvPicPr>
        <p:blipFill>
          <a:blip r:embed="rId4"/>
          <a:srcRect/>
          <a:stretch>
            <a:fillRect/>
          </a:stretch>
        </p:blipFill>
        <p:spPr bwMode="auto">
          <a:xfrm>
            <a:off x="5286380" y="3857628"/>
            <a:ext cx="1785950" cy="2500330"/>
          </a:xfrm>
          <a:prstGeom prst="rect">
            <a:avLst/>
          </a:prstGeom>
          <a:noFill/>
        </p:spPr>
      </p:pic>
      <p:sp>
        <p:nvSpPr>
          <p:cNvPr id="5" name="4 - Θέση αριθμού διαφάνειας"/>
          <p:cNvSpPr>
            <a:spLocks noGrp="1"/>
          </p:cNvSpPr>
          <p:nvPr>
            <p:ph type="sldNum" sz="quarter" idx="12"/>
          </p:nvPr>
        </p:nvSpPr>
        <p:spPr/>
        <p:txBody>
          <a:bodyPr/>
          <a:lstStyle/>
          <a:p>
            <a:fld id="{57DF9E29-0006-441D-B51B-D0DC308C0733}" type="slidenum">
              <a:rPr lang="el-GR" smtClean="0"/>
              <a:pPr/>
              <a:t>2</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a:solidFill>
            <a:schemeClr val="accent4">
              <a:lumMod val="40000"/>
              <a:lumOff val="60000"/>
            </a:schemeClr>
          </a:solidFill>
        </p:spPr>
        <p:txBody>
          <a:bodyPr>
            <a:normAutofit fontScale="90000"/>
          </a:bodyPr>
          <a:lstStyle/>
          <a:p>
            <a:r>
              <a:rPr lang="el-GR" sz="2400" i="1" u="sng" dirty="0" smtClean="0"/>
              <a:t>Ερωτήσεις ανακεφαλαιωτικές Ρωμαϊκής και Βυζαντινής Ιστορίας</a:t>
            </a:r>
            <a:endParaRPr lang="el-GR" sz="2400" i="1" u="sng" dirty="0"/>
          </a:p>
        </p:txBody>
      </p:sp>
      <p:sp>
        <p:nvSpPr>
          <p:cNvPr id="3" name="2 - Θέση περιεχομένου"/>
          <p:cNvSpPr>
            <a:spLocks noGrp="1"/>
          </p:cNvSpPr>
          <p:nvPr>
            <p:ph idx="1"/>
          </p:nvPr>
        </p:nvSpPr>
        <p:spPr>
          <a:xfrm>
            <a:off x="285720" y="1500174"/>
            <a:ext cx="8572560" cy="4857784"/>
          </a:xfrm>
          <a:solidFill>
            <a:schemeClr val="bg2">
              <a:lumMod val="90000"/>
            </a:schemeClr>
          </a:solidFill>
          <a:ln w="28575">
            <a:solidFill>
              <a:schemeClr val="tx1"/>
            </a:solidFill>
          </a:ln>
        </p:spPr>
        <p:txBody>
          <a:bodyPr>
            <a:normAutofit fontScale="92500" lnSpcReduction="20000"/>
          </a:bodyPr>
          <a:lstStyle/>
          <a:p>
            <a:r>
              <a:rPr lang="el-GR" sz="2000" dirty="0" smtClean="0"/>
              <a:t>Ποιες ήταν οι τάξεις  των πλούσιων πολιτών στην αρχαία Ρώμη το 2</a:t>
            </a:r>
            <a:r>
              <a:rPr lang="el-GR" sz="2000" baseline="30000" dirty="0" smtClean="0"/>
              <a:t>ο</a:t>
            </a:r>
            <a:r>
              <a:rPr lang="el-GR" sz="2000" dirty="0" smtClean="0"/>
              <a:t> αι. </a:t>
            </a:r>
            <a:r>
              <a:rPr lang="el-GR" sz="2000" dirty="0" err="1" smtClean="0"/>
              <a:t>π.Χ.</a:t>
            </a:r>
            <a:r>
              <a:rPr lang="el-GR" sz="2000" dirty="0" smtClean="0"/>
              <a:t> και ποια ήταν η οικονομική βάση της καθεμιάς;</a:t>
            </a:r>
          </a:p>
          <a:p>
            <a:r>
              <a:rPr lang="el-GR" sz="2000" dirty="0" smtClean="0"/>
              <a:t>Ποια μορφή παίρνει το πολίτευμα στα χρόνια του </a:t>
            </a:r>
            <a:r>
              <a:rPr lang="el-GR" sz="2000" dirty="0" err="1" smtClean="0"/>
              <a:t>Διοκλητιανού</a:t>
            </a:r>
            <a:r>
              <a:rPr lang="el-GR" sz="2000" dirty="0" smtClean="0"/>
              <a:t> και του  Μ. Κωνσταντίνου; Να τη συγκρίνετε με το σύστημα της Τετραρχίας.</a:t>
            </a:r>
          </a:p>
          <a:p>
            <a:r>
              <a:rPr lang="el-GR" sz="2000" dirty="0" smtClean="0"/>
              <a:t>Ποια είναι τα στοιχεία που συνθέτουν τη φυσιογνωμία του Βυζαντίου στα πρώτα χρόνια της διαμόρφωσής του;</a:t>
            </a:r>
          </a:p>
          <a:p>
            <a:r>
              <a:rPr lang="el-GR" sz="2000" dirty="0" smtClean="0"/>
              <a:t>Να χαρακτηρίσετε τον Ιουστινιανό από τις ενέργειές του κατά τη Στάση του Νίκα.</a:t>
            </a:r>
          </a:p>
          <a:p>
            <a:r>
              <a:rPr lang="el-GR" sz="2000" dirty="0" smtClean="0"/>
              <a:t>Αν το κίνημα της Εικονομαχίας συνέβαινε στις μέρες μας, θα έπαιρνε τόση έκταση  όση έλαβε στη βυζαντινή εποχή; Ναι, όχι και γιατί;</a:t>
            </a:r>
          </a:p>
          <a:p>
            <a:r>
              <a:rPr lang="el-GR" sz="2000" dirty="0" smtClean="0"/>
              <a:t>Να σχολιάσετε το «</a:t>
            </a:r>
            <a:r>
              <a:rPr lang="el-GR" sz="2000" dirty="0" err="1" smtClean="0"/>
              <a:t>Αλληλέγγυον</a:t>
            </a:r>
            <a:r>
              <a:rPr lang="el-GR" sz="2000" dirty="0" smtClean="0"/>
              <a:t>» του Βασιλείου </a:t>
            </a:r>
            <a:r>
              <a:rPr lang="el-GR" sz="2000" dirty="0" err="1" smtClean="0"/>
              <a:t>Βουλγαροκτόνου</a:t>
            </a:r>
            <a:r>
              <a:rPr lang="el-GR" sz="2000" dirty="0" smtClean="0"/>
              <a:t>.</a:t>
            </a:r>
          </a:p>
          <a:p>
            <a:r>
              <a:rPr lang="el-GR" sz="2000" dirty="0" smtClean="0"/>
              <a:t>Ποιες οι συνέπειες του σχίσματος του 1054;</a:t>
            </a:r>
          </a:p>
          <a:p>
            <a:r>
              <a:rPr lang="el-GR" sz="2000" dirty="0" smtClean="0"/>
              <a:t>Σε ποιο αποτέλεσμα κατέληξε η Σύνοδος της </a:t>
            </a:r>
            <a:r>
              <a:rPr lang="el-GR" sz="2000" dirty="0" err="1" smtClean="0"/>
              <a:t>Φερράρας</a:t>
            </a:r>
            <a:r>
              <a:rPr lang="el-GR" sz="2000" dirty="0" smtClean="0"/>
              <a:t> – Φλωρεντίας</a:t>
            </a:r>
            <a:r>
              <a:rPr lang="en-US" sz="2000" dirty="0" smtClean="0"/>
              <a:t> </a:t>
            </a:r>
            <a:r>
              <a:rPr lang="el-GR" sz="2000" dirty="0" smtClean="0"/>
              <a:t> και ποιες αντιδράσεις  προκάλεσε η  απόφαση της Συνόδου στο Βυζάντιο;</a:t>
            </a:r>
          </a:p>
          <a:p>
            <a:r>
              <a:rPr lang="el-GR" sz="2000" dirty="0" smtClean="0"/>
              <a:t>Ποιοι ήταν οι σπουδαιότεροι συνεργάτες  του Ιουστινιανού; Ποιες οι φιλοδοξίες του στην εξωτερική πολιτική;</a:t>
            </a:r>
          </a:p>
          <a:p>
            <a:r>
              <a:rPr lang="el-GR" sz="2000" dirty="0" smtClean="0"/>
              <a:t>Ο χαρακτήρας και οι συνέπειες  των επιδρομών στη Βαλκανική.</a:t>
            </a:r>
          </a:p>
          <a:p>
            <a:endParaRPr lang="el-GR" sz="2000" dirty="0"/>
          </a:p>
        </p:txBody>
      </p:sp>
      <p:sp>
        <p:nvSpPr>
          <p:cNvPr id="4" name="3 - Θέση υποσέλιδου"/>
          <p:cNvSpPr>
            <a:spLocks noGrp="1"/>
          </p:cNvSpPr>
          <p:nvPr>
            <p:ph type="ftr" sz="quarter" idx="11"/>
          </p:nvPr>
        </p:nvSpPr>
        <p:spPr/>
        <p:txBody>
          <a:bodyPr/>
          <a:lstStyle/>
          <a:p>
            <a:r>
              <a:rPr lang="en-US" smtClean="0"/>
              <a:t>ailiadi@sch.gr (c)</a:t>
            </a:r>
            <a:endParaRPr lang="el-GR"/>
          </a:p>
        </p:txBody>
      </p:sp>
      <p:sp>
        <p:nvSpPr>
          <p:cNvPr id="5" name="4 - Θέση αριθμού διαφάνειας"/>
          <p:cNvSpPr>
            <a:spLocks noGrp="1"/>
          </p:cNvSpPr>
          <p:nvPr>
            <p:ph type="sldNum" sz="quarter" idx="12"/>
          </p:nvPr>
        </p:nvSpPr>
        <p:spPr/>
        <p:txBody>
          <a:bodyPr/>
          <a:lstStyle/>
          <a:p>
            <a:fld id="{FB3F51B2-3FD1-4776-AC5D-FD6C392FD0CF}" type="slidenum">
              <a:rPr lang="el-GR" smtClean="0"/>
              <a:pPr/>
              <a:t>20</a:t>
            </a:fld>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214290"/>
            <a:ext cx="6929486" cy="642942"/>
          </a:xfrm>
          <a:solidFill>
            <a:schemeClr val="accent6">
              <a:lumMod val="40000"/>
              <a:lumOff val="60000"/>
            </a:schemeClr>
          </a:solidFill>
          <a:ln w="12700">
            <a:solidFill>
              <a:schemeClr val="tx1"/>
            </a:solidFill>
          </a:ln>
        </p:spPr>
        <p:txBody>
          <a:bodyPr>
            <a:noAutofit/>
          </a:bodyPr>
          <a:lstStyle/>
          <a:p>
            <a:r>
              <a:rPr lang="el-GR" sz="2000" dirty="0" smtClean="0"/>
              <a:t>Επαναληπτικές ερωτήσεις Ρωμαϊκής και Βυζαντινής Ιστορίας</a:t>
            </a:r>
            <a:endParaRPr lang="el-GR" sz="2000" dirty="0"/>
          </a:p>
        </p:txBody>
      </p:sp>
      <p:sp>
        <p:nvSpPr>
          <p:cNvPr id="3" name="2 - Θέση περιεχομένου"/>
          <p:cNvSpPr>
            <a:spLocks noGrp="1"/>
          </p:cNvSpPr>
          <p:nvPr>
            <p:ph idx="1"/>
          </p:nvPr>
        </p:nvSpPr>
        <p:spPr>
          <a:xfrm>
            <a:off x="214282" y="1500174"/>
            <a:ext cx="8715436" cy="4857784"/>
          </a:xfrm>
          <a:solidFill>
            <a:schemeClr val="accent6">
              <a:lumMod val="20000"/>
              <a:lumOff val="80000"/>
            </a:schemeClr>
          </a:solidFill>
          <a:ln w="19050">
            <a:solidFill>
              <a:schemeClr val="tx1"/>
            </a:solidFill>
          </a:ln>
        </p:spPr>
        <p:txBody>
          <a:bodyPr>
            <a:normAutofit lnSpcReduction="10000"/>
          </a:bodyPr>
          <a:lstStyle/>
          <a:p>
            <a:r>
              <a:rPr lang="el-GR" sz="2000" dirty="0" smtClean="0"/>
              <a:t>Γιατί έπρεπε να αναθεωρηθεί και να κωδικοποιηθεί η νομοθεσία επί </a:t>
            </a:r>
            <a:r>
              <a:rPr lang="el-GR" sz="2000" dirty="0" err="1" smtClean="0"/>
              <a:t>αυτοκράτορος</a:t>
            </a:r>
            <a:r>
              <a:rPr lang="el-GR" sz="2000" dirty="0" smtClean="0"/>
              <a:t> Ιουστινιανού;</a:t>
            </a:r>
          </a:p>
          <a:p>
            <a:r>
              <a:rPr lang="el-GR" sz="2000" dirty="0" smtClean="0"/>
              <a:t>«…Και όταν η φυγή γενικεύτηκε και είχαν σκοτωθεί πολλοί από το πλήθος, ο </a:t>
            </a:r>
            <a:r>
              <a:rPr lang="el-GR" sz="2000" dirty="0" err="1" smtClean="0"/>
              <a:t>Βοραίδης</a:t>
            </a:r>
            <a:r>
              <a:rPr lang="el-GR" sz="2000" dirty="0" smtClean="0"/>
              <a:t> και ο </a:t>
            </a:r>
            <a:r>
              <a:rPr lang="el-GR" sz="2000" dirty="0" err="1" smtClean="0"/>
              <a:t>Ιούστος</a:t>
            </a:r>
            <a:r>
              <a:rPr lang="el-GR" sz="2000" dirty="0" smtClean="0"/>
              <a:t>, ανεψιοί του αυτοκράτορα Ιουστινιανού,  κατέβασαν από το θρόνο του ιπποδρόμου  τον </a:t>
            </a:r>
            <a:r>
              <a:rPr lang="el-GR" sz="2000" dirty="0" err="1" smtClean="0"/>
              <a:t>Υπάτιο</a:t>
            </a:r>
            <a:r>
              <a:rPr lang="el-GR" sz="2000" dirty="0" smtClean="0"/>
              <a:t>, χωρίς κανείς να τολμάει να τους εμποδίσει, και τον έφεραν και τον παράδωσαν στον αυτοκράτορα. Και σκοτώθηκε πάνω από 30.000 λαός εκείνη την ημέρα».  Προκόπιος, Ιστορία των πολέμων Ι, ΧΧΙ</a:t>
            </a:r>
            <a:r>
              <a:rPr lang="en-US" sz="2000" dirty="0" smtClean="0"/>
              <a:t>V,  50-54 (</a:t>
            </a:r>
            <a:r>
              <a:rPr lang="el-GR" sz="2000" dirty="0" err="1" smtClean="0"/>
              <a:t>μτφρ</a:t>
            </a:r>
            <a:r>
              <a:rPr lang="el-GR" sz="2000" dirty="0" smtClean="0"/>
              <a:t>.)  Να σχολιάσετε το απόσπασμα. Σε ποιο γεγονός αναφέρεται;</a:t>
            </a:r>
          </a:p>
          <a:p>
            <a:r>
              <a:rPr lang="el-GR" sz="2000" dirty="0" smtClean="0"/>
              <a:t>Να διατυπωθούν οι κρίσεις σας πάνω στο έργο του Ιουστινιανού (εξωτερική-</a:t>
            </a:r>
            <a:r>
              <a:rPr lang="el-GR" sz="2000" dirty="0" err="1" smtClean="0"/>
              <a:t>εσωτερικ</a:t>
            </a:r>
            <a:r>
              <a:rPr lang="el-GR" sz="2000" dirty="0" smtClean="0"/>
              <a:t>ή πολιτική)</a:t>
            </a:r>
          </a:p>
          <a:p>
            <a:r>
              <a:rPr lang="el-GR" sz="2000" dirty="0" smtClean="0"/>
              <a:t>Ποια ήταν η κύρια αιτία των πολέμων με τους Πέρσες  και ποια η κατάληξη των πολέμων αυτών;</a:t>
            </a:r>
          </a:p>
          <a:p>
            <a:r>
              <a:rPr lang="el-GR" sz="2000" dirty="0" smtClean="0"/>
              <a:t>Τι απέδειξε και ποιες άλλες συνέπειες είχε η κατάκτηση της Ιταλίας </a:t>
            </a:r>
            <a:r>
              <a:rPr lang="el-GR" sz="2000" dirty="0" err="1" smtClean="0"/>
              <a:t>απ΄τους</a:t>
            </a:r>
            <a:r>
              <a:rPr lang="el-GR" sz="2000" dirty="0" smtClean="0"/>
              <a:t> </a:t>
            </a:r>
            <a:r>
              <a:rPr lang="el-GR" sz="2000" dirty="0" err="1" smtClean="0"/>
              <a:t>Λογγοβάρδους</a:t>
            </a:r>
            <a:r>
              <a:rPr lang="el-GR" sz="2000" dirty="0" smtClean="0"/>
              <a:t>;</a:t>
            </a:r>
          </a:p>
          <a:p>
            <a:r>
              <a:rPr lang="el-GR" sz="2000" dirty="0" smtClean="0"/>
              <a:t>Τι ήταν οι Δήμοι και ποια τα καθήκοντά τους;</a:t>
            </a:r>
          </a:p>
        </p:txBody>
      </p:sp>
      <p:sp>
        <p:nvSpPr>
          <p:cNvPr id="4" name="3 - Θέση υποσέλιδου"/>
          <p:cNvSpPr>
            <a:spLocks noGrp="1"/>
          </p:cNvSpPr>
          <p:nvPr>
            <p:ph type="ftr" sz="quarter" idx="11"/>
          </p:nvPr>
        </p:nvSpPr>
        <p:spPr/>
        <p:txBody>
          <a:bodyPr/>
          <a:lstStyle/>
          <a:p>
            <a:r>
              <a:rPr lang="en-US" smtClean="0"/>
              <a:t>ailiadi@sch.gr (c)</a:t>
            </a:r>
            <a:endParaRPr lang="el-GR"/>
          </a:p>
        </p:txBody>
      </p:sp>
      <p:sp>
        <p:nvSpPr>
          <p:cNvPr id="5" name="4 - Θέση αριθμού διαφάνειας"/>
          <p:cNvSpPr>
            <a:spLocks noGrp="1"/>
          </p:cNvSpPr>
          <p:nvPr>
            <p:ph type="sldNum" sz="quarter" idx="12"/>
          </p:nvPr>
        </p:nvSpPr>
        <p:spPr/>
        <p:txBody>
          <a:bodyPr/>
          <a:lstStyle/>
          <a:p>
            <a:fld id="{FB3F51B2-3FD1-4776-AC5D-FD6C392FD0CF}" type="slidenum">
              <a:rPr lang="el-GR" smtClean="0"/>
              <a:pPr/>
              <a:t>21</a:t>
            </a:fld>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571504"/>
          </a:xfrm>
          <a:solidFill>
            <a:schemeClr val="accent6">
              <a:lumMod val="40000"/>
              <a:lumOff val="60000"/>
            </a:schemeClr>
          </a:solidFill>
          <a:ln w="28575">
            <a:solidFill>
              <a:schemeClr val="tx1"/>
            </a:solidFill>
          </a:ln>
        </p:spPr>
        <p:txBody>
          <a:bodyPr>
            <a:normAutofit fontScale="90000"/>
          </a:bodyPr>
          <a:lstStyle/>
          <a:p>
            <a:r>
              <a:rPr lang="el-GR" sz="2400" dirty="0" smtClean="0"/>
              <a:t> Ανακεφαλαιωτικές ερωτήσεις Ρωμαϊκής &amp; Βυζαντινής Ιστορίας</a:t>
            </a:r>
            <a:endParaRPr lang="el-GR" sz="2400" dirty="0"/>
          </a:p>
        </p:txBody>
      </p:sp>
      <p:sp>
        <p:nvSpPr>
          <p:cNvPr id="3" name="2 - Θέση περιεχομένου"/>
          <p:cNvSpPr>
            <a:spLocks noGrp="1"/>
          </p:cNvSpPr>
          <p:nvPr>
            <p:ph idx="1"/>
          </p:nvPr>
        </p:nvSpPr>
        <p:spPr>
          <a:xfrm>
            <a:off x="285720" y="1500174"/>
            <a:ext cx="8643998" cy="4786346"/>
          </a:xfrm>
        </p:spPr>
        <p:txBody>
          <a:bodyPr>
            <a:normAutofit fontScale="92500" lnSpcReduction="20000"/>
          </a:bodyPr>
          <a:lstStyle/>
          <a:p>
            <a:r>
              <a:rPr lang="el-GR" sz="1800" dirty="0" smtClean="0"/>
              <a:t>Ποια ήταν η κύρια αιτία των πολέμων με τους Πέρσες και ποια η κατάληξη των πολέμων αυτών;</a:t>
            </a:r>
          </a:p>
          <a:p>
            <a:pPr algn="r"/>
            <a:r>
              <a:rPr lang="el-GR" sz="1800" dirty="0" smtClean="0"/>
              <a:t>«Βγήκε τότε ο Ναρσής ο </a:t>
            </a:r>
            <a:r>
              <a:rPr lang="el-GR" sz="1800" dirty="0" err="1" smtClean="0"/>
              <a:t>κουβικουλάριος</a:t>
            </a:r>
            <a:r>
              <a:rPr lang="el-GR" sz="1800" dirty="0" smtClean="0"/>
              <a:t> στον Ιππόδρομο  και κατόρθωσε να πάρει με το μέρος του μερικούς </a:t>
            </a:r>
            <a:r>
              <a:rPr lang="el-GR" sz="1800" dirty="0" err="1" smtClean="0"/>
              <a:t>απ΄τους</a:t>
            </a:r>
            <a:r>
              <a:rPr lang="el-GR" sz="1800" dirty="0" smtClean="0"/>
              <a:t> Βένετους, εξαγοράζοντάς τους με χρήματα. Κι αυτοί άρχισαν να φωνάζουν: Ιουστινιανέ Αύγουστε, συ νικάς. Κύριε σώσε το βασιλιά Ιουστινιανό και τη </a:t>
            </a:r>
            <a:r>
              <a:rPr lang="el-GR" sz="1800" dirty="0" err="1" smtClean="0"/>
              <a:t>βασίλασσα</a:t>
            </a:r>
            <a:r>
              <a:rPr lang="el-GR" sz="1800" dirty="0" smtClean="0"/>
              <a:t> Θεοδώρα. Τότε το πλήθος διασπάστηκε και οι στασιαστές άρχισαν να χτυπιούνται μεταξύ τους».</a:t>
            </a:r>
          </a:p>
          <a:p>
            <a:pPr>
              <a:buNone/>
            </a:pPr>
            <a:r>
              <a:rPr lang="el-GR" sz="1800" dirty="0" smtClean="0"/>
              <a:t>Θεοφάνης, Χρονογραφία (</a:t>
            </a:r>
            <a:r>
              <a:rPr lang="el-GR" sz="1800" dirty="0" err="1" smtClean="0"/>
              <a:t>μτφρ</a:t>
            </a:r>
            <a:r>
              <a:rPr lang="el-GR" sz="1800" dirty="0" smtClean="0"/>
              <a:t>.) Να σχολιάσετε το απόσπασμα. Σε ποια γεγονότα αναφέρεται;</a:t>
            </a:r>
          </a:p>
          <a:p>
            <a:r>
              <a:rPr lang="el-GR" sz="1800" dirty="0" smtClean="0"/>
              <a:t>Το νομοθετικό έργο του Ιουστινιανού (να αναφερθούν τα έργα). Ποια η σημασία του;</a:t>
            </a:r>
          </a:p>
          <a:p>
            <a:r>
              <a:rPr lang="el-GR" sz="1800" dirty="0" smtClean="0"/>
              <a:t>Τι γνωρίζετε για τα «Εξαρχάτα»;</a:t>
            </a:r>
          </a:p>
          <a:p>
            <a:r>
              <a:rPr lang="el-GR" sz="1800" dirty="0" smtClean="0"/>
              <a:t>«Οι στρατιωτικές δαπάνες και ο αγώνας κατά των εχθρών χρειάζονται μεγάλη φροντίδα και χωρίς χρήματα αυτά τα πράγματα δεν είναι δυνατόν να γίνουν. Το ζήτημα δεν παίρνει </a:t>
            </a:r>
            <a:r>
              <a:rPr lang="el-GR" sz="1800" dirty="0" err="1" smtClean="0"/>
              <a:t>καμμιά</a:t>
            </a:r>
            <a:r>
              <a:rPr lang="el-GR" sz="1800" dirty="0" smtClean="0"/>
              <a:t> αναβολή και ούτε είναι δυνατό να ανεχθούμε να ελαττωθεί η ρωμαϊκή γη …. Γι αυτό πρέπει να εισπράττονται οι δημόσιοι φόροι τακτικά και πρόθυμα και στις ορισμένες προθεσμίες». Απόσπασμα  απ’ τη Νεαρά  </a:t>
            </a:r>
            <a:r>
              <a:rPr lang="en-US" sz="1800" dirty="0" smtClean="0"/>
              <a:t>VIII, X </a:t>
            </a:r>
            <a:r>
              <a:rPr lang="el-GR" sz="1800" dirty="0" smtClean="0"/>
              <a:t>του Ιουστινιανού. (</a:t>
            </a:r>
            <a:r>
              <a:rPr lang="el-GR" sz="1800" dirty="0" err="1" smtClean="0"/>
              <a:t>μτφρ</a:t>
            </a:r>
            <a:r>
              <a:rPr lang="el-GR" sz="1800" dirty="0" smtClean="0"/>
              <a:t>.) Ποιες οι προϋποθέσεις για την επιτυχία της εξωτερικής πολιτικής του, όπως ο ίδιος ο Ιουστινιανός τις περιγράφει;</a:t>
            </a:r>
          </a:p>
          <a:p>
            <a:r>
              <a:rPr lang="el-GR" sz="1800" dirty="0" smtClean="0"/>
              <a:t>Τα αίτια της Στάσης του Νίκα. Γιατί  απέτυχε και ποιες συνέπειες είχε;</a:t>
            </a:r>
          </a:p>
          <a:p>
            <a:r>
              <a:rPr lang="el-GR" sz="1800" dirty="0" smtClean="0"/>
              <a:t>Ποια ήταν η συμπεριφορά των δυνατών και για ποιούς αποτελούσε απειλή;</a:t>
            </a:r>
          </a:p>
        </p:txBody>
      </p:sp>
      <p:sp>
        <p:nvSpPr>
          <p:cNvPr id="4" name="3 - Θέση υποσέλιδου"/>
          <p:cNvSpPr>
            <a:spLocks noGrp="1"/>
          </p:cNvSpPr>
          <p:nvPr>
            <p:ph type="ftr" sz="quarter" idx="11"/>
          </p:nvPr>
        </p:nvSpPr>
        <p:spPr/>
        <p:txBody>
          <a:bodyPr/>
          <a:lstStyle/>
          <a:p>
            <a:r>
              <a:rPr lang="en-US" smtClean="0"/>
              <a:t>ailiadi@sch.gr (c)</a:t>
            </a:r>
            <a:endParaRPr lang="el-GR"/>
          </a:p>
        </p:txBody>
      </p:sp>
      <p:sp>
        <p:nvSpPr>
          <p:cNvPr id="5" name="4 - Θέση αριθμού διαφάνειας"/>
          <p:cNvSpPr>
            <a:spLocks noGrp="1"/>
          </p:cNvSpPr>
          <p:nvPr>
            <p:ph type="sldNum" sz="quarter" idx="12"/>
          </p:nvPr>
        </p:nvSpPr>
        <p:spPr/>
        <p:txBody>
          <a:bodyPr/>
          <a:lstStyle/>
          <a:p>
            <a:fld id="{FB3F51B2-3FD1-4776-AC5D-FD6C392FD0CF}" type="slidenum">
              <a:rPr lang="el-GR" smtClean="0"/>
              <a:pPr/>
              <a:t>22</a:t>
            </a:fld>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274638"/>
            <a:ext cx="7000924" cy="725470"/>
          </a:xfrm>
          <a:solidFill>
            <a:srgbClr val="FFC000"/>
          </a:solidFill>
          <a:ln w="28575">
            <a:solidFill>
              <a:schemeClr val="tx1"/>
            </a:solidFill>
          </a:ln>
        </p:spPr>
        <p:txBody>
          <a:bodyPr>
            <a:normAutofit fontScale="90000"/>
          </a:bodyPr>
          <a:lstStyle/>
          <a:p>
            <a:r>
              <a:rPr lang="el-GR" sz="2400" dirty="0" smtClean="0"/>
              <a:t>Ανακεφαλαιωτικές ερωτήσεις Βυζαντινής Ιστορίας</a:t>
            </a:r>
            <a:endParaRPr lang="el-GR" sz="2400" dirty="0"/>
          </a:p>
        </p:txBody>
      </p:sp>
      <p:sp>
        <p:nvSpPr>
          <p:cNvPr id="3" name="2 - Θέση περιεχομένου"/>
          <p:cNvSpPr>
            <a:spLocks noGrp="1"/>
          </p:cNvSpPr>
          <p:nvPr>
            <p:ph idx="1"/>
          </p:nvPr>
        </p:nvSpPr>
        <p:spPr>
          <a:xfrm>
            <a:off x="457200" y="1571612"/>
            <a:ext cx="8229600" cy="4554551"/>
          </a:xfrm>
        </p:spPr>
        <p:txBody>
          <a:bodyPr>
            <a:normAutofit lnSpcReduction="10000"/>
          </a:bodyPr>
          <a:lstStyle/>
          <a:p>
            <a:r>
              <a:rPr lang="el-GR" sz="2000" dirty="0" smtClean="0"/>
              <a:t>Τι γνωρίζετε για την παλαιοχριστιανική τέχνη;</a:t>
            </a:r>
          </a:p>
          <a:p>
            <a:r>
              <a:rPr lang="el-GR" sz="2000" dirty="0" smtClean="0"/>
              <a:t>«…Και  δε γράψαμε το νόμο στην πατροπαράδοτη γλώσσα (λατινική) αλλά </a:t>
            </a:r>
            <a:r>
              <a:rPr lang="el-GR" sz="2000" dirty="0" err="1" smtClean="0"/>
              <a:t>σ΄</a:t>
            </a:r>
            <a:r>
              <a:rPr lang="el-GR" sz="2000" dirty="0" smtClean="0"/>
              <a:t> αυτή την κοινή, την ελληνική, ώστε να γίνει γνωστός  σε όλους, αφού θα μπορούν να τον καταλάβουν εύκολα…». Απόσπασμα από τη «Νεαρά» </a:t>
            </a:r>
            <a:r>
              <a:rPr lang="en-US" sz="2000" dirty="0" smtClean="0"/>
              <a:t>VII, I </a:t>
            </a:r>
            <a:r>
              <a:rPr lang="el-GR" sz="2000" dirty="0" smtClean="0"/>
              <a:t>του Ιουστινιανού (</a:t>
            </a:r>
            <a:r>
              <a:rPr lang="el-GR" sz="2000" dirty="0" err="1" smtClean="0"/>
              <a:t>μτφρ</a:t>
            </a:r>
            <a:r>
              <a:rPr lang="el-GR" sz="2000" dirty="0" smtClean="0"/>
              <a:t>.) Να σχολιαστεί το απόσπασμα.</a:t>
            </a:r>
          </a:p>
          <a:p>
            <a:r>
              <a:rPr lang="el-GR" sz="2000" dirty="0" smtClean="0"/>
              <a:t>Ποιοι ήταν οι σπουδαιότεροι λόγοι της μεταφοράς της πρωτεύουσας  της ρωμαϊκής αυτοκρατορίας  από τη Ρώμη στην Κωνσταντινούπολη;</a:t>
            </a:r>
          </a:p>
          <a:p>
            <a:r>
              <a:rPr lang="el-GR" sz="2000" dirty="0" smtClean="0"/>
              <a:t>Τι γνωρίζετε για τη μάχη στο </a:t>
            </a:r>
            <a:r>
              <a:rPr lang="el-GR" sz="2000" dirty="0" err="1" smtClean="0"/>
              <a:t>Ματζικέρτ</a:t>
            </a:r>
            <a:r>
              <a:rPr lang="el-GR" sz="2000" dirty="0" smtClean="0"/>
              <a:t>; Ποια η σημασία και οι συνέπειες του γεγονότος αυτού για τη Βυζαντινή αυτοκρατορία;</a:t>
            </a:r>
          </a:p>
          <a:p>
            <a:r>
              <a:rPr lang="el-GR" sz="2000" dirty="0" smtClean="0"/>
              <a:t>Η Άλωση της Κωνσταντινούπολης από τους Οθωμανούς Τούρκους: Πότε έγινε; Ποιοι ήταν οι επικεφαλής των δύο πλευρών και ποιες προετοιμασίες έκαναν πριν από την πολιορκία;</a:t>
            </a:r>
          </a:p>
          <a:p>
            <a:r>
              <a:rPr lang="el-GR" sz="2000" dirty="0" smtClean="0"/>
              <a:t>Τι ξέρετε για  το βυζαντινό θεσμό των θεμάτων;</a:t>
            </a:r>
            <a:endParaRPr lang="el-GR" sz="2000" dirty="0"/>
          </a:p>
        </p:txBody>
      </p:sp>
      <p:sp>
        <p:nvSpPr>
          <p:cNvPr id="4" name="3 - Θέση υποσέλιδου"/>
          <p:cNvSpPr>
            <a:spLocks noGrp="1"/>
          </p:cNvSpPr>
          <p:nvPr>
            <p:ph type="ftr" sz="quarter" idx="11"/>
          </p:nvPr>
        </p:nvSpPr>
        <p:spPr/>
        <p:txBody>
          <a:bodyPr/>
          <a:lstStyle/>
          <a:p>
            <a:r>
              <a:rPr lang="en-US" smtClean="0"/>
              <a:t>ailiadi@sch.gr (c)</a:t>
            </a:r>
            <a:endParaRPr lang="el-GR"/>
          </a:p>
        </p:txBody>
      </p:sp>
      <p:sp>
        <p:nvSpPr>
          <p:cNvPr id="5" name="4 - Θέση αριθμού διαφάνειας"/>
          <p:cNvSpPr>
            <a:spLocks noGrp="1"/>
          </p:cNvSpPr>
          <p:nvPr>
            <p:ph type="sldNum" sz="quarter" idx="12"/>
          </p:nvPr>
        </p:nvSpPr>
        <p:spPr/>
        <p:txBody>
          <a:bodyPr/>
          <a:lstStyle/>
          <a:p>
            <a:fld id="{FB3F51B2-3FD1-4776-AC5D-FD6C392FD0CF}" type="slidenum">
              <a:rPr lang="el-GR" smtClean="0"/>
              <a:pPr/>
              <a:t>23</a:t>
            </a:fld>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42852"/>
            <a:ext cx="8001056" cy="857256"/>
          </a:xfrm>
          <a:solidFill>
            <a:srgbClr val="FFC000"/>
          </a:solidFill>
          <a:ln w="19050">
            <a:solidFill>
              <a:schemeClr val="tx1"/>
            </a:solidFill>
          </a:ln>
        </p:spPr>
        <p:txBody>
          <a:bodyPr anchor="t">
            <a:normAutofit fontScale="90000"/>
          </a:bodyPr>
          <a:lstStyle/>
          <a:p>
            <a:r>
              <a:rPr lang="el-GR" sz="3100" dirty="0" smtClean="0"/>
              <a:t>Θέματα συνθετικών εργασιών στη Βυζαντινή Ιστορία:</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1571612"/>
            <a:ext cx="8429684" cy="4714908"/>
          </a:xfrm>
          <a:ln w="28575">
            <a:solidFill>
              <a:schemeClr val="tx1"/>
            </a:solidFill>
          </a:ln>
        </p:spPr>
        <p:txBody>
          <a:bodyPr>
            <a:normAutofit fontScale="92500" lnSpcReduction="20000"/>
          </a:bodyPr>
          <a:lstStyle/>
          <a:p>
            <a:r>
              <a:rPr lang="el-GR" sz="2000" dirty="0" smtClean="0"/>
              <a:t>Η Εκπαίδευση και τα σχολεία στο Βυζάντιο</a:t>
            </a:r>
          </a:p>
          <a:p>
            <a:r>
              <a:rPr lang="el-GR" sz="2000" dirty="0" smtClean="0"/>
              <a:t>Η θέση των αγίων στη βυζαντινή κοινωνία</a:t>
            </a:r>
          </a:p>
          <a:p>
            <a:r>
              <a:rPr lang="el-GR" sz="2000" dirty="0" smtClean="0"/>
              <a:t>Ο γάμος και ο έρωτας στους βυζαντινούς</a:t>
            </a:r>
          </a:p>
          <a:p>
            <a:r>
              <a:rPr lang="el-GR" sz="2000" dirty="0" smtClean="0"/>
              <a:t>Ιερά λείψανα και δεισιδαιμονίες στο Βυζάντιο</a:t>
            </a:r>
          </a:p>
          <a:p>
            <a:r>
              <a:rPr lang="el-GR" sz="2000" dirty="0" smtClean="0"/>
              <a:t>Θεάματα και λαϊκές διασκεδάσεις στο Βυζάντιο </a:t>
            </a:r>
          </a:p>
          <a:p>
            <a:r>
              <a:rPr lang="el-GR" sz="2000" dirty="0" smtClean="0"/>
              <a:t>Η καθημερινή ζωή στην Κωνσταντινούπολη</a:t>
            </a:r>
          </a:p>
          <a:p>
            <a:r>
              <a:rPr lang="el-GR" sz="2000" dirty="0" smtClean="0"/>
              <a:t>Η αγροτική ζωή στο Βυζάντιο</a:t>
            </a:r>
          </a:p>
          <a:p>
            <a:r>
              <a:rPr lang="el-GR" sz="2000" dirty="0" smtClean="0"/>
              <a:t>Βυζαντινά ενδύματα και φορεσιές</a:t>
            </a:r>
          </a:p>
          <a:p>
            <a:r>
              <a:rPr lang="el-GR" sz="2000" dirty="0" smtClean="0"/>
              <a:t>Το βυζαντινό νόμισμα και η σημασία του</a:t>
            </a:r>
          </a:p>
          <a:p>
            <a:r>
              <a:rPr lang="el-GR" sz="2000" dirty="0" smtClean="0"/>
              <a:t>Οι «δυνατοί» στο Βυζαντινό κράτος</a:t>
            </a:r>
          </a:p>
          <a:p>
            <a:r>
              <a:rPr lang="el-GR" sz="2000" dirty="0" smtClean="0"/>
              <a:t>«Προσωπογραφία» του Βασιλείου Β΄ </a:t>
            </a:r>
            <a:r>
              <a:rPr lang="el-GR" sz="2000" dirty="0" err="1" smtClean="0"/>
              <a:t>Βουλγαροκτόνου</a:t>
            </a:r>
            <a:endParaRPr lang="el-GR" sz="2000" dirty="0" smtClean="0"/>
          </a:p>
          <a:p>
            <a:r>
              <a:rPr lang="el-GR" sz="2000" dirty="0" smtClean="0"/>
              <a:t>Τα «θέματα» του βυζαντινού κράτους</a:t>
            </a:r>
          </a:p>
          <a:p>
            <a:r>
              <a:rPr lang="el-GR" sz="2000" dirty="0" smtClean="0"/>
              <a:t>Η νομοθεσία των </a:t>
            </a:r>
            <a:r>
              <a:rPr lang="el-GR" sz="2000" dirty="0" err="1" smtClean="0"/>
              <a:t>Ισαύρων</a:t>
            </a:r>
            <a:r>
              <a:rPr lang="el-GR" sz="2000" dirty="0" smtClean="0"/>
              <a:t> αυτοκρατόρων</a:t>
            </a:r>
          </a:p>
          <a:p>
            <a:r>
              <a:rPr lang="el-GR" sz="2000" dirty="0" smtClean="0"/>
              <a:t>Μεγάλοι ιστορικοί της Βυζαντινής Περιόδου</a:t>
            </a:r>
          </a:p>
          <a:p>
            <a:r>
              <a:rPr lang="el-GR" sz="2000" dirty="0" smtClean="0"/>
              <a:t>Σχέσεις  κράτους και εκκλησίας στο Βυζάντιο</a:t>
            </a:r>
          </a:p>
          <a:p>
            <a:r>
              <a:rPr lang="el-GR" sz="2000" dirty="0" smtClean="0"/>
              <a:t>Τα δημόσια θεάματα και ο Ιππόδρομος της Κωνσταντινούπολης</a:t>
            </a:r>
          </a:p>
          <a:p>
            <a:endParaRPr lang="el-GR" sz="2000" dirty="0" smtClean="0"/>
          </a:p>
          <a:p>
            <a:endParaRPr lang="el-GR" sz="2000" dirty="0" smtClean="0"/>
          </a:p>
          <a:p>
            <a:endParaRPr lang="el-GR" sz="2000" dirty="0"/>
          </a:p>
        </p:txBody>
      </p:sp>
      <p:sp>
        <p:nvSpPr>
          <p:cNvPr id="4" name="3 - Θέση υποσέλιδου"/>
          <p:cNvSpPr>
            <a:spLocks noGrp="1"/>
          </p:cNvSpPr>
          <p:nvPr>
            <p:ph type="ftr" sz="quarter" idx="11"/>
          </p:nvPr>
        </p:nvSpPr>
        <p:spPr/>
        <p:txBody>
          <a:bodyPr/>
          <a:lstStyle/>
          <a:p>
            <a:r>
              <a:rPr lang="en-US" smtClean="0"/>
              <a:t>ailiadi@sch.gr (c)</a:t>
            </a:r>
            <a:endParaRPr lang="el-GR"/>
          </a:p>
        </p:txBody>
      </p:sp>
      <p:sp>
        <p:nvSpPr>
          <p:cNvPr id="5" name="4 - Θέση αριθμού διαφάνειας"/>
          <p:cNvSpPr>
            <a:spLocks noGrp="1"/>
          </p:cNvSpPr>
          <p:nvPr>
            <p:ph type="sldNum" sz="quarter" idx="12"/>
          </p:nvPr>
        </p:nvSpPr>
        <p:spPr/>
        <p:txBody>
          <a:bodyPr/>
          <a:lstStyle/>
          <a:p>
            <a:fld id="{FB3F51B2-3FD1-4776-AC5D-FD6C392FD0CF}" type="slidenum">
              <a:rPr lang="el-GR" smtClean="0"/>
              <a:pPr/>
              <a:t>24</a:t>
            </a:fld>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857232"/>
            <a:ext cx="2362200" cy="1047768"/>
          </a:xfrm>
        </p:spPr>
        <p:txBody>
          <a:bodyPr/>
          <a:lstStyle/>
          <a:p>
            <a:r>
              <a:rPr lang="el-GR" dirty="0" smtClean="0"/>
              <a:t>Περίοδος Εικονομαχίας (717-867μ.Χ.)</a:t>
            </a:r>
            <a:endParaRPr lang="el-GR" dirty="0"/>
          </a:p>
        </p:txBody>
      </p:sp>
      <p:sp>
        <p:nvSpPr>
          <p:cNvPr id="3" name="2 - Θέση κειμένου"/>
          <p:cNvSpPr>
            <a:spLocks noGrp="1"/>
          </p:cNvSpPr>
          <p:nvPr>
            <p:ph type="body" idx="2"/>
          </p:nvPr>
        </p:nvSpPr>
        <p:spPr/>
        <p:txBody>
          <a:bodyPr>
            <a:normAutofit fontScale="92500" lnSpcReduction="20000"/>
          </a:bodyPr>
          <a:lstStyle/>
          <a:p>
            <a:r>
              <a:rPr lang="el-GR" b="1" dirty="0" smtClean="0"/>
              <a:t>Κρίσιμη περίοδος</a:t>
            </a:r>
            <a:r>
              <a:rPr lang="el-GR" dirty="0" smtClean="0"/>
              <a:t>: εχθροί του Βυζαντίου: Άραβες, Σαρακηνοί πειρατές, Βούλγαροι, στροφή του Πάπα προς τους Φράγκους, απομάκρυνση Δύσης από τη Βυζαντινή επιρροή, εσωτερική κρίση: Εικονομαχία </a:t>
            </a:r>
          </a:p>
          <a:p>
            <a:r>
              <a:rPr lang="el-GR" b="1" dirty="0" smtClean="0"/>
              <a:t>Αντιμετώπιση της κρίσης:</a:t>
            </a:r>
          </a:p>
          <a:p>
            <a:r>
              <a:rPr lang="el-GR" dirty="0" smtClean="0"/>
              <a:t> Α) Δυναστεία </a:t>
            </a:r>
            <a:r>
              <a:rPr lang="el-GR" dirty="0" err="1" smtClean="0"/>
              <a:t>Ισαύρων</a:t>
            </a:r>
            <a:r>
              <a:rPr lang="el-GR" dirty="0" smtClean="0"/>
              <a:t>: 717-802.</a:t>
            </a:r>
          </a:p>
          <a:p>
            <a:r>
              <a:rPr lang="el-GR" dirty="0" smtClean="0"/>
              <a:t>Β) Διάδοχοι </a:t>
            </a:r>
            <a:r>
              <a:rPr lang="el-GR" dirty="0" err="1" smtClean="0"/>
              <a:t>Ισαύρων</a:t>
            </a:r>
            <a:r>
              <a:rPr lang="el-GR" dirty="0" smtClean="0"/>
              <a:t>: 802-820.</a:t>
            </a:r>
          </a:p>
          <a:p>
            <a:r>
              <a:rPr lang="el-GR" dirty="0" smtClean="0"/>
              <a:t>Γ) Δυναστεία Αμορίου: 820-867.</a:t>
            </a:r>
            <a:endParaRPr lang="el-GR" dirty="0"/>
          </a:p>
        </p:txBody>
      </p:sp>
      <p:sp>
        <p:nvSpPr>
          <p:cNvPr id="4" name="3 - Θέση περιεχομένου"/>
          <p:cNvSpPr>
            <a:spLocks noGrp="1"/>
          </p:cNvSpPr>
          <p:nvPr>
            <p:ph sz="quarter" idx="1"/>
          </p:nvPr>
        </p:nvSpPr>
        <p:spPr>
          <a:xfrm>
            <a:off x="3124200" y="785794"/>
            <a:ext cx="5638800" cy="5500726"/>
          </a:xfrm>
          <a:ln w="38100">
            <a:solidFill>
              <a:schemeClr val="tx1"/>
            </a:solidFill>
          </a:ln>
        </p:spPr>
        <p:txBody>
          <a:bodyPr>
            <a:normAutofit lnSpcReduction="10000"/>
          </a:bodyPr>
          <a:lstStyle/>
          <a:p>
            <a:r>
              <a:rPr lang="el-GR" sz="2400" i="1" u="sng" dirty="0" smtClean="0"/>
              <a:t>Αγώνες  των </a:t>
            </a:r>
            <a:r>
              <a:rPr lang="el-GR" sz="2400" i="1" u="sng" dirty="0" err="1" smtClean="0"/>
              <a:t>Ισαύρων</a:t>
            </a:r>
            <a:r>
              <a:rPr lang="el-GR" sz="2400" i="1" u="sng" dirty="0" smtClean="0"/>
              <a:t> με τους Άραβες και τους Βουλγάρους.</a:t>
            </a:r>
          </a:p>
          <a:p>
            <a:r>
              <a:rPr lang="el-GR" sz="2000" i="1" u="sng" dirty="0" smtClean="0"/>
              <a:t>717: </a:t>
            </a:r>
            <a:r>
              <a:rPr lang="el-GR" sz="2000" dirty="0" smtClean="0"/>
              <a:t>απόκρουση των Αράβων στην Κων/</a:t>
            </a:r>
            <a:r>
              <a:rPr lang="el-GR" sz="2000" dirty="0" err="1" smtClean="0"/>
              <a:t>πολη</a:t>
            </a:r>
            <a:r>
              <a:rPr lang="el-GR" sz="2000" dirty="0" smtClean="0"/>
              <a:t>: </a:t>
            </a:r>
            <a:r>
              <a:rPr lang="el-GR" sz="2000" dirty="0" err="1" smtClean="0"/>
              <a:t>υγρόν</a:t>
            </a:r>
            <a:r>
              <a:rPr lang="el-GR" sz="2000" dirty="0" smtClean="0"/>
              <a:t> πυρ: νίκη ιστορικής σημασίας, ισάξια με τη νίκη στο Μαραθώνα.</a:t>
            </a:r>
          </a:p>
          <a:p>
            <a:r>
              <a:rPr lang="el-GR" sz="2000" i="1" u="sng" dirty="0" smtClean="0"/>
              <a:t>732: </a:t>
            </a:r>
            <a:r>
              <a:rPr lang="el-GR" sz="2000" dirty="0" smtClean="0"/>
              <a:t>απόκρουση των Αράβων στο Πουατιέ από τον Κάρολο </a:t>
            </a:r>
            <a:r>
              <a:rPr lang="el-GR" sz="2000" dirty="0" err="1" smtClean="0"/>
              <a:t>Μαρτέλ</a:t>
            </a:r>
            <a:r>
              <a:rPr lang="el-GR" sz="2000" dirty="0" smtClean="0"/>
              <a:t>: περιορισμός των Αράβων στην Ισπανία.</a:t>
            </a:r>
          </a:p>
          <a:p>
            <a:r>
              <a:rPr lang="el-GR" sz="2000" dirty="0" smtClean="0"/>
              <a:t>740: νίκη των Βυζαντινών κατά των Αράβων στο </a:t>
            </a:r>
            <a:r>
              <a:rPr lang="el-GR" sz="2000" dirty="0" err="1" smtClean="0"/>
              <a:t>Ακροινό</a:t>
            </a:r>
            <a:r>
              <a:rPr lang="el-GR" sz="2000" dirty="0" smtClean="0"/>
              <a:t> της Φρυγίας.</a:t>
            </a:r>
          </a:p>
          <a:p>
            <a:r>
              <a:rPr lang="el-GR" sz="2000" dirty="0" smtClean="0"/>
              <a:t>Κων/νος Ε΄: πρώτος </a:t>
            </a:r>
            <a:r>
              <a:rPr lang="el-GR" sz="2000" dirty="0" err="1" smtClean="0"/>
              <a:t>Βουλγαροκτόνος</a:t>
            </a:r>
            <a:r>
              <a:rPr lang="el-GR" sz="2000" dirty="0" smtClean="0"/>
              <a:t>: 9 εκστρατείες κατά των Βουλγάρων = απαλλαγή Βυζαντίου από τον Βουλγαρικό κίνδυνο.</a:t>
            </a:r>
          </a:p>
          <a:p>
            <a:r>
              <a:rPr lang="el-GR" sz="2000" dirty="0" smtClean="0"/>
              <a:t>Βουλγαρικοί πόλεμοι του Βυζαντίου: προσπάθεια ένταξης των Βουλγάρων στην Βυζαντινή επικράτεια. </a:t>
            </a:r>
          </a:p>
          <a:p>
            <a:endParaRPr lang="el-GR" sz="2000" dirty="0" smtClean="0"/>
          </a:p>
          <a:p>
            <a:endParaRPr lang="el-GR" sz="2000" i="1" u="sng" dirty="0"/>
          </a:p>
        </p:txBody>
      </p:sp>
      <p:sp>
        <p:nvSpPr>
          <p:cNvPr id="5" name="4 - Θέση αριθμού διαφάνειας"/>
          <p:cNvSpPr>
            <a:spLocks noGrp="1"/>
          </p:cNvSpPr>
          <p:nvPr>
            <p:ph type="sldNum" sz="quarter" idx="12"/>
          </p:nvPr>
        </p:nvSpPr>
        <p:spPr/>
        <p:txBody>
          <a:bodyPr/>
          <a:lstStyle/>
          <a:p>
            <a:fld id="{57DF9E29-0006-441D-B51B-D0DC308C0733}" type="slidenum">
              <a:rPr lang="el-GR" smtClean="0"/>
              <a:pPr/>
              <a:t>25</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60000"/>
              <a:lumOff val="40000"/>
            </a:schemeClr>
          </a:solidFill>
          <a:ln w="28575">
            <a:solidFill>
              <a:schemeClr val="accent3">
                <a:lumMod val="50000"/>
              </a:schemeClr>
            </a:solidFill>
          </a:ln>
        </p:spPr>
        <p:txBody>
          <a:bodyPr>
            <a:noAutofit/>
          </a:bodyPr>
          <a:lstStyle/>
          <a:p>
            <a:r>
              <a:rPr lang="el-GR" sz="2400" dirty="0" smtClean="0">
                <a:solidFill>
                  <a:schemeClr val="tx2">
                    <a:lumMod val="75000"/>
                  </a:schemeClr>
                </a:solidFill>
              </a:rPr>
              <a:t>Βουλγαρικοί και Αραβικοί πόλεμοι στα χρόνια των διαδόχων  και της δυναστείας του Αμορίου (802-826)</a:t>
            </a:r>
            <a:endParaRPr lang="el-GR" sz="2400" dirty="0">
              <a:solidFill>
                <a:schemeClr val="tx2">
                  <a:lumMod val="75000"/>
                </a:schemeClr>
              </a:solidFill>
            </a:endParaRPr>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26</a:t>
            </a:fld>
            <a:endParaRPr lang="el-GR"/>
          </a:p>
        </p:txBody>
      </p:sp>
      <p:sp>
        <p:nvSpPr>
          <p:cNvPr id="5" name="4 - Θέση περιεχομένου"/>
          <p:cNvSpPr>
            <a:spLocks noGrp="1"/>
          </p:cNvSpPr>
          <p:nvPr>
            <p:ph sz="half" idx="1"/>
          </p:nvPr>
        </p:nvSpPr>
        <p:spPr>
          <a:xfrm>
            <a:off x="301752" y="1371600"/>
            <a:ext cx="4038600" cy="4986358"/>
          </a:xfrm>
          <a:ln w="28575">
            <a:solidFill>
              <a:schemeClr val="tx1"/>
            </a:solidFill>
          </a:ln>
        </p:spPr>
        <p:txBody>
          <a:bodyPr>
            <a:normAutofit fontScale="92500" lnSpcReduction="10000"/>
          </a:bodyPr>
          <a:lstStyle/>
          <a:p>
            <a:r>
              <a:rPr lang="el-GR" sz="1600" dirty="0" smtClean="0"/>
              <a:t>Νικηφόρος </a:t>
            </a:r>
            <a:r>
              <a:rPr lang="el-GR" sz="1600" dirty="0" err="1" smtClean="0"/>
              <a:t>Α΄εναντίον</a:t>
            </a:r>
            <a:r>
              <a:rPr lang="el-GR" sz="1600" dirty="0" smtClean="0"/>
              <a:t> </a:t>
            </a:r>
            <a:r>
              <a:rPr lang="el-GR" sz="1600" dirty="0" err="1" smtClean="0"/>
              <a:t>Κρούμου</a:t>
            </a:r>
            <a:r>
              <a:rPr lang="el-GR" sz="1600" dirty="0" smtClean="0"/>
              <a:t> (</a:t>
            </a:r>
            <a:r>
              <a:rPr lang="el-GR" sz="1600" u="sng" dirty="0" err="1" smtClean="0"/>
              <a:t>Κρούμος</a:t>
            </a:r>
            <a:r>
              <a:rPr lang="el-GR" sz="1600" u="sng" dirty="0" smtClean="0"/>
              <a:t>:</a:t>
            </a:r>
            <a:r>
              <a:rPr lang="el-GR" sz="1600" dirty="0" smtClean="0"/>
              <a:t> ικανός Βούλγαρος ηγεμόνας που αναδιοργάνωσε το κράτος των Βουλγάρων): νίκη του </a:t>
            </a:r>
            <a:r>
              <a:rPr lang="el-GR" sz="1600" dirty="0" err="1" smtClean="0"/>
              <a:t>Κρούμου</a:t>
            </a:r>
            <a:r>
              <a:rPr lang="el-GR" sz="1600" dirty="0" smtClean="0"/>
              <a:t>, ακμή και επέκταση των Βουλγάρων.</a:t>
            </a:r>
          </a:p>
          <a:p>
            <a:r>
              <a:rPr lang="el-GR" sz="1600" dirty="0" smtClean="0"/>
              <a:t>Αντεπίθεση του Βυζαντίου: Λέων </a:t>
            </a:r>
            <a:r>
              <a:rPr lang="el-GR" sz="1600" dirty="0" err="1" smtClean="0"/>
              <a:t>Ε΄ο</a:t>
            </a:r>
            <a:r>
              <a:rPr lang="el-GR" sz="1600" dirty="0" smtClean="0"/>
              <a:t> Αρμένιος: κατατρόπωση Βουλγάρων στη Μεσημβρία (813): θάνατος </a:t>
            </a:r>
            <a:r>
              <a:rPr lang="el-GR" sz="1600" dirty="0" err="1" smtClean="0"/>
              <a:t>Κρούμου</a:t>
            </a:r>
            <a:r>
              <a:rPr lang="el-GR" sz="1600" dirty="0" smtClean="0"/>
              <a:t>.</a:t>
            </a:r>
          </a:p>
          <a:p>
            <a:r>
              <a:rPr lang="el-GR" sz="1600" dirty="0" smtClean="0"/>
              <a:t>Επί Μιχαήλ </a:t>
            </a:r>
            <a:r>
              <a:rPr lang="el-GR" sz="1600" dirty="0" err="1" smtClean="0"/>
              <a:t>Β΄Τραυλού</a:t>
            </a:r>
            <a:r>
              <a:rPr lang="el-GR" sz="1600" dirty="0" smtClean="0"/>
              <a:t> (δυναστεία του Αμορίου), ξεσπά η στάση – επανάσταση του Θωμά Καππαδόκη-823: κατάληψη της Κρήτης από τους Σαρακηνούς πειρατές (Άραβες τυχοδιώκτες απ’ την Ισπανία)-Χάνδακας-</a:t>
            </a:r>
            <a:r>
              <a:rPr lang="el-GR" sz="1600" dirty="0" err="1" smtClean="0"/>
              <a:t>Ηράκλειο</a:t>
            </a:r>
            <a:r>
              <a:rPr lang="el-GR" sz="1600" dirty="0" smtClean="0"/>
              <a:t>: ορμητήριο των πειρατών της Μεσογείου, το ίδιο η Σικελία &amp; η Σαρδηνία.</a:t>
            </a:r>
          </a:p>
          <a:p>
            <a:r>
              <a:rPr lang="el-GR" sz="1600" dirty="0" smtClean="0"/>
              <a:t> Καταστροφή της </a:t>
            </a:r>
            <a:r>
              <a:rPr lang="el-GR" sz="1600" dirty="0" err="1" smtClean="0"/>
              <a:t>Σωζόπετρας</a:t>
            </a:r>
            <a:r>
              <a:rPr lang="el-GR" sz="1600" dirty="0" smtClean="0"/>
              <a:t>, πατρίδας του Χαλίφη από τον αυτοκράτορα Θεόφιλο. Εκδίκηση των Αράβων: καταστροφή του Αμορίου της Φρυγίας, πατρίδας του Θεόφιλου: ο πόλεμος μεταξύ Αράβων και Βυζαντινών λαμβάνει ιερό χαρακτήρα.</a:t>
            </a:r>
          </a:p>
        </p:txBody>
      </p:sp>
      <p:sp>
        <p:nvSpPr>
          <p:cNvPr id="6" name="5 - Θέση περιεχομένου"/>
          <p:cNvSpPr>
            <a:spLocks noGrp="1"/>
          </p:cNvSpPr>
          <p:nvPr>
            <p:ph sz="half" idx="2"/>
          </p:nvPr>
        </p:nvSpPr>
        <p:spPr>
          <a:xfrm>
            <a:off x="4800600" y="1371600"/>
            <a:ext cx="4129118" cy="4986358"/>
          </a:xfrm>
          <a:ln w="28575">
            <a:solidFill>
              <a:schemeClr val="tx1"/>
            </a:solidFill>
          </a:ln>
        </p:spPr>
        <p:txBody>
          <a:bodyPr>
            <a:normAutofit fontScale="92500" lnSpcReduction="10000"/>
          </a:bodyPr>
          <a:lstStyle/>
          <a:p>
            <a:r>
              <a:rPr lang="el-GR" sz="2000" dirty="0" smtClean="0"/>
              <a:t>842: θάνατος αυτοκράτορα Θεόφιλου από λύπη.</a:t>
            </a:r>
          </a:p>
          <a:p>
            <a:r>
              <a:rPr lang="el-GR" sz="2000" u="sng" dirty="0" smtClean="0"/>
              <a:t>Μιχαήλ Γ΄</a:t>
            </a:r>
            <a:r>
              <a:rPr lang="el-GR" sz="2000" dirty="0" smtClean="0"/>
              <a:t>: οι στρατηγοί </a:t>
            </a:r>
            <a:r>
              <a:rPr lang="el-GR" sz="2000" u="sng" dirty="0" smtClean="0"/>
              <a:t>Βάρδας</a:t>
            </a:r>
            <a:r>
              <a:rPr lang="el-GR" sz="2000" dirty="0" smtClean="0"/>
              <a:t> και </a:t>
            </a:r>
            <a:r>
              <a:rPr lang="el-GR" sz="2000" u="sng" dirty="0" err="1" smtClean="0"/>
              <a:t>Πετρωνάς</a:t>
            </a:r>
            <a:r>
              <a:rPr lang="el-GR" sz="2000" dirty="0" smtClean="0"/>
              <a:t> κατατροπώνουν τους  Άραβες (863): η δύναμη των Αράβων εξασθενεί και το Βυζάντιο παίρνει την πρωτοβουλία.</a:t>
            </a:r>
            <a:endParaRPr lang="el-GR" sz="2000" dirty="0"/>
          </a:p>
        </p:txBody>
      </p:sp>
      <p:pic>
        <p:nvPicPr>
          <p:cNvPr id="7" name="Picture 4" descr="Ιουστινιανός"/>
          <p:cNvPicPr>
            <a:picLocks noChangeAspect="1" noChangeArrowheads="1"/>
          </p:cNvPicPr>
          <p:nvPr/>
        </p:nvPicPr>
        <p:blipFill>
          <a:blip r:embed="rId3"/>
          <a:srcRect/>
          <a:stretch>
            <a:fillRect/>
          </a:stretch>
        </p:blipFill>
        <p:spPr>
          <a:xfrm>
            <a:off x="5072066" y="3643314"/>
            <a:ext cx="3500462" cy="2500330"/>
          </a:xfrm>
          <a:prstGeom prst="rect">
            <a:avLst/>
          </a:prstGeom>
          <a:noFill/>
          <a:ln w="28575">
            <a:solidFill>
              <a:schemeClr val="tx1"/>
            </a:solidFill>
          </a:ln>
        </p:spPr>
      </p:pic>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357166"/>
            <a:ext cx="8534400" cy="630386"/>
          </a:xfrm>
          <a:solidFill>
            <a:schemeClr val="accent2">
              <a:lumMod val="40000"/>
              <a:lumOff val="60000"/>
            </a:schemeClr>
          </a:solidFill>
          <a:ln w="28575">
            <a:solidFill>
              <a:schemeClr val="tx1"/>
            </a:solidFill>
          </a:ln>
        </p:spPr>
        <p:txBody>
          <a:bodyPr>
            <a:normAutofit/>
          </a:bodyPr>
          <a:lstStyle/>
          <a:p>
            <a:r>
              <a:rPr lang="el-GR" sz="2800" dirty="0" smtClean="0"/>
              <a:t>Επαναληπτικές ερωτήσεις – Θέματα προς συζήτηση </a:t>
            </a:r>
            <a:endParaRPr lang="el-GR" sz="28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27</a:t>
            </a:fld>
            <a:endParaRPr lang="el-GR"/>
          </a:p>
        </p:txBody>
      </p:sp>
      <p:sp>
        <p:nvSpPr>
          <p:cNvPr id="5" name="4 - Θέση περιεχομένου"/>
          <p:cNvSpPr>
            <a:spLocks noGrp="1"/>
          </p:cNvSpPr>
          <p:nvPr>
            <p:ph sz="half" idx="1"/>
          </p:nvPr>
        </p:nvSpPr>
        <p:spPr>
          <a:xfrm>
            <a:off x="301752" y="1371600"/>
            <a:ext cx="4038600" cy="4986358"/>
          </a:xfrm>
          <a:ln w="28575">
            <a:solidFill>
              <a:schemeClr val="tx1"/>
            </a:solidFill>
          </a:ln>
        </p:spPr>
        <p:txBody>
          <a:bodyPr>
            <a:normAutofit fontScale="85000" lnSpcReduction="20000"/>
          </a:bodyPr>
          <a:lstStyle/>
          <a:p>
            <a:r>
              <a:rPr lang="el-GR" sz="1800" dirty="0" smtClean="0"/>
              <a:t>Για ποιους λόγους η πολιτική του αυτοκράτορα Θεοδοσίου απέναντι στους Γότθους επαινείται από τον ρήτορα Θεμίστιο;</a:t>
            </a:r>
          </a:p>
          <a:p>
            <a:r>
              <a:rPr lang="el-GR" sz="1800" dirty="0" smtClean="0"/>
              <a:t>Ποιοι λόγοι υπαγόρευσαν τη δημιουργία εθνικού στρατού στο Βυζάντιο κατά τον ρήτορα Συνέσιο; (Συνέσεως, Λόγος περί βασιλείας, </a:t>
            </a:r>
            <a:r>
              <a:rPr lang="en-US" sz="1800" dirty="0" smtClean="0"/>
              <a:t>P.G. – </a:t>
            </a:r>
            <a:r>
              <a:rPr lang="en-US" sz="1800" dirty="0" err="1" smtClean="0"/>
              <a:t>Patrologia</a:t>
            </a:r>
            <a:r>
              <a:rPr lang="en-US" sz="1800" dirty="0" smtClean="0"/>
              <a:t> </a:t>
            </a:r>
            <a:r>
              <a:rPr lang="en-US" sz="1800" dirty="0" err="1" smtClean="0"/>
              <a:t>Graeca</a:t>
            </a:r>
            <a:r>
              <a:rPr lang="en-US" sz="1800" dirty="0" smtClean="0"/>
              <a:t>, </a:t>
            </a:r>
            <a:r>
              <a:rPr lang="el-GR" sz="1800" dirty="0" smtClean="0"/>
              <a:t>τ. 66, σ.1092-1093).</a:t>
            </a:r>
          </a:p>
          <a:p>
            <a:r>
              <a:rPr lang="el-GR" sz="1800" dirty="0" smtClean="0"/>
              <a:t>Ποια στάδια πέρασαν οι σχέσεις Χριστιανισμού και Ελληνισμού;</a:t>
            </a:r>
          </a:p>
          <a:p>
            <a:r>
              <a:rPr lang="el-GR" sz="1800" dirty="0" smtClean="0"/>
              <a:t>Πως εξουδετερώθηκε η απειλή του </a:t>
            </a:r>
            <a:r>
              <a:rPr lang="el-GR" sz="1800" dirty="0" err="1" smtClean="0"/>
              <a:t>εκγερμανισμού</a:t>
            </a:r>
            <a:r>
              <a:rPr lang="el-GR" sz="1800" dirty="0" smtClean="0"/>
              <a:t>  στο ανατολικό ρωμαϊκό κράτος το 400μ.Χ.; </a:t>
            </a:r>
          </a:p>
          <a:p>
            <a:r>
              <a:rPr lang="el-GR" sz="1800" dirty="0" smtClean="0"/>
              <a:t>Ποια μέτρα πήρε ο  αυτοκράτορας Ανθέμιος για να αντιμετωπίσει τις επιδρομές των </a:t>
            </a:r>
            <a:r>
              <a:rPr lang="el-GR" sz="1800" dirty="0" err="1" smtClean="0"/>
              <a:t>Ούνων</a:t>
            </a:r>
            <a:r>
              <a:rPr lang="el-GR" sz="1800" dirty="0" smtClean="0"/>
              <a:t>;</a:t>
            </a:r>
          </a:p>
          <a:p>
            <a:r>
              <a:rPr lang="el-GR" sz="1800" dirty="0" smtClean="0"/>
              <a:t>Ποιοι λόγοι ώθησαν το Μ. Κωνσταντίνο να μεταφέρει την πρωτεύουσα του κράτους από τη Ρώμη στην Κωνσταντινούπολη;</a:t>
            </a:r>
          </a:p>
          <a:p>
            <a:r>
              <a:rPr lang="el-GR" sz="1800" dirty="0" smtClean="0"/>
              <a:t>Τι ξέρετε για το μονοφυσιτισμό; Ποιες οι επιπτώσεις του στην ενότητα της αυτοκρατορίας;</a:t>
            </a:r>
          </a:p>
        </p:txBody>
      </p:sp>
      <p:sp>
        <p:nvSpPr>
          <p:cNvPr id="6" name="5 - Θέση περιεχομένου"/>
          <p:cNvSpPr>
            <a:spLocks noGrp="1"/>
          </p:cNvSpPr>
          <p:nvPr>
            <p:ph sz="half" idx="2"/>
          </p:nvPr>
        </p:nvSpPr>
        <p:spPr>
          <a:xfrm>
            <a:off x="4800600" y="1371600"/>
            <a:ext cx="4038600" cy="4914920"/>
          </a:xfrm>
          <a:ln w="28575">
            <a:solidFill>
              <a:schemeClr val="tx1"/>
            </a:solidFill>
          </a:ln>
        </p:spPr>
        <p:txBody>
          <a:bodyPr>
            <a:normAutofit fontScale="85000" lnSpcReduction="20000"/>
          </a:bodyPr>
          <a:lstStyle/>
          <a:p>
            <a:pPr>
              <a:buFont typeface="Wingdings" pitchFamily="2" charset="2"/>
              <a:buChar char="§"/>
            </a:pPr>
            <a:r>
              <a:rPr lang="el-GR" sz="1800" dirty="0" smtClean="0"/>
              <a:t>Τι ονομάζουμε </a:t>
            </a:r>
            <a:r>
              <a:rPr lang="el-GR" sz="1800" b="1" dirty="0" smtClean="0"/>
              <a:t>«μεγάλη μετανάστευση των λαών»</a:t>
            </a:r>
            <a:r>
              <a:rPr lang="el-GR" sz="1800" dirty="0" smtClean="0"/>
              <a:t>;</a:t>
            </a:r>
          </a:p>
          <a:p>
            <a:pPr>
              <a:buFont typeface="Wingdings" pitchFamily="2" charset="2"/>
              <a:buChar char="§"/>
            </a:pPr>
            <a:r>
              <a:rPr lang="el-GR" sz="1800" dirty="0" smtClean="0"/>
              <a:t>Ποια  γερμανικά κράτη ιδρύθηκαν στις παλιές επαρχίες του δυτικού ρωμαϊκού κράτους ως τα μέσα του 5</a:t>
            </a:r>
            <a:r>
              <a:rPr lang="el-GR" sz="1800" baseline="30000" dirty="0" smtClean="0"/>
              <a:t>ου</a:t>
            </a:r>
            <a:r>
              <a:rPr lang="el-GR" sz="1800" dirty="0" smtClean="0"/>
              <a:t> αιώνα;</a:t>
            </a:r>
          </a:p>
          <a:p>
            <a:pPr>
              <a:buFont typeface="Wingdings" pitchFamily="2" charset="2"/>
              <a:buChar char="§"/>
            </a:pPr>
            <a:r>
              <a:rPr lang="el-GR" sz="1800" dirty="0" smtClean="0"/>
              <a:t>Πως διαμορφώνεται, τελικά, η φυσιογνωμία του Βυζαντίου με βάση τους παράγοντες που την επηρέασαν;</a:t>
            </a:r>
          </a:p>
          <a:p>
            <a:pPr>
              <a:buFont typeface="Wingdings" pitchFamily="2" charset="2"/>
              <a:buChar char="§"/>
            </a:pPr>
            <a:r>
              <a:rPr lang="el-GR" sz="1800" dirty="0" smtClean="0"/>
              <a:t>Πως εκφράζεται η σημασία της Κωνσταντινούπολης από οικονομική, πολιτική και στρατηγική άποψη στις βυζαντινές ιστορικές πηγές;</a:t>
            </a:r>
          </a:p>
          <a:p>
            <a:pPr>
              <a:buFont typeface="Wingdings" pitchFamily="2" charset="2"/>
              <a:buChar char="§"/>
            </a:pPr>
            <a:r>
              <a:rPr lang="el-GR" sz="1800" dirty="0" smtClean="0"/>
              <a:t>Γιατί, κατά τη γνώμη σας, ο Ιουλιανός δίωξε τους χριστιανούς έμμεσα κι όχι άμεσα;</a:t>
            </a:r>
          </a:p>
          <a:p>
            <a:pPr>
              <a:buFont typeface="Wingdings" pitchFamily="2" charset="2"/>
              <a:buChar char="§"/>
            </a:pPr>
            <a:r>
              <a:rPr lang="el-GR" sz="1800" dirty="0" smtClean="0"/>
              <a:t>Τι ήταν οι αιρέσεις και ποια η στάση του ρωμαϊκού-βυζαντινού κράτους απέναντι σ’ αυτές;</a:t>
            </a:r>
          </a:p>
          <a:p>
            <a:pPr>
              <a:buFont typeface="Wingdings" pitchFamily="2" charset="2"/>
              <a:buChar char="§"/>
            </a:pPr>
            <a:r>
              <a:rPr lang="el-GR" sz="1800" dirty="0" smtClean="0"/>
              <a:t>Πως περιγράφεται η προσωπικότητα του Ιουλιανού στα ιστορικά κείμενα της εποχής και που φαίνεται μέσα σ’ αυτά η μόρφωση και η παιδεία του;</a:t>
            </a:r>
          </a:p>
          <a:p>
            <a:pPr>
              <a:buFont typeface="Arial" pitchFamily="34" charset="0"/>
              <a:buChar char="•"/>
            </a:pPr>
            <a:endParaRPr lang="el-GR" sz="1800" dirty="0" smtClean="0"/>
          </a:p>
          <a:p>
            <a:pPr>
              <a:buFont typeface="Arial" pitchFamily="34" charset="0"/>
              <a:buChar char="•"/>
            </a:pPr>
            <a:endParaRPr lang="el-GR" sz="2000" dirty="0" smtClean="0"/>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57356" y="285728"/>
            <a:ext cx="6000792" cy="701824"/>
          </a:xfrm>
          <a:solidFill>
            <a:schemeClr val="accent2">
              <a:lumMod val="40000"/>
              <a:lumOff val="60000"/>
            </a:schemeClr>
          </a:solidFill>
          <a:ln w="28575">
            <a:solidFill>
              <a:srgbClr val="FFC000"/>
            </a:solidFill>
          </a:ln>
        </p:spPr>
        <p:txBody>
          <a:bodyPr>
            <a:noAutofit/>
          </a:bodyPr>
          <a:lstStyle/>
          <a:p>
            <a:r>
              <a:rPr lang="el-GR" sz="2400" dirty="0" smtClean="0"/>
              <a:t>Ρωμαϊκή Ιστορία &amp; Βυζαντινή Ιστορία</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28</a:t>
            </a:fld>
            <a:endParaRPr lang="el-GR"/>
          </a:p>
        </p:txBody>
      </p:sp>
      <p:sp>
        <p:nvSpPr>
          <p:cNvPr id="5" name="4 - Θέση περιεχομένου"/>
          <p:cNvSpPr>
            <a:spLocks noGrp="1"/>
          </p:cNvSpPr>
          <p:nvPr>
            <p:ph sz="half" idx="1"/>
          </p:nvPr>
        </p:nvSpPr>
        <p:spPr>
          <a:xfrm>
            <a:off x="301752" y="1371600"/>
            <a:ext cx="4038600" cy="4986358"/>
          </a:xfrm>
          <a:ln w="28575">
            <a:solidFill>
              <a:schemeClr val="tx1"/>
            </a:solidFill>
          </a:ln>
        </p:spPr>
        <p:txBody>
          <a:bodyPr>
            <a:normAutofit fontScale="85000" lnSpcReduction="10000"/>
          </a:bodyPr>
          <a:lstStyle/>
          <a:p>
            <a:r>
              <a:rPr lang="el-GR" sz="1800" dirty="0" smtClean="0"/>
              <a:t>Τι γνωρίζετε για τις στρατιωτικές μεταρρυθμίσεις του Μάριου; Ποιες οι αρνητικές  και ποιες  οι θετικές τους συνέπειες;</a:t>
            </a:r>
          </a:p>
          <a:p>
            <a:r>
              <a:rPr lang="el-GR" sz="1800" dirty="0" smtClean="0"/>
              <a:t>Γιατί οι πόλεμοι του Ηρακλείου πήραν ιερό χαρακτήρα; Που φαίνεται αυτό;</a:t>
            </a:r>
          </a:p>
          <a:p>
            <a:r>
              <a:rPr lang="el-GR" sz="1800" dirty="0" smtClean="0"/>
              <a:t>Τι ήταν η Εικονομαχία; Ποιες υπήρξαν οι αντίπαλες παρατάξεις , ποια νίκησε και για ποιους λόγους;</a:t>
            </a:r>
          </a:p>
          <a:p>
            <a:r>
              <a:rPr lang="el-GR" sz="1800" dirty="0" smtClean="0"/>
              <a:t>Γιατί ο Βασίλειος </a:t>
            </a:r>
            <a:r>
              <a:rPr lang="el-GR" sz="1800" dirty="0" err="1" smtClean="0"/>
              <a:t>Β΄πήρε</a:t>
            </a:r>
            <a:r>
              <a:rPr lang="el-GR" sz="1800" dirty="0" smtClean="0"/>
              <a:t> μέτρα κατά των δυνατών; Τι γνωρίζετε για  το «</a:t>
            </a:r>
            <a:r>
              <a:rPr lang="el-GR" sz="1800" dirty="0" err="1" smtClean="0"/>
              <a:t>αλληλέγγυον</a:t>
            </a:r>
            <a:r>
              <a:rPr lang="el-GR" sz="1800" dirty="0" smtClean="0"/>
              <a:t>»; </a:t>
            </a:r>
          </a:p>
          <a:p>
            <a:r>
              <a:rPr lang="el-GR" sz="1800" dirty="0" smtClean="0"/>
              <a:t>Ποιες ήταν οι συνέπειες του Σχίσματος του 1054;</a:t>
            </a:r>
          </a:p>
          <a:p>
            <a:r>
              <a:rPr lang="el-GR" sz="1800" dirty="0" smtClean="0"/>
              <a:t>Ποιοι ήταν οι αρχικοί στόχοι των Σταυροφόρων και πως διαφοροποιήθηκαν;</a:t>
            </a:r>
          </a:p>
          <a:p>
            <a:r>
              <a:rPr lang="el-GR" sz="1800" dirty="0" smtClean="0"/>
              <a:t>Να χαρακτηρίσετε τον Ιουστινιανό από τις ενέργειές του.</a:t>
            </a:r>
          </a:p>
          <a:p>
            <a:r>
              <a:rPr lang="el-GR" sz="1800" dirty="0" smtClean="0"/>
              <a:t>Ποια κατάσταση επικρατούσε στην Κωνσταντινούπολη τις τελευταίες στιγμές πριν την άλωση;</a:t>
            </a:r>
          </a:p>
          <a:p>
            <a:endParaRPr lang="el-GR" sz="2000" dirty="0"/>
          </a:p>
        </p:txBody>
      </p:sp>
      <p:sp>
        <p:nvSpPr>
          <p:cNvPr id="6" name="5 - Θέση περιεχομένου"/>
          <p:cNvSpPr>
            <a:spLocks noGrp="1"/>
          </p:cNvSpPr>
          <p:nvPr>
            <p:ph sz="half" idx="2"/>
          </p:nvPr>
        </p:nvSpPr>
        <p:spPr>
          <a:xfrm>
            <a:off x="4800600" y="1371600"/>
            <a:ext cx="4038600" cy="4986358"/>
          </a:xfrm>
          <a:ln w="28575">
            <a:solidFill>
              <a:schemeClr val="tx1"/>
            </a:solidFill>
          </a:ln>
        </p:spPr>
        <p:txBody>
          <a:bodyPr>
            <a:normAutofit fontScale="85000" lnSpcReduction="10000"/>
          </a:bodyPr>
          <a:lstStyle/>
          <a:p>
            <a:r>
              <a:rPr lang="el-GR" sz="1800" dirty="0" smtClean="0"/>
              <a:t>Η άλωση της Κωνσταντινούπολης από τους Οθωμανούς Τούρκους. Πότε έγινε; Ποιοι ήταν οι επικεφαλής και τι είδους προετοιμασίες έκαναν πριν από την πολιορκία;</a:t>
            </a:r>
          </a:p>
          <a:p>
            <a:r>
              <a:rPr lang="el-GR" sz="1800" dirty="0" smtClean="0"/>
              <a:t>Συγκρίνετε τη μάχη στο </a:t>
            </a:r>
            <a:r>
              <a:rPr lang="el-GR" sz="1800" dirty="0" err="1" smtClean="0"/>
              <a:t>Μάντζικερτ</a:t>
            </a:r>
            <a:r>
              <a:rPr lang="el-GR" sz="1800" dirty="0" smtClean="0"/>
              <a:t> με τη μάχη στο Μυριοκέφαλο.</a:t>
            </a:r>
          </a:p>
          <a:p>
            <a:r>
              <a:rPr lang="el-GR" sz="1800" dirty="0" smtClean="0"/>
              <a:t>Ποιες ήταν οι  άμεσες συνέπειες από την άλωση της Κωνσταντινούπολης του 1204;</a:t>
            </a:r>
          </a:p>
          <a:p>
            <a:r>
              <a:rPr lang="el-GR" sz="1800" dirty="0" smtClean="0"/>
              <a:t>Ποια είναι η σημασία της υπογραφής της </a:t>
            </a:r>
            <a:r>
              <a:rPr lang="en-US" sz="1800" dirty="0" smtClean="0"/>
              <a:t>Magna Charta</a:t>
            </a:r>
            <a:r>
              <a:rPr lang="el-GR" sz="1800" dirty="0" smtClean="0"/>
              <a:t>;</a:t>
            </a:r>
            <a:r>
              <a:rPr lang="en-US" sz="1800" dirty="0" smtClean="0"/>
              <a:t> </a:t>
            </a:r>
            <a:r>
              <a:rPr lang="el-GR" sz="1800" dirty="0" smtClean="0"/>
              <a:t>(Μεγάλου Χάρτη;)</a:t>
            </a:r>
          </a:p>
          <a:p>
            <a:r>
              <a:rPr lang="el-GR" sz="1800" dirty="0" smtClean="0"/>
              <a:t>Ποια μορφή παίρνει το πολίτευμα στα χρόνια του </a:t>
            </a:r>
            <a:r>
              <a:rPr lang="el-GR" sz="1800" dirty="0" err="1" smtClean="0"/>
              <a:t>Διοκλητιανού</a:t>
            </a:r>
            <a:r>
              <a:rPr lang="el-GR" sz="1800" dirty="0" smtClean="0"/>
              <a:t> και του Μεγάλου Κωνσταντίνου; Να τη συγκρίνετε με το σύστημα της τετραρχίας (αναφορά στα πολιτεύματα: ομοιότητες και διαφορές μεταξύ τους)</a:t>
            </a:r>
          </a:p>
          <a:p>
            <a:r>
              <a:rPr lang="el-GR" sz="1800" dirty="0" smtClean="0"/>
              <a:t>Που φαίνεται ο χριστιανικός χαρακτήρας του Βυζαντίου στην εποχή του Ηρακλείου και των πολέμων του κατά των Περσών;</a:t>
            </a:r>
          </a:p>
          <a:p>
            <a:r>
              <a:rPr lang="el-GR" sz="1800" dirty="0" smtClean="0"/>
              <a:t>Τι ξέρετε για τον πατριάρχη Φώτιο και τη δράση του;</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357166"/>
            <a:ext cx="8534400" cy="630386"/>
          </a:xfrm>
          <a:solidFill>
            <a:srgbClr val="FFC000"/>
          </a:solidFill>
          <a:ln w="28575">
            <a:solidFill>
              <a:schemeClr val="tx1"/>
            </a:solidFill>
          </a:ln>
        </p:spPr>
        <p:txBody>
          <a:bodyPr>
            <a:normAutofit/>
          </a:bodyPr>
          <a:lstStyle/>
          <a:p>
            <a:r>
              <a:rPr lang="el-GR" sz="2400" b="1" dirty="0" smtClean="0"/>
              <a:t>Απαρχές ανάπτυξης (751-11</a:t>
            </a:r>
            <a:r>
              <a:rPr lang="el-GR" sz="2400" b="1" baseline="30000" dirty="0" smtClean="0"/>
              <a:t>ος</a:t>
            </a:r>
            <a:r>
              <a:rPr lang="el-GR" sz="2400" b="1" dirty="0" smtClean="0"/>
              <a:t> αι.) στη Δυτική Ευρώπη</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29</a:t>
            </a:fld>
            <a:endParaRPr lang="el-GR"/>
          </a:p>
        </p:txBody>
      </p:sp>
      <p:sp>
        <p:nvSpPr>
          <p:cNvPr id="5" name="4 - Θέση περιεχομένου"/>
          <p:cNvSpPr>
            <a:spLocks noGrp="1"/>
          </p:cNvSpPr>
          <p:nvPr>
            <p:ph sz="half" idx="1"/>
          </p:nvPr>
        </p:nvSpPr>
        <p:spPr>
          <a:xfrm>
            <a:off x="301752" y="1371600"/>
            <a:ext cx="4038600" cy="4914920"/>
          </a:xfrm>
          <a:ln w="28575">
            <a:solidFill>
              <a:schemeClr val="tx1"/>
            </a:solidFill>
          </a:ln>
        </p:spPr>
        <p:txBody>
          <a:bodyPr>
            <a:normAutofit fontScale="92500" lnSpcReduction="20000"/>
          </a:bodyPr>
          <a:lstStyle/>
          <a:p>
            <a:r>
              <a:rPr lang="el-GR" sz="2000" dirty="0" smtClean="0"/>
              <a:t>Να περιγράψετε την κατάσταση στη Βυζαντινή οικονομία κατά τον 9</a:t>
            </a:r>
            <a:r>
              <a:rPr lang="el-GR" sz="2000" baseline="30000" dirty="0" smtClean="0"/>
              <a:t>ο</a:t>
            </a:r>
            <a:r>
              <a:rPr lang="el-GR" sz="2000" dirty="0" smtClean="0"/>
              <a:t> και 10</a:t>
            </a:r>
            <a:r>
              <a:rPr lang="el-GR" sz="2000" baseline="30000" dirty="0" smtClean="0"/>
              <a:t>ο</a:t>
            </a:r>
            <a:r>
              <a:rPr lang="el-GR" sz="2000" dirty="0" smtClean="0"/>
              <a:t> αι.(βιοτεχνίες, συντεχνίες, μονοπώλια)</a:t>
            </a:r>
          </a:p>
          <a:p>
            <a:r>
              <a:rPr lang="el-GR" sz="2000" b="1" dirty="0" smtClean="0"/>
              <a:t>751-11</a:t>
            </a:r>
            <a:r>
              <a:rPr lang="el-GR" sz="2000" b="1" baseline="30000" dirty="0" smtClean="0"/>
              <a:t>ος</a:t>
            </a:r>
            <a:r>
              <a:rPr lang="el-GR" sz="2000" b="1" dirty="0" smtClean="0"/>
              <a:t> αι. στη Δυτική Ευρώπη: Καρλομάγνος (771-814): </a:t>
            </a:r>
            <a:r>
              <a:rPr lang="el-GR" sz="2000" dirty="0" smtClean="0"/>
              <a:t>Διάλυση </a:t>
            </a:r>
            <a:r>
              <a:rPr lang="el-GR" sz="2000" dirty="0" err="1" smtClean="0"/>
              <a:t>Λογγοβαρδικού</a:t>
            </a:r>
            <a:r>
              <a:rPr lang="el-GR" sz="2000" dirty="0" smtClean="0"/>
              <a:t> βασιλείου. Κατατρόπωση Αράβων Ισπανίας. Υποταγή Σαξόνων: εκχριστιανισμός τους. Διάλυση </a:t>
            </a:r>
            <a:r>
              <a:rPr lang="el-GR" sz="2000" dirty="0" err="1" smtClean="0"/>
              <a:t>Αβαρικού</a:t>
            </a:r>
            <a:r>
              <a:rPr lang="el-GR" sz="2000" dirty="0" smtClean="0"/>
              <a:t> κράτους.</a:t>
            </a:r>
          </a:p>
          <a:p>
            <a:r>
              <a:rPr lang="el-GR" sz="2000" dirty="0" smtClean="0"/>
              <a:t>«</a:t>
            </a:r>
            <a:r>
              <a:rPr lang="el-GR" sz="2000" dirty="0" err="1" smtClean="0"/>
              <a:t>Συνοικέσιον</a:t>
            </a:r>
            <a:r>
              <a:rPr lang="el-GR" sz="2000" dirty="0" smtClean="0"/>
              <a:t>» με την Ειρήνη την Αθηναία: διπλωματικές περιπλοκές  με το Βυζάντιο.</a:t>
            </a:r>
          </a:p>
          <a:p>
            <a:r>
              <a:rPr lang="el-GR" sz="2000" dirty="0" smtClean="0"/>
              <a:t>800μ.Χ. : στέψη του Καρλομάγνου στο </a:t>
            </a:r>
            <a:r>
              <a:rPr lang="en-US" sz="2000" dirty="0" smtClean="0"/>
              <a:t>Aix la </a:t>
            </a:r>
            <a:r>
              <a:rPr lang="en-US" sz="2000" dirty="0" err="1" smtClean="0"/>
              <a:t>Chapelle</a:t>
            </a:r>
            <a:r>
              <a:rPr lang="en-US" sz="2000" dirty="0" smtClean="0"/>
              <a:t> </a:t>
            </a:r>
            <a:r>
              <a:rPr lang="el-GR" sz="2000" dirty="0" smtClean="0"/>
              <a:t>από τον Πάπα</a:t>
            </a:r>
          </a:p>
          <a:p>
            <a:r>
              <a:rPr lang="el-GR" sz="2000" dirty="0" err="1" smtClean="0"/>
              <a:t>Καρολίγγεια</a:t>
            </a:r>
            <a:r>
              <a:rPr lang="el-GR" sz="2000" dirty="0" smtClean="0"/>
              <a:t> Αναγέννηση στα Γράμματα και τις Τέχνες.</a:t>
            </a:r>
            <a:endParaRPr lang="el-GR" sz="2000" dirty="0"/>
          </a:p>
        </p:txBody>
      </p:sp>
      <p:sp>
        <p:nvSpPr>
          <p:cNvPr id="6" name="5 - Θέση περιεχομένου"/>
          <p:cNvSpPr>
            <a:spLocks noGrp="1"/>
          </p:cNvSpPr>
          <p:nvPr>
            <p:ph sz="half" idx="2"/>
          </p:nvPr>
        </p:nvSpPr>
        <p:spPr>
          <a:xfrm>
            <a:off x="4800600" y="1371600"/>
            <a:ext cx="4038600" cy="4914920"/>
          </a:xfrm>
          <a:ln w="28575">
            <a:solidFill>
              <a:schemeClr val="tx1"/>
            </a:solidFill>
          </a:ln>
        </p:spPr>
        <p:txBody>
          <a:bodyPr>
            <a:normAutofit fontScale="92500" lnSpcReduction="20000"/>
          </a:bodyPr>
          <a:lstStyle/>
          <a:p>
            <a:r>
              <a:rPr lang="el-GR" sz="2000" dirty="0" smtClean="0"/>
              <a:t>843: Συνθήκη του Βερντέν: διαμελισμός της αυτοκρατορίας του Καρλομάγνου σε 3 κράτη: Γερμανία, Γαλλία, Ιταλία.</a:t>
            </a:r>
          </a:p>
          <a:p>
            <a:r>
              <a:rPr lang="el-GR" sz="2000" dirty="0" smtClean="0"/>
              <a:t>9</a:t>
            </a:r>
            <a:r>
              <a:rPr lang="el-GR" sz="2000" baseline="30000" dirty="0" smtClean="0"/>
              <a:t>ος</a:t>
            </a:r>
            <a:r>
              <a:rPr lang="el-GR" sz="2000" dirty="0" smtClean="0"/>
              <a:t>-11</a:t>
            </a:r>
            <a:r>
              <a:rPr lang="el-GR" sz="2000" baseline="30000" dirty="0" smtClean="0"/>
              <a:t>ος</a:t>
            </a:r>
            <a:r>
              <a:rPr lang="el-GR" sz="2000" dirty="0" smtClean="0"/>
              <a:t> αι.: α) Νέες εισβολές στην Ευρώπη (Σαρακηνοί, Ούγγροι, Νορμανδοί, Βίκινγκς), β) Νέα κράτη (Αγγλία, Γαλλία, Ουγγαρία, Ρωσία, Τσεχοσλοβακία)</a:t>
            </a:r>
          </a:p>
          <a:p>
            <a:r>
              <a:rPr lang="el-GR" sz="2000" dirty="0" smtClean="0"/>
              <a:t>1066: Απόβαση των Νορμανδών: Γουλιέλμος ο Κατακτητής στη </a:t>
            </a:r>
            <a:r>
              <a:rPr lang="el-GR" sz="2000" dirty="0" err="1" smtClean="0"/>
              <a:t>Βρεττανία</a:t>
            </a:r>
            <a:r>
              <a:rPr lang="el-GR" sz="2000" dirty="0" smtClean="0"/>
              <a:t>.</a:t>
            </a:r>
          </a:p>
          <a:p>
            <a:r>
              <a:rPr lang="el-GR" sz="2000" dirty="0" err="1" smtClean="0"/>
              <a:t>Όθων</a:t>
            </a:r>
            <a:r>
              <a:rPr lang="el-GR" sz="2000" dirty="0" smtClean="0"/>
              <a:t> </a:t>
            </a:r>
            <a:r>
              <a:rPr lang="el-GR" sz="2000" dirty="0" err="1" smtClean="0"/>
              <a:t>Α΄ο</a:t>
            </a:r>
            <a:r>
              <a:rPr lang="el-GR" sz="2000" dirty="0" smtClean="0"/>
              <a:t> Μέγας (936-973): Αγία Ρωμαϊκή  αυτοκρατορία του γερμανικού έθνους (επιρροές από το Βυζάντιο)</a:t>
            </a:r>
          </a:p>
          <a:p>
            <a:r>
              <a:rPr lang="el-GR" sz="2000" dirty="0" smtClean="0"/>
              <a:t>10</a:t>
            </a:r>
            <a:r>
              <a:rPr lang="el-GR" sz="2000" baseline="30000" dirty="0" smtClean="0"/>
              <a:t>ος</a:t>
            </a:r>
            <a:r>
              <a:rPr lang="el-GR" sz="2000" dirty="0" smtClean="0"/>
              <a:t>-11</a:t>
            </a:r>
            <a:r>
              <a:rPr lang="el-GR" sz="2000" baseline="30000" dirty="0" smtClean="0"/>
              <a:t>ος</a:t>
            </a:r>
            <a:r>
              <a:rPr lang="el-GR" sz="2000" dirty="0" smtClean="0"/>
              <a:t> αι: Σύστημα της Φεουδαρχίας</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idx="1"/>
          </p:nvPr>
        </p:nvSpPr>
        <p:spPr>
          <a:xfrm>
            <a:off x="571472" y="2743200"/>
            <a:ext cx="8143932" cy="3400444"/>
          </a:xfrm>
          <a:solidFill>
            <a:schemeClr val="accent2">
              <a:lumMod val="20000"/>
              <a:lumOff val="80000"/>
            </a:schemeClr>
          </a:solidFill>
          <a:ln w="28575">
            <a:solidFill>
              <a:schemeClr val="tx1"/>
            </a:solidFill>
          </a:ln>
        </p:spPr>
        <p:txBody>
          <a:bodyPr>
            <a:normAutofit lnSpcReduction="10000"/>
          </a:bodyPr>
          <a:lstStyle/>
          <a:p>
            <a:r>
              <a:rPr lang="el-GR" sz="2000" i="1" u="sng" dirty="0" err="1" smtClean="0"/>
              <a:t>Βασικα</a:t>
            </a:r>
            <a:r>
              <a:rPr lang="el-GR" sz="2000" i="1" u="sng" dirty="0" smtClean="0"/>
              <a:t> </a:t>
            </a:r>
            <a:r>
              <a:rPr lang="el-GR" sz="2000" i="1" u="sng" dirty="0" err="1" smtClean="0"/>
              <a:t>σχηματα</a:t>
            </a:r>
            <a:r>
              <a:rPr lang="el-GR" sz="2000" i="1" u="sng" dirty="0" smtClean="0"/>
              <a:t> στη </a:t>
            </a:r>
            <a:r>
              <a:rPr lang="el-GR" sz="2000" i="1" u="sng" dirty="0" err="1" smtClean="0"/>
              <a:t>βυζαντινη</a:t>
            </a:r>
            <a:r>
              <a:rPr lang="el-GR" sz="2000" i="1" u="sng" dirty="0" smtClean="0"/>
              <a:t> </a:t>
            </a:r>
            <a:r>
              <a:rPr lang="el-GR" sz="2000" i="1" u="sng" dirty="0" err="1" smtClean="0"/>
              <a:t>ιστορια</a:t>
            </a:r>
            <a:endParaRPr lang="el-GR" sz="2000" i="1" u="sng" dirty="0" smtClean="0"/>
          </a:p>
          <a:p>
            <a:pPr>
              <a:buFont typeface="Wingdings" pitchFamily="2" charset="2"/>
              <a:buChar char="Ø"/>
            </a:pPr>
            <a:r>
              <a:rPr lang="el-GR" dirty="0" smtClean="0"/>
              <a:t>ΑΙΤΙΑ-ΑΠΟΤΕΛΕΣΜΑΤΑ/ </a:t>
            </a:r>
            <a:r>
              <a:rPr lang="el-GR" dirty="0" err="1" smtClean="0"/>
              <a:t>ΣΥΝΕΠΕΙΕς</a:t>
            </a:r>
            <a:r>
              <a:rPr lang="el-GR" dirty="0" smtClean="0"/>
              <a:t> (</a:t>
            </a:r>
            <a:r>
              <a:rPr lang="el-GR" dirty="0" err="1" smtClean="0"/>
              <a:t>ΘΕΤΙΚΕς</a:t>
            </a:r>
            <a:r>
              <a:rPr lang="el-GR" dirty="0" smtClean="0"/>
              <a:t> ΚΑΙ </a:t>
            </a:r>
            <a:r>
              <a:rPr lang="el-GR" dirty="0" err="1" smtClean="0"/>
              <a:t>ΑΡΝΗΤΙΚΕς</a:t>
            </a:r>
            <a:endParaRPr lang="el-GR" dirty="0" smtClean="0"/>
          </a:p>
          <a:p>
            <a:pPr>
              <a:buFont typeface="Wingdings" pitchFamily="2" charset="2"/>
              <a:buChar char="Ø"/>
            </a:pPr>
            <a:r>
              <a:rPr lang="el-GR" dirty="0" smtClean="0"/>
              <a:t>ΤΟ ΦΑΙΝΟΜΕΝΟ Της </a:t>
            </a:r>
            <a:r>
              <a:rPr lang="el-GR" dirty="0" err="1" smtClean="0"/>
              <a:t>ΕΞΟΥΣΙΑς</a:t>
            </a:r>
            <a:r>
              <a:rPr lang="el-GR" dirty="0" smtClean="0"/>
              <a:t> ΣΤΗΝ ΑΝΘΡΩΠΙΝΗ ΚΟΙΝΩΝΙΑ</a:t>
            </a:r>
          </a:p>
          <a:p>
            <a:pPr>
              <a:buFont typeface="Wingdings" pitchFamily="2" charset="2"/>
              <a:buChar char="Ø"/>
            </a:pPr>
            <a:r>
              <a:rPr lang="el-GR" dirty="0" smtClean="0"/>
              <a:t>ΤΑ ΠΟΛΙΤΕΥΜΑΤΑ ΚΑΙ Η ΚΡΑΤΙΚΗ ΜΟΡΦΗ (ΔΗΜΟΚΡΑΤΙΑ, ΟΛΙΓΑΡΧΙΑ ΚΑΙ ΑΛΛΑ…)</a:t>
            </a:r>
          </a:p>
          <a:p>
            <a:pPr>
              <a:buFont typeface="Wingdings" pitchFamily="2" charset="2"/>
              <a:buChar char="Ø"/>
            </a:pPr>
            <a:r>
              <a:rPr lang="el-GR" dirty="0" smtClean="0"/>
              <a:t>ΒΑΣΙΚΟΙ </a:t>
            </a:r>
            <a:r>
              <a:rPr lang="el-GR" dirty="0" err="1" smtClean="0"/>
              <a:t>ΠΑΡΑΓΟΝΤΕς</a:t>
            </a:r>
            <a:r>
              <a:rPr lang="el-GR" dirty="0" smtClean="0"/>
              <a:t> ΤΩΝ ΙΣΤΟΡΙΚΩΝ ΓΕΓΟΝΟΤΩΝ: </a:t>
            </a:r>
            <a:r>
              <a:rPr lang="el-GR" dirty="0" err="1" smtClean="0"/>
              <a:t>ΤΟΠΟς</a:t>
            </a:r>
            <a:r>
              <a:rPr lang="el-GR" dirty="0" smtClean="0"/>
              <a:t> &amp; </a:t>
            </a:r>
            <a:r>
              <a:rPr lang="el-GR" dirty="0" err="1" smtClean="0"/>
              <a:t>ΧΡΟΝΟς</a:t>
            </a:r>
            <a:r>
              <a:rPr lang="el-GR" dirty="0" smtClean="0"/>
              <a:t>)</a:t>
            </a:r>
          </a:p>
          <a:p>
            <a:pPr>
              <a:buFont typeface="Wingdings" pitchFamily="2" charset="2"/>
              <a:buChar char="Ø"/>
            </a:pPr>
            <a:r>
              <a:rPr lang="el-GR" dirty="0" smtClean="0"/>
              <a:t>ΤΟ ΦΑΙΝΟΜΕΝΟ Της </a:t>
            </a:r>
            <a:r>
              <a:rPr lang="el-GR" dirty="0" err="1" smtClean="0"/>
              <a:t>ΑΠΟΠΟΙΗΣΗς</a:t>
            </a:r>
            <a:r>
              <a:rPr lang="el-GR" dirty="0" smtClean="0"/>
              <a:t> Της </a:t>
            </a:r>
            <a:r>
              <a:rPr lang="el-GR" dirty="0" err="1" smtClean="0"/>
              <a:t>ΕΞΟΥΣΙΑς</a:t>
            </a:r>
            <a:r>
              <a:rPr lang="el-GR" dirty="0" smtClean="0"/>
              <a:t> ΑΠΟ </a:t>
            </a:r>
            <a:r>
              <a:rPr lang="el-GR" dirty="0" err="1" smtClean="0"/>
              <a:t>ΟΡΙΣΜΕΝΟΥς</a:t>
            </a:r>
            <a:r>
              <a:rPr lang="el-GR" dirty="0" smtClean="0"/>
              <a:t> </a:t>
            </a:r>
            <a:r>
              <a:rPr lang="el-GR" dirty="0" err="1" smtClean="0"/>
              <a:t>ΑΥΤΟΚΡΑΤΟΡΕς</a:t>
            </a:r>
            <a:endParaRPr lang="el-GR" dirty="0" smtClean="0"/>
          </a:p>
          <a:p>
            <a:pPr>
              <a:buFont typeface="Wingdings" pitchFamily="2" charset="2"/>
              <a:buChar char="Ø"/>
            </a:pPr>
            <a:r>
              <a:rPr lang="el-GR" dirty="0" smtClean="0"/>
              <a:t>Η ΠΑΛΗ ΤΩΝ ΚΟΙΝΩΝΙΚΩΝ ΤΑΞΕΩΝ: Η ΔΙΑΜΑΧΗ ΑΝΑΜΕΣΑ στους </a:t>
            </a:r>
            <a:r>
              <a:rPr lang="el-GR" dirty="0" err="1" smtClean="0"/>
              <a:t>ΠΛΟΥΣΙΟΥς</a:t>
            </a:r>
            <a:r>
              <a:rPr lang="el-GR" dirty="0" smtClean="0"/>
              <a:t> ΚΑΙ Στους </a:t>
            </a:r>
            <a:r>
              <a:rPr lang="el-GR" dirty="0" err="1" smtClean="0"/>
              <a:t>ΦΤΩΧΟΥς</a:t>
            </a:r>
            <a:endParaRPr lang="el-GR" dirty="0" smtClean="0"/>
          </a:p>
          <a:p>
            <a:endParaRPr lang="el-GR" dirty="0"/>
          </a:p>
        </p:txBody>
      </p:sp>
      <p:sp>
        <p:nvSpPr>
          <p:cNvPr id="3" name="2 - Τίτλος"/>
          <p:cNvSpPr>
            <a:spLocks noGrp="1"/>
          </p:cNvSpPr>
          <p:nvPr>
            <p:ph type="title"/>
          </p:nvPr>
        </p:nvSpPr>
        <p:spPr>
          <a:xfrm>
            <a:off x="1214413" y="357166"/>
            <a:ext cx="7072363" cy="1571636"/>
          </a:xfrm>
          <a:solidFill>
            <a:srgbClr val="FFC000"/>
          </a:solidFill>
          <a:ln w="28575">
            <a:solidFill>
              <a:schemeClr val="tx1"/>
            </a:solidFill>
          </a:ln>
        </p:spPr>
        <p:txBody>
          <a:bodyPr>
            <a:noAutofit/>
          </a:bodyPr>
          <a:lstStyle/>
          <a:p>
            <a:r>
              <a:rPr lang="en-US" sz="3200" i="1" dirty="0" smtClean="0"/>
              <a:t>Introduction  to byzantine history /  </a:t>
            </a:r>
            <a:r>
              <a:rPr lang="el-GR" sz="3200" i="1" dirty="0" smtClean="0"/>
              <a:t>Εισαγωγή στη Βυζαντινή Ιστορία – Βασικά στοιχεία</a:t>
            </a:r>
            <a:endParaRPr lang="el-GR" sz="3200" dirty="0"/>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a:t>
            </a:fld>
            <a:endParaRPr lang="el-GR"/>
          </a:p>
        </p:txBody>
      </p:sp>
      <p:sp>
        <p:nvSpPr>
          <p:cNvPr id="5" name="4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14290"/>
            <a:ext cx="8534400" cy="785818"/>
          </a:xfrm>
          <a:solidFill>
            <a:schemeClr val="accent5">
              <a:lumMod val="40000"/>
              <a:lumOff val="60000"/>
            </a:schemeClr>
          </a:solidFill>
          <a:ln w="28575">
            <a:solidFill>
              <a:schemeClr val="tx1"/>
            </a:solidFill>
          </a:ln>
        </p:spPr>
        <p:txBody>
          <a:bodyPr>
            <a:noAutofit/>
          </a:bodyPr>
          <a:lstStyle/>
          <a:p>
            <a:r>
              <a:rPr lang="el-GR" sz="2400" dirty="0" smtClean="0"/>
              <a:t>10</a:t>
            </a:r>
            <a:r>
              <a:rPr lang="el-GR" sz="2400" baseline="30000" dirty="0" smtClean="0"/>
              <a:t>ος</a:t>
            </a:r>
            <a:r>
              <a:rPr lang="el-GR" sz="2400" dirty="0" smtClean="0"/>
              <a:t>-11</a:t>
            </a:r>
            <a:r>
              <a:rPr lang="el-GR" sz="2400" baseline="30000" dirty="0" smtClean="0"/>
              <a:t>ος</a:t>
            </a:r>
            <a:r>
              <a:rPr lang="el-GR" sz="2400" dirty="0" smtClean="0"/>
              <a:t> αι: Σύστημα της Φεουδαρχίας</a:t>
            </a:r>
            <a:br>
              <a:rPr lang="el-GR" sz="2400" dirty="0" smtClean="0"/>
            </a:br>
            <a:r>
              <a:rPr lang="el-GR" sz="2400" dirty="0" smtClean="0"/>
              <a:t>Δυτικής Ευρώπη</a:t>
            </a:r>
            <a:r>
              <a:rPr lang="el-GR" sz="2800" dirty="0" smtClean="0"/>
              <a:t>ς</a:t>
            </a:r>
            <a:endParaRPr lang="el-GR" sz="28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30</a:t>
            </a:fld>
            <a:endParaRPr lang="el-GR"/>
          </a:p>
        </p:txBody>
      </p:sp>
      <p:sp>
        <p:nvSpPr>
          <p:cNvPr id="5" name="4 - Θέση περιεχομένου"/>
          <p:cNvSpPr>
            <a:spLocks noGrp="1"/>
          </p:cNvSpPr>
          <p:nvPr>
            <p:ph sz="half" idx="1"/>
          </p:nvPr>
        </p:nvSpPr>
        <p:spPr>
          <a:xfrm>
            <a:off x="301752" y="1371600"/>
            <a:ext cx="4038600" cy="4986358"/>
          </a:xfrm>
          <a:ln w="28575">
            <a:solidFill>
              <a:schemeClr val="tx1"/>
            </a:solidFill>
          </a:ln>
        </p:spPr>
        <p:txBody>
          <a:bodyPr>
            <a:normAutofit fontScale="92500" lnSpcReduction="20000"/>
          </a:bodyPr>
          <a:lstStyle/>
          <a:p>
            <a:r>
              <a:rPr lang="el-GR" sz="1800" dirty="0" smtClean="0"/>
              <a:t>- «</a:t>
            </a:r>
            <a:r>
              <a:rPr lang="el-GR" sz="1800" b="1" dirty="0" smtClean="0"/>
              <a:t>Προστασία</a:t>
            </a:r>
            <a:r>
              <a:rPr lang="el-GR" sz="1800" dirty="0" smtClean="0"/>
              <a:t>»: σύστημα αλυσιδωτής εξάρτησης: φεουδαρχική, ιεραρχημένη κοινωνία (</a:t>
            </a:r>
            <a:r>
              <a:rPr lang="el-GR" sz="1800" b="1" dirty="0" smtClean="0"/>
              <a:t>φέουδο</a:t>
            </a:r>
            <a:r>
              <a:rPr lang="el-GR" sz="1800" dirty="0" smtClean="0"/>
              <a:t> = κτήμα)</a:t>
            </a:r>
          </a:p>
          <a:p>
            <a:r>
              <a:rPr lang="el-GR" sz="1800" dirty="0" smtClean="0"/>
              <a:t>-</a:t>
            </a:r>
            <a:r>
              <a:rPr lang="el-GR" sz="1800" b="1" dirty="0" err="1" smtClean="0"/>
              <a:t>βασάλοι</a:t>
            </a:r>
            <a:r>
              <a:rPr lang="el-GR" sz="1800" dirty="0" smtClean="0"/>
              <a:t> = άρχοντες  υποτελείς (δούκες, μαρκήσιοι, </a:t>
            </a:r>
            <a:r>
              <a:rPr lang="el-GR" sz="1800" dirty="0" err="1" smtClean="0"/>
              <a:t>κόμητες</a:t>
            </a:r>
            <a:r>
              <a:rPr lang="el-GR" sz="1800" dirty="0" smtClean="0"/>
              <a:t> ) / επικυρίαρχος = βασιλιάς- όρκος πίστης + </a:t>
            </a:r>
            <a:r>
              <a:rPr lang="el-GR" sz="1800" b="1" dirty="0" smtClean="0"/>
              <a:t>τελετή περιβολής.</a:t>
            </a:r>
          </a:p>
          <a:p>
            <a:r>
              <a:rPr lang="el-GR" sz="1800" b="1" dirty="0" smtClean="0"/>
              <a:t>Ιππότες: </a:t>
            </a:r>
            <a:r>
              <a:rPr lang="el-GR" sz="1800" dirty="0" smtClean="0"/>
              <a:t>έφιπποι πολεμιστές μεσαιωνικής εποχής</a:t>
            </a:r>
          </a:p>
          <a:p>
            <a:r>
              <a:rPr lang="el-GR" sz="1800" b="1" dirty="0" smtClean="0"/>
              <a:t>Χωρικοί: </a:t>
            </a:r>
            <a:r>
              <a:rPr lang="el-GR" sz="1800" dirty="0" err="1" smtClean="0"/>
              <a:t>βιλάνοι</a:t>
            </a:r>
            <a:r>
              <a:rPr lang="el-GR" sz="1800" dirty="0" smtClean="0"/>
              <a:t> (</a:t>
            </a:r>
            <a:r>
              <a:rPr lang="en-US" sz="1800" dirty="0" smtClean="0"/>
              <a:t>village)</a:t>
            </a:r>
            <a:endParaRPr lang="el-GR" sz="1800" dirty="0" smtClean="0"/>
          </a:p>
          <a:p>
            <a:r>
              <a:rPr lang="el-GR" sz="1800" b="1" dirty="0" smtClean="0"/>
              <a:t> </a:t>
            </a:r>
            <a:r>
              <a:rPr lang="el-GR" sz="1800" dirty="0" smtClean="0"/>
              <a:t>α) ελεύθεροι χωρικοί </a:t>
            </a:r>
            <a:r>
              <a:rPr lang="en-US" sz="1800" dirty="0" smtClean="0"/>
              <a:t>(</a:t>
            </a:r>
            <a:r>
              <a:rPr lang="en-US" sz="1800" dirty="0" err="1" smtClean="0"/>
              <a:t>patrocinium</a:t>
            </a:r>
            <a:r>
              <a:rPr lang="en-US" sz="1800" dirty="0" smtClean="0"/>
              <a:t> = </a:t>
            </a:r>
            <a:r>
              <a:rPr lang="el-GR" sz="1800" dirty="0" smtClean="0"/>
              <a:t>προστασία του γαιοκτήμονα) </a:t>
            </a:r>
          </a:p>
          <a:p>
            <a:r>
              <a:rPr lang="el-GR" sz="1800" dirty="0" smtClean="0"/>
              <a:t>Β) δουλοπάροικοι</a:t>
            </a:r>
          </a:p>
          <a:p>
            <a:r>
              <a:rPr lang="el-GR" sz="1800" b="1" dirty="0" smtClean="0"/>
              <a:t>11</a:t>
            </a:r>
            <a:r>
              <a:rPr lang="el-GR" sz="1800" b="1" baseline="30000" dirty="0" smtClean="0"/>
              <a:t>ος</a:t>
            </a:r>
            <a:r>
              <a:rPr lang="el-GR" sz="1800" b="1" dirty="0" smtClean="0"/>
              <a:t> αι: Ζήτημα ή Έριδα της Περιβολής </a:t>
            </a:r>
            <a:r>
              <a:rPr lang="el-GR" sz="1800" dirty="0" smtClean="0"/>
              <a:t>(Πάπας Γρηγόριος </a:t>
            </a:r>
            <a:r>
              <a:rPr lang="el-GR" sz="1800" dirty="0" err="1" smtClean="0"/>
              <a:t>Ζ΄Χίλντεμπραντ</a:t>
            </a:r>
            <a:r>
              <a:rPr lang="el-GR" sz="1800" dirty="0" smtClean="0"/>
              <a:t> – Αυτοκράτωρ Ερρίκος Δ΄) </a:t>
            </a:r>
            <a:r>
              <a:rPr lang="el-GR" sz="1800" b="1" dirty="0" smtClean="0"/>
              <a:t>1076-1122 </a:t>
            </a:r>
            <a:r>
              <a:rPr lang="el-GR" sz="1800" b="1" dirty="0" err="1" smtClean="0"/>
              <a:t>μ.Χ</a:t>
            </a:r>
            <a:r>
              <a:rPr lang="el-GR" sz="1800" b="1" dirty="0" smtClean="0"/>
              <a:t>. Κονκορδάτο της </a:t>
            </a:r>
            <a:r>
              <a:rPr lang="el-GR" sz="1800" b="1" dirty="0" err="1" smtClean="0"/>
              <a:t>Βόρμς</a:t>
            </a:r>
            <a:r>
              <a:rPr lang="el-GR" sz="1800" b="1" dirty="0" smtClean="0"/>
              <a:t>.</a:t>
            </a:r>
          </a:p>
          <a:p>
            <a:endParaRPr lang="en-US" sz="2000" dirty="0" smtClean="0"/>
          </a:p>
        </p:txBody>
      </p:sp>
      <p:sp>
        <p:nvSpPr>
          <p:cNvPr id="6" name="5 - Θέση περιεχομένου"/>
          <p:cNvSpPr>
            <a:spLocks noGrp="1"/>
          </p:cNvSpPr>
          <p:nvPr>
            <p:ph sz="half" idx="2"/>
          </p:nvPr>
        </p:nvSpPr>
        <p:spPr>
          <a:xfrm>
            <a:off x="4800600" y="1371600"/>
            <a:ext cx="4038600" cy="4986358"/>
          </a:xfrm>
          <a:ln w="28575">
            <a:solidFill>
              <a:schemeClr val="tx1"/>
            </a:solidFill>
          </a:ln>
        </p:spPr>
        <p:txBody>
          <a:bodyPr>
            <a:normAutofit fontScale="92500" lnSpcReduction="20000"/>
          </a:bodyPr>
          <a:lstStyle/>
          <a:p>
            <a:r>
              <a:rPr lang="el-GR" i="1" u="sng" dirty="0" smtClean="0"/>
              <a:t>12</a:t>
            </a:r>
            <a:r>
              <a:rPr lang="el-GR" i="1" u="sng" baseline="30000" dirty="0" smtClean="0"/>
              <a:t>ος</a:t>
            </a:r>
            <a:r>
              <a:rPr lang="el-GR" i="1" u="sng" dirty="0" smtClean="0"/>
              <a:t> -13</a:t>
            </a:r>
            <a:r>
              <a:rPr lang="el-GR" i="1" u="sng" baseline="30000" dirty="0" smtClean="0"/>
              <a:t>ος</a:t>
            </a:r>
            <a:r>
              <a:rPr lang="el-GR" i="1" u="sng" dirty="0" smtClean="0"/>
              <a:t> αι.: Σταυροφορίες</a:t>
            </a:r>
          </a:p>
          <a:p>
            <a:r>
              <a:rPr lang="el-GR" sz="1900" dirty="0" smtClean="0"/>
              <a:t>Α) Εγκατάλειψη αυτοκρατορικής ιδέας – δημιουργία εθνικών κρατών</a:t>
            </a:r>
          </a:p>
          <a:p>
            <a:r>
              <a:rPr lang="el-GR" sz="1900" dirty="0" smtClean="0"/>
              <a:t>Β) άνοδος αστικής τάξης</a:t>
            </a:r>
          </a:p>
          <a:p>
            <a:r>
              <a:rPr lang="el-GR" sz="1900" dirty="0" smtClean="0"/>
              <a:t>Βασιλικοί οίκοι: </a:t>
            </a:r>
            <a:r>
              <a:rPr lang="el-GR" sz="1900" dirty="0" err="1" smtClean="0"/>
              <a:t>Καπετίδες</a:t>
            </a:r>
            <a:r>
              <a:rPr lang="el-GR" sz="1900" dirty="0" smtClean="0"/>
              <a:t> (Γαλλία) – Τρίτη τάξη: αστική τάξη </a:t>
            </a:r>
            <a:r>
              <a:rPr lang="el-GR" sz="1900" dirty="0" err="1" smtClean="0"/>
              <a:t>Πλανταγενέτες</a:t>
            </a:r>
            <a:r>
              <a:rPr lang="el-GR" sz="1900" dirty="0" smtClean="0"/>
              <a:t> (Αγγλία): 1215: </a:t>
            </a:r>
            <a:r>
              <a:rPr lang="en-US" sz="1900" b="1" dirty="0" smtClean="0"/>
              <a:t>Magna Charta </a:t>
            </a:r>
            <a:r>
              <a:rPr lang="el-GR" sz="1900" dirty="0" smtClean="0"/>
              <a:t>: παραχώρηση συνταγματικών δικαιωμάτων : Κοινοβούλιο.</a:t>
            </a:r>
          </a:p>
          <a:p>
            <a:r>
              <a:rPr lang="el-GR" sz="1900" b="1" dirty="0" smtClean="0"/>
              <a:t>Εκατονταετής πόλεμος (1339-1453)</a:t>
            </a:r>
            <a:r>
              <a:rPr lang="el-GR" sz="1900" dirty="0" smtClean="0"/>
              <a:t>: αντίπαλοι: Αγγλία – Γαλλία</a:t>
            </a:r>
          </a:p>
          <a:p>
            <a:r>
              <a:rPr lang="en-US" sz="1900" dirty="0" smtClean="0"/>
              <a:t> </a:t>
            </a:r>
            <a:r>
              <a:rPr lang="el-GR" sz="1900" dirty="0" smtClean="0"/>
              <a:t>βαθιές αλλαγές στην οικονομία:</a:t>
            </a:r>
          </a:p>
          <a:p>
            <a:r>
              <a:rPr lang="el-GR" sz="1900" dirty="0" smtClean="0"/>
              <a:t>α) εντατική γεωργία, </a:t>
            </a:r>
          </a:p>
          <a:p>
            <a:r>
              <a:rPr lang="el-GR" sz="1900" dirty="0" smtClean="0"/>
              <a:t>β) δημογραφικό πρόβλημα, </a:t>
            </a:r>
          </a:p>
          <a:p>
            <a:r>
              <a:rPr lang="el-GR" sz="1900" dirty="0" smtClean="0"/>
              <a:t>γ) δημιουργία  πόλεων (αστική τάξη)</a:t>
            </a:r>
            <a:endParaRPr lang="el-GR" sz="19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000108"/>
            <a:ext cx="2362200" cy="857256"/>
          </a:xfrm>
          <a:ln w="28575">
            <a:solidFill>
              <a:schemeClr val="tx1"/>
            </a:solidFill>
          </a:ln>
        </p:spPr>
        <p:txBody>
          <a:bodyPr/>
          <a:lstStyle/>
          <a:p>
            <a:r>
              <a:rPr lang="el-GR" sz="2000" dirty="0" smtClean="0"/>
              <a:t>Γράμματα – Τέχνες (12</a:t>
            </a:r>
            <a:r>
              <a:rPr lang="el-GR" sz="2000" baseline="30000" dirty="0" smtClean="0"/>
              <a:t>ος</a:t>
            </a:r>
            <a:r>
              <a:rPr lang="el-GR" sz="2000" dirty="0" smtClean="0"/>
              <a:t> αι.)</a:t>
            </a:r>
            <a:endParaRPr lang="el-GR" sz="2000" dirty="0"/>
          </a:p>
        </p:txBody>
      </p:sp>
      <p:sp>
        <p:nvSpPr>
          <p:cNvPr id="3" name="2 - Θέση κειμένου"/>
          <p:cNvSpPr>
            <a:spLocks noGrp="1"/>
          </p:cNvSpPr>
          <p:nvPr>
            <p:ph type="body" idx="2"/>
          </p:nvPr>
        </p:nvSpPr>
        <p:spPr>
          <a:solidFill>
            <a:schemeClr val="accent1">
              <a:lumMod val="75000"/>
            </a:schemeClr>
          </a:solidFill>
          <a:ln w="28575">
            <a:solidFill>
              <a:schemeClr val="tx1"/>
            </a:solidFill>
          </a:ln>
        </p:spPr>
        <p:txBody>
          <a:bodyPr>
            <a:normAutofit lnSpcReduction="10000"/>
          </a:bodyPr>
          <a:lstStyle/>
          <a:p>
            <a:r>
              <a:rPr lang="el-GR" b="1" dirty="0" smtClean="0"/>
              <a:t>Αναγέννηση : Αρχιτεκτονική </a:t>
            </a:r>
            <a:r>
              <a:rPr lang="el-GR" dirty="0" smtClean="0"/>
              <a:t>: Ρωμανικός ρυθμός</a:t>
            </a:r>
          </a:p>
          <a:p>
            <a:r>
              <a:rPr lang="el-GR" b="1" dirty="0" smtClean="0"/>
              <a:t>13</a:t>
            </a:r>
            <a:r>
              <a:rPr lang="el-GR" b="1" baseline="30000" dirty="0" smtClean="0"/>
              <a:t>ος</a:t>
            </a:r>
            <a:r>
              <a:rPr lang="el-GR" b="1" dirty="0" smtClean="0"/>
              <a:t> αι.: Γοτθικός ρυθμός</a:t>
            </a:r>
            <a:r>
              <a:rPr lang="el-GR" dirty="0" smtClean="0"/>
              <a:t>: φαινόμενο του </a:t>
            </a:r>
            <a:r>
              <a:rPr lang="el-GR" dirty="0" err="1" smtClean="0"/>
              <a:t>κατακορυφισμού</a:t>
            </a:r>
            <a:endParaRPr lang="el-GR" dirty="0" smtClean="0"/>
          </a:p>
          <a:p>
            <a:r>
              <a:rPr lang="el-GR" b="1" dirty="0" smtClean="0"/>
              <a:t>Ανάπτυξη εθνικών γλωσσών </a:t>
            </a:r>
            <a:r>
              <a:rPr lang="el-GR" dirty="0" smtClean="0"/>
              <a:t>– εγκατάλειψη λατινικής, ποιήματα με εθνική προέλευση</a:t>
            </a:r>
          </a:p>
          <a:p>
            <a:r>
              <a:rPr lang="el-GR" b="1" dirty="0" smtClean="0"/>
              <a:t>Σταυροφορίες: </a:t>
            </a:r>
            <a:r>
              <a:rPr lang="el-GR" dirty="0" smtClean="0"/>
              <a:t>ανάπτυξη επικοινωνίας ανάμεσα σε Δύση και Ανατολή</a:t>
            </a:r>
          </a:p>
          <a:p>
            <a:endParaRPr lang="el-GR" dirty="0"/>
          </a:p>
        </p:txBody>
      </p:sp>
      <p:sp>
        <p:nvSpPr>
          <p:cNvPr id="4" name="3 - Θέση περιεχομένου"/>
          <p:cNvSpPr>
            <a:spLocks noGrp="1"/>
          </p:cNvSpPr>
          <p:nvPr>
            <p:ph sz="quarter" idx="1"/>
          </p:nvPr>
        </p:nvSpPr>
        <p:spPr>
          <a:xfrm>
            <a:off x="3124200" y="571480"/>
            <a:ext cx="5638800" cy="5572164"/>
          </a:xfrm>
        </p:spPr>
        <p:txBody>
          <a:bodyPr>
            <a:normAutofit fontScale="92500" lnSpcReduction="10000"/>
          </a:bodyPr>
          <a:lstStyle/>
          <a:p>
            <a:r>
              <a:rPr lang="el-GR" sz="2000" b="1" i="1" u="sng" dirty="0" smtClean="0"/>
              <a:t>Σταυροφορίες: 12</a:t>
            </a:r>
            <a:r>
              <a:rPr lang="el-GR" sz="2000" b="1" i="1" u="sng" baseline="30000" dirty="0" smtClean="0"/>
              <a:t>ος</a:t>
            </a:r>
            <a:r>
              <a:rPr lang="el-GR" sz="2000" b="1" i="1" u="sng" dirty="0" smtClean="0"/>
              <a:t>-13</a:t>
            </a:r>
            <a:r>
              <a:rPr lang="el-GR" sz="2000" b="1" i="1" u="sng" baseline="30000" dirty="0" smtClean="0"/>
              <a:t>ος</a:t>
            </a:r>
            <a:r>
              <a:rPr lang="el-GR" sz="2000" b="1" i="1" u="sng" dirty="0" smtClean="0"/>
              <a:t> αι.</a:t>
            </a:r>
          </a:p>
          <a:p>
            <a:r>
              <a:rPr lang="el-GR" sz="2000" b="1" i="1" u="sng" dirty="0" smtClean="0"/>
              <a:t>1095: </a:t>
            </a:r>
            <a:r>
              <a:rPr lang="el-GR" sz="2000" dirty="0" smtClean="0"/>
              <a:t>Ουρβανός </a:t>
            </a:r>
            <a:r>
              <a:rPr lang="el-GR" sz="2000" dirty="0" err="1" smtClean="0"/>
              <a:t>Β΄στο</a:t>
            </a:r>
            <a:r>
              <a:rPr lang="el-GR" sz="2000" dirty="0" smtClean="0"/>
              <a:t> Κλερμόν Φεράν : κήρυξη ιερού πολέμου κατά των Μουσουλμάνων</a:t>
            </a:r>
          </a:p>
          <a:p>
            <a:r>
              <a:rPr lang="el-GR" sz="2000" b="1" i="1" u="sng" dirty="0" smtClean="0"/>
              <a:t>1081-1204: </a:t>
            </a:r>
            <a:r>
              <a:rPr lang="el-GR" sz="2000" dirty="0" smtClean="0"/>
              <a:t>4 Σταυροφορίες με θρησκευτικό, πολιτικό και οικονομικό χαρακτήρα.</a:t>
            </a:r>
          </a:p>
          <a:p>
            <a:r>
              <a:rPr lang="el-GR" sz="2000" b="1" i="1" u="sng" dirty="0" smtClean="0"/>
              <a:t>1204: </a:t>
            </a:r>
            <a:r>
              <a:rPr lang="el-GR" sz="2000" dirty="0" smtClean="0"/>
              <a:t>4</a:t>
            </a:r>
            <a:r>
              <a:rPr lang="el-GR" sz="2000" baseline="30000" dirty="0" smtClean="0"/>
              <a:t>η</a:t>
            </a:r>
            <a:r>
              <a:rPr lang="el-GR" sz="2000" dirty="0" smtClean="0"/>
              <a:t> Σταυροφορία: Άλωση Κωνσταντινούπολης</a:t>
            </a:r>
          </a:p>
          <a:p>
            <a:r>
              <a:rPr lang="el-GR" sz="2000" b="1" i="1" u="sng" dirty="0" smtClean="0"/>
              <a:t>1204-1453: </a:t>
            </a:r>
            <a:r>
              <a:rPr lang="el-GR" sz="2000" dirty="0" smtClean="0"/>
              <a:t>α) Διαμελισμός της Βυζαντινής αυτοκρατορίας σε φεουδαρχικά κρατίδια (1204-1261), β) 1261-1328: προσπάθεια ανασύστασης της βυζαντινής αυτοκρατορίας, γ) 1328-1453: Εμφύλιοι πόλεμοι και πτώση</a:t>
            </a:r>
          </a:p>
          <a:p>
            <a:r>
              <a:rPr lang="el-GR" sz="2000" b="1" i="1" u="sng" dirty="0" smtClean="0"/>
              <a:t>Δυναστεία Παλαιολόγων: </a:t>
            </a:r>
            <a:r>
              <a:rPr lang="el-GR" sz="2000" dirty="0" smtClean="0"/>
              <a:t>εσωτερικός εχθρός η διχόνοια = διχασμός (ενδημική </a:t>
            </a:r>
            <a:r>
              <a:rPr lang="el-GR" sz="2000" dirty="0" err="1" smtClean="0"/>
              <a:t>αρρώστεια</a:t>
            </a:r>
            <a:r>
              <a:rPr lang="el-GR" sz="2000" dirty="0" smtClean="0"/>
              <a:t> της τελευταίας βυζαντινής δυναστείας)</a:t>
            </a:r>
          </a:p>
          <a:p>
            <a:r>
              <a:rPr lang="el-GR" sz="2000" b="1" i="1" u="sng" dirty="0" smtClean="0"/>
              <a:t>1204: «ανατολή» του νέου ελληνισμού </a:t>
            </a:r>
            <a:r>
              <a:rPr lang="el-GR" sz="2000" b="1" i="1" u="sng" dirty="0" err="1" smtClean="0"/>
              <a:t>απ΄την</a:t>
            </a:r>
            <a:r>
              <a:rPr lang="el-GR" sz="2000" b="1" i="1" u="sng" dirty="0" smtClean="0"/>
              <a:t> αντίθεση με τους Φράγκους</a:t>
            </a:r>
            <a:endParaRPr lang="el-GR" sz="2000" b="1" i="1" u="sng" dirty="0"/>
          </a:p>
        </p:txBody>
      </p:sp>
      <p:sp>
        <p:nvSpPr>
          <p:cNvPr id="5" name="4 - Θέση αριθμού διαφάνειας"/>
          <p:cNvSpPr>
            <a:spLocks noGrp="1"/>
          </p:cNvSpPr>
          <p:nvPr>
            <p:ph type="sldNum" sz="quarter" idx="12"/>
          </p:nvPr>
        </p:nvSpPr>
        <p:spPr/>
        <p:txBody>
          <a:bodyPr/>
          <a:lstStyle/>
          <a:p>
            <a:fld id="{57DF9E29-0006-441D-B51B-D0DC308C0733}" type="slidenum">
              <a:rPr lang="el-GR" smtClean="0"/>
              <a:pPr/>
              <a:t>31</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85728"/>
            <a:ext cx="8534400" cy="701824"/>
          </a:xfrm>
          <a:solidFill>
            <a:schemeClr val="bg2">
              <a:lumMod val="75000"/>
            </a:schemeClr>
          </a:solidFill>
          <a:ln w="28575">
            <a:solidFill>
              <a:schemeClr val="tx1"/>
            </a:solidFill>
          </a:ln>
        </p:spPr>
        <p:txBody>
          <a:bodyPr/>
          <a:lstStyle/>
          <a:p>
            <a:r>
              <a:rPr lang="el-GR" dirty="0" smtClean="0">
                <a:solidFill>
                  <a:schemeClr val="tx1"/>
                </a:solidFill>
              </a:rPr>
              <a:t>Κράτη, φραγκικά, βενετικά  και ελληνικά</a:t>
            </a:r>
            <a:endParaRPr lang="el-GR" dirty="0">
              <a:solidFill>
                <a:schemeClr val="tx1"/>
              </a:solidFill>
            </a:endParaRPr>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32</a:t>
            </a:fld>
            <a:endParaRPr lang="el-GR"/>
          </a:p>
        </p:txBody>
      </p:sp>
      <p:sp>
        <p:nvSpPr>
          <p:cNvPr id="5" name="4 - Θέση περιεχομένου"/>
          <p:cNvSpPr>
            <a:spLocks noGrp="1"/>
          </p:cNvSpPr>
          <p:nvPr>
            <p:ph sz="quarter" idx="1"/>
          </p:nvPr>
        </p:nvSpPr>
        <p:spPr>
          <a:ln w="28575">
            <a:solidFill>
              <a:schemeClr val="tx1"/>
            </a:solidFill>
          </a:ln>
        </p:spPr>
        <p:txBody>
          <a:bodyPr>
            <a:normAutofit fontScale="92500"/>
          </a:bodyPr>
          <a:lstStyle/>
          <a:p>
            <a:r>
              <a:rPr lang="el-GR" sz="2000" dirty="0" smtClean="0"/>
              <a:t>Α) Φραγκικά Κράτη: Κων/</a:t>
            </a:r>
            <a:r>
              <a:rPr lang="el-GR" sz="2000" dirty="0" err="1" smtClean="0"/>
              <a:t>πολης</a:t>
            </a:r>
            <a:r>
              <a:rPr lang="el-GR" sz="2000" dirty="0" smtClean="0"/>
              <a:t>, Αθηνών, </a:t>
            </a:r>
            <a:r>
              <a:rPr lang="el-GR" sz="2000" dirty="0" err="1" smtClean="0"/>
              <a:t>Αχαίας</a:t>
            </a:r>
            <a:r>
              <a:rPr lang="el-GR" sz="2000" dirty="0" smtClean="0"/>
              <a:t> (Πριγκιπάτο του Μορέως ή Δεσποτάτο του Μιστρά) </a:t>
            </a:r>
          </a:p>
          <a:p>
            <a:r>
              <a:rPr lang="el-GR" sz="2000" dirty="0" smtClean="0"/>
              <a:t>Β) Βενετικές Κτήσεις: Κυκλάδες + Σποράδες, Επτάνησα, Κρήτη, Ρόδος, Κύπρος.</a:t>
            </a:r>
          </a:p>
          <a:p>
            <a:r>
              <a:rPr lang="el-GR" sz="2000" dirty="0" smtClean="0"/>
              <a:t>Γ) Ελληνικά Κράτη: Τραπεζούντα, Ήπειρος, Νίκαια (ανταγωνισμός για την ανάκτηση της Κωνσταντινούπολης).</a:t>
            </a:r>
          </a:p>
          <a:p>
            <a:r>
              <a:rPr lang="el-GR" sz="2000" b="1" u="sng" dirty="0" smtClean="0"/>
              <a:t>Υστεροβυζαντινή εποχή: 1204-1261: Φραγκοκρατία για Βυζάντιο</a:t>
            </a:r>
          </a:p>
          <a:p>
            <a:r>
              <a:rPr lang="el-GR" sz="2000" b="1" u="sng" dirty="0" smtClean="0"/>
              <a:t>Υποχώρηση Φεουδαρχίας + χαραυγή των νέων χρόνων για Ευρώπη</a:t>
            </a:r>
          </a:p>
          <a:p>
            <a:r>
              <a:rPr lang="el-GR" sz="2000" dirty="0" smtClean="0"/>
              <a:t>Λατινικά &amp; Ελληνικά κράτη στα εδάφη της παλιάς Βυζαντινής αυτοκρατορίας ως τα μέσα του 13</a:t>
            </a:r>
            <a:r>
              <a:rPr lang="el-GR" sz="2000" baseline="30000" dirty="0" smtClean="0"/>
              <a:t>ου</a:t>
            </a:r>
            <a:r>
              <a:rPr lang="el-GR" sz="2000" dirty="0" smtClean="0"/>
              <a:t> αι. – Απαρχές του Νέου Ελληνισμού – Συμφωνία διανομής της αυτοκρατορίας – </a:t>
            </a:r>
            <a:r>
              <a:rPr lang="el-GR" sz="2000" dirty="0" err="1" smtClean="0"/>
              <a:t>Βονιφάτιος</a:t>
            </a:r>
            <a:r>
              <a:rPr lang="el-GR" sz="2000" dirty="0" smtClean="0"/>
              <a:t> &amp; Λέων Σγουρός – Σημασία βενετικών κτήσεων: Δυρράχιο, νησιά  Αιγαίου, Κρήτη, Επτάνησα, Εύβοια, Κύπρος, εμπορικοί σταθμοί στην Πελοπόννησο και στη Θράκη.</a:t>
            </a:r>
          </a:p>
          <a:p>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428604"/>
            <a:ext cx="8534400" cy="558948"/>
          </a:xfrm>
          <a:solidFill>
            <a:schemeClr val="tx2">
              <a:lumMod val="20000"/>
              <a:lumOff val="80000"/>
            </a:schemeClr>
          </a:solidFill>
          <a:ln w="28575">
            <a:solidFill>
              <a:schemeClr val="tx1"/>
            </a:solidFill>
          </a:ln>
        </p:spPr>
        <p:txBody>
          <a:bodyPr>
            <a:normAutofit/>
          </a:bodyPr>
          <a:lstStyle/>
          <a:p>
            <a:r>
              <a:rPr lang="el-GR" sz="2400" dirty="0" smtClean="0"/>
              <a:t>Ελληνικά κράτη και Αυτοκρατορία της Τραπεζούντας</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33</a:t>
            </a:fld>
            <a:endParaRPr lang="el-GR"/>
          </a:p>
        </p:txBody>
      </p:sp>
      <p:sp>
        <p:nvSpPr>
          <p:cNvPr id="5" name="4 - Θέση περιεχομένου"/>
          <p:cNvSpPr>
            <a:spLocks noGrp="1"/>
          </p:cNvSpPr>
          <p:nvPr>
            <p:ph sz="quarter" idx="1"/>
          </p:nvPr>
        </p:nvSpPr>
        <p:spPr>
          <a:xfrm>
            <a:off x="301752" y="1527048"/>
            <a:ext cx="6627702" cy="4830910"/>
          </a:xfrm>
          <a:ln w="28575">
            <a:solidFill>
              <a:schemeClr val="tx1"/>
            </a:solidFill>
          </a:ln>
        </p:spPr>
        <p:txBody>
          <a:bodyPr>
            <a:normAutofit/>
          </a:bodyPr>
          <a:lstStyle/>
          <a:p>
            <a:r>
              <a:rPr lang="el-GR" sz="2000" dirty="0" smtClean="0"/>
              <a:t>Ελληνικά κράτη: </a:t>
            </a:r>
            <a:r>
              <a:rPr lang="el-GR" sz="2000" b="1" dirty="0" smtClean="0"/>
              <a:t>εθνικό συναίσθημα + Ορθοδοξία </a:t>
            </a:r>
            <a:r>
              <a:rPr lang="el-GR" sz="2000" dirty="0" smtClean="0"/>
              <a:t>: συνεκτικοί &amp; καθοριστικοί για την επιβίωση δεσμοί</a:t>
            </a:r>
          </a:p>
          <a:p>
            <a:r>
              <a:rPr lang="el-GR" sz="2000" b="1" dirty="0" err="1" smtClean="0"/>
              <a:t>Μεγαλοκομνηνοί</a:t>
            </a:r>
            <a:r>
              <a:rPr lang="el-GR" sz="2000" b="1" dirty="0" smtClean="0"/>
              <a:t> του Πόντου</a:t>
            </a:r>
            <a:r>
              <a:rPr lang="el-GR" sz="2000" dirty="0" smtClean="0"/>
              <a:t>: χωριστή ιστορική πορεία 257 χρόνων: Τραπεζούντα: εστία πολιτισμού  και κέντρο γραμμάτων : 1461: αρχή τουρκοκρατίας που διήρκεσε ως τον 20</a:t>
            </a:r>
            <a:r>
              <a:rPr lang="el-GR" sz="2000" baseline="30000" dirty="0" smtClean="0"/>
              <a:t>ο</a:t>
            </a:r>
            <a:r>
              <a:rPr lang="el-GR" sz="2000" dirty="0" smtClean="0"/>
              <a:t> αιώνα: κέντρο πολιτισμού</a:t>
            </a:r>
          </a:p>
          <a:p>
            <a:r>
              <a:rPr lang="el-GR" sz="2000" dirty="0" smtClean="0"/>
              <a:t>Δυτική Ελλάδα : δυναστεία Αγγέλων</a:t>
            </a:r>
          </a:p>
          <a:p>
            <a:r>
              <a:rPr lang="el-GR" sz="2000" b="1" dirty="0" smtClean="0"/>
              <a:t>Νίκαια: </a:t>
            </a:r>
            <a:r>
              <a:rPr lang="el-GR" sz="2000" dirty="0" smtClean="0"/>
              <a:t>Θεόδωρος Λάσκαρης: αριστοκρατία και ανώτερος κλήρος: Νίκαια  1206: «αυτοκράτωρ Ρωμαίων»</a:t>
            </a:r>
          </a:p>
          <a:p>
            <a:r>
              <a:rPr lang="el-GR" sz="2000" dirty="0" smtClean="0"/>
              <a:t>Ιωάννης </a:t>
            </a:r>
            <a:r>
              <a:rPr lang="el-GR" sz="2000" dirty="0" err="1" smtClean="0"/>
              <a:t>Βατάτζης</a:t>
            </a:r>
            <a:r>
              <a:rPr lang="el-GR" sz="2000" dirty="0" smtClean="0"/>
              <a:t>: καθιστά τη Νίκαια ισχυρό &amp; πλούσιο κράτος</a:t>
            </a:r>
          </a:p>
          <a:p>
            <a:r>
              <a:rPr lang="el-GR" sz="2000" dirty="0" smtClean="0"/>
              <a:t>Θεσσαλονίκη, Δυρράχιο: κατακτήσεις, διαμάχες κ.τ.λ.</a:t>
            </a:r>
          </a:p>
          <a:p>
            <a:pPr>
              <a:buNone/>
            </a:pPr>
            <a:endParaRPr lang="el-GR" sz="2000" dirty="0" smtClean="0"/>
          </a:p>
          <a:p>
            <a:endParaRPr lang="el-GR" sz="2000" dirty="0" smtClean="0"/>
          </a:p>
        </p:txBody>
      </p:sp>
      <p:pic>
        <p:nvPicPr>
          <p:cNvPr id="6" name="Picture 4" descr="μικρογραφία"/>
          <p:cNvPicPr>
            <a:picLocks noChangeAspect="1" noChangeArrowheads="1"/>
          </p:cNvPicPr>
          <p:nvPr/>
        </p:nvPicPr>
        <p:blipFill>
          <a:blip r:embed="rId3"/>
          <a:srcRect/>
          <a:stretch>
            <a:fillRect/>
          </a:stretch>
        </p:blipFill>
        <p:spPr>
          <a:xfrm>
            <a:off x="7000892" y="2357430"/>
            <a:ext cx="1857388" cy="3143272"/>
          </a:xfrm>
          <a:prstGeom prst="rect">
            <a:avLst/>
          </a:prstGeom>
          <a:noFill/>
          <a:ln w="28575">
            <a:solidFill>
              <a:schemeClr val="accent2">
                <a:lumMod val="60000"/>
                <a:lumOff val="40000"/>
              </a:schemeClr>
            </a:solidFill>
          </a:ln>
        </p:spPr>
      </p:pic>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214290"/>
            <a:ext cx="7358114" cy="785818"/>
          </a:xfrm>
          <a:solidFill>
            <a:schemeClr val="accent2">
              <a:lumMod val="20000"/>
              <a:lumOff val="80000"/>
            </a:schemeClr>
          </a:solidFill>
          <a:ln w="19050">
            <a:solidFill>
              <a:schemeClr val="tx1"/>
            </a:solidFill>
          </a:ln>
        </p:spPr>
        <p:txBody>
          <a:bodyPr anchor="t">
            <a:noAutofit/>
          </a:bodyPr>
          <a:lstStyle/>
          <a:p>
            <a:r>
              <a:rPr lang="el-GR" sz="2400" b="1" u="sng" dirty="0" smtClean="0"/>
              <a:t>Αίτια παρακμής και πτώσης  του Βυζαντίου:</a:t>
            </a:r>
            <a:br>
              <a:rPr lang="el-GR" sz="2400" b="1" u="sng" dirty="0" smtClean="0"/>
            </a:b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34</a:t>
            </a:fld>
            <a:endParaRPr lang="el-GR"/>
          </a:p>
        </p:txBody>
      </p:sp>
      <p:sp>
        <p:nvSpPr>
          <p:cNvPr id="5" name="4 - Θέση περιεχομένου"/>
          <p:cNvSpPr>
            <a:spLocks noGrp="1"/>
          </p:cNvSpPr>
          <p:nvPr>
            <p:ph sz="quarter" idx="1"/>
          </p:nvPr>
        </p:nvSpPr>
        <p:spPr>
          <a:ln w="38100">
            <a:solidFill>
              <a:schemeClr val="tx1"/>
            </a:solidFill>
          </a:ln>
        </p:spPr>
        <p:txBody>
          <a:bodyPr>
            <a:normAutofit fontScale="85000" lnSpcReduction="20000"/>
          </a:bodyPr>
          <a:lstStyle/>
          <a:p>
            <a:r>
              <a:rPr lang="el-GR" sz="2400" b="1" u="sng" dirty="0" smtClean="0"/>
              <a:t>Α) εσωτερικά: φυσική κάμψη, παλιές μέθοδοι παραχώρησης προνομίων, καταστροφή των ελεύθερων γεωργών, εμφύλιες διαμάχες: ενωτικοί, ανθενωτικοί</a:t>
            </a:r>
          </a:p>
          <a:p>
            <a:r>
              <a:rPr lang="el-GR" sz="2400" b="1" u="sng" dirty="0" smtClean="0"/>
              <a:t>Β) εξωτερικά: χτυπήματα, απώλειες εδαφών: χάσιμο Μ. Ασίας, σταυροφορίες, επιδρομές Νορμανδών, κάμψη εμπορίου, άλωση του 1204 με την 4</a:t>
            </a:r>
            <a:r>
              <a:rPr lang="el-GR" sz="2400" b="1" u="sng" baseline="30000" dirty="0" smtClean="0"/>
              <a:t>η</a:t>
            </a:r>
            <a:r>
              <a:rPr lang="el-GR" sz="2400" b="1" u="sng" dirty="0" smtClean="0"/>
              <a:t> σταυροφορία, φυσική κάμψη  της αντίστασης στους εξωτερικούς εχθρούς</a:t>
            </a:r>
          </a:p>
          <a:p>
            <a:r>
              <a:rPr lang="el-GR" sz="2400" b="1" u="sng" dirty="0" smtClean="0"/>
              <a:t>Άλωση του 1453: </a:t>
            </a:r>
            <a:r>
              <a:rPr lang="el-GR" sz="2400" dirty="0" smtClean="0"/>
              <a:t>σύγχυση στους Μισθοφόρους, εγκατάλειψη πρώτων θέσεων, ισχυρή έφοδος του εχθρού από την </a:t>
            </a:r>
            <a:r>
              <a:rPr lang="el-GR" sz="2400" dirty="0" err="1" smtClean="0"/>
              <a:t>Κερκόπορτα</a:t>
            </a:r>
            <a:r>
              <a:rPr lang="el-GR" sz="2400" dirty="0" smtClean="0"/>
              <a:t>, σπάσιμο άμυνας: «Η πόλις εάλω»</a:t>
            </a:r>
          </a:p>
          <a:p>
            <a:r>
              <a:rPr lang="el-GR" sz="2400" b="1" u="sng" dirty="0" smtClean="0"/>
              <a:t>1461: πολιορκία Τραπεζούντας: </a:t>
            </a:r>
            <a:r>
              <a:rPr lang="el-GR" sz="2400" i="1" dirty="0" smtClean="0"/>
              <a:t>Δαυίδ </a:t>
            </a:r>
            <a:r>
              <a:rPr lang="el-GR" sz="2400" i="1" dirty="0" err="1" smtClean="0"/>
              <a:t>Μεγαλοκομνηνός</a:t>
            </a:r>
            <a:r>
              <a:rPr lang="el-GR" sz="2400" i="1" dirty="0" smtClean="0"/>
              <a:t>: πτώση Τραπεζούντας, του τελευταίου ελληνικού οχυρού</a:t>
            </a:r>
          </a:p>
          <a:p>
            <a:r>
              <a:rPr lang="el-GR" sz="2400" b="1" i="1" u="sng" dirty="0" smtClean="0"/>
              <a:t>16</a:t>
            </a:r>
            <a:r>
              <a:rPr lang="el-GR" sz="2400" b="1" i="1" u="sng" baseline="30000" dirty="0" smtClean="0"/>
              <a:t>ος</a:t>
            </a:r>
            <a:r>
              <a:rPr lang="el-GR" sz="2400" b="1" i="1" u="sng" dirty="0" smtClean="0"/>
              <a:t> αι.: </a:t>
            </a:r>
            <a:r>
              <a:rPr lang="el-GR" sz="2400" dirty="0" smtClean="0"/>
              <a:t>μεγάλη εξόρμηση των Οθωμανών</a:t>
            </a:r>
          </a:p>
          <a:p>
            <a:r>
              <a:rPr lang="el-GR" sz="2400" b="1" u="sng" dirty="0" smtClean="0"/>
              <a:t>1571: Ναυμαχία της Ναυπάκτου: </a:t>
            </a:r>
            <a:r>
              <a:rPr lang="el-GR" sz="2400" i="1" dirty="0" smtClean="0"/>
              <a:t>αρχή της παρακμής της Οθωμανικής αυτοκρατορίας, πανωλεθρία του Οθωμανικού στόλου απ’ τις ενωμένες χριστιανικές δυνάμεις.</a:t>
            </a:r>
            <a:endParaRPr lang="el-GR" sz="2400" b="1" u="sng" dirty="0" smtClean="0"/>
          </a:p>
          <a:p>
            <a:endParaRPr lang="el-GR"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14414" y="357166"/>
            <a:ext cx="6643734" cy="630386"/>
          </a:xfrm>
          <a:solidFill>
            <a:schemeClr val="accent3">
              <a:lumMod val="40000"/>
              <a:lumOff val="60000"/>
            </a:schemeClr>
          </a:solidFill>
          <a:ln w="28575">
            <a:solidFill>
              <a:schemeClr val="tx1"/>
            </a:solidFill>
          </a:ln>
        </p:spPr>
        <p:txBody>
          <a:bodyPr/>
          <a:lstStyle/>
          <a:p>
            <a:r>
              <a:rPr lang="el-GR" dirty="0" smtClean="0"/>
              <a:t>1402-1453: Παρακμή Βυζαντίου</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35</a:t>
            </a:fld>
            <a:endParaRPr lang="el-GR"/>
          </a:p>
        </p:txBody>
      </p:sp>
      <p:sp>
        <p:nvSpPr>
          <p:cNvPr id="5" name="4 - Θέση περιεχομένου"/>
          <p:cNvSpPr>
            <a:spLocks noGrp="1"/>
          </p:cNvSpPr>
          <p:nvPr>
            <p:ph sz="quarter" idx="1"/>
          </p:nvPr>
        </p:nvSpPr>
        <p:spPr>
          <a:xfrm>
            <a:off x="301752" y="1527048"/>
            <a:ext cx="8503920" cy="4759472"/>
          </a:xfrm>
          <a:ln w="28575">
            <a:solidFill>
              <a:schemeClr val="tx1"/>
            </a:solidFill>
          </a:ln>
        </p:spPr>
        <p:txBody>
          <a:bodyPr>
            <a:normAutofit/>
          </a:bodyPr>
          <a:lstStyle/>
          <a:p>
            <a:r>
              <a:rPr lang="el-GR" sz="2000" dirty="0" smtClean="0"/>
              <a:t>Ανάδυση νέου Ελληνισμού: αναγέννηση στις τέχνες &amp; γράμματα:</a:t>
            </a:r>
          </a:p>
          <a:p>
            <a:r>
              <a:rPr lang="el-GR" sz="2000" dirty="0" smtClean="0"/>
              <a:t>Α) </a:t>
            </a:r>
            <a:r>
              <a:rPr lang="el-GR" sz="2000" b="1" dirty="0" smtClean="0"/>
              <a:t>Μιστράς</a:t>
            </a:r>
            <a:r>
              <a:rPr lang="el-GR" sz="2000" dirty="0" smtClean="0"/>
              <a:t>: Γεώργιος Γεμιστός ή Πλήθων: Ελληνική Ιδέα. Προσπάθειες Παλαιολόγων για ένωση εκκλησιών: αναστάτωση + διχασμός</a:t>
            </a:r>
          </a:p>
          <a:p>
            <a:r>
              <a:rPr lang="el-GR" sz="2000" dirty="0" smtClean="0"/>
              <a:t>29 Μαΐου 1453: τέλος Μεσαιωνικής Ιστορίας του Ελληνισμού</a:t>
            </a:r>
          </a:p>
          <a:p>
            <a:r>
              <a:rPr lang="el-GR" sz="2000" b="1" dirty="0" smtClean="0"/>
              <a:t>Μιστράς</a:t>
            </a:r>
            <a:r>
              <a:rPr lang="el-GR" sz="2000" dirty="0" smtClean="0"/>
              <a:t>: Φράγκοι – Γουλιέλμος </a:t>
            </a:r>
            <a:r>
              <a:rPr lang="el-GR" sz="2000" dirty="0" err="1" smtClean="0"/>
              <a:t>Βιλλεαρδουίνος</a:t>
            </a:r>
            <a:r>
              <a:rPr lang="el-GR" sz="2000" dirty="0" smtClean="0"/>
              <a:t> : Μονεμβασιά, Μάνη, Μιστράς: 14</a:t>
            </a:r>
            <a:r>
              <a:rPr lang="el-GR" sz="2000" baseline="30000" dirty="0" smtClean="0"/>
              <a:t>ος</a:t>
            </a:r>
            <a:r>
              <a:rPr lang="el-GR" sz="2000" dirty="0" smtClean="0"/>
              <a:t> αι.: Δεσποτάτο = Βυζαντινή επαρχία. 15</a:t>
            </a:r>
            <a:r>
              <a:rPr lang="el-GR" sz="2000" baseline="30000" dirty="0" smtClean="0"/>
              <a:t>ος</a:t>
            </a:r>
            <a:r>
              <a:rPr lang="el-GR" sz="2000" dirty="0" smtClean="0"/>
              <a:t> αι.: ακμή του Μιστρά, εμπορικές σχέσεις με Δύση, κυκλοφορία χρήματος, άνθιση γραμμάτων</a:t>
            </a:r>
          </a:p>
          <a:p>
            <a:r>
              <a:rPr lang="el-GR" sz="2000" dirty="0" smtClean="0"/>
              <a:t>Τείχος στον Ισθμό: εποικισμοί Αλβανών για πύκνωση του πληθυσμού και για καλύτερη άμυνα.</a:t>
            </a:r>
          </a:p>
          <a:p>
            <a:r>
              <a:rPr lang="el-GR" sz="2000" b="1" dirty="0" smtClean="0"/>
              <a:t>Γεώργιος Γεμιστός ή Πλήθων</a:t>
            </a:r>
            <a:r>
              <a:rPr lang="el-GR" sz="2000" dirty="0" smtClean="0"/>
              <a:t>: νεοπλατωνικός φιλόσοφος: σχηματισμός εθνικού στρατού + κατάργηση μισθοφόρων: νέος ελληνισμός</a:t>
            </a: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357166"/>
            <a:ext cx="7215238" cy="571504"/>
          </a:xfrm>
          <a:solidFill>
            <a:schemeClr val="tx2">
              <a:lumMod val="20000"/>
              <a:lumOff val="80000"/>
            </a:schemeClr>
          </a:solidFill>
          <a:ln w="28575">
            <a:solidFill>
              <a:schemeClr val="tx1"/>
            </a:solidFill>
          </a:ln>
        </p:spPr>
        <p:txBody>
          <a:bodyPr>
            <a:normAutofit/>
          </a:bodyPr>
          <a:lstStyle/>
          <a:p>
            <a:r>
              <a:rPr lang="el-GR" sz="2400" dirty="0" smtClean="0"/>
              <a:t>Η ΑΓΩΝΙΑ ΤΗΣ ΠΟΛΗΣ : Η ΑΛΩΣΗ ΤΟΥ 1453</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36</a:t>
            </a:fld>
            <a:endParaRPr lang="el-GR"/>
          </a:p>
        </p:txBody>
      </p:sp>
      <p:sp>
        <p:nvSpPr>
          <p:cNvPr id="5" name="4 - Θέση περιεχομένου"/>
          <p:cNvSpPr>
            <a:spLocks noGrp="1"/>
          </p:cNvSpPr>
          <p:nvPr>
            <p:ph sz="quarter" idx="1"/>
          </p:nvPr>
        </p:nvSpPr>
        <p:spPr>
          <a:xfrm>
            <a:off x="301752" y="1527048"/>
            <a:ext cx="8503920" cy="4759472"/>
          </a:xfrm>
          <a:ln w="28575">
            <a:solidFill>
              <a:schemeClr val="tx1"/>
            </a:solidFill>
          </a:ln>
        </p:spPr>
        <p:txBody>
          <a:bodyPr>
            <a:normAutofit/>
          </a:bodyPr>
          <a:lstStyle/>
          <a:p>
            <a:r>
              <a:rPr lang="el-GR" sz="2000" dirty="0" smtClean="0"/>
              <a:t>Πόλη &amp; κοντινές περιοχές: η μόνη ελεύθερη ελληνική περιοχή</a:t>
            </a:r>
          </a:p>
          <a:p>
            <a:r>
              <a:rPr lang="el-GR" sz="2000" dirty="0" smtClean="0"/>
              <a:t>Ιωάννης </a:t>
            </a:r>
            <a:r>
              <a:rPr lang="el-GR" sz="2000" dirty="0" err="1" smtClean="0"/>
              <a:t>Η΄Παλαιολόγος</a:t>
            </a:r>
            <a:r>
              <a:rPr lang="el-GR" sz="2000" dirty="0" smtClean="0"/>
              <a:t>: ένωση των εκκλησιών + δυτική βοήθεια</a:t>
            </a:r>
          </a:p>
          <a:p>
            <a:r>
              <a:rPr lang="el-GR" sz="2000" b="1" dirty="0" smtClean="0"/>
              <a:t>Σύνοδος </a:t>
            </a:r>
            <a:r>
              <a:rPr lang="el-GR" sz="2000" b="1" dirty="0" err="1" smtClean="0"/>
              <a:t>Φερράρας</a:t>
            </a:r>
            <a:r>
              <a:rPr lang="el-GR" sz="2000" b="1" dirty="0" smtClean="0"/>
              <a:t> – Φλωρεντίας: 1438-1439</a:t>
            </a:r>
            <a:r>
              <a:rPr lang="el-GR" sz="2000" dirty="0" smtClean="0"/>
              <a:t>: Σκληρή συμπεριφορά των δυτικών: επίσκοπος Εφέσου Μάρκος ο Ευγενικός: σταθερός ανθενωτικός : διχασμός του Βυζαντινού λαού: «νίκη» του Ευγενικού.</a:t>
            </a:r>
          </a:p>
          <a:p>
            <a:r>
              <a:rPr lang="el-GR" sz="2000" b="1" dirty="0" smtClean="0"/>
              <a:t>Βάρνα 1444</a:t>
            </a:r>
            <a:r>
              <a:rPr lang="el-GR" sz="2000" dirty="0" smtClean="0"/>
              <a:t>: ήττα των χριστιανικών δυνάμεων από Τούρκους.</a:t>
            </a:r>
          </a:p>
          <a:p>
            <a:r>
              <a:rPr lang="el-GR" sz="2000" b="1" dirty="0" smtClean="0"/>
              <a:t>Ενωτικοί:</a:t>
            </a:r>
            <a:r>
              <a:rPr lang="el-GR" sz="2000" dirty="0" smtClean="0"/>
              <a:t> οπαδοί της κρατικής πολιτικής. Αρχηγοί τους: ο αυτοκράτορας  Ιωάννης </a:t>
            </a:r>
            <a:r>
              <a:rPr lang="el-GR" sz="2000" dirty="0" err="1" smtClean="0"/>
              <a:t>Η΄Παλαιολόγος</a:t>
            </a:r>
            <a:r>
              <a:rPr lang="el-GR" sz="2000" dirty="0" smtClean="0"/>
              <a:t>, λόγιοι, αρχαιολάτρες, μορφωμένοι κληρικοί και λίγοι λαϊκοί. </a:t>
            </a:r>
          </a:p>
          <a:p>
            <a:r>
              <a:rPr lang="el-GR" sz="2000" b="1" dirty="0" smtClean="0"/>
              <a:t>Ανθενωτικοί:</a:t>
            </a:r>
            <a:r>
              <a:rPr lang="el-GR" sz="2000" dirty="0" smtClean="0"/>
              <a:t> διατήρηση της πατρώας πίστης. Αρχηγός τους: Γεώργιος </a:t>
            </a:r>
            <a:r>
              <a:rPr lang="el-GR" sz="2000" dirty="0" err="1" smtClean="0"/>
              <a:t>Σχολάριος</a:t>
            </a:r>
            <a:r>
              <a:rPr lang="el-GR" sz="2000" dirty="0" smtClean="0"/>
              <a:t> ή Γεννάδιος.</a:t>
            </a:r>
          </a:p>
          <a:p>
            <a:r>
              <a:rPr lang="el-GR" sz="2000" b="1" dirty="0" smtClean="0"/>
              <a:t>Συνέπειες διχασμού</a:t>
            </a:r>
            <a:r>
              <a:rPr lang="el-GR" sz="2000" dirty="0" smtClean="0"/>
              <a:t>: μίσος μεταξύ των 2 μερίδων, ταραχές, επεισόδια.</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57DF9E29-0006-441D-B51B-D0DC308C0733}" type="slidenum">
              <a:rPr lang="el-GR" smtClean="0"/>
              <a:pPr/>
              <a:t>37</a:t>
            </a:fld>
            <a:endParaRPr lang="el-GR"/>
          </a:p>
        </p:txBody>
      </p:sp>
      <p:sp>
        <p:nvSpPr>
          <p:cNvPr id="3" name="2 - Τίτλος"/>
          <p:cNvSpPr>
            <a:spLocks noGrp="1"/>
          </p:cNvSpPr>
          <p:nvPr>
            <p:ph type="title"/>
          </p:nvPr>
        </p:nvSpPr>
        <p:spPr>
          <a:ln w="38100">
            <a:solidFill>
              <a:srgbClr val="FFC000"/>
            </a:solidFill>
          </a:ln>
        </p:spPr>
        <p:txBody>
          <a:bodyPr/>
          <a:lstStyle/>
          <a:p>
            <a:r>
              <a:rPr lang="el-GR" dirty="0" smtClean="0"/>
              <a:t>Η ΤΕΧΝΗ ΤΗΣ ΕΠΟΧΗΣ ΤΩΝ ΠΑΛΑΙΟΛΟΓΩΝ: Η ΤΕΛΕΥΤΑΙΑ ΒΥΖΑΝΤΙΝΗ ΑΝΑΓΕΝΝΗΣΗ</a:t>
            </a:r>
            <a:endParaRPr lang="el-GR" dirty="0"/>
          </a:p>
        </p:txBody>
      </p:sp>
      <p:sp>
        <p:nvSpPr>
          <p:cNvPr id="5" name="4 - Θέση κειμένου"/>
          <p:cNvSpPr>
            <a:spLocks noGrp="1"/>
          </p:cNvSpPr>
          <p:nvPr>
            <p:ph type="body" sz="half" idx="2"/>
          </p:nvPr>
        </p:nvSpPr>
        <p:spPr>
          <a:xfrm>
            <a:off x="214282" y="857232"/>
            <a:ext cx="2605118" cy="5391168"/>
          </a:xfrm>
          <a:ln w="28575">
            <a:solidFill>
              <a:schemeClr val="tx1"/>
            </a:solidFill>
          </a:ln>
        </p:spPr>
        <p:txBody>
          <a:bodyPr>
            <a:normAutofit fontScale="85000" lnSpcReduction="20000"/>
          </a:bodyPr>
          <a:lstStyle/>
          <a:p>
            <a:r>
              <a:rPr lang="el-GR" sz="1700" b="1" i="1" u="sng" dirty="0" smtClean="0"/>
              <a:t>Άλωση του 1453 : </a:t>
            </a:r>
          </a:p>
          <a:p>
            <a:r>
              <a:rPr lang="el-GR" b="1" dirty="0" smtClean="0"/>
              <a:t>Κωνσταντίνος </a:t>
            </a:r>
            <a:r>
              <a:rPr lang="el-GR" b="1" dirty="0" err="1" smtClean="0"/>
              <a:t>ΙΑ΄Παλαιολόγος</a:t>
            </a:r>
            <a:r>
              <a:rPr lang="el-GR" b="1" dirty="0" smtClean="0"/>
              <a:t> – Μωάμεθ Β΄</a:t>
            </a:r>
            <a:r>
              <a:rPr lang="el-GR" dirty="0" smtClean="0"/>
              <a:t>: Ρούμελη </a:t>
            </a:r>
            <a:r>
              <a:rPr lang="el-GR" dirty="0" err="1" smtClean="0"/>
              <a:t>Χισάρ:ισχυρό</a:t>
            </a:r>
            <a:r>
              <a:rPr lang="el-GR" dirty="0" smtClean="0"/>
              <a:t> φρούριο στην </a:t>
            </a:r>
            <a:r>
              <a:rPr lang="el-GR" dirty="0" err="1" smtClean="0"/>
              <a:t>ευρωπαική</a:t>
            </a:r>
            <a:r>
              <a:rPr lang="el-GR" dirty="0" smtClean="0"/>
              <a:t> ακτή του Βοσπόρου.</a:t>
            </a:r>
          </a:p>
          <a:p>
            <a:r>
              <a:rPr lang="el-GR" b="1" dirty="0" smtClean="0"/>
              <a:t>Άλωση</a:t>
            </a:r>
            <a:r>
              <a:rPr lang="el-GR" dirty="0" smtClean="0"/>
              <a:t>: Τούρκοι: 300.000, Έλληνες: 8.000+ 3.000 μισθοφόροι + πανάρχαια τείχη</a:t>
            </a:r>
          </a:p>
          <a:p>
            <a:r>
              <a:rPr lang="el-GR" dirty="0" smtClean="0"/>
              <a:t>Επεισόδιο με τον </a:t>
            </a:r>
            <a:r>
              <a:rPr lang="el-GR" dirty="0" err="1" smtClean="0"/>
              <a:t>Φλαντανελά</a:t>
            </a:r>
            <a:r>
              <a:rPr lang="el-GR" dirty="0" smtClean="0"/>
              <a:t>: τόνωση ηθικού των Ελλήνων</a:t>
            </a:r>
          </a:p>
          <a:p>
            <a:r>
              <a:rPr lang="el-GR" dirty="0" smtClean="0"/>
              <a:t>Εντυπωσιακό τέχνασμα Τούρκων: πέρασμα 72 πλοίων από τη στεριά στον Κεράτιο κόλπο.</a:t>
            </a:r>
          </a:p>
          <a:p>
            <a:r>
              <a:rPr lang="el-GR" dirty="0" smtClean="0"/>
              <a:t>Τραυματισμός του Γενοβέζου φρούραρχου </a:t>
            </a:r>
            <a:r>
              <a:rPr lang="el-GR" dirty="0" err="1" smtClean="0"/>
              <a:t>Ιουστινιάνι</a:t>
            </a:r>
            <a:r>
              <a:rPr lang="el-GR" dirty="0" smtClean="0"/>
              <a:t> , αναταραχή, επακολούθηση σύγχυσης και πανικού. </a:t>
            </a:r>
          </a:p>
          <a:p>
            <a:r>
              <a:rPr lang="el-GR" b="1" dirty="0" smtClean="0"/>
              <a:t>«Η Πόλις εάλω»</a:t>
            </a:r>
          </a:p>
          <a:p>
            <a:endParaRPr lang="el-GR" dirty="0" smtClean="0"/>
          </a:p>
          <a:p>
            <a:endParaRPr lang="el-GR" dirty="0" smtClean="0"/>
          </a:p>
          <a:p>
            <a:endParaRPr lang="el-GR" dirty="0"/>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pic>
        <p:nvPicPr>
          <p:cNvPr id="13" name="Picture 4" descr="01"/>
          <p:cNvPicPr>
            <a:picLocks noGrp="1" noChangeAspect="1" noChangeArrowheads="1"/>
          </p:cNvPicPr>
          <p:nvPr>
            <p:ph type="pic" idx="1"/>
          </p:nvPr>
        </p:nvPicPr>
        <p:blipFill>
          <a:blip r:embed="rId3"/>
          <a:srcRect t="23872" b="23872"/>
          <a:stretch>
            <a:fillRect/>
          </a:stretch>
        </p:blipFill>
        <p:spPr>
          <a:xfrm>
            <a:off x="3000364" y="642918"/>
            <a:ext cx="5929354" cy="4214842"/>
          </a:xfrm>
          <a:noFill/>
          <a:ln w="38100">
            <a:solidFill>
              <a:srgbClr val="FFC000"/>
            </a:solidFill>
          </a:ln>
        </p:spPr>
      </p:pic>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228600"/>
            <a:ext cx="7572428" cy="758952"/>
          </a:xfrm>
          <a:solidFill>
            <a:srgbClr val="FFC000"/>
          </a:solidFill>
          <a:ln w="28575">
            <a:solidFill>
              <a:schemeClr val="tx1"/>
            </a:solidFill>
          </a:ln>
        </p:spPr>
        <p:txBody>
          <a:bodyPr>
            <a:noAutofit/>
          </a:bodyPr>
          <a:lstStyle/>
          <a:p>
            <a:r>
              <a:rPr lang="el-GR" sz="2400" dirty="0" smtClean="0"/>
              <a:t>Η ΤΕΧΝΗ ΤΗΣ ΕΠΟΧΗΣ ΤΩΝ ΠΑΛΑΙΟΛΟΓΩΝ: Η ΤΕΛΕΥΤΑΙΑ ΒΥΖΑΝΤΙΝΗ ΑΝΑΓΕΝΝΗΣΗ</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38</a:t>
            </a:fld>
            <a:endParaRPr lang="el-GR"/>
          </a:p>
        </p:txBody>
      </p:sp>
      <p:sp>
        <p:nvSpPr>
          <p:cNvPr id="5" name="4 - Θέση περιεχομένου"/>
          <p:cNvSpPr>
            <a:spLocks noGrp="1"/>
          </p:cNvSpPr>
          <p:nvPr>
            <p:ph sz="quarter" idx="1"/>
          </p:nvPr>
        </p:nvSpPr>
        <p:spPr>
          <a:xfrm>
            <a:off x="301752" y="1527048"/>
            <a:ext cx="8503920" cy="4759472"/>
          </a:xfrm>
        </p:spPr>
        <p:txBody>
          <a:bodyPr>
            <a:normAutofit lnSpcReduction="10000"/>
          </a:bodyPr>
          <a:lstStyle/>
          <a:p>
            <a:r>
              <a:rPr lang="el-GR" sz="2400" dirty="0" smtClean="0"/>
              <a:t>Η </a:t>
            </a:r>
            <a:r>
              <a:rPr lang="el-GR" sz="2400" b="1" dirty="0" smtClean="0"/>
              <a:t>μνημειώδης ζωγραφική </a:t>
            </a:r>
            <a:r>
              <a:rPr lang="el-GR" sz="2400" dirty="0" smtClean="0"/>
              <a:t>που είχε διακοπεί κατά τη Φραγκοκρατία στην Κωνσταντινούπολη,  επανεμφανίζεται στην πρωτεύουσα και υιοθετεί τις μεθόδους της ζωγραφικής των φορητών εικόνων </a:t>
            </a:r>
            <a:r>
              <a:rPr lang="el-GR" sz="2400" b="1" dirty="0" smtClean="0"/>
              <a:t>(λεπτότητα στην εκτέλεση, ψυχολογική έκφραση).</a:t>
            </a:r>
          </a:p>
          <a:p>
            <a:r>
              <a:rPr lang="el-GR" sz="2400" dirty="0" smtClean="0"/>
              <a:t>Το ψηφιδωτό αντικαθιστάται απ’ την </a:t>
            </a:r>
            <a:r>
              <a:rPr lang="el-GR" sz="2400" b="1" dirty="0" smtClean="0"/>
              <a:t>τοιχογραφία</a:t>
            </a:r>
            <a:r>
              <a:rPr lang="el-GR" sz="2400" dirty="0" smtClean="0"/>
              <a:t> (για λόγους οικονομικούς και αισθητικούς)- πηγή έμπνευσης της ζωγραφικής, οι μικρογραφίες χειρογράφων με θέματα απ’ τον ευαγγελικό κύκλο, το βίο της Παναγίας, τον Ακάθιστο Ύμνο, τους Βίους των αγίων (</a:t>
            </a:r>
            <a:r>
              <a:rPr lang="el-GR" sz="2400" b="1" dirty="0" smtClean="0"/>
              <a:t>έκφραση συναισθημάτων, ρεαλιστική απόδοση φυσιογνωμιών, βάθος στο χώρο, τοπία με δέντρα, βράχους, αρχιτεκτονήματα</a:t>
            </a:r>
            <a:r>
              <a:rPr lang="el-GR" sz="2400" dirty="0" smtClean="0"/>
              <a:t>).</a:t>
            </a:r>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 Τίτλος"/>
          <p:cNvSpPr>
            <a:spLocks noGrp="1"/>
          </p:cNvSpPr>
          <p:nvPr>
            <p:ph type="title"/>
          </p:nvPr>
        </p:nvSpPr>
        <p:spPr>
          <a:xfrm>
            <a:off x="285720" y="285728"/>
            <a:ext cx="8534400" cy="830390"/>
          </a:xfrm>
          <a:solidFill>
            <a:srgbClr val="FFC000"/>
          </a:solidFill>
          <a:ln w="28575">
            <a:solidFill>
              <a:schemeClr val="tx1">
                <a:lumMod val="65000"/>
                <a:lumOff val="35000"/>
              </a:schemeClr>
            </a:solidFill>
          </a:ln>
        </p:spPr>
        <p:txBody>
          <a:bodyPr>
            <a:normAutofit fontScale="90000"/>
          </a:bodyPr>
          <a:lstStyle/>
          <a:p>
            <a:r>
              <a:rPr lang="el-GR" sz="2800" dirty="0" smtClean="0"/>
              <a:t>Οι βυζαντινοί καλλιτέχνες υπογράφουν, για πρώτη φορά, τα έργα τους.</a:t>
            </a:r>
            <a:endParaRPr lang="el-GR" sz="28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39</a:t>
            </a:fld>
            <a:endParaRPr lang="el-GR"/>
          </a:p>
        </p:txBody>
      </p:sp>
      <p:sp>
        <p:nvSpPr>
          <p:cNvPr id="5" name="4 - Θέση περιεχομένου"/>
          <p:cNvSpPr>
            <a:spLocks noGrp="1"/>
          </p:cNvSpPr>
          <p:nvPr>
            <p:ph sz="quarter" idx="1"/>
          </p:nvPr>
        </p:nvSpPr>
        <p:spPr/>
        <p:txBody>
          <a:bodyPr>
            <a:normAutofit fontScale="92500" lnSpcReduction="10000"/>
          </a:bodyPr>
          <a:lstStyle/>
          <a:p>
            <a:pPr algn="just">
              <a:buNone/>
            </a:pPr>
            <a:r>
              <a:rPr lang="el-GR" sz="2000" dirty="0" smtClean="0"/>
              <a:t> -</a:t>
            </a:r>
            <a:r>
              <a:rPr lang="el-GR" sz="2400" b="1" dirty="0" smtClean="0"/>
              <a:t>Λαμπρό δείγμα ψηφιδωτού </a:t>
            </a:r>
            <a:r>
              <a:rPr lang="el-GR" sz="2400" dirty="0" smtClean="0"/>
              <a:t>(τέχνη υψηλή που εκπροσωπεί τους   αριστοκρατικούς και λόγιους κύκλους της πρωτεύουσας) στη </a:t>
            </a:r>
            <a:r>
              <a:rPr lang="el-GR" sz="2400" b="1" dirty="0" smtClean="0"/>
              <a:t>Μονή της Χώρας </a:t>
            </a:r>
            <a:r>
              <a:rPr lang="el-GR" sz="2400" dirty="0" smtClean="0"/>
              <a:t>(</a:t>
            </a:r>
            <a:r>
              <a:rPr lang="el-GR" sz="2400" dirty="0" err="1" smtClean="0"/>
              <a:t>κτίτοράς</a:t>
            </a:r>
            <a:r>
              <a:rPr lang="el-GR" sz="2400" dirty="0" smtClean="0"/>
              <a:t> της ο μεγάλος λογοθέτης Θεόδωρος </a:t>
            </a:r>
            <a:r>
              <a:rPr lang="el-GR" sz="2400" dirty="0" err="1" smtClean="0"/>
              <a:t>Μετοχίτης</a:t>
            </a:r>
            <a:r>
              <a:rPr lang="el-GR" sz="2400" dirty="0" smtClean="0"/>
              <a:t>) στην </a:t>
            </a:r>
            <a:r>
              <a:rPr lang="el-GR" sz="2400" b="1" dirty="0" smtClean="0"/>
              <a:t>Κων/</a:t>
            </a:r>
            <a:r>
              <a:rPr lang="el-GR" sz="2400" b="1" dirty="0" err="1" smtClean="0"/>
              <a:t>πολη</a:t>
            </a:r>
            <a:r>
              <a:rPr lang="el-GR" sz="2400" b="1" dirty="0" smtClean="0"/>
              <a:t> (14ος αι.)</a:t>
            </a:r>
          </a:p>
          <a:p>
            <a:pPr algn="just">
              <a:buNone/>
            </a:pPr>
            <a:r>
              <a:rPr lang="el-GR" sz="2400" dirty="0" smtClean="0"/>
              <a:t> -</a:t>
            </a:r>
            <a:r>
              <a:rPr lang="el-GR" sz="2400" b="1" dirty="0" smtClean="0"/>
              <a:t>τοιχογραφίες στις εκκλησίες του Μιστρά (αριστοκρατική τέχνη).</a:t>
            </a:r>
          </a:p>
          <a:p>
            <a:pPr algn="just">
              <a:buNone/>
            </a:pPr>
            <a:r>
              <a:rPr lang="el-GR" sz="2400" dirty="0" smtClean="0"/>
              <a:t> -</a:t>
            </a:r>
            <a:r>
              <a:rPr lang="el-GR" sz="2400" b="1" dirty="0" err="1" smtClean="0"/>
              <a:t>Θεσ</a:t>
            </a:r>
            <a:r>
              <a:rPr lang="el-GR" sz="2400" b="1" dirty="0" smtClean="0"/>
              <a:t>/νίκη</a:t>
            </a:r>
            <a:r>
              <a:rPr lang="el-GR" sz="2400" dirty="0" smtClean="0"/>
              <a:t>: τοιχογραφίες στο παρεκκλήσι του Αγ. Ευθυμίου, στο ναό του Αγ. Δημητρίου, στον </a:t>
            </a:r>
            <a:r>
              <a:rPr lang="el-GR" sz="2400" dirty="0" err="1" smtClean="0"/>
              <a:t>Άγ</a:t>
            </a:r>
            <a:r>
              <a:rPr lang="el-GR" sz="2400" dirty="0" smtClean="0"/>
              <a:t>. Νικόλαο τον Ορφανό, και ψηφιδωτά στους Αγίους Αποστόλους.</a:t>
            </a:r>
          </a:p>
          <a:p>
            <a:pPr algn="just">
              <a:buNone/>
            </a:pPr>
            <a:r>
              <a:rPr lang="el-GR" sz="2400" dirty="0" smtClean="0"/>
              <a:t> -</a:t>
            </a:r>
            <a:r>
              <a:rPr lang="el-GR" sz="2400" b="1" dirty="0" smtClean="0"/>
              <a:t>Βέροια: εκκλησία του Χριστού </a:t>
            </a:r>
            <a:r>
              <a:rPr lang="el-GR" sz="2400" dirty="0" smtClean="0"/>
              <a:t>(οι τοιχογραφίες της φιλοτεχνήθηκαν απ’   τον </a:t>
            </a:r>
            <a:r>
              <a:rPr lang="el-GR" sz="2400" dirty="0" err="1" smtClean="0"/>
              <a:t>Θεσσαλονικέα</a:t>
            </a:r>
            <a:r>
              <a:rPr lang="el-GR" sz="2400" dirty="0" smtClean="0"/>
              <a:t> </a:t>
            </a:r>
            <a:r>
              <a:rPr lang="el-GR" sz="2400" b="1" dirty="0" smtClean="0"/>
              <a:t>ζωγράφο </a:t>
            </a:r>
            <a:r>
              <a:rPr lang="el-GR" sz="2400" b="1" dirty="0" err="1" smtClean="0"/>
              <a:t>Καλλιέργη</a:t>
            </a:r>
            <a:r>
              <a:rPr lang="el-GR" sz="2400" b="1" dirty="0" smtClean="0"/>
              <a:t>, που υπογράφει με υπερηφάνεια: «όλης </a:t>
            </a:r>
            <a:r>
              <a:rPr lang="el-GR" sz="2400" b="1" dirty="0" err="1" smtClean="0"/>
              <a:t>Θετταλίας</a:t>
            </a:r>
            <a:r>
              <a:rPr lang="el-GR" sz="2400" b="1" dirty="0" smtClean="0"/>
              <a:t> άριστος ζωγράφος»).</a:t>
            </a:r>
          </a:p>
          <a:p>
            <a:pPr algn="just">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142852"/>
            <a:ext cx="8534400" cy="844700"/>
          </a:xfrm>
          <a:solidFill>
            <a:schemeClr val="accent2">
              <a:lumMod val="20000"/>
              <a:lumOff val="80000"/>
            </a:schemeClr>
          </a:solidFill>
          <a:ln w="28575">
            <a:solidFill>
              <a:schemeClr val="tx1"/>
            </a:solidFill>
          </a:ln>
        </p:spPr>
        <p:txBody>
          <a:bodyPr>
            <a:normAutofit/>
          </a:bodyPr>
          <a:lstStyle/>
          <a:p>
            <a:r>
              <a:rPr lang="el-GR" sz="2400" dirty="0" smtClean="0"/>
              <a:t>Εσωτερική πολιτική των βυζαντινών αυτοκρατόρων κατά την περίοδο της Εικονομαχίας</a:t>
            </a:r>
            <a:endParaRPr lang="el-GR" sz="2400" dirty="0"/>
          </a:p>
        </p:txBody>
      </p:sp>
      <p:sp>
        <p:nvSpPr>
          <p:cNvPr id="3" name="2 - Θέση περιεχομένου"/>
          <p:cNvSpPr>
            <a:spLocks noGrp="1"/>
          </p:cNvSpPr>
          <p:nvPr>
            <p:ph sz="half" idx="1"/>
          </p:nvPr>
        </p:nvSpPr>
        <p:spPr>
          <a:xfrm>
            <a:off x="301752" y="1371600"/>
            <a:ext cx="4038600" cy="4914920"/>
          </a:xfrm>
          <a:ln w="28575">
            <a:solidFill>
              <a:schemeClr val="tx1"/>
            </a:solidFill>
          </a:ln>
        </p:spPr>
        <p:txBody>
          <a:bodyPr>
            <a:normAutofit fontScale="92500" lnSpcReduction="20000"/>
          </a:bodyPr>
          <a:lstStyle/>
          <a:p>
            <a:r>
              <a:rPr lang="el-GR" sz="2000" dirty="0" smtClean="0"/>
              <a:t>Θρησκευτική πολιτική: Η εικονομαχία : </a:t>
            </a:r>
            <a:r>
              <a:rPr lang="el-GR" sz="2000" dirty="0" err="1" smtClean="0"/>
              <a:t>Ίσαυροι</a:t>
            </a:r>
            <a:r>
              <a:rPr lang="el-GR" sz="2000" dirty="0" smtClean="0"/>
              <a:t>: έλεγχος στην εκκλησία</a:t>
            </a:r>
          </a:p>
          <a:p>
            <a:r>
              <a:rPr lang="el-GR" sz="2000" dirty="0" smtClean="0"/>
              <a:t>8</a:t>
            </a:r>
            <a:r>
              <a:rPr lang="el-GR" sz="2000" baseline="30000" dirty="0" smtClean="0"/>
              <a:t>ος</a:t>
            </a:r>
            <a:r>
              <a:rPr lang="el-GR" sz="2000" dirty="0" smtClean="0"/>
              <a:t> αιώνας: λατρεία εικόνων, λειψάνων, κειμηλίων: </a:t>
            </a:r>
            <a:r>
              <a:rPr lang="el-GR" sz="2000" dirty="0" err="1" smtClean="0"/>
              <a:t>Άραβες=οι</a:t>
            </a:r>
            <a:r>
              <a:rPr lang="el-GR" sz="2000" dirty="0" smtClean="0"/>
              <a:t> Χριστιανοί είναι ειδωλολάτρες.</a:t>
            </a:r>
          </a:p>
          <a:p>
            <a:r>
              <a:rPr lang="el-GR" sz="2000" dirty="0" smtClean="0"/>
              <a:t>Πληθώρα </a:t>
            </a:r>
            <a:r>
              <a:rPr lang="el-GR" sz="2000" dirty="0" err="1" smtClean="0"/>
              <a:t>μοναστηριών=αφορολόγητα</a:t>
            </a:r>
            <a:endParaRPr lang="el-GR" sz="2000" dirty="0" smtClean="0"/>
          </a:p>
          <a:p>
            <a:r>
              <a:rPr lang="el-GR" sz="2000" dirty="0" smtClean="0"/>
              <a:t>Σκληρή πολιτική </a:t>
            </a:r>
            <a:r>
              <a:rPr lang="el-GR" sz="2000" dirty="0" err="1" smtClean="0"/>
              <a:t>Ισαύρων</a:t>
            </a:r>
            <a:r>
              <a:rPr lang="el-GR" sz="1600" dirty="0" smtClean="0"/>
              <a:t>-Εκκλησία  &amp; </a:t>
            </a:r>
            <a:r>
              <a:rPr lang="el-GR" sz="1600" dirty="0" err="1" smtClean="0"/>
              <a:t>λαός=εικονολάτρες</a:t>
            </a:r>
            <a:r>
              <a:rPr lang="el-GR" sz="1600" dirty="0" smtClean="0"/>
              <a:t> </a:t>
            </a:r>
          </a:p>
          <a:p>
            <a:r>
              <a:rPr lang="el-GR" sz="2000" dirty="0" smtClean="0"/>
              <a:t>Τα μέτρα του Λέοντα Γ΄ : απαγόρευση της προσκύνησης των εικόνων.</a:t>
            </a:r>
          </a:p>
          <a:p>
            <a:r>
              <a:rPr lang="el-GR" sz="2000" dirty="0" smtClean="0"/>
              <a:t>Η αντίδραση: Ιωάννης ο Δαμασκηνός (πραγματεία υπέρ των εικόνων με θεολογικά, δογματικά και φιλοσοφικά επιχειρήματα)</a:t>
            </a:r>
          </a:p>
          <a:p>
            <a:endParaRPr lang="el-GR" sz="2000" dirty="0"/>
          </a:p>
        </p:txBody>
      </p:sp>
      <p:sp>
        <p:nvSpPr>
          <p:cNvPr id="4" name="3 - Θέση περιεχομένου"/>
          <p:cNvSpPr>
            <a:spLocks noGrp="1"/>
          </p:cNvSpPr>
          <p:nvPr>
            <p:ph sz="half" idx="2"/>
          </p:nvPr>
        </p:nvSpPr>
        <p:spPr>
          <a:xfrm>
            <a:off x="4800600" y="1371600"/>
            <a:ext cx="4038600" cy="4914920"/>
          </a:xfrm>
          <a:ln w="28575">
            <a:solidFill>
              <a:schemeClr val="tx1"/>
            </a:solidFill>
          </a:ln>
        </p:spPr>
        <p:txBody>
          <a:bodyPr>
            <a:normAutofit fontScale="92500" lnSpcReduction="20000"/>
          </a:bodyPr>
          <a:lstStyle/>
          <a:p>
            <a:r>
              <a:rPr lang="el-GR" sz="2000" b="1" dirty="0" err="1" smtClean="0"/>
              <a:t>Α΄φάση</a:t>
            </a:r>
            <a:r>
              <a:rPr lang="el-GR" sz="2000" b="1" dirty="0" smtClean="0"/>
              <a:t>: 726-787:</a:t>
            </a:r>
          </a:p>
          <a:p>
            <a:r>
              <a:rPr lang="el-GR" sz="2000" dirty="0" smtClean="0"/>
              <a:t>Επανάσταση Ελλαδικών &amp; Πάπα. Τιμωρία του </a:t>
            </a:r>
            <a:r>
              <a:rPr lang="el-GR" sz="2000" dirty="0" err="1" smtClean="0"/>
              <a:t>απ΄τον</a:t>
            </a:r>
            <a:r>
              <a:rPr lang="el-GR" sz="2000" dirty="0" smtClean="0"/>
              <a:t> Λέοντα Γ΄: Αφαίρεση Ιλλυρικού από τη δικαιοδοσία του.</a:t>
            </a:r>
          </a:p>
          <a:p>
            <a:r>
              <a:rPr lang="el-GR" sz="2000" dirty="0" smtClean="0"/>
              <a:t>787: Ειρήνη η Αθηναία: Σύνοδος στη Νίκαια: Αναστήλωση των εικόνων.</a:t>
            </a:r>
          </a:p>
          <a:p>
            <a:r>
              <a:rPr lang="el-GR" sz="2000" b="1" dirty="0" err="1" smtClean="0"/>
              <a:t>Β΄φάση</a:t>
            </a:r>
            <a:r>
              <a:rPr lang="el-GR" sz="2000" b="1" dirty="0" smtClean="0"/>
              <a:t>: 815-843</a:t>
            </a:r>
            <a:r>
              <a:rPr lang="el-GR" sz="2000" dirty="0" smtClean="0"/>
              <a:t>: </a:t>
            </a:r>
            <a:r>
              <a:rPr lang="el-GR" sz="2000" dirty="0" err="1" smtClean="0"/>
              <a:t>Θεόφιλος=οξύτητες</a:t>
            </a:r>
            <a:r>
              <a:rPr lang="el-GR" sz="2000" dirty="0" smtClean="0"/>
              <a:t>.</a:t>
            </a:r>
          </a:p>
          <a:p>
            <a:r>
              <a:rPr lang="el-GR" sz="2000" dirty="0" smtClean="0"/>
              <a:t>843: Θεοδώρα: επίτροπος του ανήλικου αυτοκράτορα γιου της. Σύνοδος Κωνσταντινούπολης-Αναστήλωση των εικόνων. (Κυριακή της Ορθοδοξίας)</a:t>
            </a:r>
          </a:p>
          <a:p>
            <a:r>
              <a:rPr lang="el-GR" sz="2000" dirty="0" smtClean="0"/>
              <a:t>Αντίθεση Ανατολής – Δύσης. Κράτος &amp; Εκκλησία= αδερφωμένα-ιεραποστολές</a:t>
            </a:r>
            <a:endParaRPr lang="el-GR" sz="2000" dirty="0"/>
          </a:p>
        </p:txBody>
      </p:sp>
      <p:sp>
        <p:nvSpPr>
          <p:cNvPr id="5" name="4 - Θέση αριθμού διαφάνειας"/>
          <p:cNvSpPr>
            <a:spLocks noGrp="1"/>
          </p:cNvSpPr>
          <p:nvPr>
            <p:ph type="sldNum" sz="quarter" idx="12"/>
          </p:nvPr>
        </p:nvSpPr>
        <p:spPr/>
        <p:txBody>
          <a:bodyPr/>
          <a:lstStyle/>
          <a:p>
            <a:fld id="{57DF9E29-0006-441D-B51B-D0DC308C0733}" type="slidenum">
              <a:rPr lang="el-GR" smtClean="0"/>
              <a:pPr/>
              <a:t>4</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214290"/>
            <a:ext cx="6357982" cy="785818"/>
          </a:xfrm>
          <a:solidFill>
            <a:srgbClr val="FFC000"/>
          </a:solidFill>
          <a:ln w="28575">
            <a:solidFill>
              <a:schemeClr val="tx1"/>
            </a:solidFill>
          </a:ln>
        </p:spPr>
        <p:txBody>
          <a:bodyPr anchor="t">
            <a:noAutofit/>
          </a:bodyPr>
          <a:lstStyle/>
          <a:p>
            <a:r>
              <a:rPr lang="el-GR" sz="2400" b="1" dirty="0" smtClean="0"/>
              <a:t>Οι Σχολές της εποχής των Παλαιολόγων:</a:t>
            </a:r>
            <a:br>
              <a:rPr lang="el-GR" sz="2400" b="1" dirty="0" smtClean="0"/>
            </a:br>
            <a:r>
              <a:rPr lang="el-GR" sz="2400" b="1" dirty="0" smtClean="0"/>
              <a:t>       α) Κων/</a:t>
            </a:r>
            <a:r>
              <a:rPr lang="el-GR" sz="2400" b="1" dirty="0" err="1" smtClean="0"/>
              <a:t>πολης</a:t>
            </a:r>
            <a:r>
              <a:rPr lang="el-GR" sz="2400" b="1" dirty="0" smtClean="0"/>
              <a:t>, β) </a:t>
            </a:r>
            <a:r>
              <a:rPr lang="el-GR" sz="2400" b="1" dirty="0" err="1" smtClean="0"/>
              <a:t>Θεσ</a:t>
            </a:r>
            <a:r>
              <a:rPr lang="el-GR" sz="2400" b="1" dirty="0" smtClean="0"/>
              <a:t>/νίκης     </a:t>
            </a:r>
            <a:r>
              <a:rPr lang="el-GR" sz="2800" dirty="0" smtClean="0"/>
              <a:t/>
            </a:r>
            <a:br>
              <a:rPr lang="el-GR" sz="2800" dirty="0" smtClean="0"/>
            </a:br>
            <a:endParaRPr lang="el-GR" sz="28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40</a:t>
            </a:fld>
            <a:endParaRPr lang="el-GR"/>
          </a:p>
        </p:txBody>
      </p:sp>
      <p:sp>
        <p:nvSpPr>
          <p:cNvPr id="5" name="4 - Θέση περιεχομένου"/>
          <p:cNvSpPr>
            <a:spLocks noGrp="1"/>
          </p:cNvSpPr>
          <p:nvPr>
            <p:ph sz="quarter" idx="1"/>
          </p:nvPr>
        </p:nvSpPr>
        <p:spPr/>
        <p:txBody>
          <a:bodyPr>
            <a:normAutofit/>
          </a:bodyPr>
          <a:lstStyle/>
          <a:p>
            <a:r>
              <a:rPr lang="el-GR" sz="2000" dirty="0" smtClean="0"/>
              <a:t>-</a:t>
            </a:r>
            <a:r>
              <a:rPr lang="el-GR" sz="2400" b="1" dirty="0" smtClean="0"/>
              <a:t>Διαφορετική τεχνοτροπία </a:t>
            </a:r>
            <a:r>
              <a:rPr lang="el-GR" sz="2400" dirty="0" smtClean="0"/>
              <a:t>(</a:t>
            </a:r>
            <a:r>
              <a:rPr lang="el-GR" sz="2400" b="1" dirty="0" smtClean="0"/>
              <a:t>ρωμαλέες μορφές, πλατιά πρόσωπα, έκφραση πάθους, έντονες αντιθέσεις χρωμάτων</a:t>
            </a:r>
            <a:r>
              <a:rPr lang="el-GR" sz="2400" dirty="0" smtClean="0"/>
              <a:t>): </a:t>
            </a:r>
            <a:r>
              <a:rPr lang="el-GR" sz="2400" b="1" dirty="0" err="1" smtClean="0"/>
              <a:t>Θεσ</a:t>
            </a:r>
            <a:r>
              <a:rPr lang="el-GR" sz="2400" b="1" dirty="0" smtClean="0"/>
              <a:t>/νίκη-&gt; Μανουήλ Πανσέληνος</a:t>
            </a:r>
            <a:r>
              <a:rPr lang="el-GR" sz="2400" dirty="0" smtClean="0"/>
              <a:t> (ζωγράφος του Πρωτάτου του Αγίου Όρους), εργαστήρι των </a:t>
            </a:r>
            <a:r>
              <a:rPr lang="el-GR" sz="2400" b="1" dirty="0" err="1" smtClean="0"/>
              <a:t>Μιχ</a:t>
            </a:r>
            <a:r>
              <a:rPr lang="el-GR" sz="2400" b="1" dirty="0" smtClean="0"/>
              <a:t>. </a:t>
            </a:r>
            <a:r>
              <a:rPr lang="el-GR" sz="2400" b="1" dirty="0" err="1" smtClean="0"/>
              <a:t>Αστραπά</a:t>
            </a:r>
            <a:r>
              <a:rPr lang="el-GR" sz="2400" b="1" dirty="0" smtClean="0"/>
              <a:t> + Ευτύχιου </a:t>
            </a:r>
            <a:r>
              <a:rPr lang="el-GR" sz="2400" dirty="0" smtClean="0"/>
              <a:t>-&gt; </a:t>
            </a:r>
            <a:r>
              <a:rPr lang="el-GR" sz="2400" b="1" dirty="0" smtClean="0"/>
              <a:t>αγιογραφίες σε πολλές εκκλησίες της Σερβία</a:t>
            </a:r>
            <a:r>
              <a:rPr lang="el-GR" sz="2400" dirty="0" smtClean="0"/>
              <a:t>ς.</a:t>
            </a:r>
          </a:p>
          <a:p>
            <a:r>
              <a:rPr lang="el-GR" sz="2400" dirty="0" smtClean="0"/>
              <a:t>-</a:t>
            </a:r>
            <a:r>
              <a:rPr lang="el-GR" sz="2400" b="1" dirty="0" smtClean="0"/>
              <a:t>Δύο οι Σχολές της εποχής των Παλαιολόγων:</a:t>
            </a:r>
          </a:p>
          <a:p>
            <a:pPr>
              <a:buNone/>
            </a:pPr>
            <a:r>
              <a:rPr lang="el-GR" sz="2400" b="1" dirty="0" smtClean="0"/>
              <a:t>       α) Κων/</a:t>
            </a:r>
            <a:r>
              <a:rPr lang="el-GR" sz="2400" b="1" dirty="0" err="1" smtClean="0"/>
              <a:t>πολης</a:t>
            </a:r>
            <a:r>
              <a:rPr lang="el-GR" sz="2400" b="1" dirty="0" smtClean="0"/>
              <a:t>, β) </a:t>
            </a:r>
            <a:r>
              <a:rPr lang="el-GR" sz="2400" b="1" dirty="0" err="1" smtClean="0"/>
              <a:t>Θεσ</a:t>
            </a:r>
            <a:r>
              <a:rPr lang="el-GR" sz="2400" b="1" dirty="0" smtClean="0"/>
              <a:t>/νίκης     </a:t>
            </a:r>
          </a:p>
          <a:p>
            <a:r>
              <a:rPr lang="el-GR" sz="2400" dirty="0" smtClean="0"/>
              <a:t>-</a:t>
            </a:r>
            <a:r>
              <a:rPr lang="el-GR" sz="2400" b="1" dirty="0" smtClean="0"/>
              <a:t>Επαρχιακά εργαστήρια σ’ όλα τα Βαλκάνια</a:t>
            </a:r>
            <a:r>
              <a:rPr lang="el-GR" sz="2400" dirty="0" smtClean="0"/>
              <a:t>, ανοιχτά στις βυζαντινές επιδράσεις, και χωρίς εθνικό χαρακτήρα, εξαρτημένα μόνο απ’ την </a:t>
            </a:r>
            <a:r>
              <a:rPr lang="el-GR" sz="2400" b="1" dirty="0" smtClean="0"/>
              <a:t>ορθόδοξη παράδοση</a:t>
            </a:r>
            <a:r>
              <a:rPr lang="el-GR" sz="2400" dirty="0" smtClean="0"/>
              <a:t>).</a:t>
            </a:r>
            <a:endParaRPr lang="el-GR" sz="24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357166"/>
            <a:ext cx="7786742" cy="630386"/>
          </a:xfrm>
          <a:solidFill>
            <a:schemeClr val="accent1">
              <a:lumMod val="40000"/>
              <a:lumOff val="60000"/>
            </a:schemeClr>
          </a:solidFill>
          <a:ln w="28575">
            <a:solidFill>
              <a:schemeClr val="tx1"/>
            </a:solidFill>
          </a:ln>
        </p:spPr>
        <p:txBody>
          <a:bodyPr>
            <a:normAutofit/>
          </a:bodyPr>
          <a:lstStyle/>
          <a:p>
            <a:r>
              <a:rPr lang="el-GR" sz="2800" dirty="0" smtClean="0"/>
              <a:t>Διαφοροποιήσεις στο Δυτικοευρωπαϊκό κόσμο </a:t>
            </a:r>
            <a:endParaRPr lang="el-GR" sz="28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41</a:t>
            </a:fld>
            <a:endParaRPr lang="el-GR"/>
          </a:p>
        </p:txBody>
      </p:sp>
      <p:sp>
        <p:nvSpPr>
          <p:cNvPr id="5" name="4 - Θέση περιεχομένου"/>
          <p:cNvSpPr>
            <a:spLocks noGrp="1"/>
          </p:cNvSpPr>
          <p:nvPr>
            <p:ph sz="half" idx="1"/>
          </p:nvPr>
        </p:nvSpPr>
        <p:spPr>
          <a:xfrm>
            <a:off x="301752" y="1371600"/>
            <a:ext cx="4038600" cy="4629168"/>
          </a:xfrm>
          <a:ln w="38100">
            <a:solidFill>
              <a:schemeClr val="tx1"/>
            </a:solidFill>
          </a:ln>
        </p:spPr>
        <p:txBody>
          <a:bodyPr>
            <a:normAutofit lnSpcReduction="10000"/>
          </a:bodyPr>
          <a:lstStyle/>
          <a:p>
            <a:r>
              <a:rPr lang="el-GR" sz="2000" dirty="0" smtClean="0"/>
              <a:t>Διαφοροποιήσεις στο Δυτικοευρωπαϊκό κόσμο  </a:t>
            </a:r>
          </a:p>
          <a:p>
            <a:r>
              <a:rPr lang="el-GR" sz="2000" dirty="0" smtClean="0"/>
              <a:t>11</a:t>
            </a:r>
            <a:r>
              <a:rPr lang="el-GR" sz="2000" baseline="30000" dirty="0" smtClean="0"/>
              <a:t>ος</a:t>
            </a:r>
            <a:r>
              <a:rPr lang="el-GR" sz="2000" dirty="0" smtClean="0"/>
              <a:t> αι: πόλεις = οικονομικά κέντρα -&gt; αστική τάξη (Εθνικά Κράτη)</a:t>
            </a:r>
          </a:p>
          <a:p>
            <a:r>
              <a:rPr lang="el-GR" sz="2000" dirty="0" smtClean="0"/>
              <a:t>παπική εκκλησία / κοσμικοί ηγεμόνες -&gt; «έρις περιβολής» (Γερμανία)</a:t>
            </a:r>
          </a:p>
          <a:p>
            <a:r>
              <a:rPr lang="el-GR" sz="2000" dirty="0" smtClean="0"/>
              <a:t>αιχμαλωσία της </a:t>
            </a:r>
            <a:r>
              <a:rPr lang="en-US" sz="2000" dirty="0" smtClean="0"/>
              <a:t>Avignon </a:t>
            </a:r>
            <a:r>
              <a:rPr lang="el-GR" sz="2000" dirty="0" smtClean="0"/>
              <a:t>(Γαλλία)</a:t>
            </a:r>
          </a:p>
          <a:p>
            <a:r>
              <a:rPr lang="el-GR" sz="2000" dirty="0" smtClean="0"/>
              <a:t>υπογραφή της </a:t>
            </a:r>
            <a:r>
              <a:rPr lang="en-US" sz="2000" dirty="0" smtClean="0"/>
              <a:t>Magna Charta </a:t>
            </a:r>
            <a:r>
              <a:rPr lang="el-GR" sz="2000" dirty="0" smtClean="0"/>
              <a:t>(1215)</a:t>
            </a:r>
          </a:p>
          <a:p>
            <a:r>
              <a:rPr lang="el-GR" sz="2000" dirty="0" smtClean="0"/>
              <a:t>100 χρόνια πόλεμος (Άγγλων –Γάλλων: 1337-1453)</a:t>
            </a:r>
          </a:p>
          <a:p>
            <a:endParaRPr lang="el-GR" sz="2000" dirty="0"/>
          </a:p>
        </p:txBody>
      </p:sp>
      <p:sp>
        <p:nvSpPr>
          <p:cNvPr id="6" name="5 - Θέση περιεχομένου"/>
          <p:cNvSpPr>
            <a:spLocks noGrp="1"/>
          </p:cNvSpPr>
          <p:nvPr>
            <p:ph sz="half" idx="2"/>
          </p:nvPr>
        </p:nvSpPr>
        <p:spPr>
          <a:xfrm>
            <a:off x="4800600" y="1371600"/>
            <a:ext cx="4038600" cy="4629168"/>
          </a:xfrm>
          <a:ln w="28575">
            <a:solidFill>
              <a:schemeClr val="tx1"/>
            </a:solidFill>
          </a:ln>
        </p:spPr>
        <p:txBody>
          <a:bodyPr>
            <a:normAutofit lnSpcReduction="10000"/>
          </a:bodyPr>
          <a:lstStyle/>
          <a:p>
            <a:pPr>
              <a:buNone/>
            </a:pPr>
            <a:r>
              <a:rPr lang="el-GR" sz="2000" b="1" dirty="0" smtClean="0"/>
              <a:t>Τέλος Μεσαίωνα -&gt; Ανατολή    Νέων Χρόνων -&gt; Αναγέννηση</a:t>
            </a:r>
            <a:r>
              <a:rPr lang="el-GR" sz="2000" dirty="0" smtClean="0"/>
              <a:t>.</a:t>
            </a:r>
          </a:p>
          <a:p>
            <a:pPr>
              <a:buNone/>
            </a:pPr>
            <a:r>
              <a:rPr lang="el-GR" sz="2000" dirty="0" smtClean="0"/>
              <a:t>Πόλεις: Τράπεζες, χρηματιστικές επιχειρήσεις (βιοτεχνίες + έμποροι) -&gt; προοδευτικότητα Αστικά κέντρα, Ιταλία, Βενετία, Γένουα, Πίζα, Νεάπολη, Μασσαλία, Λονδίνο, Αμβούργο, Πράγα.</a:t>
            </a:r>
          </a:p>
          <a:p>
            <a:pPr>
              <a:buNone/>
            </a:pPr>
            <a:r>
              <a:rPr lang="el-GR" sz="2000" dirty="0" smtClean="0"/>
              <a:t>-φεουδάρχες-&gt; επιβολή φόρων στις πόλεις -&gt; αντίδραση αστών -&gt; ανεξαρτησία πόλεων (αυτοδιοίκηση + άλλα προνόμια) </a:t>
            </a:r>
          </a:p>
          <a:p>
            <a:pPr>
              <a:buNone/>
            </a:pPr>
            <a:endParaRPr lang="el-GR" sz="2000" dirty="0" smtClean="0"/>
          </a:p>
          <a:p>
            <a:pPr>
              <a:buNone/>
            </a:pPr>
            <a:endParaRPr lang="el-GR" sz="2000" dirty="0" smtClean="0"/>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714612" y="228600"/>
            <a:ext cx="4429156" cy="758952"/>
          </a:xfrm>
          <a:solidFill>
            <a:srgbClr val="FFC000"/>
          </a:solidFill>
          <a:ln w="28575">
            <a:solidFill>
              <a:schemeClr val="tx1"/>
            </a:solidFill>
          </a:ln>
        </p:spPr>
        <p:txBody>
          <a:bodyPr/>
          <a:lstStyle/>
          <a:p>
            <a:r>
              <a:rPr lang="el-GR" dirty="0" smtClean="0"/>
              <a:t>Δυτική Ευρώπη</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42</a:t>
            </a:fld>
            <a:endParaRPr lang="el-GR"/>
          </a:p>
        </p:txBody>
      </p:sp>
      <p:sp>
        <p:nvSpPr>
          <p:cNvPr id="5" name="4 - Θέση περιεχομένου"/>
          <p:cNvSpPr>
            <a:spLocks noGrp="1"/>
          </p:cNvSpPr>
          <p:nvPr>
            <p:ph sz="half" idx="1"/>
          </p:nvPr>
        </p:nvSpPr>
        <p:spPr>
          <a:ln w="38100">
            <a:solidFill>
              <a:schemeClr val="tx1"/>
            </a:solidFill>
          </a:ln>
        </p:spPr>
        <p:txBody>
          <a:bodyPr>
            <a:noAutofit/>
          </a:bodyPr>
          <a:lstStyle/>
          <a:p>
            <a:r>
              <a:rPr lang="el-GR" sz="1600" dirty="0" smtClean="0"/>
              <a:t>Άλλοι παράγοντες: πόλεις +βασιλιάδες-&gt; οργάνωση μισθοφορικών στρατών-&gt; ενίσχυση κεντρικής εξουσίας (πυροβόλα όπλα + πεζικό/ φεουδαρχικοί πύργοι + ιππότες -&gt; παρακμή φεουδαρχίας-&gt; υποταγή φεουδαρχών στο βασιλιά) , (Εθνικά Κράτη).</a:t>
            </a:r>
          </a:p>
          <a:p>
            <a:r>
              <a:rPr lang="el-GR" sz="1600" dirty="0" smtClean="0"/>
              <a:t>Φεουδάρχες = αξιωματούχοι του βασιλιά.</a:t>
            </a:r>
          </a:p>
          <a:p>
            <a:r>
              <a:rPr lang="el-GR" sz="1600" dirty="0" smtClean="0"/>
              <a:t>Εθνικά Κράτη: </a:t>
            </a:r>
            <a:r>
              <a:rPr lang="el-GR" sz="1600" b="1" dirty="0" smtClean="0"/>
              <a:t>Γαλλία:</a:t>
            </a:r>
            <a:r>
              <a:rPr lang="el-GR" sz="1600" dirty="0" smtClean="0"/>
              <a:t> 1</a:t>
            </a:r>
            <a:r>
              <a:rPr lang="el-GR" sz="1600" baseline="30000" dirty="0" smtClean="0"/>
              <a:t>ο</a:t>
            </a:r>
            <a:r>
              <a:rPr lang="el-GR" sz="1600" dirty="0" smtClean="0"/>
              <a:t> εθνικό κράτος της Ευρώπης, </a:t>
            </a:r>
          </a:p>
          <a:p>
            <a:r>
              <a:rPr lang="el-GR" sz="1600" b="1" dirty="0" smtClean="0"/>
              <a:t>Αγγλία: </a:t>
            </a:r>
            <a:r>
              <a:rPr lang="el-GR" sz="1600" dirty="0" err="1" smtClean="0"/>
              <a:t>Νορμανδοί+Κέλτες+Σάξωνες</a:t>
            </a:r>
            <a:r>
              <a:rPr lang="el-GR" sz="1600" dirty="0" smtClean="0"/>
              <a:t>-&gt; αγγλικό έθνος.</a:t>
            </a:r>
          </a:p>
          <a:p>
            <a:r>
              <a:rPr lang="el-GR" sz="1600" dirty="0" smtClean="0"/>
              <a:t>Ισχυρή μοναρχία</a:t>
            </a:r>
          </a:p>
          <a:p>
            <a:r>
              <a:rPr lang="el-GR" sz="1600" dirty="0" smtClean="0"/>
              <a:t>Εμφύλιος πόλεμος (πόλεμος των δύο ρόδων) </a:t>
            </a:r>
            <a:endParaRPr lang="el-GR" sz="1600" dirty="0"/>
          </a:p>
        </p:txBody>
      </p:sp>
      <p:sp>
        <p:nvSpPr>
          <p:cNvPr id="6" name="5 - Θέση περιεχομένου"/>
          <p:cNvSpPr>
            <a:spLocks noGrp="1"/>
          </p:cNvSpPr>
          <p:nvPr>
            <p:ph sz="half" idx="2"/>
          </p:nvPr>
        </p:nvSpPr>
        <p:spPr>
          <a:xfrm>
            <a:off x="4800600" y="1371600"/>
            <a:ext cx="4038600" cy="4700606"/>
          </a:xfrm>
          <a:ln w="38100">
            <a:solidFill>
              <a:schemeClr val="tx1"/>
            </a:solidFill>
          </a:ln>
        </p:spPr>
        <p:txBody>
          <a:bodyPr>
            <a:normAutofit fontScale="85000" lnSpcReduction="20000"/>
          </a:bodyPr>
          <a:lstStyle/>
          <a:p>
            <a:r>
              <a:rPr lang="el-GR" sz="2000" b="1" dirty="0" smtClean="0"/>
              <a:t>Γερμανία:</a:t>
            </a:r>
            <a:r>
              <a:rPr lang="el-GR" sz="2000" dirty="0" smtClean="0"/>
              <a:t> Εκλέκτορες-&gt; αυτοκράτορας</a:t>
            </a:r>
          </a:p>
          <a:p>
            <a:r>
              <a:rPr lang="el-GR" sz="2000" b="1" dirty="0" smtClean="0"/>
              <a:t>Ιταλία</a:t>
            </a:r>
            <a:r>
              <a:rPr lang="el-GR" sz="2000" dirty="0" smtClean="0"/>
              <a:t>: Ανεξάρτητες «δημοκρατίες»  α) </a:t>
            </a:r>
            <a:r>
              <a:rPr lang="el-GR" sz="2000" b="1" dirty="0" smtClean="0"/>
              <a:t>Βενετία:</a:t>
            </a:r>
            <a:r>
              <a:rPr lang="el-GR" sz="2000" dirty="0" smtClean="0"/>
              <a:t> Δόγης, Συμβούλιο των Δέκα. </a:t>
            </a:r>
          </a:p>
          <a:p>
            <a:pPr>
              <a:buNone/>
            </a:pPr>
            <a:r>
              <a:rPr lang="el-GR" sz="2000" dirty="0" smtClean="0"/>
              <a:t>β</a:t>
            </a:r>
            <a:r>
              <a:rPr lang="el-GR" sz="2000" b="1" dirty="0" smtClean="0"/>
              <a:t>) Φλωρεντία</a:t>
            </a:r>
            <a:r>
              <a:rPr lang="el-GR" sz="2000" dirty="0" smtClean="0"/>
              <a:t>: Μέδικοι (μεγάλη αστική οικογένεια) </a:t>
            </a:r>
          </a:p>
          <a:p>
            <a:pPr>
              <a:buNone/>
            </a:pPr>
            <a:r>
              <a:rPr lang="el-GR" sz="2000" dirty="0" smtClean="0"/>
              <a:t>Κοσμική εξουσία / Εξουσία του Πάπα</a:t>
            </a:r>
          </a:p>
          <a:p>
            <a:pPr>
              <a:buNone/>
            </a:pPr>
            <a:r>
              <a:rPr lang="el-GR" sz="2000" dirty="0" smtClean="0"/>
              <a:t>«</a:t>
            </a:r>
            <a:r>
              <a:rPr lang="el-GR" sz="2000" b="1" dirty="0" smtClean="0"/>
              <a:t>Έρις της περιβολής</a:t>
            </a:r>
            <a:r>
              <a:rPr lang="el-GR" sz="2000" dirty="0" smtClean="0"/>
              <a:t>»: διαμάχη Πάπα - Γερμανού Αυτοκράτορα για 50 χρόνια </a:t>
            </a:r>
          </a:p>
          <a:p>
            <a:pPr>
              <a:buNone/>
            </a:pPr>
            <a:r>
              <a:rPr lang="el-GR" sz="2000" dirty="0" smtClean="0"/>
              <a:t>Εξευτελισμός του Γερμανού αυτοκράτορα στον Πύργο της </a:t>
            </a:r>
            <a:r>
              <a:rPr lang="el-GR" sz="2000" dirty="0" err="1" smtClean="0"/>
              <a:t>Κανόσσας</a:t>
            </a:r>
            <a:r>
              <a:rPr lang="el-GR" sz="2000" dirty="0" smtClean="0"/>
              <a:t> (πρωτόκολλο απ’ τον Πάπα)</a:t>
            </a:r>
          </a:p>
          <a:p>
            <a:pPr>
              <a:buNone/>
            </a:pPr>
            <a:r>
              <a:rPr lang="el-GR" sz="2000" b="1" dirty="0" smtClean="0"/>
              <a:t>1122: συμφωνία (</a:t>
            </a:r>
            <a:r>
              <a:rPr lang="el-GR" sz="2000" b="1" dirty="0" err="1" smtClean="0"/>
              <a:t>Κονκορδάνο</a:t>
            </a:r>
            <a:r>
              <a:rPr lang="el-GR" sz="2000" b="1" dirty="0" smtClean="0"/>
              <a:t> της </a:t>
            </a:r>
            <a:r>
              <a:rPr lang="el-GR" sz="2000" b="1" dirty="0" err="1" smtClean="0"/>
              <a:t>Βόρμς</a:t>
            </a:r>
            <a:r>
              <a:rPr lang="el-GR" sz="2000" b="1" dirty="0" smtClean="0"/>
              <a:t>)</a:t>
            </a:r>
            <a:r>
              <a:rPr lang="el-GR" sz="2000" dirty="0" smtClean="0"/>
              <a:t> -&gt; νικητής ο Πάπας: δικαίωμά του η χορήγηση εκκλησιαστικών αξιωμάτων </a:t>
            </a:r>
            <a:r>
              <a:rPr lang="el-GR" sz="2000" b="1" dirty="0" smtClean="0"/>
              <a:t>(δικαίωμα περιβολής)</a:t>
            </a:r>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228600"/>
            <a:ext cx="7929618" cy="758952"/>
          </a:xfrm>
          <a:solidFill>
            <a:srgbClr val="FFC000"/>
          </a:solidFill>
          <a:ln w="28575">
            <a:solidFill>
              <a:schemeClr val="tx1"/>
            </a:solidFill>
          </a:ln>
        </p:spPr>
        <p:txBody>
          <a:bodyPr>
            <a:noAutofit/>
          </a:bodyPr>
          <a:lstStyle/>
          <a:p>
            <a:r>
              <a:rPr lang="el-GR" sz="2400" dirty="0" smtClean="0"/>
              <a:t>Η ΚΑΤΑΣΤΑΣΗ ΣΤΗ ΔΥΤΙΚΗ ΕΥΡΩΠΗ ΣΤΟ ΤΕΛΟΣ ΤΟΥ ΜΕΣΑΙΩΝΑ</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43</a:t>
            </a:fld>
            <a:endParaRPr lang="el-GR"/>
          </a:p>
        </p:txBody>
      </p:sp>
      <p:sp>
        <p:nvSpPr>
          <p:cNvPr id="5" name="4 - Θέση περιεχομένου"/>
          <p:cNvSpPr>
            <a:spLocks noGrp="1"/>
          </p:cNvSpPr>
          <p:nvPr>
            <p:ph sz="half" idx="1"/>
          </p:nvPr>
        </p:nvSpPr>
        <p:spPr>
          <a:xfrm>
            <a:off x="301752" y="1357298"/>
            <a:ext cx="4038600" cy="4696030"/>
          </a:xfrm>
          <a:ln w="28575">
            <a:solidFill>
              <a:schemeClr val="tx1"/>
            </a:solidFill>
          </a:ln>
        </p:spPr>
        <p:txBody>
          <a:bodyPr>
            <a:normAutofit fontScale="85000" lnSpcReduction="10000"/>
          </a:bodyPr>
          <a:lstStyle/>
          <a:p>
            <a:r>
              <a:rPr lang="el-GR" sz="2000" dirty="0" smtClean="0"/>
              <a:t>Ιννοκέντιος Γ΄: βάσεις ιερής εξέτασης , Δ΄ Σταυροφορία-&gt; Κορύφωμα της παπικής εξουσίας-&gt; σύγκρουση Πάπα- Γάλλου βασιλιά-&gt; </a:t>
            </a:r>
            <a:r>
              <a:rPr lang="el-GR" sz="2000" b="1" dirty="0" smtClean="0"/>
              <a:t>Αιχμαλωσία στην </a:t>
            </a:r>
            <a:r>
              <a:rPr lang="en-US" sz="2000" b="1" dirty="0" smtClean="0"/>
              <a:t>Avignon</a:t>
            </a:r>
            <a:r>
              <a:rPr lang="el-GR" sz="2000" b="1" dirty="0" smtClean="0"/>
              <a:t>:</a:t>
            </a:r>
            <a:r>
              <a:rPr lang="el-GR" sz="2000" dirty="0" smtClean="0"/>
              <a:t> έλεγχος του Πάπα και της εκκλησίας απ’ τον Γάλλο βασιλιά: μεταφορά παπικής έδρας απ’ την Ρώμη στην </a:t>
            </a:r>
            <a:r>
              <a:rPr lang="en-US" sz="2000" dirty="0" smtClean="0"/>
              <a:t>Avignon </a:t>
            </a:r>
            <a:r>
              <a:rPr lang="el-GR" sz="2000" dirty="0" smtClean="0"/>
              <a:t>για 70 χρόνια-&gt; εξασθένιση παπικής εξουσίας.</a:t>
            </a:r>
          </a:p>
          <a:p>
            <a:r>
              <a:rPr lang="en-US" sz="2000" b="1" dirty="0" smtClean="0"/>
              <a:t>Magna Charta</a:t>
            </a:r>
            <a:r>
              <a:rPr lang="en-US" sz="2000" dirty="0" smtClean="0"/>
              <a:t> </a:t>
            </a:r>
            <a:r>
              <a:rPr lang="el-GR" sz="2000" dirty="0" smtClean="0"/>
              <a:t>(Μεγάλος χάρτης)</a:t>
            </a:r>
          </a:p>
          <a:p>
            <a:r>
              <a:rPr lang="el-GR" sz="2000" b="1" dirty="0" smtClean="0"/>
              <a:t>Αγγλία: Ιωάννης ο Ακτήμονας </a:t>
            </a:r>
            <a:r>
              <a:rPr lang="el-GR" sz="2000" dirty="0" smtClean="0"/>
              <a:t>(φόροι) -&gt; δυσαρέσκεια ευγενών, κλήρου, αστών -&gt; υπογραφή της </a:t>
            </a:r>
            <a:r>
              <a:rPr lang="en-US" sz="2000" b="1" dirty="0" smtClean="0"/>
              <a:t>Magna Charta (1215)</a:t>
            </a:r>
            <a:r>
              <a:rPr lang="el-GR" sz="2000" b="1" dirty="0" smtClean="0"/>
              <a:t>: δικαιώματα πολιτών, περιορισμοί στη βασιλική εξουσία.</a:t>
            </a:r>
          </a:p>
          <a:p>
            <a:endParaRPr lang="el-GR" sz="2000" dirty="0"/>
          </a:p>
        </p:txBody>
      </p:sp>
      <p:sp>
        <p:nvSpPr>
          <p:cNvPr id="6" name="5 - Θέση περιεχομένου"/>
          <p:cNvSpPr>
            <a:spLocks noGrp="1"/>
          </p:cNvSpPr>
          <p:nvPr>
            <p:ph sz="half" idx="2"/>
          </p:nvPr>
        </p:nvSpPr>
        <p:spPr>
          <a:xfrm>
            <a:off x="4800600" y="1371600"/>
            <a:ext cx="4038600" cy="4700606"/>
          </a:xfrm>
          <a:ln w="38100">
            <a:solidFill>
              <a:schemeClr val="tx1"/>
            </a:solidFill>
          </a:ln>
        </p:spPr>
        <p:txBody>
          <a:bodyPr>
            <a:normAutofit fontScale="85000" lnSpcReduction="10000"/>
          </a:bodyPr>
          <a:lstStyle/>
          <a:p>
            <a:r>
              <a:rPr lang="el-GR" sz="2000" b="1" dirty="0" smtClean="0"/>
              <a:t>100 </a:t>
            </a:r>
            <a:r>
              <a:rPr lang="el-GR" sz="2000" b="1" dirty="0" err="1" smtClean="0"/>
              <a:t>χρονος</a:t>
            </a:r>
            <a:r>
              <a:rPr lang="el-GR" sz="2000" b="1" dirty="0" smtClean="0"/>
              <a:t> πόλεμος: Αίτια :</a:t>
            </a:r>
          </a:p>
          <a:p>
            <a:r>
              <a:rPr lang="el-GR" sz="2000" dirty="0" smtClean="0"/>
              <a:t> α) ύπαρξη αγγλικών κτήσεων στη Γαλλία,</a:t>
            </a:r>
          </a:p>
          <a:p>
            <a:r>
              <a:rPr lang="el-GR" sz="2000" dirty="0" smtClean="0"/>
              <a:t> β) Νορμανδική καταγωγή των βασιλιάδων της Αγγλίας-&gt; δικαιώματα των Άγγλων ηγεμόνων στο θρόνο της Γαλλίας</a:t>
            </a:r>
          </a:p>
          <a:p>
            <a:r>
              <a:rPr lang="el-GR" sz="2000" dirty="0" smtClean="0"/>
              <a:t>-Πολιορκία της Ορλεάνης (</a:t>
            </a:r>
            <a:r>
              <a:rPr lang="en-US" sz="2000" dirty="0" smtClean="0"/>
              <a:t>Jeanne d’ Arc)</a:t>
            </a:r>
            <a:r>
              <a:rPr lang="el-GR" sz="2000" dirty="0" smtClean="0"/>
              <a:t>: ήττα των Άγγλων από Κάρολο Ζ΄</a:t>
            </a:r>
          </a:p>
          <a:p>
            <a:r>
              <a:rPr lang="el-GR" sz="2000" b="1" dirty="0" smtClean="0"/>
              <a:t>Συνέπειες: </a:t>
            </a:r>
            <a:r>
              <a:rPr lang="el-GR" sz="2000" dirty="0" smtClean="0"/>
              <a:t>1) ενίσχυση εθνικού αισθήματος Γάλλων, </a:t>
            </a:r>
          </a:p>
          <a:p>
            <a:pPr>
              <a:buNone/>
            </a:pPr>
            <a:r>
              <a:rPr lang="el-GR" sz="2000" dirty="0" smtClean="0"/>
              <a:t>2) ενότητα Γαλλίας, </a:t>
            </a:r>
          </a:p>
          <a:p>
            <a:pPr>
              <a:buNone/>
            </a:pPr>
            <a:r>
              <a:rPr lang="el-GR" sz="2000" dirty="0" smtClean="0"/>
              <a:t>3) ενίσχυση Γαλλικής μοναρχίας- εξασθένηση Γάλλων ευγενών-φεουδαρχών, </a:t>
            </a:r>
          </a:p>
          <a:p>
            <a:pPr>
              <a:buNone/>
            </a:pPr>
            <a:r>
              <a:rPr lang="el-GR" sz="2000" dirty="0" smtClean="0"/>
              <a:t>4) Εγκατάλειψη απ’ τους Άγγλους των σχεδίων για κυριαρχία στη Γαλλία</a:t>
            </a:r>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143932" cy="571504"/>
          </a:xfrm>
          <a:solidFill>
            <a:srgbClr val="FFC000"/>
          </a:solidFill>
          <a:ln w="38100">
            <a:solidFill>
              <a:schemeClr val="tx1"/>
            </a:solidFill>
          </a:ln>
        </p:spPr>
        <p:txBody>
          <a:bodyPr anchor="t">
            <a:noAutofit/>
          </a:bodyPr>
          <a:lstStyle/>
          <a:p>
            <a:r>
              <a:rPr lang="el-GR" sz="2400" i="1" u="sng" dirty="0" smtClean="0"/>
              <a:t>Προμηνύματα Αναγέννησης στο Ύστερο Βυζαντινό κράτος</a:t>
            </a:r>
            <a:br>
              <a:rPr lang="el-GR" sz="2400" i="1" u="sng" dirty="0" smtClean="0"/>
            </a:br>
            <a:endParaRPr lang="el-GR" sz="2400" i="1" u="sng"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44</a:t>
            </a:fld>
            <a:endParaRPr lang="el-GR"/>
          </a:p>
        </p:txBody>
      </p:sp>
      <p:sp>
        <p:nvSpPr>
          <p:cNvPr id="5" name="4 - Θέση περιεχομένου"/>
          <p:cNvSpPr>
            <a:spLocks noGrp="1"/>
          </p:cNvSpPr>
          <p:nvPr>
            <p:ph sz="half" idx="1"/>
          </p:nvPr>
        </p:nvSpPr>
        <p:spPr>
          <a:xfrm>
            <a:off x="301752" y="1371600"/>
            <a:ext cx="4038600" cy="4986358"/>
          </a:xfrm>
          <a:ln w="38100">
            <a:solidFill>
              <a:schemeClr val="tx1"/>
            </a:solidFill>
          </a:ln>
        </p:spPr>
        <p:txBody>
          <a:bodyPr>
            <a:normAutofit lnSpcReduction="10000"/>
          </a:bodyPr>
          <a:lstStyle/>
          <a:p>
            <a:r>
              <a:rPr lang="el-GR" sz="2000" dirty="0" smtClean="0"/>
              <a:t>Προμηνύματα Αναγέννησης:</a:t>
            </a:r>
          </a:p>
          <a:p>
            <a:pPr>
              <a:buNone/>
            </a:pPr>
            <a:r>
              <a:rPr lang="el-GR" sz="2000" dirty="0" smtClean="0"/>
              <a:t>μέσα 11</a:t>
            </a:r>
            <a:r>
              <a:rPr lang="el-GR" sz="2000" baseline="30000" dirty="0" smtClean="0"/>
              <a:t>ου</a:t>
            </a:r>
            <a:r>
              <a:rPr lang="el-GR" sz="2000" dirty="0" smtClean="0"/>
              <a:t> αι: 1) αστική τάξη,</a:t>
            </a:r>
          </a:p>
          <a:p>
            <a:pPr>
              <a:buNone/>
            </a:pPr>
            <a:r>
              <a:rPr lang="el-GR" sz="2000" dirty="0" smtClean="0"/>
              <a:t>2) Εθνικά κράτη, 3) εξασθένιση κοσμικής εξουσίας του Πάπα-Ρωμαίων.</a:t>
            </a:r>
          </a:p>
          <a:p>
            <a:pPr>
              <a:buNone/>
            </a:pPr>
            <a:r>
              <a:rPr lang="el-GR" sz="2000" b="1" dirty="0" smtClean="0"/>
              <a:t>Νίκαια:</a:t>
            </a:r>
            <a:r>
              <a:rPr lang="el-GR" sz="2000" dirty="0" smtClean="0"/>
              <a:t> Ιωάννης </a:t>
            </a:r>
            <a:r>
              <a:rPr lang="el-GR" sz="2000" dirty="0" err="1" smtClean="0"/>
              <a:t>Βατάτζης</a:t>
            </a:r>
            <a:r>
              <a:rPr lang="el-GR" sz="2000" dirty="0" smtClean="0"/>
              <a:t>: ισχυρό, πλούσιο κράτος. Κατακτήσεις του: </a:t>
            </a:r>
            <a:r>
              <a:rPr lang="el-GR" sz="2000" dirty="0" err="1" smtClean="0"/>
              <a:t>Θεσ</a:t>
            </a:r>
            <a:r>
              <a:rPr lang="el-GR" sz="2000" dirty="0" smtClean="0"/>
              <a:t>/νίκη, Δυρράχιο.</a:t>
            </a:r>
          </a:p>
          <a:p>
            <a:pPr>
              <a:buNone/>
            </a:pPr>
            <a:r>
              <a:rPr lang="el-GR" sz="2000" b="1" dirty="0" err="1" smtClean="0"/>
              <a:t>Βατάτζης</a:t>
            </a:r>
            <a:r>
              <a:rPr lang="el-GR" sz="2000" b="1" dirty="0" smtClean="0"/>
              <a:t> -&gt; Θεόδωρος Β΄ Λάσκαρης</a:t>
            </a:r>
            <a:r>
              <a:rPr lang="el-GR" sz="2000" dirty="0" smtClean="0"/>
              <a:t>: προστατευτικά μέτρα για γεωργούς, οργάνωση βιοτεχνίας, τόνωση ντόπιας παραγωγής, απαγόρευση εισαγωγής ξένων προϊόντων εκτός από πρώτες ύλες.</a:t>
            </a:r>
          </a:p>
          <a:p>
            <a:pPr>
              <a:buNone/>
            </a:pPr>
            <a:endParaRPr lang="el-GR" sz="2000" dirty="0"/>
          </a:p>
        </p:txBody>
      </p:sp>
      <p:sp>
        <p:nvSpPr>
          <p:cNvPr id="6" name="5 - Θέση περιεχομένου"/>
          <p:cNvSpPr>
            <a:spLocks noGrp="1"/>
          </p:cNvSpPr>
          <p:nvPr>
            <p:ph sz="half" idx="2"/>
          </p:nvPr>
        </p:nvSpPr>
        <p:spPr>
          <a:xfrm>
            <a:off x="4800600" y="1371600"/>
            <a:ext cx="4038600" cy="4914920"/>
          </a:xfrm>
          <a:ln w="38100">
            <a:solidFill>
              <a:schemeClr val="tx1"/>
            </a:solidFill>
          </a:ln>
        </p:spPr>
        <p:txBody>
          <a:bodyPr>
            <a:normAutofit lnSpcReduction="10000"/>
          </a:bodyPr>
          <a:lstStyle/>
          <a:p>
            <a:r>
              <a:rPr lang="el-GR" sz="2000" b="1" dirty="0" smtClean="0"/>
              <a:t>Ανάκτηση Κων/</a:t>
            </a:r>
            <a:r>
              <a:rPr lang="el-GR" sz="2000" b="1" dirty="0" err="1" smtClean="0"/>
              <a:t>πολης</a:t>
            </a:r>
            <a:r>
              <a:rPr lang="el-GR" sz="2000" b="1" dirty="0" smtClean="0"/>
              <a:t> (Αύγουστος 1261)</a:t>
            </a:r>
          </a:p>
          <a:p>
            <a:r>
              <a:rPr lang="el-GR" sz="2000" dirty="0" err="1" smtClean="0"/>
              <a:t>Λασκάρηδες</a:t>
            </a:r>
            <a:r>
              <a:rPr lang="el-GR" sz="2000" dirty="0" smtClean="0"/>
              <a:t> / αριστοκρατία </a:t>
            </a:r>
            <a:r>
              <a:rPr lang="el-GR" sz="2000" dirty="0" err="1" smtClean="0"/>
              <a:t>μεγαλογαιοκτημόνων</a:t>
            </a:r>
            <a:r>
              <a:rPr lang="el-GR" sz="2000" dirty="0" smtClean="0"/>
              <a:t> -&gt; Μιχαήλ Παλαιολόγος- Αλέξιος </a:t>
            </a:r>
            <a:r>
              <a:rPr lang="el-GR" sz="2000" dirty="0" err="1" smtClean="0"/>
              <a:t>Στρατηγόπουλος</a:t>
            </a:r>
            <a:r>
              <a:rPr lang="el-GR" sz="2000" dirty="0" smtClean="0"/>
              <a:t>-&gt; </a:t>
            </a:r>
            <a:r>
              <a:rPr lang="el-GR" sz="2000" b="1" dirty="0" smtClean="0"/>
              <a:t>ανακατάληψη Κων/</a:t>
            </a:r>
            <a:r>
              <a:rPr lang="el-GR" sz="2000" b="1" dirty="0" err="1" smtClean="0"/>
              <a:t>πολης</a:t>
            </a:r>
            <a:r>
              <a:rPr lang="el-GR" sz="2000" b="1" dirty="0" smtClean="0"/>
              <a:t> -&gt; Δυναστεία Παλαιολόγων.</a:t>
            </a:r>
          </a:p>
          <a:p>
            <a:r>
              <a:rPr lang="el-GR" sz="2000" dirty="0" smtClean="0"/>
              <a:t>Υστεροβυζαντινή εποχή</a:t>
            </a:r>
          </a:p>
          <a:p>
            <a:pPr>
              <a:buNone/>
            </a:pPr>
            <a:r>
              <a:rPr lang="el-GR" sz="2000" dirty="0" smtClean="0"/>
              <a:t>1204-1261: Φραγκοκρατία για το Βυζάντιο - υποχώρηση φεουδαρχίας + χαραυγή νέων χρόνων για Ευρώπη</a:t>
            </a:r>
          </a:p>
          <a:p>
            <a:pPr>
              <a:buNone/>
            </a:pPr>
            <a:r>
              <a:rPr lang="el-GR" sz="2000" dirty="0" smtClean="0"/>
              <a:t>Λατινικά + Ελλ. Κράτη (ως μέσα του 13</a:t>
            </a:r>
            <a:r>
              <a:rPr lang="el-GR" sz="2000" baseline="30000" dirty="0" smtClean="0"/>
              <a:t>ου</a:t>
            </a:r>
            <a:r>
              <a:rPr lang="el-GR" sz="2000" dirty="0" smtClean="0"/>
              <a:t> αι.)</a:t>
            </a:r>
          </a:p>
          <a:p>
            <a:pPr>
              <a:buNone/>
            </a:pPr>
            <a:r>
              <a:rPr lang="el-GR" sz="2000" dirty="0" smtClean="0"/>
              <a:t>Απαρχές του νέου ελληνισμού</a:t>
            </a:r>
          </a:p>
          <a:p>
            <a:endParaRPr lang="el-GR" sz="2000" b="1" dirty="0" smtClean="0"/>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45</a:t>
            </a:fld>
            <a:endParaRPr lang="el-GR"/>
          </a:p>
        </p:txBody>
      </p:sp>
      <p:sp>
        <p:nvSpPr>
          <p:cNvPr id="5" name="4 - Θέση περιεχομένου"/>
          <p:cNvSpPr>
            <a:spLocks noGrp="1"/>
          </p:cNvSpPr>
          <p:nvPr>
            <p:ph sz="half" idx="1"/>
          </p:nvPr>
        </p:nvSpPr>
        <p:spPr>
          <a:xfrm>
            <a:off x="301752" y="2071678"/>
            <a:ext cx="4038600" cy="3214710"/>
          </a:xfrm>
          <a:ln w="38100">
            <a:solidFill>
              <a:schemeClr val="tx1"/>
            </a:solidFill>
          </a:ln>
        </p:spPr>
        <p:txBody>
          <a:bodyPr>
            <a:normAutofit fontScale="85000" lnSpcReduction="20000"/>
          </a:bodyPr>
          <a:lstStyle/>
          <a:p>
            <a:r>
              <a:rPr lang="el-GR" sz="2000" dirty="0" smtClean="0"/>
              <a:t>Α) </a:t>
            </a:r>
            <a:r>
              <a:rPr lang="el-GR" sz="2000" b="1" dirty="0" smtClean="0"/>
              <a:t>Λατινικά κράτη</a:t>
            </a:r>
            <a:r>
              <a:rPr lang="el-GR" sz="2000" dirty="0" smtClean="0"/>
              <a:t>: </a:t>
            </a:r>
            <a:r>
              <a:rPr lang="el-GR" sz="2000" b="1" dirty="0" smtClean="0"/>
              <a:t>συμφωνία διανομής της αυτοκρατορίας</a:t>
            </a:r>
          </a:p>
          <a:p>
            <a:pPr marL="457200" indent="-457200">
              <a:buAutoNum type="arabicParenR"/>
            </a:pPr>
            <a:r>
              <a:rPr lang="el-GR" sz="2000" dirty="0" smtClean="0"/>
              <a:t>Λατινική αυτοκρατορία της Κων/</a:t>
            </a:r>
            <a:r>
              <a:rPr lang="el-GR" sz="2000" dirty="0" err="1" smtClean="0"/>
              <a:t>πολης</a:t>
            </a:r>
            <a:endParaRPr lang="el-GR" sz="2000" dirty="0" smtClean="0"/>
          </a:p>
          <a:p>
            <a:pPr marL="457200" indent="-457200">
              <a:buAutoNum type="arabicParenR"/>
            </a:pPr>
            <a:r>
              <a:rPr lang="el-GR" sz="2000" dirty="0" smtClean="0"/>
              <a:t> Λατινικό βασίλειο της </a:t>
            </a:r>
            <a:r>
              <a:rPr lang="el-GR" sz="2000" dirty="0" err="1" smtClean="0"/>
              <a:t>Θεσ</a:t>
            </a:r>
            <a:r>
              <a:rPr lang="el-GR" sz="2000" dirty="0" smtClean="0"/>
              <a:t>/νίκης (</a:t>
            </a:r>
            <a:r>
              <a:rPr lang="el-GR" sz="2000" dirty="0" err="1" smtClean="0"/>
              <a:t>Βονιφάτιος</a:t>
            </a:r>
            <a:r>
              <a:rPr lang="el-GR" sz="2000" dirty="0" smtClean="0"/>
              <a:t> / Λέων Σγουρός).</a:t>
            </a:r>
          </a:p>
          <a:p>
            <a:r>
              <a:rPr lang="el-GR" sz="2000" dirty="0" smtClean="0"/>
              <a:t>Δουκάτο της Αθήνας, πριγκιπάτο της Αχαΐας</a:t>
            </a:r>
          </a:p>
          <a:p>
            <a:r>
              <a:rPr lang="el-GR" sz="2000" b="1" dirty="0" smtClean="0"/>
              <a:t>Βενετικές κτήσεις</a:t>
            </a:r>
            <a:r>
              <a:rPr lang="el-GR" sz="2000" dirty="0" smtClean="0"/>
              <a:t>: Δυρράχιο, νησιά Αιγαίου, Κρήτη, Επτάνησα, Εύβοια, Κύπρος, εμπορικούς σταθμούς στην Πελοπόννησο+ Θράκη. </a:t>
            </a:r>
          </a:p>
        </p:txBody>
      </p:sp>
      <p:sp>
        <p:nvSpPr>
          <p:cNvPr id="6" name="5 - Θέση περιεχομένου"/>
          <p:cNvSpPr>
            <a:spLocks noGrp="1"/>
          </p:cNvSpPr>
          <p:nvPr>
            <p:ph sz="half" idx="2"/>
          </p:nvPr>
        </p:nvSpPr>
        <p:spPr>
          <a:xfrm>
            <a:off x="4800600" y="1371600"/>
            <a:ext cx="4038600" cy="4557730"/>
          </a:xfrm>
          <a:ln w="38100">
            <a:solidFill>
              <a:schemeClr val="tx1"/>
            </a:solidFill>
          </a:ln>
        </p:spPr>
        <p:txBody>
          <a:bodyPr>
            <a:normAutofit fontScale="85000" lnSpcReduction="20000"/>
          </a:bodyPr>
          <a:lstStyle/>
          <a:p>
            <a:pPr>
              <a:buNone/>
            </a:pPr>
            <a:r>
              <a:rPr lang="el-GR" sz="2000" dirty="0" smtClean="0"/>
              <a:t>Β) </a:t>
            </a:r>
            <a:r>
              <a:rPr lang="el-GR" sz="2000" b="1" dirty="0" smtClean="0"/>
              <a:t>Ελληνικά κράτη</a:t>
            </a:r>
            <a:r>
              <a:rPr lang="el-GR" sz="2000" dirty="0" smtClean="0"/>
              <a:t>: </a:t>
            </a:r>
            <a:r>
              <a:rPr lang="el-GR" sz="2000" b="1" dirty="0" smtClean="0"/>
              <a:t>εθνικό συναίσθημα+ Ορθοδοξία</a:t>
            </a:r>
          </a:p>
          <a:p>
            <a:pPr marL="457200" indent="-457200">
              <a:buAutoNum type="arabicParenR"/>
            </a:pPr>
            <a:r>
              <a:rPr lang="el-GR" sz="2000" b="1" dirty="0" smtClean="0"/>
              <a:t>Αυτοκρατορία της Τραπεζούντας: </a:t>
            </a:r>
            <a:r>
              <a:rPr lang="el-GR" sz="2000" dirty="0" err="1" smtClean="0"/>
              <a:t>Μεγαλοκομνηνοί</a:t>
            </a:r>
            <a:r>
              <a:rPr lang="el-GR" sz="2000" dirty="0" smtClean="0"/>
              <a:t>-χωριστή ιστορική πορεία 257 χρόνων- Τραπεζούντα: εστία πολιτισμού+ κέντρο γραμμάτων-&gt; 1461: τουρκοκρατία ως 20</a:t>
            </a:r>
            <a:r>
              <a:rPr lang="el-GR" sz="2000" baseline="30000" dirty="0" smtClean="0"/>
              <a:t>ο</a:t>
            </a:r>
            <a:r>
              <a:rPr lang="el-GR" sz="2000" dirty="0" smtClean="0"/>
              <a:t> αι. (κέντρο πολιτισμού)</a:t>
            </a:r>
          </a:p>
          <a:p>
            <a:pPr marL="457200" indent="-457200">
              <a:buAutoNum type="arabicParenR"/>
            </a:pPr>
            <a:r>
              <a:rPr lang="el-GR" sz="2000" b="1" dirty="0" smtClean="0"/>
              <a:t>Το Δεσποτάτο της Ηπείρου: </a:t>
            </a:r>
            <a:r>
              <a:rPr lang="el-GR" sz="2000" dirty="0" smtClean="0"/>
              <a:t>Άγγελοι. Δυτική Ελλάδα</a:t>
            </a:r>
          </a:p>
          <a:p>
            <a:pPr marL="457200" indent="-457200">
              <a:buAutoNum type="arabicParenR"/>
            </a:pPr>
            <a:r>
              <a:rPr lang="el-GR" sz="2000" b="1" dirty="0" smtClean="0"/>
              <a:t>Η αυτοκρατορία της Νίκαιας: </a:t>
            </a:r>
            <a:r>
              <a:rPr lang="el-GR" sz="2000" dirty="0" smtClean="0"/>
              <a:t>Θεόδωρος Λάσκαρης-αριστοκρατία + ανώτερος κλήρος. Νίκαια 1261: «αυτοκράτωρ Ρωμαίων».</a:t>
            </a:r>
          </a:p>
        </p:txBody>
      </p:sp>
      <p:sp>
        <p:nvSpPr>
          <p:cNvPr id="7" name="6 - Ορθογώνιο"/>
          <p:cNvSpPr/>
          <p:nvPr/>
        </p:nvSpPr>
        <p:spPr>
          <a:xfrm>
            <a:off x="1214414" y="357166"/>
            <a:ext cx="6929486" cy="461665"/>
          </a:xfrm>
          <a:prstGeom prst="rect">
            <a:avLst/>
          </a:prstGeom>
          <a:solidFill>
            <a:srgbClr val="FFC000"/>
          </a:solidFill>
          <a:ln w="38100">
            <a:solidFill>
              <a:schemeClr val="tx1"/>
            </a:solidFill>
          </a:ln>
        </p:spPr>
        <p:txBody>
          <a:bodyPr wrap="square">
            <a:spAutoFit/>
          </a:bodyPr>
          <a:lstStyle/>
          <a:p>
            <a:pPr>
              <a:buNone/>
            </a:pPr>
            <a:r>
              <a:rPr lang="el-GR" sz="2400" i="1" dirty="0" smtClean="0"/>
              <a:t>Λατινικά + Ελληνικά Κράτη (ως μέσα του 13</a:t>
            </a:r>
            <a:r>
              <a:rPr lang="el-GR" sz="2400" i="1" baseline="30000" dirty="0" smtClean="0"/>
              <a:t>ου</a:t>
            </a:r>
            <a:r>
              <a:rPr lang="el-GR" sz="2400" i="1" dirty="0" smtClean="0"/>
              <a:t> αι.</a:t>
            </a:r>
            <a:r>
              <a:rPr lang="el-GR" sz="2400" dirty="0" smtClean="0"/>
              <a:t>)</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357554" y="357166"/>
            <a:ext cx="2000264" cy="630386"/>
          </a:xfrm>
          <a:solidFill>
            <a:schemeClr val="accent1">
              <a:lumMod val="40000"/>
              <a:lumOff val="60000"/>
            </a:schemeClr>
          </a:solidFill>
          <a:ln w="57150">
            <a:solidFill>
              <a:schemeClr val="tx1"/>
            </a:solidFill>
          </a:ln>
        </p:spPr>
        <p:txBody>
          <a:bodyPr>
            <a:normAutofit fontScale="90000"/>
          </a:bodyPr>
          <a:lstStyle/>
          <a:p>
            <a:r>
              <a:rPr lang="el-GR" sz="3600" b="1" i="1" dirty="0" smtClean="0"/>
              <a:t>1204</a:t>
            </a:r>
            <a:endParaRPr lang="el-GR" b="1" i="1"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46</a:t>
            </a:fld>
            <a:endParaRPr lang="el-GR"/>
          </a:p>
        </p:txBody>
      </p:sp>
      <p:sp>
        <p:nvSpPr>
          <p:cNvPr id="5" name="4 - Θέση περιεχομένου"/>
          <p:cNvSpPr>
            <a:spLocks noGrp="1"/>
          </p:cNvSpPr>
          <p:nvPr>
            <p:ph sz="half" idx="1"/>
          </p:nvPr>
        </p:nvSpPr>
        <p:spPr>
          <a:ln w="28575">
            <a:solidFill>
              <a:schemeClr val="tx1"/>
            </a:solidFill>
          </a:ln>
        </p:spPr>
        <p:txBody>
          <a:bodyPr>
            <a:noAutofit/>
          </a:bodyPr>
          <a:lstStyle/>
          <a:p>
            <a:r>
              <a:rPr lang="el-GR" sz="1800" b="1" dirty="0" smtClean="0"/>
              <a:t>Άλωση Κων/</a:t>
            </a:r>
            <a:r>
              <a:rPr lang="el-GR" sz="1800" b="1" dirty="0" err="1" smtClean="0"/>
              <a:t>πολης</a:t>
            </a:r>
            <a:r>
              <a:rPr lang="el-GR" sz="1800" b="1" dirty="0" smtClean="0"/>
              <a:t> από Σταυροφόρους (1204)- </a:t>
            </a:r>
            <a:r>
              <a:rPr lang="el-GR" sz="1800" dirty="0" smtClean="0"/>
              <a:t>επικράτηση </a:t>
            </a:r>
            <a:r>
              <a:rPr lang="el-GR" sz="1800" dirty="0" err="1" smtClean="0"/>
              <a:t>λατινόφιλων</a:t>
            </a:r>
            <a:r>
              <a:rPr lang="el-GR" sz="1800" dirty="0" smtClean="0"/>
              <a:t> (βαριά φορολογία)-&gt; εξέγερση λαού-&gt; λεηλασία Κων/</a:t>
            </a:r>
            <a:r>
              <a:rPr lang="el-GR" sz="1800" dirty="0" err="1" smtClean="0"/>
              <a:t>πολης</a:t>
            </a:r>
            <a:r>
              <a:rPr lang="el-GR" sz="1800" dirty="0" smtClean="0"/>
              <a:t> από Σταυροφόρους-&gt; </a:t>
            </a:r>
            <a:r>
              <a:rPr lang="el-GR" sz="1800" b="1" dirty="0" smtClean="0"/>
              <a:t>άλωση του 1204: οριακό γεγονός της Ιστορίας του Ελληνισμού.</a:t>
            </a:r>
          </a:p>
          <a:p>
            <a:r>
              <a:rPr lang="el-GR" sz="1800" dirty="0" smtClean="0"/>
              <a:t>Συνέπειες καταστροφικές:</a:t>
            </a:r>
          </a:p>
          <a:p>
            <a:r>
              <a:rPr lang="el-GR" sz="1800" dirty="0" smtClean="0"/>
              <a:t> 1) καταστροφή έργων τέχνης+ χειρογράφων , 2)Φραγκοκρατία -&gt; λατινικά- φεουδαρχικά κράτη στο χώρο του Βυζαντίου,</a:t>
            </a:r>
          </a:p>
          <a:p>
            <a:pPr>
              <a:buNone/>
            </a:pPr>
            <a:r>
              <a:rPr lang="el-GR" sz="1800" dirty="0" smtClean="0"/>
              <a:t>3) </a:t>
            </a:r>
            <a:r>
              <a:rPr lang="el-GR" sz="1800" b="1" dirty="0" smtClean="0"/>
              <a:t>Αφύπνιση εθνικής συνείδησης του νέου ελληνισμού. (Θετικό αποτέλεσμα φραγκοκρατίας). </a:t>
            </a:r>
            <a:endParaRPr lang="el-GR" sz="1800" b="1" dirty="0"/>
          </a:p>
        </p:txBody>
      </p:sp>
      <p:sp>
        <p:nvSpPr>
          <p:cNvPr id="6" name="5 - Θέση περιεχομένου"/>
          <p:cNvSpPr>
            <a:spLocks noGrp="1"/>
          </p:cNvSpPr>
          <p:nvPr>
            <p:ph sz="half" idx="2"/>
          </p:nvPr>
        </p:nvSpPr>
        <p:spPr>
          <a:xfrm>
            <a:off x="4800600" y="1357298"/>
            <a:ext cx="4038600" cy="4714908"/>
          </a:xfrm>
          <a:ln w="28575">
            <a:solidFill>
              <a:schemeClr val="tx1"/>
            </a:solidFill>
          </a:ln>
        </p:spPr>
        <p:txBody>
          <a:bodyPr>
            <a:noAutofit/>
          </a:bodyPr>
          <a:lstStyle/>
          <a:p>
            <a:r>
              <a:rPr lang="el-GR" sz="1400" dirty="0" err="1" smtClean="0"/>
              <a:t>Β΄Σταυροφορία</a:t>
            </a:r>
            <a:r>
              <a:rPr lang="el-GR" sz="1400" dirty="0" smtClean="0"/>
              <a:t> (1099): Άλωση της Ιερουσαλήμ-&gt; φρικτή σφαγή από Σταυροφόρους.</a:t>
            </a:r>
          </a:p>
          <a:p>
            <a:pPr>
              <a:buNone/>
            </a:pPr>
            <a:r>
              <a:rPr lang="el-GR" sz="1400" dirty="0" smtClean="0"/>
              <a:t>Αποτελέσματα: ίδρυση φεουδαρχικών κρατών στη Μέση Ανατολή (Συρία, Παλαιστίνη, Βασίλειο της Ιερουσαλήμ). </a:t>
            </a:r>
          </a:p>
          <a:p>
            <a:pPr>
              <a:buNone/>
            </a:pPr>
            <a:r>
              <a:rPr lang="el-GR" sz="1400" dirty="0" smtClean="0"/>
              <a:t>Ίδρυση Ιπποτικών ταγμάτων (</a:t>
            </a:r>
            <a:r>
              <a:rPr lang="el-GR" sz="1400" dirty="0" err="1" smtClean="0"/>
              <a:t>Ιωαννίτες</a:t>
            </a:r>
            <a:r>
              <a:rPr lang="el-GR" sz="1400" dirty="0" smtClean="0"/>
              <a:t>, </a:t>
            </a:r>
            <a:r>
              <a:rPr lang="el-GR" sz="1400" dirty="0" err="1" smtClean="0"/>
              <a:t>Ναίτες</a:t>
            </a:r>
            <a:r>
              <a:rPr lang="el-GR" sz="1400" dirty="0" smtClean="0"/>
              <a:t>, Τεύτονες)</a:t>
            </a:r>
          </a:p>
          <a:p>
            <a:r>
              <a:rPr lang="el-GR" sz="1400" dirty="0" smtClean="0"/>
              <a:t>Β΄+ Γ΄ Σταυροφορίες: αποτυχημένες.</a:t>
            </a:r>
          </a:p>
          <a:p>
            <a:r>
              <a:rPr lang="el-GR" sz="1400" b="1" dirty="0" smtClean="0"/>
              <a:t>Δ΄ Σταυροφορία: πολιτική εκστρατεία με υλικά κίνητρα (Παρέκκλιση)</a:t>
            </a:r>
          </a:p>
          <a:p>
            <a:pPr>
              <a:buNone/>
            </a:pPr>
            <a:r>
              <a:rPr lang="el-GR" sz="1400" dirty="0" smtClean="0"/>
              <a:t>Αρχικός σκοπός της: να πλήξουν</a:t>
            </a:r>
          </a:p>
          <a:p>
            <a:pPr>
              <a:buNone/>
            </a:pPr>
            <a:r>
              <a:rPr lang="el-GR" sz="1400" dirty="0" smtClean="0"/>
              <a:t>τους Μουσουλμάνους της Αιγύπτου </a:t>
            </a:r>
          </a:p>
          <a:p>
            <a:pPr>
              <a:buNone/>
            </a:pPr>
            <a:r>
              <a:rPr lang="el-GR" sz="1400" dirty="0" smtClean="0"/>
              <a:t>(Ιννοκέντιος Γ΄).</a:t>
            </a:r>
          </a:p>
          <a:p>
            <a:pPr>
              <a:buNone/>
            </a:pPr>
            <a:r>
              <a:rPr lang="el-GR" sz="1400" dirty="0" smtClean="0"/>
              <a:t>     </a:t>
            </a:r>
            <a:r>
              <a:rPr lang="el-GR" sz="1400" b="1" dirty="0" smtClean="0"/>
              <a:t>Τα σχέδια των Βενετών: Δόγης </a:t>
            </a:r>
            <a:r>
              <a:rPr lang="en-US" sz="1400" b="1" dirty="0" err="1" smtClean="0"/>
              <a:t>Dandolo</a:t>
            </a:r>
            <a:r>
              <a:rPr lang="el-GR" sz="1400" b="1" dirty="0" smtClean="0"/>
              <a:t>: εξυπηρέτηση συμφερόντων της Βενετίας. Η  Δ΄ Σταυροφορία αλλάζει κατεύθυνση-&gt; πλεύσιμο προς Κων/</a:t>
            </a:r>
            <a:r>
              <a:rPr lang="el-GR" sz="1400" b="1" dirty="0" err="1" smtClean="0"/>
              <a:t>πολη</a:t>
            </a:r>
            <a:r>
              <a:rPr lang="el-GR" sz="1400" b="1" dirty="0" smtClean="0"/>
              <a:t>.</a:t>
            </a:r>
          </a:p>
          <a:p>
            <a:endParaRPr lang="el-GR" sz="1400" dirty="0" smtClean="0"/>
          </a:p>
          <a:p>
            <a:endParaRPr lang="el-GR" sz="14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71802" y="228600"/>
            <a:ext cx="2786082" cy="758952"/>
          </a:xfrm>
          <a:solidFill>
            <a:srgbClr val="FFC000"/>
          </a:solidFill>
          <a:ln w="38100">
            <a:solidFill>
              <a:schemeClr val="tx1"/>
            </a:solidFill>
          </a:ln>
        </p:spPr>
        <p:txBody>
          <a:bodyPr>
            <a:normAutofit fontScale="90000"/>
          </a:bodyPr>
          <a:lstStyle/>
          <a:p>
            <a:r>
              <a:rPr lang="el-GR" sz="3600" b="1" i="1" dirty="0" smtClean="0"/>
              <a:t>Φεουδαρχία</a:t>
            </a:r>
            <a:endParaRPr lang="el-GR" sz="3600" b="1" i="1"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47</a:t>
            </a:fld>
            <a:endParaRPr lang="el-GR"/>
          </a:p>
        </p:txBody>
      </p:sp>
      <p:sp>
        <p:nvSpPr>
          <p:cNvPr id="5" name="4 - Θέση περιεχομένου"/>
          <p:cNvSpPr>
            <a:spLocks noGrp="1"/>
          </p:cNvSpPr>
          <p:nvPr>
            <p:ph sz="half" idx="1"/>
          </p:nvPr>
        </p:nvSpPr>
        <p:spPr>
          <a:ln w="38100">
            <a:solidFill>
              <a:schemeClr val="tx1"/>
            </a:solidFill>
          </a:ln>
        </p:spPr>
        <p:txBody>
          <a:bodyPr>
            <a:normAutofit/>
          </a:bodyPr>
          <a:lstStyle/>
          <a:p>
            <a:r>
              <a:rPr lang="el-GR" sz="2000" b="1" dirty="0" smtClean="0"/>
              <a:t>843 μ. Χ.: Συνθήκη του Βερντέν: διαίρεση φραγκικού κράτους</a:t>
            </a:r>
            <a:r>
              <a:rPr lang="el-GR" sz="2000" dirty="0" smtClean="0"/>
              <a:t> (ηγεμονίες, φεουδαρχία: διασπαστικό κίνημα )</a:t>
            </a:r>
          </a:p>
          <a:p>
            <a:r>
              <a:rPr lang="el-GR" sz="2000" dirty="0" smtClean="0"/>
              <a:t>Θεσμός φεουδαρχίας: φέουδο, κτήμα, όφελος, πάροικοι, υποτελείς, ευγενείς.</a:t>
            </a:r>
          </a:p>
          <a:p>
            <a:r>
              <a:rPr lang="el-GR" sz="2000" dirty="0" smtClean="0"/>
              <a:t>Ακμή φεουδαρχίας: 9</a:t>
            </a:r>
            <a:r>
              <a:rPr lang="el-GR" sz="2000" baseline="30000" dirty="0" smtClean="0"/>
              <a:t>ος</a:t>
            </a:r>
            <a:r>
              <a:rPr lang="el-GR" sz="2000" dirty="0" smtClean="0"/>
              <a:t> -10</a:t>
            </a:r>
            <a:r>
              <a:rPr lang="el-GR" sz="2000" baseline="30000" dirty="0" smtClean="0"/>
              <a:t>ος</a:t>
            </a:r>
            <a:r>
              <a:rPr lang="el-GR" sz="2000" dirty="0" smtClean="0"/>
              <a:t> αι.: φέουδα = κτήματα – ανεξάρτητα κρατίδια με δικό τους στρατό, διοίκηση, νόμους, αυτονομία, ιδιαίτερη οικονομία κ.τ.λ.) &amp; φεουδάρχες</a:t>
            </a:r>
          </a:p>
          <a:p>
            <a:pPr>
              <a:buNone/>
            </a:pPr>
            <a:endParaRPr lang="el-GR" sz="2000" dirty="0"/>
          </a:p>
        </p:txBody>
      </p:sp>
      <p:sp>
        <p:nvSpPr>
          <p:cNvPr id="6" name="5 - Θέση περιεχομένου"/>
          <p:cNvSpPr>
            <a:spLocks noGrp="1"/>
          </p:cNvSpPr>
          <p:nvPr>
            <p:ph sz="half" idx="2"/>
          </p:nvPr>
        </p:nvSpPr>
        <p:spPr>
          <a:ln w="38100">
            <a:solidFill>
              <a:schemeClr val="tx1"/>
            </a:solidFill>
          </a:ln>
        </p:spPr>
        <p:txBody>
          <a:bodyPr>
            <a:normAutofit/>
          </a:bodyPr>
          <a:lstStyle/>
          <a:p>
            <a:r>
              <a:rPr lang="el-GR" sz="2000" dirty="0" smtClean="0"/>
              <a:t>11</a:t>
            </a:r>
            <a:r>
              <a:rPr lang="el-GR" sz="2000" baseline="30000" dirty="0" smtClean="0"/>
              <a:t>ος</a:t>
            </a:r>
            <a:r>
              <a:rPr lang="el-GR" sz="2000" dirty="0" smtClean="0"/>
              <a:t> αι.: προσκύνημα Αγίων Τόπων: συνήθεια</a:t>
            </a:r>
          </a:p>
          <a:p>
            <a:r>
              <a:rPr lang="el-GR" sz="2000" dirty="0" smtClean="0"/>
              <a:t>Κατάκτηση Αγίων Τόπων από Τούρκους – </a:t>
            </a:r>
            <a:r>
              <a:rPr lang="el-GR" sz="2000" b="1" dirty="0" smtClean="0"/>
              <a:t>Σταυροφορίες: ένοπλες εκστρατείες </a:t>
            </a:r>
            <a:r>
              <a:rPr lang="el-GR" sz="2000" dirty="0" smtClean="0"/>
              <a:t>για την απελευθέρωσή τους. </a:t>
            </a:r>
          </a:p>
          <a:p>
            <a:r>
              <a:rPr lang="el-GR" sz="2000" dirty="0" smtClean="0"/>
              <a:t>Αρχή τους: Πάπας Ουρβανός Β΄ στο Κλερμόν της Γαλλίας: 1095.</a:t>
            </a:r>
          </a:p>
          <a:p>
            <a:r>
              <a:rPr lang="el-GR" sz="2000" b="1" dirty="0" smtClean="0"/>
              <a:t>Στόχοι: θρησκευτικοί αρχικά, στην εξέλιξή τους οικονομικοί, πολιτικοί, κοινωνικοί</a:t>
            </a:r>
            <a:r>
              <a:rPr lang="el-GR" sz="2000" dirty="0" smtClean="0"/>
              <a:t>.</a:t>
            </a:r>
          </a:p>
          <a:p>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19050">
            <a:solidFill>
              <a:schemeClr val="tx1"/>
            </a:solidFill>
          </a:ln>
        </p:spPr>
        <p:txBody>
          <a:bodyPr>
            <a:noAutofit/>
          </a:bodyPr>
          <a:lstStyle/>
          <a:p>
            <a:r>
              <a:rPr lang="el-GR" sz="1600" dirty="0" smtClean="0"/>
              <a:t>Σταυροφορίες: α) Πρωτοπορία του 1095 – 96 = λαϊκή εκστρατεία (Πέτρος ο Ερημίτης, ο επονομαζόμενος </a:t>
            </a:r>
            <a:r>
              <a:rPr lang="el-GR" sz="1600" dirty="0" err="1" smtClean="0"/>
              <a:t>Κουκούπετρος</a:t>
            </a:r>
            <a:r>
              <a:rPr lang="el-GR" sz="1600" dirty="0" smtClean="0"/>
              <a:t> : «Σταυροφορία των </a:t>
            </a:r>
            <a:r>
              <a:rPr lang="el-GR" sz="1600" dirty="0" err="1" smtClean="0"/>
              <a:t>Βαρώνων</a:t>
            </a:r>
            <a:r>
              <a:rPr lang="el-GR" sz="1600" dirty="0" smtClean="0"/>
              <a:t>» : αρχηγοί της: φεουδάρχες, Νορμανδοί (Εκμετάλλευσή της </a:t>
            </a:r>
            <a:r>
              <a:rPr lang="el-GR" sz="1600" dirty="0" err="1" smtClean="0"/>
              <a:t>απ΄</a:t>
            </a:r>
            <a:r>
              <a:rPr lang="el-GR" sz="1600" dirty="0" smtClean="0"/>
              <a:t> τον Αλέξιο Κομνηνό)</a:t>
            </a:r>
            <a:endParaRPr lang="el-GR" sz="16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48</a:t>
            </a:fld>
            <a:endParaRPr lang="el-GR"/>
          </a:p>
        </p:txBody>
      </p:sp>
      <p:sp>
        <p:nvSpPr>
          <p:cNvPr id="5" name="4 - Θέση περιεχομένου"/>
          <p:cNvSpPr>
            <a:spLocks noGrp="1"/>
          </p:cNvSpPr>
          <p:nvPr>
            <p:ph sz="quarter" idx="1"/>
          </p:nvPr>
        </p:nvSpPr>
        <p:spPr>
          <a:xfrm>
            <a:off x="301752" y="1527048"/>
            <a:ext cx="8503920" cy="4759472"/>
          </a:xfrm>
        </p:spPr>
        <p:txBody>
          <a:bodyPr>
            <a:normAutofit fontScale="92500" lnSpcReduction="10000"/>
          </a:bodyPr>
          <a:lstStyle/>
          <a:p>
            <a:r>
              <a:rPr lang="el-GR" sz="2000" b="1" dirty="0" smtClean="0"/>
              <a:t>Επιδρομές Νορμανδών κατά του Βυζαντινού κράτους :</a:t>
            </a:r>
          </a:p>
          <a:p>
            <a:r>
              <a:rPr lang="el-GR" sz="2000" dirty="0" smtClean="0"/>
              <a:t>Α) 1081-1085: Αλέξιος ο Κομνηνός – Βενετοί</a:t>
            </a:r>
          </a:p>
          <a:p>
            <a:r>
              <a:rPr lang="el-GR" sz="2000" dirty="0" smtClean="0"/>
              <a:t>Β) 1107: Ταπεινωτική συνθήκη για Νορμανδούς</a:t>
            </a:r>
          </a:p>
          <a:p>
            <a:r>
              <a:rPr lang="el-GR" sz="2000" dirty="0" smtClean="0"/>
              <a:t>Γ) 1147-1149: καταστροφικές συνέπειες για τη Βυζαντινή μεταξουργία, οριστικό χάσιμο – απώλεια δυτικών κτήσεων του Βυζαντίου.</a:t>
            </a:r>
          </a:p>
          <a:p>
            <a:r>
              <a:rPr lang="el-GR" sz="2000" dirty="0" smtClean="0"/>
              <a:t>Δ) 1180: άλωση Θεσσαλονίκης – δυναστεία Αγγέλων, απόκρουση Νορμανδών από Αλέξιο Βρανά κοντά στις Σέρρες.</a:t>
            </a:r>
          </a:p>
          <a:p>
            <a:r>
              <a:rPr lang="el-GR" sz="2000" b="1" dirty="0" smtClean="0"/>
              <a:t>Εμπορικά προνόμια στους Βενετούς</a:t>
            </a:r>
            <a:r>
              <a:rPr lang="el-GR" sz="2000" dirty="0" smtClean="0"/>
              <a:t>, τελωνειακές διευκολύνσεις  στους Βενετούς, παραχωρήσεις, προνόμια, υποθήκευση της Βυζαντινής Οικονομίας στους Βενετούς.</a:t>
            </a:r>
          </a:p>
          <a:p>
            <a:r>
              <a:rPr lang="el-GR" sz="2000" b="1" dirty="0" smtClean="0"/>
              <a:t>Το χρυσόβουλλο του 1082</a:t>
            </a:r>
            <a:r>
              <a:rPr lang="el-GR" sz="2000" dirty="0" smtClean="0"/>
              <a:t>: Αλέξιος Κομνηνός/φορολογική ατέλεια στους Βενετούς : Κομνηνοί: παραχώρηση προνομίων και σε άλλες Ιταλικές πόλεις, χάνεται η ναυτική δύναμη του Βυζαντίου.</a:t>
            </a:r>
          </a:p>
          <a:p>
            <a:r>
              <a:rPr lang="el-GR" sz="2000" b="1" dirty="0" smtClean="0"/>
              <a:t>Ολέθριες συνέπειες για τη Βυζαντινή αυτοκρατορία: οικονομική, στρατιωτική &amp; πολιτική υποδούλωση στους ξένους.</a:t>
            </a:r>
            <a:endParaRPr lang="el-GR" sz="2000" b="1"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143932" cy="571504"/>
          </a:xfrm>
          <a:solidFill>
            <a:srgbClr val="FFC000"/>
          </a:solidFill>
        </p:spPr>
        <p:txBody>
          <a:bodyPr>
            <a:normAutofit/>
          </a:bodyPr>
          <a:lstStyle/>
          <a:p>
            <a:r>
              <a:rPr lang="el-GR" sz="2400" dirty="0" smtClean="0"/>
              <a:t>Παρακμή και πτώση: τα γεγονότα που οδήγησαν στο χαμό</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49</a:t>
            </a:fld>
            <a:endParaRPr lang="el-GR"/>
          </a:p>
        </p:txBody>
      </p:sp>
      <p:sp>
        <p:nvSpPr>
          <p:cNvPr id="5" name="4 - Θέση περιεχομένου"/>
          <p:cNvSpPr>
            <a:spLocks noGrp="1"/>
          </p:cNvSpPr>
          <p:nvPr>
            <p:ph sz="quarter" idx="1"/>
          </p:nvPr>
        </p:nvSpPr>
        <p:spPr>
          <a:xfrm>
            <a:off x="301752" y="1527048"/>
            <a:ext cx="8503920" cy="4830910"/>
          </a:xfrm>
        </p:spPr>
        <p:txBody>
          <a:bodyPr>
            <a:normAutofit fontScale="92500" lnSpcReduction="10000"/>
          </a:bodyPr>
          <a:lstStyle/>
          <a:p>
            <a:r>
              <a:rPr lang="el-GR" sz="2000" b="1" dirty="0" smtClean="0"/>
              <a:t>Χαρακτηριστικά γνωρίσματα της περιόδου 1056-1204:</a:t>
            </a:r>
          </a:p>
          <a:p>
            <a:r>
              <a:rPr lang="el-GR" sz="2000" dirty="0" smtClean="0"/>
              <a:t>1) αρπακτικές διαθέσεις δυνατών</a:t>
            </a:r>
          </a:p>
          <a:p>
            <a:r>
              <a:rPr lang="el-GR" sz="2000" dirty="0" smtClean="0"/>
              <a:t>2) Σελτζούκοι Τούρκοι</a:t>
            </a:r>
          </a:p>
          <a:p>
            <a:r>
              <a:rPr lang="el-GR" sz="2000" dirty="0" smtClean="0"/>
              <a:t>3) Νορμανδοί &amp; Φράγκοι: σταυροφορίες</a:t>
            </a:r>
          </a:p>
          <a:p>
            <a:r>
              <a:rPr lang="el-GR" sz="2000" dirty="0" smtClean="0"/>
              <a:t>1057-1081: Ρωμανός Δ΄ Διογένης (φαεινή εξαίρεση)</a:t>
            </a:r>
          </a:p>
          <a:p>
            <a:r>
              <a:rPr lang="el-GR" sz="2000" dirty="0" smtClean="0"/>
              <a:t>1071-1081: «μαύρη δεκαετία»</a:t>
            </a:r>
          </a:p>
          <a:p>
            <a:r>
              <a:rPr lang="el-GR" sz="2000" dirty="0" smtClean="0"/>
              <a:t>1081-1185: Δυναστεία Κομνηνών</a:t>
            </a:r>
          </a:p>
          <a:p>
            <a:r>
              <a:rPr lang="el-GR" sz="2000" dirty="0" smtClean="0"/>
              <a:t>1185-1204: Δυναστεία  Αγγέλων</a:t>
            </a:r>
          </a:p>
          <a:p>
            <a:endParaRPr lang="el-GR" sz="2000" dirty="0" smtClean="0"/>
          </a:p>
          <a:p>
            <a:r>
              <a:rPr lang="el-GR" sz="2000" b="1" dirty="0" smtClean="0"/>
              <a:t>Σελτζούκοι Τούρκοι</a:t>
            </a:r>
          </a:p>
          <a:p>
            <a:r>
              <a:rPr lang="el-GR" sz="2000" i="1" dirty="0" err="1" smtClean="0"/>
              <a:t>Σελτζούκ</a:t>
            </a:r>
            <a:r>
              <a:rPr lang="el-GR" sz="2000" i="1" dirty="0" smtClean="0"/>
              <a:t>: Τουρκεστάν: Μεσοποταμία: υποταγή του Χαλιφάτου της Βαγδάτης</a:t>
            </a:r>
          </a:p>
          <a:p>
            <a:r>
              <a:rPr lang="el-GR" sz="2000" b="1" i="1" dirty="0" err="1" smtClean="0"/>
              <a:t>Μαντζικέρτ</a:t>
            </a:r>
            <a:r>
              <a:rPr lang="el-GR" sz="2000" b="1" i="1" dirty="0" smtClean="0"/>
              <a:t> 1071: </a:t>
            </a:r>
            <a:r>
              <a:rPr lang="el-GR" sz="2000" i="1" dirty="0" smtClean="0"/>
              <a:t>Πανωλεθρία Βυζαντινών (Ρωμανός Δ΄ Διογένης, Αλπ – </a:t>
            </a:r>
            <a:r>
              <a:rPr lang="el-GR" sz="2000" i="1" dirty="0" err="1" smtClean="0"/>
              <a:t>Αρσλάν</a:t>
            </a:r>
            <a:r>
              <a:rPr lang="el-GR" sz="2000" i="1" dirty="0" smtClean="0"/>
              <a:t> : </a:t>
            </a:r>
            <a:r>
              <a:rPr lang="el-GR" sz="2000" b="1" i="1" dirty="0" smtClean="0"/>
              <a:t>Σημασία της Συνθήκης του 1071: ανοιχτή η Μ. Ασία για τους Τούρκους, αρχή  του τέλους του Βυζαντίου στην Ανατολή.</a:t>
            </a:r>
            <a:endParaRPr lang="el-GR" sz="2000" b="1" i="1"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228600"/>
            <a:ext cx="5143536" cy="628632"/>
          </a:xfrm>
          <a:solidFill>
            <a:schemeClr val="accent2">
              <a:lumMod val="40000"/>
              <a:lumOff val="60000"/>
            </a:schemeClr>
          </a:solidFill>
          <a:ln w="28575">
            <a:solidFill>
              <a:schemeClr val="tx1"/>
            </a:solidFill>
          </a:ln>
        </p:spPr>
        <p:txBody>
          <a:bodyPr/>
          <a:lstStyle/>
          <a:p>
            <a:r>
              <a:rPr lang="el-GR" dirty="0" smtClean="0"/>
              <a:t>Βυζαντινή εικόνα</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5</a:t>
            </a:fld>
            <a:endParaRPr lang="el-GR"/>
          </a:p>
        </p:txBody>
      </p:sp>
      <p:pic>
        <p:nvPicPr>
          <p:cNvPr id="6" name="Picture 5" descr="Εξερευνώντας το Μυστρά"/>
          <p:cNvPicPr>
            <a:picLocks noGrp="1" noChangeAspect="1" noChangeArrowheads="1"/>
          </p:cNvPicPr>
          <p:nvPr>
            <p:ph sz="quarter" idx="1"/>
          </p:nvPr>
        </p:nvPicPr>
        <p:blipFill>
          <a:blip r:embed="rId3"/>
          <a:srcRect/>
          <a:stretch>
            <a:fillRect/>
          </a:stretch>
        </p:blipFill>
        <p:spPr>
          <a:xfrm>
            <a:off x="357158" y="1571612"/>
            <a:ext cx="2857520" cy="4500594"/>
          </a:xfrm>
          <a:noFill/>
          <a:ln w="28575">
            <a:solidFill>
              <a:schemeClr val="tx1"/>
            </a:solidFill>
          </a:ln>
        </p:spPr>
      </p:pic>
      <p:sp>
        <p:nvSpPr>
          <p:cNvPr id="8" name="7 - Ορθογώνιο"/>
          <p:cNvSpPr/>
          <p:nvPr/>
        </p:nvSpPr>
        <p:spPr>
          <a:xfrm>
            <a:off x="3571868" y="1571611"/>
            <a:ext cx="5214974" cy="4524315"/>
          </a:xfrm>
          <a:prstGeom prst="rect">
            <a:avLst/>
          </a:prstGeom>
          <a:solidFill>
            <a:schemeClr val="accent2">
              <a:lumMod val="40000"/>
              <a:lumOff val="60000"/>
            </a:schemeClr>
          </a:solidFill>
          <a:ln>
            <a:solidFill>
              <a:schemeClr val="bg2">
                <a:lumMod val="25000"/>
              </a:schemeClr>
            </a:solidFill>
          </a:ln>
        </p:spPr>
        <p:txBody>
          <a:bodyPr wrap="square">
            <a:spAutoFit/>
          </a:bodyPr>
          <a:lstStyle/>
          <a:p>
            <a:r>
              <a:rPr lang="el-GR" dirty="0" smtClean="0"/>
              <a:t>Κατά την επικρατούσα σήμερα άποψη, οι καταβολές της εικόνας αναζητούνται στις νεκρικές προσωπογραφίες της Αιγύπτου, τα γνωστά πορτραίτα του Φαγιούμ. </a:t>
            </a:r>
          </a:p>
          <a:p>
            <a:r>
              <a:rPr lang="el-GR" dirty="0" smtClean="0"/>
              <a:t>      Οι Βυζαντινοί ονόμαζαν εικόνα κάθε θρησκευτική απεικόνιση, με οποιαδήποτε τεχνική κι αν είχε γίνει, είτε ήταν φορητή είτε όχι. Σήμερα όμως χρησιμοποιούμε τον όρο αυτό μόνο για φορητούς πίνακες, σχεδόν πάντοτε ζωγραφισμένους πάνω σε ξύλο (με την εγκαυστική τεχνική ή την τεχνική της τέμπερας). Πολύ σπανιότερα ήταν από λίθο ή μέταλλο. </a:t>
            </a:r>
          </a:p>
          <a:p>
            <a:r>
              <a:rPr lang="el-GR" dirty="0" smtClean="0"/>
              <a:t>Τα έργα της ζωγραφικής που βλέπουμε στους τοίχους, στον τρούλο ή στο ιερό των εκκλησιών ονομάζονται τοιχογραφίες .</a:t>
            </a:r>
          </a:p>
          <a:p>
            <a:pPr>
              <a:buFontTx/>
              <a:buNone/>
            </a:pPr>
            <a:endParaRPr lang="el-GR"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357166"/>
            <a:ext cx="8534400" cy="571504"/>
          </a:xfrm>
          <a:solidFill>
            <a:schemeClr val="accent1">
              <a:lumMod val="20000"/>
              <a:lumOff val="80000"/>
            </a:schemeClr>
          </a:solidFill>
          <a:ln w="28575">
            <a:solidFill>
              <a:schemeClr val="tx1"/>
            </a:solidFill>
          </a:ln>
        </p:spPr>
        <p:txBody>
          <a:bodyPr>
            <a:normAutofit/>
          </a:bodyPr>
          <a:lstStyle/>
          <a:p>
            <a:r>
              <a:rPr lang="el-GR" sz="2400" dirty="0" smtClean="0"/>
              <a:t>Διάσπαση </a:t>
            </a:r>
            <a:r>
              <a:rPr lang="el-GR" sz="2400" dirty="0" err="1" smtClean="0"/>
              <a:t>Σελτζουκικού</a:t>
            </a:r>
            <a:r>
              <a:rPr lang="el-GR" sz="2400" dirty="0" smtClean="0"/>
              <a:t> κράτους: Διαμόρφωση σουλτανάτων</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50</a:t>
            </a:fld>
            <a:endParaRPr lang="el-GR"/>
          </a:p>
        </p:txBody>
      </p:sp>
      <p:sp>
        <p:nvSpPr>
          <p:cNvPr id="5" name="4 - Θέση περιεχομένου"/>
          <p:cNvSpPr>
            <a:spLocks noGrp="1"/>
          </p:cNvSpPr>
          <p:nvPr>
            <p:ph sz="quarter" idx="1"/>
          </p:nvPr>
        </p:nvSpPr>
        <p:spPr/>
        <p:txBody>
          <a:bodyPr>
            <a:normAutofit/>
          </a:bodyPr>
          <a:lstStyle/>
          <a:p>
            <a:r>
              <a:rPr lang="el-GR" sz="2000" dirty="0" smtClean="0"/>
              <a:t>Σουλτανάτο του </a:t>
            </a:r>
            <a:r>
              <a:rPr lang="el-GR" sz="2000" dirty="0" err="1" smtClean="0"/>
              <a:t>Ρουμ</a:t>
            </a:r>
            <a:r>
              <a:rPr lang="el-GR" sz="2000" dirty="0" smtClean="0"/>
              <a:t>: καλά οργανωμένο, σύνορα με τη βυζαντινή αυτοκρατορία της Νίκαιας)</a:t>
            </a:r>
          </a:p>
          <a:p>
            <a:r>
              <a:rPr lang="el-GR" sz="2000" dirty="0" smtClean="0"/>
              <a:t>Αγώνες Κομνηνών: μεταφορά  πρωτεύουσας σουλτανάτου από Νίκαια στο Ικόνιο.</a:t>
            </a:r>
          </a:p>
          <a:p>
            <a:r>
              <a:rPr lang="el-GR" sz="2000" dirty="0" smtClean="0"/>
              <a:t>Μυριοκέφαλο (1176): Πανωλεθρία Βυζαντινών: στερέωση Τούρκων στη Μ. Ασία</a:t>
            </a:r>
          </a:p>
          <a:p>
            <a:r>
              <a:rPr lang="el-GR" sz="2000" dirty="0" smtClean="0"/>
              <a:t>Νορμανδοί: 8</a:t>
            </a:r>
            <a:r>
              <a:rPr lang="el-GR" sz="2000" baseline="30000" dirty="0" smtClean="0"/>
              <a:t>ος</a:t>
            </a:r>
            <a:r>
              <a:rPr lang="el-GR" sz="2000" dirty="0" smtClean="0"/>
              <a:t>-10</a:t>
            </a:r>
            <a:r>
              <a:rPr lang="el-GR" sz="2000" baseline="30000" dirty="0" smtClean="0"/>
              <a:t>ος</a:t>
            </a:r>
            <a:r>
              <a:rPr lang="el-GR" sz="2000" dirty="0" smtClean="0"/>
              <a:t> αι: πειρατές</a:t>
            </a:r>
          </a:p>
          <a:p>
            <a:r>
              <a:rPr lang="el-GR" sz="2000" dirty="0" smtClean="0"/>
              <a:t>10</a:t>
            </a:r>
            <a:r>
              <a:rPr lang="el-GR" sz="2000" baseline="30000" dirty="0" smtClean="0"/>
              <a:t>ος</a:t>
            </a:r>
            <a:r>
              <a:rPr lang="el-GR" sz="2000" dirty="0" smtClean="0"/>
              <a:t> -11</a:t>
            </a:r>
            <a:r>
              <a:rPr lang="el-GR" sz="2000" baseline="30000" dirty="0" smtClean="0"/>
              <a:t>ος</a:t>
            </a:r>
            <a:r>
              <a:rPr lang="el-GR" sz="2000" dirty="0" smtClean="0"/>
              <a:t> αι: εγκατάστασή τους στη Β. Γαλλία</a:t>
            </a:r>
          </a:p>
          <a:p>
            <a:r>
              <a:rPr lang="el-GR" sz="2000" dirty="0" smtClean="0"/>
              <a:t>1066: κατάκτηση Αγγλίας από το Γουλιέλμο τον Κατακτητή.</a:t>
            </a:r>
          </a:p>
          <a:p>
            <a:r>
              <a:rPr lang="el-GR" sz="2000" dirty="0" smtClean="0"/>
              <a:t>Οι Νορμανδοί στην Ιταλία: Παλέρμο.</a:t>
            </a:r>
          </a:p>
          <a:p>
            <a:r>
              <a:rPr lang="el-GR" sz="2000" dirty="0" smtClean="0"/>
              <a:t>1402: Η μάχη της  Άγκυρας: παράταση ζωής για το Βυζάντιο.</a:t>
            </a:r>
          </a:p>
          <a:p>
            <a:r>
              <a:rPr lang="el-GR" sz="2000" dirty="0" smtClean="0"/>
              <a:t>Βαλκάνια: Βούλγαροι, Σέρβοι: Στέφανος </a:t>
            </a:r>
            <a:r>
              <a:rPr lang="el-GR" sz="2000" dirty="0" err="1" smtClean="0"/>
              <a:t>Ντουσάν</a:t>
            </a:r>
            <a:r>
              <a:rPr lang="el-GR" sz="2000" dirty="0" smtClean="0"/>
              <a:t>: πρωταγωνιστικός ρόλος στα Βαλκάνια</a:t>
            </a:r>
          </a:p>
          <a:p>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357166"/>
            <a:ext cx="7429552" cy="630386"/>
          </a:xfrm>
          <a:solidFill>
            <a:schemeClr val="accent4">
              <a:lumMod val="20000"/>
              <a:lumOff val="80000"/>
            </a:schemeClr>
          </a:solidFill>
          <a:ln w="28575">
            <a:solidFill>
              <a:schemeClr val="tx1"/>
            </a:solidFill>
          </a:ln>
        </p:spPr>
        <p:txBody>
          <a:bodyPr/>
          <a:lstStyle/>
          <a:p>
            <a:r>
              <a:rPr lang="el-GR" dirty="0" smtClean="0"/>
              <a:t>Οι τελευταίοι αιώνες του Βυζαντίου»</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51</a:t>
            </a:fld>
            <a:endParaRPr lang="el-GR"/>
          </a:p>
        </p:txBody>
      </p:sp>
      <p:sp>
        <p:nvSpPr>
          <p:cNvPr id="5" name="4 - Θέση περιεχομένου"/>
          <p:cNvSpPr>
            <a:spLocks noGrp="1"/>
          </p:cNvSpPr>
          <p:nvPr>
            <p:ph sz="quarter" idx="1"/>
          </p:nvPr>
        </p:nvSpPr>
        <p:spPr>
          <a:xfrm>
            <a:off x="301752" y="1527048"/>
            <a:ext cx="8503920" cy="4616596"/>
          </a:xfrm>
        </p:spPr>
        <p:txBody>
          <a:bodyPr>
            <a:normAutofit/>
          </a:bodyPr>
          <a:lstStyle/>
          <a:p>
            <a:r>
              <a:rPr lang="el-GR" sz="2000" b="1" dirty="0" smtClean="0"/>
              <a:t>Ασία: εξάπλωση Οθωμανών Τούρκων</a:t>
            </a:r>
          </a:p>
          <a:p>
            <a:r>
              <a:rPr lang="el-GR" sz="2000" b="1" dirty="0" smtClean="0"/>
              <a:t>Παλαιολόγοι: εμφύλιες διαμάχες </a:t>
            </a:r>
            <a:r>
              <a:rPr lang="el-GR" sz="2000" dirty="0" smtClean="0"/>
              <a:t>(1341-1390): αναστάτωση &amp; πολυαρχία</a:t>
            </a:r>
          </a:p>
          <a:p>
            <a:r>
              <a:rPr lang="el-GR" sz="2000" b="1" dirty="0" smtClean="0"/>
              <a:t>Β΄ Βουλγαρικό κράτος</a:t>
            </a:r>
            <a:r>
              <a:rPr lang="el-GR" sz="2000" dirty="0" smtClean="0"/>
              <a:t>: 1188: πρωτεύουσα το </a:t>
            </a:r>
            <a:r>
              <a:rPr lang="el-GR" sz="2000" b="1" dirty="0" err="1" smtClean="0"/>
              <a:t>Τύρνοβο</a:t>
            </a:r>
            <a:r>
              <a:rPr lang="el-GR" sz="2000" dirty="0" smtClean="0"/>
              <a:t> (Πέτρος και Ασάν)</a:t>
            </a:r>
          </a:p>
          <a:p>
            <a:r>
              <a:rPr lang="el-GR" sz="2000" b="1" dirty="0" smtClean="0"/>
              <a:t>Ιωάννης Ασάν ή </a:t>
            </a:r>
            <a:r>
              <a:rPr lang="el-GR" sz="2000" b="1" dirty="0" err="1" smtClean="0"/>
              <a:t>Ιωαννίτζης</a:t>
            </a:r>
            <a:r>
              <a:rPr lang="el-GR" sz="2000" b="1" dirty="0" smtClean="0"/>
              <a:t> (Καλογιάννης &amp; </a:t>
            </a:r>
            <a:r>
              <a:rPr lang="el-GR" sz="2000" b="1" dirty="0" err="1" smtClean="0"/>
              <a:t>Σκυλογιάννης</a:t>
            </a:r>
            <a:r>
              <a:rPr lang="el-GR" sz="2000" b="1" dirty="0" smtClean="0"/>
              <a:t>: </a:t>
            </a:r>
            <a:r>
              <a:rPr lang="el-GR" sz="2000" b="1" dirty="0" err="1" smtClean="0"/>
              <a:t>Ρωμαιοκτόνος</a:t>
            </a:r>
            <a:r>
              <a:rPr lang="el-GR" sz="2000" b="1" dirty="0" smtClean="0"/>
              <a:t>)</a:t>
            </a:r>
          </a:p>
          <a:p>
            <a:r>
              <a:rPr lang="el-GR" sz="2000" dirty="0" smtClean="0"/>
              <a:t>1207: θάνατος του Ιωάννη Ασάν : παρακμή του </a:t>
            </a:r>
            <a:r>
              <a:rPr lang="el-GR" sz="2000" dirty="0" err="1" smtClean="0"/>
              <a:t>β΄</a:t>
            </a:r>
            <a:r>
              <a:rPr lang="el-GR" sz="2000" dirty="0" smtClean="0"/>
              <a:t> βουλγαρικού κράτους.</a:t>
            </a:r>
          </a:p>
          <a:p>
            <a:r>
              <a:rPr lang="el-GR" sz="2000" b="1" dirty="0" smtClean="0"/>
              <a:t>Σέρβοι:</a:t>
            </a:r>
            <a:r>
              <a:rPr lang="el-GR" sz="2000" dirty="0" smtClean="0"/>
              <a:t> ως το 12</a:t>
            </a:r>
            <a:r>
              <a:rPr lang="el-GR" sz="2000" baseline="30000" dirty="0" smtClean="0"/>
              <a:t>ο</a:t>
            </a:r>
            <a:r>
              <a:rPr lang="el-GR" sz="2000" dirty="0" smtClean="0"/>
              <a:t> αι.: σύμμαχοι των Βυζαντινών</a:t>
            </a:r>
          </a:p>
          <a:p>
            <a:r>
              <a:rPr lang="el-GR" sz="2000" dirty="0" err="1" smtClean="0"/>
              <a:t>Ζούπες</a:t>
            </a:r>
            <a:r>
              <a:rPr lang="el-GR" sz="2000" dirty="0" smtClean="0"/>
              <a:t>: ανεξάρτητες περιοχές – </a:t>
            </a:r>
            <a:r>
              <a:rPr lang="el-GR" sz="2000" dirty="0" err="1" smtClean="0"/>
              <a:t>Ζουπάνος</a:t>
            </a:r>
            <a:r>
              <a:rPr lang="el-GR" sz="2000" dirty="0" smtClean="0"/>
              <a:t> = τοπάρχης</a:t>
            </a:r>
          </a:p>
          <a:p>
            <a:r>
              <a:rPr lang="el-GR" sz="2000" b="1" dirty="0" smtClean="0"/>
              <a:t>12</a:t>
            </a:r>
            <a:r>
              <a:rPr lang="el-GR" sz="2000" b="1" baseline="30000" dirty="0" smtClean="0"/>
              <a:t>ος</a:t>
            </a:r>
            <a:r>
              <a:rPr lang="el-GR" sz="2000" b="1" dirty="0" smtClean="0"/>
              <a:t> αι.: Στέφανος </a:t>
            </a:r>
            <a:r>
              <a:rPr lang="el-GR" sz="2000" b="1" dirty="0" err="1" smtClean="0"/>
              <a:t>Νεμάνια</a:t>
            </a:r>
            <a:r>
              <a:rPr lang="el-GR" sz="2000" b="1" dirty="0" smtClean="0"/>
              <a:t> = Μέγας </a:t>
            </a:r>
            <a:r>
              <a:rPr lang="el-GR" sz="2000" b="1" dirty="0" err="1" smtClean="0"/>
              <a:t>Ζουπάνος</a:t>
            </a:r>
            <a:endParaRPr lang="el-GR" sz="2000" b="1" dirty="0" smtClean="0"/>
          </a:p>
          <a:p>
            <a:r>
              <a:rPr lang="el-GR" sz="2000" b="1" dirty="0" smtClean="0"/>
              <a:t>Στέφανος </a:t>
            </a:r>
            <a:r>
              <a:rPr lang="el-GR" sz="2000" b="1" dirty="0" err="1" smtClean="0"/>
              <a:t>Ντουσάν</a:t>
            </a:r>
            <a:r>
              <a:rPr lang="el-GR" sz="2000" b="1" dirty="0" smtClean="0"/>
              <a:t> (1331-1355): ακμή των Σέρβων</a:t>
            </a:r>
            <a:endParaRPr lang="el-GR" sz="2000" b="1"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86808" cy="714380"/>
          </a:xfrm>
          <a:solidFill>
            <a:schemeClr val="accent6">
              <a:lumMod val="40000"/>
              <a:lumOff val="60000"/>
            </a:schemeClr>
          </a:solidFill>
          <a:ln w="28575">
            <a:solidFill>
              <a:schemeClr val="tx1"/>
            </a:solidFill>
          </a:ln>
        </p:spPr>
        <p:txBody>
          <a:bodyPr anchor="ctr">
            <a:noAutofit/>
          </a:bodyPr>
          <a:lstStyle/>
          <a:p>
            <a:r>
              <a:rPr lang="el-GR" sz="2400" b="1" dirty="0" smtClean="0"/>
              <a:t/>
            </a:r>
            <a:br>
              <a:rPr lang="el-GR" sz="2400" b="1" dirty="0" smtClean="0"/>
            </a:br>
            <a:r>
              <a:rPr lang="el-GR" sz="2400" b="1" dirty="0" smtClean="0"/>
              <a:t>Στέφανος </a:t>
            </a:r>
            <a:r>
              <a:rPr lang="el-GR" sz="2400" b="1" dirty="0" err="1" smtClean="0"/>
              <a:t>Ντουσάν</a:t>
            </a:r>
            <a:r>
              <a:rPr lang="el-GR" sz="2400" b="1" dirty="0" smtClean="0"/>
              <a:t> (1331-1355): ακμή των  Σέρβων</a:t>
            </a:r>
            <a:br>
              <a:rPr lang="el-GR" sz="2400" b="1" dirty="0" smtClean="0"/>
            </a:b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52</a:t>
            </a:fld>
            <a:endParaRPr lang="el-GR"/>
          </a:p>
        </p:txBody>
      </p:sp>
      <p:sp>
        <p:nvSpPr>
          <p:cNvPr id="5" name="4 - Θέση περιεχομένου"/>
          <p:cNvSpPr>
            <a:spLocks noGrp="1"/>
          </p:cNvSpPr>
          <p:nvPr>
            <p:ph sz="quarter" idx="1"/>
          </p:nvPr>
        </p:nvSpPr>
        <p:spPr>
          <a:xfrm>
            <a:off x="301752" y="1643050"/>
            <a:ext cx="8503920" cy="4643470"/>
          </a:xfrm>
        </p:spPr>
        <p:txBody>
          <a:bodyPr>
            <a:normAutofit/>
          </a:bodyPr>
          <a:lstStyle/>
          <a:p>
            <a:r>
              <a:rPr lang="el-GR" sz="2000" dirty="0" smtClean="0"/>
              <a:t>«</a:t>
            </a:r>
            <a:r>
              <a:rPr lang="el-GR" sz="2000" dirty="0" err="1" smtClean="0"/>
              <a:t>Κράλης</a:t>
            </a:r>
            <a:r>
              <a:rPr lang="el-GR" sz="2000" dirty="0" smtClean="0"/>
              <a:t>»: βασιλιάς: επέκταση σε Μακεδονία, Θεσσαλία, Ήπειρο. Φιλοδοξία του: ίδρυση ενός </a:t>
            </a:r>
            <a:r>
              <a:rPr lang="el-GR" sz="2000" dirty="0" err="1" smtClean="0"/>
              <a:t>Σερβοελληνικού</a:t>
            </a:r>
            <a:r>
              <a:rPr lang="el-GR" sz="2000" dirty="0" smtClean="0"/>
              <a:t> κράτους. Τα όρια του κράτους του ρευστά.</a:t>
            </a:r>
          </a:p>
          <a:p>
            <a:r>
              <a:rPr lang="el-GR" sz="2000" dirty="0" smtClean="0"/>
              <a:t>1355: Θάνατος του </a:t>
            </a:r>
            <a:r>
              <a:rPr lang="el-GR" sz="2000" dirty="0" err="1" smtClean="0"/>
              <a:t>Ντουσάν</a:t>
            </a:r>
            <a:r>
              <a:rPr lang="el-GR" sz="2000" dirty="0" smtClean="0"/>
              <a:t>, διάσπαση κράτους των Σέρβων. Σημαντική η νομοθεσία του και η ενίσχυση εκ μέρους του των Μετεώρων.</a:t>
            </a:r>
          </a:p>
          <a:p>
            <a:pPr>
              <a:buNone/>
            </a:pPr>
            <a:endParaRPr lang="el-GR" sz="2000" dirty="0" smtClean="0"/>
          </a:p>
          <a:p>
            <a:r>
              <a:rPr lang="el-GR" sz="2000" dirty="0" smtClean="0"/>
              <a:t>Με την αρχή της Αναγέννησης στη Δυτική Ευρώπη, παρατηρούμε:</a:t>
            </a:r>
          </a:p>
          <a:p>
            <a:r>
              <a:rPr lang="el-GR" sz="2000" dirty="0" smtClean="0"/>
              <a:t>Αλλαγή στη σκέψη των ανθρώπων: ανεξαρτησία, γνώση, μόρφωση, πανεπιστήμια.</a:t>
            </a:r>
          </a:p>
          <a:p>
            <a:r>
              <a:rPr lang="el-GR" sz="2000" dirty="0" smtClean="0"/>
              <a:t>Καλλιτεχνική δημιουργία</a:t>
            </a:r>
          </a:p>
          <a:p>
            <a:r>
              <a:rPr lang="el-GR" sz="2000" dirty="0" smtClean="0"/>
              <a:t>Εθνικές γλώσσες αντί για τα Λατινικά: Δάντης, Πετράρχης, Βοκκάκιος: Πρόδρομοι Αναγέννησης.</a:t>
            </a: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3" name="2 - Θέση αριθμού διαφάνειας"/>
          <p:cNvSpPr>
            <a:spLocks noGrp="1"/>
          </p:cNvSpPr>
          <p:nvPr>
            <p:ph type="sldNum" sz="quarter" idx="12"/>
          </p:nvPr>
        </p:nvSpPr>
        <p:spPr/>
        <p:txBody>
          <a:bodyPr/>
          <a:lstStyle/>
          <a:p>
            <a:fld id="{57DF9E29-0006-441D-B51B-D0DC308C0733}" type="slidenum">
              <a:rPr lang="el-GR" smtClean="0"/>
              <a:pPr/>
              <a:t>53</a:t>
            </a:fld>
            <a:endParaRPr lang="el-GR"/>
          </a:p>
        </p:txBody>
      </p:sp>
      <p:sp>
        <p:nvSpPr>
          <p:cNvPr id="4" name="3 - Ορθογώνιο"/>
          <p:cNvSpPr/>
          <p:nvPr/>
        </p:nvSpPr>
        <p:spPr>
          <a:xfrm>
            <a:off x="428596" y="428604"/>
            <a:ext cx="8358246" cy="5416868"/>
          </a:xfrm>
          <a:prstGeom prst="rect">
            <a:avLst/>
          </a:prstGeom>
        </p:spPr>
        <p:txBody>
          <a:bodyPr wrap="square">
            <a:spAutoFit/>
          </a:bodyPr>
          <a:lstStyle/>
          <a:p>
            <a:r>
              <a:rPr lang="el-GR" sz="2000" dirty="0" smtClean="0"/>
              <a:t>ΑΜΑΛΙΑ Κ. </a:t>
            </a:r>
            <a:r>
              <a:rPr lang="el-GR" sz="2000" dirty="0" smtClean="0"/>
              <a:t>ΗΛΙΑΔΗ: </a:t>
            </a:r>
            <a:r>
              <a:rPr lang="el-GR" sz="2000" b="1" u="sng" dirty="0" smtClean="0"/>
              <a:t>7</a:t>
            </a:r>
            <a:r>
              <a:rPr lang="el-GR" sz="2000" b="1" u="sng" baseline="30000" dirty="0" smtClean="0"/>
              <a:t>Ος</a:t>
            </a:r>
            <a:r>
              <a:rPr lang="el-GR" sz="2000" b="1" u="sng" dirty="0" smtClean="0"/>
              <a:t> Βυζαντινός αιώνας </a:t>
            </a:r>
          </a:p>
          <a:p>
            <a:endParaRPr lang="el-GR" sz="2000" b="1" u="sng" dirty="0" smtClean="0"/>
          </a:p>
          <a:p>
            <a:r>
              <a:rPr lang="el-GR" dirty="0" smtClean="0"/>
              <a:t>«Για </a:t>
            </a:r>
            <a:r>
              <a:rPr lang="el-GR" dirty="0" smtClean="0"/>
              <a:t>την διάσωση του κράτους τους και για την προετοιμασία της αντεπιθέσεως κατά του εχθρού, η οποία θα πραγματοποιηθεί κατά το δεύτερο τμήμα της </a:t>
            </a:r>
            <a:r>
              <a:rPr lang="el-GR" dirty="0" err="1" smtClean="0"/>
              <a:t>μεσοβυζαντινής</a:t>
            </a:r>
            <a:r>
              <a:rPr lang="el-GR" dirty="0" smtClean="0"/>
              <a:t> </a:t>
            </a:r>
            <a:r>
              <a:rPr lang="el-GR" dirty="0" smtClean="0"/>
              <a:t>περιόδου</a:t>
            </a:r>
            <a:r>
              <a:rPr lang="el-GR" dirty="0" smtClean="0"/>
              <a:t> </a:t>
            </a:r>
            <a:r>
              <a:rPr lang="el-GR" dirty="0" smtClean="0"/>
              <a:t>(717-867) οι βυζαντινοί βασίστηκαν στον Ηράκλειο.</a:t>
            </a:r>
            <a:endParaRPr lang="el-GR" dirty="0" smtClean="0"/>
          </a:p>
          <a:p>
            <a:r>
              <a:rPr lang="el-GR" dirty="0" smtClean="0"/>
              <a:t>Κατά τους χρόνους αυτούς της αγωνιώδους προσπάθειας του κράτους να υπερασπίσει την ύπαρξή του απ’ τους εξωτερικούς εχθρούς, συνεχίζονται στο εσωτερικό του οι μεταρρυθμίσεις και οι μεταβολές που είχαν αρχίσει ή ενταθεί στην βασιλεία του </a:t>
            </a:r>
            <a:r>
              <a:rPr lang="el-GR" dirty="0" smtClean="0"/>
              <a:t>Ιουστινιανού. Μεταξύ </a:t>
            </a:r>
            <a:r>
              <a:rPr lang="el-GR" dirty="0" smtClean="0"/>
              <a:t>των ετών 565 και 610 στους τομείς της διοικήσεως, των οικονομικών και της στρατιωτικής οργανώσεως το κράτος απομακρύνεται απ’ τα παλιότερα ρωμαϊκά πρότυπα και προσαρμόζεται προς τις νέες ανάγκες και απαιτήσεις</a:t>
            </a:r>
            <a:r>
              <a:rPr lang="el-GR" dirty="0" smtClean="0"/>
              <a:t>.  </a:t>
            </a:r>
            <a:r>
              <a:rPr lang="el-GR" dirty="0" smtClean="0"/>
              <a:t>Αυτό που </a:t>
            </a:r>
            <a:r>
              <a:rPr lang="el-GR" dirty="0" smtClean="0"/>
              <a:t>υποστηρίχθηκε, όμως, </a:t>
            </a:r>
            <a:r>
              <a:rPr lang="el-GR" dirty="0" smtClean="0"/>
              <a:t>παλιότερα, ότι η βασιλεία του Ηρακλείου διακρίνεται κυρίως για την μεταρρυθμιστική της δραστηριότητα, δεν </a:t>
            </a:r>
            <a:r>
              <a:rPr lang="el-GR" dirty="0" smtClean="0"/>
              <a:t>ευσταθεί. Απεναντίας</a:t>
            </a:r>
            <a:r>
              <a:rPr lang="el-GR" dirty="0" smtClean="0"/>
              <a:t>, είναι φυσικό ότι, λόγω της ολοκληρωτικής απασχολήσεως του κράτους με τους εξωτερικούς εχθρούς του και με τις υπεράνθρωπες προσπάθειές του για την αντιμετώπισή τους, προσπάθειες οι οποίες δεν άφηναν, βέβαια, ευρεία περιθώρια για μεγάλες μεταβολές και μεταρρυθμίσεις, οι εξελίξεις των προηγούμενων δεκαετιών συνεχίστηκαν μεν, αλλά με βραδύτερο κάπως </a:t>
            </a:r>
            <a:r>
              <a:rPr lang="el-GR" dirty="0" smtClean="0"/>
              <a:t>ρυθμό».</a:t>
            </a:r>
            <a:endParaRPr lang="el-GR" dirty="0" smtClean="0"/>
          </a:p>
        </p:txBody>
      </p:sp>
    </p:spTree>
  </p:cSld>
  <p:clrMapOvr>
    <a:masterClrMapping/>
  </p:clrMapOvr>
  <p:transition spd="med">
    <p:fade thruBlk="1"/>
    <p:sndAc>
      <p:stSnd>
        <p:snd r:embed="rId2" name="cashreg.wav" builtIn="1"/>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357166"/>
            <a:ext cx="8534400" cy="642942"/>
          </a:xfrm>
        </p:spPr>
        <p:txBody>
          <a:bodyPr>
            <a:normAutofit/>
          </a:bodyPr>
          <a:lstStyle/>
          <a:p>
            <a:r>
              <a:rPr lang="el-GR" dirty="0" smtClean="0"/>
              <a:t>Πολιτική ιδεολογία και ρωμαϊκή παράδοση</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54</a:t>
            </a:fld>
            <a:endParaRPr lang="el-GR"/>
          </a:p>
        </p:txBody>
      </p:sp>
      <p:sp>
        <p:nvSpPr>
          <p:cNvPr id="5" name="4 - Ορθογώνιο"/>
          <p:cNvSpPr/>
          <p:nvPr/>
        </p:nvSpPr>
        <p:spPr>
          <a:xfrm>
            <a:off x="428596" y="1643050"/>
            <a:ext cx="8143932" cy="3970318"/>
          </a:xfrm>
          <a:prstGeom prst="rect">
            <a:avLst/>
          </a:prstGeom>
        </p:spPr>
        <p:txBody>
          <a:bodyPr wrap="square">
            <a:spAutoFit/>
          </a:bodyPr>
          <a:lstStyle/>
          <a:p>
            <a:r>
              <a:rPr lang="el-GR" dirty="0" smtClean="0"/>
              <a:t>«Ευθύς </a:t>
            </a:r>
            <a:r>
              <a:rPr lang="el-GR" dirty="0" smtClean="0"/>
              <a:t>εξ’ αρχής μπορούν να ορισθούν τώρα οι δύο αρχές, συχνά αντιφατικές, που τροφοδοτούν όλη τη βυζαντινή ιδεολογία και πολιτική: η διατήρηση της ρωμαϊκής κληρονομιάς και συνάμα η φροντίδα για ενότητα και συγκρότηση εθνικής συνειδήσεως, στα πλαίσια της πολυεθνικής οικουμένης που εξουσίαζε η Ρώμη και κληρονόμησε το Βυζάντιο. Αυτές οι δύο αρχές αποτελούν τη σταθερή βάση της βυζαντινής προσπάθειας και σ’ αυτές οφείλεται ο ιδιαίτερος χαρακτήρας των θεσμών της αυτοκρατορίας, οι οποίοι εφαρμόζονται σε διάφορες πραγματικότητες, γερνούν και εξαφανίζονται, χωρίς ποτέ να καταργούνται. Αυτές οι δύο αρχές, γεννούν, φωτίζουν και συνάμα ερμηνεύουν τις πολιτικές, κοινωνικές και θρησκευτικές κρίσεις, που συγκλόνισαν το Βυζάντιο σε όλη τη διάρκεια της μακραίωνης ζωής του και που συχνά απείλησαν την ίδια την ύπαρξή του. Οπωσδήποτε η Κωνσταντινούπολη δεν απάντησε στην Ρώμη με μια άλλη, νέα αυτοκρατορία, αλλά με την αλλαγή του πολιτικού προσανατολισμού και του τρόπου σκέψεως και </a:t>
            </a:r>
            <a:r>
              <a:rPr lang="el-GR" dirty="0" smtClean="0"/>
              <a:t>ζωής».</a:t>
            </a:r>
            <a:endParaRPr lang="el-GR" dirty="0"/>
          </a:p>
        </p:txBody>
      </p:sp>
    </p:spTree>
  </p:cSld>
  <p:clrMapOvr>
    <a:masterClrMapping/>
  </p:clrMapOvr>
  <p:transition spd="med">
    <p:fade thruBlk="1"/>
    <p:sndAc>
      <p:stSnd>
        <p:snd r:embed="rId2" name="cashreg.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785794"/>
            <a:ext cx="2362200" cy="857256"/>
          </a:xfrm>
          <a:solidFill>
            <a:schemeClr val="accent1">
              <a:lumMod val="75000"/>
            </a:schemeClr>
          </a:solidFill>
        </p:spPr>
        <p:txBody>
          <a:bodyPr/>
          <a:lstStyle/>
          <a:p>
            <a:r>
              <a:rPr lang="el-GR" sz="1800" dirty="0" smtClean="0"/>
              <a:t>Κοινωνική πολιτική στο Βυζαντινό κράτος</a:t>
            </a:r>
            <a:endParaRPr lang="el-GR" sz="1800" dirty="0"/>
          </a:p>
        </p:txBody>
      </p:sp>
      <p:sp>
        <p:nvSpPr>
          <p:cNvPr id="3" name="2 - Θέση κειμένου"/>
          <p:cNvSpPr>
            <a:spLocks noGrp="1"/>
          </p:cNvSpPr>
          <p:nvPr>
            <p:ph type="body" idx="2"/>
          </p:nvPr>
        </p:nvSpPr>
        <p:spPr>
          <a:xfrm>
            <a:off x="381000" y="1785926"/>
            <a:ext cx="2362200" cy="4572032"/>
          </a:xfrm>
          <a:solidFill>
            <a:schemeClr val="accent1">
              <a:lumMod val="75000"/>
            </a:schemeClr>
          </a:solidFill>
          <a:ln w="28575">
            <a:solidFill>
              <a:schemeClr val="tx1"/>
            </a:solidFill>
          </a:ln>
        </p:spPr>
        <p:txBody>
          <a:bodyPr>
            <a:normAutofit fontScale="92500" lnSpcReduction="10000"/>
          </a:bodyPr>
          <a:lstStyle/>
          <a:p>
            <a:pPr>
              <a:buFont typeface="Arial" pitchFamily="34" charset="0"/>
              <a:buChar char="•"/>
            </a:pPr>
            <a:r>
              <a:rPr lang="el-GR" b="1" u="sng" dirty="0" smtClean="0"/>
              <a:t>Γεωργία : </a:t>
            </a:r>
          </a:p>
          <a:p>
            <a:pPr>
              <a:buFont typeface="Wingdings" pitchFamily="2" charset="2"/>
              <a:buChar char="§"/>
            </a:pPr>
            <a:r>
              <a:rPr lang="el-GR" dirty="0" smtClean="0"/>
              <a:t>Α) ελεύθεροι γεωργοί με μικρά κτήματα</a:t>
            </a:r>
          </a:p>
          <a:p>
            <a:pPr>
              <a:buFont typeface="Wingdings" pitchFamily="2" charset="2"/>
              <a:buChar char="§"/>
            </a:pPr>
            <a:r>
              <a:rPr lang="el-GR" dirty="0" smtClean="0"/>
              <a:t>Β) δουλοπάροικοι</a:t>
            </a:r>
          </a:p>
          <a:p>
            <a:pPr>
              <a:buFont typeface="Wingdings" pitchFamily="2" charset="2"/>
              <a:buChar char="§"/>
            </a:pPr>
            <a:r>
              <a:rPr lang="el-GR" dirty="0" smtClean="0"/>
              <a:t>Γ) </a:t>
            </a:r>
            <a:r>
              <a:rPr lang="el-GR" dirty="0" err="1" smtClean="0"/>
              <a:t>ημισειασταί</a:t>
            </a:r>
            <a:r>
              <a:rPr lang="el-GR" dirty="0" smtClean="0"/>
              <a:t> ή </a:t>
            </a:r>
            <a:r>
              <a:rPr lang="el-GR" dirty="0" err="1" smtClean="0"/>
              <a:t>προσκαθήμενοι</a:t>
            </a:r>
            <a:r>
              <a:rPr lang="el-GR" dirty="0" smtClean="0"/>
              <a:t> (καλλιεργητές χωρίς δική τους ιδιοκτησία)</a:t>
            </a:r>
          </a:p>
          <a:p>
            <a:r>
              <a:rPr lang="el-GR" b="1" u="sng" dirty="0" smtClean="0"/>
              <a:t>Κοινωνικές εξεγέρσεις: </a:t>
            </a:r>
            <a:r>
              <a:rPr lang="el-GR" dirty="0" smtClean="0"/>
              <a:t>φτώχεια, λιμοί, φορολογία</a:t>
            </a:r>
          </a:p>
          <a:p>
            <a:r>
              <a:rPr lang="el-GR" dirty="0" smtClean="0"/>
              <a:t>820: </a:t>
            </a:r>
            <a:r>
              <a:rPr lang="el-GR" b="1" u="sng" dirty="0" smtClean="0"/>
              <a:t>«Στάση του Θ. </a:t>
            </a:r>
            <a:r>
              <a:rPr lang="el-GR" b="1" u="sng" dirty="0" err="1" smtClean="0"/>
              <a:t>Καππαδόκη</a:t>
            </a:r>
            <a:r>
              <a:rPr lang="el-GR" b="1" u="sng" dirty="0" smtClean="0"/>
              <a:t>»</a:t>
            </a:r>
            <a:r>
              <a:rPr lang="el-GR" dirty="0" smtClean="0"/>
              <a:t>: 1.παρακμή των ελεύθερων γεωργών, 2. παραμέληση του στόλου.</a:t>
            </a:r>
            <a:endParaRPr lang="el-GR" dirty="0"/>
          </a:p>
        </p:txBody>
      </p:sp>
      <p:sp>
        <p:nvSpPr>
          <p:cNvPr id="4" name="3 - Θέση περιεχομένου"/>
          <p:cNvSpPr>
            <a:spLocks noGrp="1"/>
          </p:cNvSpPr>
          <p:nvPr>
            <p:ph sz="quarter" idx="1"/>
          </p:nvPr>
        </p:nvSpPr>
        <p:spPr>
          <a:xfrm>
            <a:off x="3124200" y="685800"/>
            <a:ext cx="5638800" cy="5672158"/>
          </a:xfrm>
          <a:solidFill>
            <a:schemeClr val="accent2">
              <a:lumMod val="20000"/>
              <a:lumOff val="80000"/>
            </a:schemeClr>
          </a:solidFill>
          <a:ln w="28575">
            <a:solidFill>
              <a:schemeClr val="tx1"/>
            </a:solidFill>
          </a:ln>
        </p:spPr>
        <p:txBody>
          <a:bodyPr>
            <a:normAutofit/>
          </a:bodyPr>
          <a:lstStyle/>
          <a:p>
            <a:r>
              <a:rPr lang="el-GR" sz="2000" dirty="0" smtClean="0"/>
              <a:t>Νομοθεσία των </a:t>
            </a:r>
            <a:r>
              <a:rPr lang="el-GR" sz="2000" dirty="0" err="1" smtClean="0"/>
              <a:t>Ισαύρων</a:t>
            </a:r>
            <a:r>
              <a:rPr lang="el-GR" sz="2000" dirty="0" smtClean="0"/>
              <a:t> Αυτοκρατόρων</a:t>
            </a:r>
          </a:p>
          <a:p>
            <a:r>
              <a:rPr lang="el-GR" sz="2000" dirty="0" smtClean="0"/>
              <a:t>1. Θέματα: στρατιωτικά σώματα, διοικητικές περιοχές, επαρχίες. Συνένωση στρατιωτικής &amp; πολιτικής διοίκησης (χερσαία και ναυτικά θέματα, θεματικός στόλος). </a:t>
            </a:r>
          </a:p>
          <a:p>
            <a:r>
              <a:rPr lang="el-GR" sz="2000" dirty="0" smtClean="0"/>
              <a:t>2. Εκλογή : Κώδικας νόμων = χριστιανικός χαρακτήρας</a:t>
            </a:r>
          </a:p>
          <a:p>
            <a:r>
              <a:rPr lang="el-GR" sz="2000" dirty="0" smtClean="0"/>
              <a:t>3. προστασία γεωργών – εθνικός στρατός δυνατός και αξιόμαχος</a:t>
            </a:r>
          </a:p>
          <a:p>
            <a:pPr>
              <a:buNone/>
            </a:pPr>
            <a:endParaRPr lang="el-GR" sz="2000" dirty="0" smtClean="0"/>
          </a:p>
          <a:p>
            <a:pPr>
              <a:buNone/>
            </a:pPr>
            <a:endParaRPr lang="el-GR" sz="2000" dirty="0" smtClean="0"/>
          </a:p>
          <a:p>
            <a:r>
              <a:rPr lang="el-GR" sz="2000" dirty="0" smtClean="0"/>
              <a:t>Ο ΑΡΑΒΙΚΟΣ  ΚΑΙ ΕΥΡΩΠΑΙΚΟΣ ΚΟΣΜΟΣ ΩΣ  ΤΟΝ  9</a:t>
            </a:r>
            <a:r>
              <a:rPr lang="el-GR" sz="2000" baseline="30000" dirty="0" smtClean="0"/>
              <a:t>Ο</a:t>
            </a:r>
            <a:r>
              <a:rPr lang="el-GR" sz="2000" dirty="0" smtClean="0"/>
              <a:t>  ΑΙΩΝΑ Μ.Χ.</a:t>
            </a:r>
          </a:p>
          <a:p>
            <a:r>
              <a:rPr lang="el-GR" sz="2000" dirty="0" smtClean="0"/>
              <a:t>Τέλος 9</a:t>
            </a:r>
            <a:r>
              <a:rPr lang="el-GR" sz="2000" baseline="30000" dirty="0" smtClean="0"/>
              <a:t>ου</a:t>
            </a:r>
            <a:r>
              <a:rPr lang="el-GR" sz="2000" dirty="0" smtClean="0"/>
              <a:t> αιώνα: 3 χαλιφάτα</a:t>
            </a:r>
          </a:p>
          <a:p>
            <a:r>
              <a:rPr lang="el-GR" sz="2000" dirty="0" smtClean="0"/>
              <a:t>800: Καρλομάγνος: στέφεται από τον πάπα αυτοκράτορας/ παπικό κράτος της Ιταλίας</a:t>
            </a:r>
            <a:endParaRPr lang="el-GR" sz="2000" dirty="0"/>
          </a:p>
        </p:txBody>
      </p:sp>
      <p:sp>
        <p:nvSpPr>
          <p:cNvPr id="5" name="4 - Θέση αριθμού διαφάνειας"/>
          <p:cNvSpPr>
            <a:spLocks noGrp="1"/>
          </p:cNvSpPr>
          <p:nvPr>
            <p:ph type="sldNum" sz="quarter" idx="12"/>
          </p:nvPr>
        </p:nvSpPr>
        <p:spPr/>
        <p:txBody>
          <a:bodyPr/>
          <a:lstStyle/>
          <a:p>
            <a:fld id="{57DF9E29-0006-441D-B51B-D0DC308C0733}" type="slidenum">
              <a:rPr lang="el-GR" smtClean="0"/>
              <a:pPr/>
              <a:t>6</a:t>
            </a:fld>
            <a:endParaRPr lang="el-GR"/>
          </a:p>
        </p:txBody>
      </p:sp>
      <p:sp>
        <p:nvSpPr>
          <p:cNvPr id="6" name="5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500042"/>
            <a:ext cx="8534400" cy="500066"/>
          </a:xfrm>
        </p:spPr>
        <p:txBody>
          <a:bodyPr>
            <a:noAutofit/>
          </a:bodyPr>
          <a:lstStyle/>
          <a:p>
            <a:r>
              <a:rPr lang="el-GR" sz="2400" dirty="0" smtClean="0"/>
              <a:t>Κοινωνία και κρατική οργάνωση του Αραβικού χαλιφάτου</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7</a:t>
            </a:fld>
            <a:endParaRPr lang="el-GR"/>
          </a:p>
        </p:txBody>
      </p:sp>
      <p:sp>
        <p:nvSpPr>
          <p:cNvPr id="5" name="4 - Θέση περιεχομένου"/>
          <p:cNvSpPr>
            <a:spLocks noGrp="1"/>
          </p:cNvSpPr>
          <p:nvPr>
            <p:ph sz="quarter" idx="1"/>
          </p:nvPr>
        </p:nvSpPr>
        <p:spPr>
          <a:xfrm>
            <a:off x="301752" y="1527048"/>
            <a:ext cx="8503920" cy="4830910"/>
          </a:xfrm>
        </p:spPr>
        <p:txBody>
          <a:bodyPr>
            <a:normAutofit lnSpcReduction="10000"/>
          </a:bodyPr>
          <a:lstStyle/>
          <a:p>
            <a:r>
              <a:rPr lang="el-GR" sz="2000" dirty="0" smtClean="0"/>
              <a:t>Ισλαμισμός &amp; κοράνι: συνεκτικά στοιχεία εθνοτήτων της Αραβίας</a:t>
            </a:r>
          </a:p>
          <a:p>
            <a:r>
              <a:rPr lang="el-GR" sz="2000" dirty="0" smtClean="0"/>
              <a:t>Βιοτεχνία: Εμπόριο ανατολής &amp; δύσης: αύξηση του πλούτου</a:t>
            </a:r>
          </a:p>
          <a:p>
            <a:r>
              <a:rPr lang="el-GR" sz="2000" dirty="0" smtClean="0"/>
              <a:t>Αριστοκρατία  Αράβων γαιοκτημόνων / λαϊκές τάξεις σε άθλια κατάσταση</a:t>
            </a:r>
          </a:p>
          <a:p>
            <a:r>
              <a:rPr lang="el-GR" sz="2000" dirty="0" smtClean="0"/>
              <a:t>Η διάσπαση του Χαλιφάτου: αίτια: μέσα 9</a:t>
            </a:r>
            <a:r>
              <a:rPr lang="el-GR" sz="2000" baseline="30000" dirty="0" smtClean="0"/>
              <a:t>ου</a:t>
            </a:r>
            <a:r>
              <a:rPr lang="el-GR" sz="2000" dirty="0" smtClean="0"/>
              <a:t> αιώνα τρία χαλιφάτα: </a:t>
            </a:r>
            <a:r>
              <a:rPr lang="el-GR" sz="2000" dirty="0" err="1" smtClean="0"/>
              <a:t>Ομμευάδων</a:t>
            </a:r>
            <a:r>
              <a:rPr lang="el-GR" sz="2000" dirty="0" smtClean="0"/>
              <a:t>, </a:t>
            </a:r>
            <a:r>
              <a:rPr lang="el-GR" sz="2000" dirty="0" err="1" smtClean="0"/>
              <a:t>Φατιμιδών</a:t>
            </a:r>
            <a:r>
              <a:rPr lang="el-GR" sz="2000" dirty="0" smtClean="0"/>
              <a:t> και </a:t>
            </a:r>
            <a:r>
              <a:rPr lang="el-GR" sz="2000" dirty="0" err="1" smtClean="0"/>
              <a:t>Αββασιδών</a:t>
            </a:r>
            <a:r>
              <a:rPr lang="el-GR" sz="2000" dirty="0" smtClean="0"/>
              <a:t>.</a:t>
            </a:r>
          </a:p>
          <a:p>
            <a:endParaRPr lang="el-GR" sz="2000" dirty="0" smtClean="0"/>
          </a:p>
          <a:p>
            <a:r>
              <a:rPr lang="el-GR" sz="2000" dirty="0" smtClean="0"/>
              <a:t>Η ΔΙΑΜΟΡΦΩΣΗ ΤΗΣ ΔΥΤΙΚΗΣ ΕΥΡΩΠΗΣ</a:t>
            </a:r>
          </a:p>
          <a:p>
            <a:r>
              <a:rPr lang="el-GR" sz="2000" dirty="0" smtClean="0"/>
              <a:t>Αρχές 5</a:t>
            </a:r>
            <a:r>
              <a:rPr lang="el-GR" sz="2000" baseline="30000" dirty="0" smtClean="0"/>
              <a:t>ου</a:t>
            </a:r>
            <a:r>
              <a:rPr lang="el-GR" sz="2000" dirty="0" smtClean="0"/>
              <a:t> αι.: κράτος των Φράγκων</a:t>
            </a:r>
          </a:p>
          <a:p>
            <a:r>
              <a:rPr lang="el-GR" sz="2000" dirty="0" err="1" smtClean="0"/>
              <a:t>Μαγιορδόμοι</a:t>
            </a:r>
            <a:r>
              <a:rPr lang="el-GR" sz="2000" dirty="0" smtClean="0"/>
              <a:t>: αυλάρχες της βασιλικής αυλής. Κάρολος </a:t>
            </a:r>
            <a:r>
              <a:rPr lang="el-GR" sz="2000" dirty="0" err="1" smtClean="0"/>
              <a:t>Μαρτέλ</a:t>
            </a:r>
            <a:r>
              <a:rPr lang="el-GR" sz="2000" dirty="0" smtClean="0"/>
              <a:t>, </a:t>
            </a:r>
            <a:r>
              <a:rPr lang="el-GR" sz="2000" dirty="0" err="1" smtClean="0"/>
              <a:t>Πεπίνος</a:t>
            </a:r>
            <a:r>
              <a:rPr lang="el-GR" sz="2000" dirty="0" smtClean="0"/>
              <a:t> ο Βραχύς: δυναστεία των </a:t>
            </a:r>
            <a:r>
              <a:rPr lang="el-GR" sz="2000" dirty="0" err="1" smtClean="0"/>
              <a:t>Καρολιδών</a:t>
            </a:r>
            <a:r>
              <a:rPr lang="el-GR" sz="2000" dirty="0" smtClean="0"/>
              <a:t>.</a:t>
            </a:r>
          </a:p>
          <a:p>
            <a:r>
              <a:rPr lang="el-GR" sz="2000" dirty="0" smtClean="0"/>
              <a:t>Μέσα 8</a:t>
            </a:r>
            <a:r>
              <a:rPr lang="el-GR" sz="2000" baseline="30000" dirty="0" smtClean="0"/>
              <a:t>ου</a:t>
            </a:r>
            <a:r>
              <a:rPr lang="el-GR" sz="2000" dirty="0" smtClean="0"/>
              <a:t> αι.: δημιουργία παπικού κράτους (Ραβέννα, </a:t>
            </a:r>
            <a:r>
              <a:rPr lang="el-GR" sz="2000" dirty="0" err="1" smtClean="0"/>
              <a:t>Πεντάπολη</a:t>
            </a:r>
            <a:r>
              <a:rPr lang="el-GR" sz="2000" dirty="0" smtClean="0"/>
              <a:t>, Ρώμη)</a:t>
            </a:r>
          </a:p>
          <a:p>
            <a:r>
              <a:rPr lang="el-GR" sz="2000" dirty="0" err="1" smtClean="0"/>
              <a:t>Άαχεν=Ακυίσγρανο</a:t>
            </a:r>
            <a:r>
              <a:rPr lang="el-GR" sz="2000" dirty="0" smtClean="0"/>
              <a:t>: πρωτεύουσα του Φραγκικού κράτους του Καρλομάγνου: </a:t>
            </a:r>
            <a:r>
              <a:rPr lang="el-GR" sz="2000" dirty="0" err="1" smtClean="0"/>
              <a:t>Καρολίγγεια</a:t>
            </a:r>
            <a:r>
              <a:rPr lang="el-GR" sz="2000" dirty="0" smtClean="0"/>
              <a:t>  Αναγέννηση</a:t>
            </a: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Η ακμή του Βυζαντίου. Οι χρόνοι της Μακεδονικής Δυναστείας (867-1056)</a:t>
            </a:r>
            <a:endParaRPr lang="el-GR" sz="2400"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8</a:t>
            </a:fld>
            <a:endParaRPr lang="el-GR"/>
          </a:p>
        </p:txBody>
      </p:sp>
      <p:sp>
        <p:nvSpPr>
          <p:cNvPr id="5" name="4 - Θέση περιεχομένου"/>
          <p:cNvSpPr>
            <a:spLocks noGrp="1"/>
          </p:cNvSpPr>
          <p:nvPr>
            <p:ph sz="half" idx="1"/>
          </p:nvPr>
        </p:nvSpPr>
        <p:spPr>
          <a:xfrm>
            <a:off x="301752" y="1371600"/>
            <a:ext cx="4038600" cy="4772044"/>
          </a:xfrm>
          <a:ln w="28575">
            <a:solidFill>
              <a:schemeClr val="tx1"/>
            </a:solidFill>
          </a:ln>
        </p:spPr>
        <p:txBody>
          <a:bodyPr>
            <a:normAutofit fontScale="92500" lnSpcReduction="20000"/>
          </a:bodyPr>
          <a:lstStyle/>
          <a:p>
            <a:pPr>
              <a:buNone/>
            </a:pPr>
            <a:r>
              <a:rPr lang="el-GR" sz="2400" b="1" i="1" u="sng" dirty="0" smtClean="0"/>
              <a:t>Βυζάντιο και Καρλομάγνος</a:t>
            </a:r>
          </a:p>
          <a:p>
            <a:pPr>
              <a:buNone/>
            </a:pPr>
            <a:endParaRPr lang="el-GR" sz="2400" b="1" i="1" u="sng" dirty="0" smtClean="0"/>
          </a:p>
          <a:p>
            <a:r>
              <a:rPr lang="el-GR" sz="2000" dirty="0" smtClean="0"/>
              <a:t>Στη φιλοδοξία του Καρλομάγνου: εμπόδιο το Βυζάντιο</a:t>
            </a:r>
          </a:p>
          <a:p>
            <a:pPr>
              <a:buNone/>
            </a:pPr>
            <a:endParaRPr lang="el-GR" sz="2000" dirty="0" smtClean="0"/>
          </a:p>
          <a:p>
            <a:r>
              <a:rPr lang="el-GR" sz="2000" dirty="0" smtClean="0"/>
              <a:t>800: Στέψη του Καρλομάγνου και πρόταση γάμου στην Ειρήνη. Προσπάθεια εκ μέρους του σφετερισμού του αυτοκρατορικού αξιώματος (</a:t>
            </a:r>
            <a:r>
              <a:rPr lang="en-US" sz="2000" dirty="0" err="1" smtClean="0"/>
              <a:t>imperium</a:t>
            </a:r>
            <a:r>
              <a:rPr lang="en-US" sz="2000" dirty="0" smtClean="0"/>
              <a:t> </a:t>
            </a:r>
            <a:r>
              <a:rPr lang="en-US" sz="2000" dirty="0" err="1" smtClean="0"/>
              <a:t>romanum</a:t>
            </a:r>
            <a:r>
              <a:rPr lang="en-US" sz="2000" dirty="0" smtClean="0"/>
              <a:t>) </a:t>
            </a:r>
            <a:r>
              <a:rPr lang="el-GR" sz="2000" dirty="0" smtClean="0"/>
              <a:t>υποστηρίζουν οι Βυζαντινοί χρονογράφοι. Ματαίωση των σχεδίων του: 802 εκθρόνιση της Ειρήνης</a:t>
            </a:r>
            <a:endParaRPr lang="el-GR" sz="2000" dirty="0"/>
          </a:p>
        </p:txBody>
      </p:sp>
      <p:sp>
        <p:nvSpPr>
          <p:cNvPr id="6" name="5 - Θέση περιεχομένου"/>
          <p:cNvSpPr>
            <a:spLocks noGrp="1"/>
          </p:cNvSpPr>
          <p:nvPr>
            <p:ph sz="half" idx="2"/>
          </p:nvPr>
        </p:nvSpPr>
        <p:spPr>
          <a:xfrm>
            <a:off x="4800600" y="1357298"/>
            <a:ext cx="4038600" cy="4786346"/>
          </a:xfrm>
          <a:ln w="28575">
            <a:solidFill>
              <a:schemeClr val="tx1"/>
            </a:solidFill>
          </a:ln>
        </p:spPr>
        <p:txBody>
          <a:bodyPr>
            <a:normAutofit fontScale="92500" lnSpcReduction="20000"/>
          </a:bodyPr>
          <a:lstStyle/>
          <a:p>
            <a:r>
              <a:rPr lang="el-GR" sz="2000" b="1" i="1" u="sng" dirty="0" smtClean="0"/>
              <a:t>Μακεδονική Δυναστεία:</a:t>
            </a:r>
          </a:p>
          <a:p>
            <a:pPr>
              <a:buNone/>
            </a:pPr>
            <a:r>
              <a:rPr lang="el-GR" sz="2000" dirty="0" smtClean="0"/>
              <a:t>1. νέα νομοθεσία: προστασία φτωχών</a:t>
            </a:r>
          </a:p>
          <a:p>
            <a:pPr>
              <a:buNone/>
            </a:pPr>
            <a:r>
              <a:rPr lang="el-GR" sz="2000" dirty="0" smtClean="0"/>
              <a:t>2. κληρονομική διαδοχή</a:t>
            </a:r>
          </a:p>
          <a:p>
            <a:pPr>
              <a:buNone/>
            </a:pPr>
            <a:r>
              <a:rPr lang="el-GR" sz="2000" dirty="0" smtClean="0"/>
              <a:t>3. 1013-1025 </a:t>
            </a:r>
            <a:r>
              <a:rPr lang="el-GR" sz="2000" dirty="0" err="1" smtClean="0"/>
              <a:t>μ.Χ</a:t>
            </a:r>
            <a:r>
              <a:rPr lang="el-GR" sz="2000" dirty="0" smtClean="0"/>
              <a:t>. : Βυζαντινή Εποποιία </a:t>
            </a:r>
          </a:p>
          <a:p>
            <a:pPr>
              <a:buNone/>
            </a:pPr>
            <a:r>
              <a:rPr lang="el-GR" sz="2000" dirty="0" smtClean="0"/>
              <a:t>4. Ιεραποστολική Δράση: Κύριλλος &amp; Μεθόδιος- πολιτική επιρροή Βυζαντίου στους </a:t>
            </a:r>
            <a:r>
              <a:rPr lang="el-GR" sz="2000" dirty="0" err="1" smtClean="0"/>
              <a:t>Σλαύους</a:t>
            </a:r>
            <a:endParaRPr lang="el-GR" sz="2000" dirty="0" smtClean="0"/>
          </a:p>
          <a:p>
            <a:pPr>
              <a:buNone/>
            </a:pPr>
            <a:r>
              <a:rPr lang="el-GR" sz="2000" dirty="0" smtClean="0"/>
              <a:t>5. 1025-1056: παρακμή</a:t>
            </a:r>
          </a:p>
          <a:p>
            <a:pPr>
              <a:buNone/>
            </a:pPr>
            <a:r>
              <a:rPr lang="el-GR" sz="2000" dirty="0" smtClean="0"/>
              <a:t>6. Μέγας Φώτιος: προμηνύματα πνευματικής αναγέννησης: στροφή στην αρχαία κληρονομιά, εγκυκλοπαίδειες, </a:t>
            </a:r>
            <a:r>
              <a:rPr lang="el-GR" sz="2000" dirty="0" err="1" smtClean="0"/>
              <a:t>Μυριόβιβλος</a:t>
            </a:r>
            <a:r>
              <a:rPr lang="el-GR" sz="2000" dirty="0" smtClean="0"/>
              <a:t>, μαθητές του: επίσκοπος Καισαρείας Αρέθας, Νικόλαος Μυστικός πατριάρχης Κωνσταντινουπόλεως.</a:t>
            </a:r>
          </a:p>
          <a:p>
            <a:pPr>
              <a:buNone/>
            </a:pPr>
            <a:endParaRPr lang="el-GR" sz="2000" dirty="0"/>
          </a:p>
        </p:txBody>
      </p:sp>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557194"/>
          </a:xfrm>
          <a:solidFill>
            <a:schemeClr val="tx1">
              <a:lumMod val="85000"/>
              <a:lumOff val="15000"/>
            </a:schemeClr>
          </a:solidFill>
          <a:ln w="38100">
            <a:solidFill>
              <a:schemeClr val="tx1"/>
            </a:solidFill>
          </a:ln>
        </p:spPr>
        <p:txBody>
          <a:bodyPr>
            <a:normAutofit fontScale="90000"/>
          </a:bodyPr>
          <a:lstStyle/>
          <a:p>
            <a:r>
              <a:rPr lang="el-GR" dirty="0" smtClean="0"/>
              <a:t>Αγώνες προς τους Άραβες και τους Βουλγάρους</a:t>
            </a:r>
            <a:endParaRPr lang="el-GR" dirty="0"/>
          </a:p>
        </p:txBody>
      </p:sp>
      <p:sp>
        <p:nvSpPr>
          <p:cNvPr id="3" name="2 - Θέση υποσέλιδου"/>
          <p:cNvSpPr>
            <a:spLocks noGrp="1"/>
          </p:cNvSpPr>
          <p:nvPr>
            <p:ph type="ftr" sz="quarter" idx="11"/>
          </p:nvPr>
        </p:nvSpPr>
        <p:spPr/>
        <p:txBody>
          <a:bodyPr/>
          <a:lstStyle/>
          <a:p>
            <a:r>
              <a:rPr lang="el-GR" smtClean="0"/>
              <a:t>Αμαλία Κ. Ηλιάδη/ Πνευματικά δικαιώματα</a:t>
            </a:r>
            <a:endParaRPr lang="el-GR"/>
          </a:p>
        </p:txBody>
      </p:sp>
      <p:sp>
        <p:nvSpPr>
          <p:cNvPr id="4" name="3 - Θέση αριθμού διαφάνειας"/>
          <p:cNvSpPr>
            <a:spLocks noGrp="1"/>
          </p:cNvSpPr>
          <p:nvPr>
            <p:ph type="sldNum" sz="quarter" idx="12"/>
          </p:nvPr>
        </p:nvSpPr>
        <p:spPr/>
        <p:txBody>
          <a:bodyPr/>
          <a:lstStyle/>
          <a:p>
            <a:fld id="{57DF9E29-0006-441D-B51B-D0DC308C0733}" type="slidenum">
              <a:rPr lang="el-GR" smtClean="0"/>
              <a:pPr/>
              <a:t>9</a:t>
            </a:fld>
            <a:endParaRPr lang="el-GR"/>
          </a:p>
        </p:txBody>
      </p:sp>
      <p:sp>
        <p:nvSpPr>
          <p:cNvPr id="5" name="4 - Θέση περιεχομένου"/>
          <p:cNvSpPr>
            <a:spLocks noGrp="1"/>
          </p:cNvSpPr>
          <p:nvPr>
            <p:ph sz="half" idx="1"/>
          </p:nvPr>
        </p:nvSpPr>
        <p:spPr>
          <a:xfrm>
            <a:off x="301752" y="1285860"/>
            <a:ext cx="4038600" cy="5000660"/>
          </a:xfrm>
          <a:ln w="28575">
            <a:solidFill>
              <a:schemeClr val="tx1"/>
            </a:solidFill>
          </a:ln>
        </p:spPr>
        <p:txBody>
          <a:bodyPr>
            <a:normAutofit/>
          </a:bodyPr>
          <a:lstStyle/>
          <a:p>
            <a:r>
              <a:rPr lang="el-GR" sz="2000" b="1" dirty="0" smtClean="0"/>
              <a:t>Ακριτικό τραγούδι</a:t>
            </a:r>
            <a:r>
              <a:rPr lang="el-GR" sz="2000" dirty="0" smtClean="0"/>
              <a:t>-Βασίλειος Διγενής Ακρίτας/απαρχή δημοτικού τραγουδιού</a:t>
            </a:r>
          </a:p>
          <a:p>
            <a:r>
              <a:rPr lang="el-GR" sz="2000" dirty="0" smtClean="0"/>
              <a:t>1.Αγώνες κατά την πρώτη(Α΄) περίοδο της Μακεδονικής  δυναστείας (867-963): </a:t>
            </a:r>
          </a:p>
          <a:p>
            <a:r>
              <a:rPr lang="el-GR" sz="2000" dirty="0" smtClean="0"/>
              <a:t>Επιδρομές Σαρακηνών από Κρήτη, Αίγυπτο, Αφρική.</a:t>
            </a:r>
          </a:p>
          <a:p>
            <a:r>
              <a:rPr lang="el-GR" sz="2000" dirty="0" smtClean="0"/>
              <a:t>Η λεηλασία της Θεσσαλονίκης (904): Λέων ο </a:t>
            </a:r>
            <a:r>
              <a:rPr lang="el-GR" sz="2000" dirty="0" err="1" smtClean="0"/>
              <a:t>Τριπολίτης</a:t>
            </a:r>
            <a:r>
              <a:rPr lang="el-GR" sz="2000" dirty="0" smtClean="0"/>
              <a:t>.</a:t>
            </a:r>
          </a:p>
          <a:p>
            <a:r>
              <a:rPr lang="el-GR" sz="2000" b="1" dirty="0" smtClean="0"/>
              <a:t>Η ακμή των Βουλγάρων </a:t>
            </a:r>
            <a:r>
              <a:rPr lang="el-GR" sz="2000" dirty="0" smtClean="0"/>
              <a:t>: </a:t>
            </a:r>
            <a:r>
              <a:rPr lang="el-GR" sz="2000" b="1" dirty="0" err="1" smtClean="0"/>
              <a:t>Βόρης</a:t>
            </a:r>
            <a:r>
              <a:rPr lang="el-GR" sz="2000" dirty="0" smtClean="0"/>
              <a:t>: Χριστιανισμός: πρόοδος πνευματική, κοινωνική, πολιτική, φιλολογική, γλωσσική.</a:t>
            </a:r>
          </a:p>
          <a:p>
            <a:endParaRPr lang="el-GR" sz="2000" dirty="0"/>
          </a:p>
        </p:txBody>
      </p:sp>
      <p:sp>
        <p:nvSpPr>
          <p:cNvPr id="6" name="5 - Θέση περιεχομένου"/>
          <p:cNvSpPr>
            <a:spLocks noGrp="1"/>
          </p:cNvSpPr>
          <p:nvPr>
            <p:ph sz="half" idx="2"/>
          </p:nvPr>
        </p:nvSpPr>
        <p:spPr>
          <a:xfrm>
            <a:off x="4800600" y="1357298"/>
            <a:ext cx="4038600" cy="4929222"/>
          </a:xfrm>
          <a:ln w="28575">
            <a:solidFill>
              <a:schemeClr val="tx1"/>
            </a:solidFill>
          </a:ln>
        </p:spPr>
        <p:txBody>
          <a:bodyPr>
            <a:normAutofit/>
          </a:bodyPr>
          <a:lstStyle/>
          <a:p>
            <a:r>
              <a:rPr lang="el-GR" sz="2000" b="1" dirty="0" smtClean="0"/>
              <a:t>Συμεών</a:t>
            </a:r>
            <a:r>
              <a:rPr lang="el-GR" sz="2000" dirty="0" smtClean="0"/>
              <a:t>: </a:t>
            </a:r>
            <a:r>
              <a:rPr lang="el-GR" sz="2000" dirty="0" err="1" smtClean="0"/>
              <a:t>βυζαντινοθρεμμένος</a:t>
            </a:r>
            <a:r>
              <a:rPr lang="el-GR" sz="2000" dirty="0" smtClean="0"/>
              <a:t> ηγεμών των Βουλγάρων : επεκτατικά  σχέδια του «τσάρου Ρωμαίων και Βουλγάρων».</a:t>
            </a:r>
          </a:p>
          <a:p>
            <a:r>
              <a:rPr lang="el-GR" sz="2000" dirty="0" smtClean="0"/>
              <a:t>Συμεών: απόσπαση Βουλγαρικής εκκλησίας </a:t>
            </a:r>
            <a:r>
              <a:rPr lang="el-GR" sz="2000" dirty="0" err="1" smtClean="0"/>
              <a:t>απ΄το</a:t>
            </a:r>
            <a:r>
              <a:rPr lang="el-GR" sz="2000" dirty="0" smtClean="0"/>
              <a:t> οικουμενικό Πατριαρχείο</a:t>
            </a:r>
          </a:p>
          <a:p>
            <a:r>
              <a:rPr lang="el-GR" sz="2000" b="1" dirty="0" smtClean="0"/>
              <a:t>Πέτρος</a:t>
            </a:r>
            <a:r>
              <a:rPr lang="el-GR" sz="2000" dirty="0" smtClean="0"/>
              <a:t>: ειρήνη με Βυζάντιο</a:t>
            </a:r>
          </a:p>
          <a:p>
            <a:r>
              <a:rPr lang="el-GR" sz="2000" dirty="0" smtClean="0"/>
              <a:t>Κροάτες και Σέρβοι στα Βαλκάνια.</a:t>
            </a:r>
            <a:endParaRPr lang="el-GR" sz="2000" dirty="0"/>
          </a:p>
        </p:txBody>
      </p:sp>
      <p:pic>
        <p:nvPicPr>
          <p:cNvPr id="7" name="Picture 4" descr="ΑΓΓΕΛΟΣ"/>
          <p:cNvPicPr>
            <a:picLocks noChangeAspect="1" noChangeArrowheads="1"/>
          </p:cNvPicPr>
          <p:nvPr/>
        </p:nvPicPr>
        <p:blipFill>
          <a:blip r:embed="rId3"/>
          <a:srcRect/>
          <a:stretch>
            <a:fillRect/>
          </a:stretch>
        </p:blipFill>
        <p:spPr>
          <a:xfrm>
            <a:off x="7643834" y="4643446"/>
            <a:ext cx="857256" cy="1500198"/>
          </a:xfrm>
          <a:prstGeom prst="rect">
            <a:avLst/>
          </a:prstGeom>
          <a:noFill/>
          <a:ln>
            <a:solidFill>
              <a:srgbClr val="0070C0"/>
            </a:solidFill>
          </a:ln>
        </p:spPr>
      </p:pic>
    </p:spTree>
  </p:cSld>
  <p:clrMapOvr>
    <a:masterClrMapping/>
  </p:clrMapOvr>
  <p:transition spd="med">
    <p:fade thruBlk="1"/>
    <p:sndAc>
      <p:stSnd>
        <p:snd r:embed="rId2" name="cashreg.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777</TotalTime>
  <Words>7823</Words>
  <Application>Microsoft Office PowerPoint</Application>
  <PresentationFormat>Προβολή στην οθόνη (4:3)</PresentationFormat>
  <Paragraphs>635</Paragraphs>
  <Slides>54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Δημοτικός</vt:lpstr>
      <vt:lpstr>    Byzantine History Βυζαντινή Ιστορία Αμαλία Κ. Ηλιάδη, ιστορικός-φιλόλογος Κάτοχος Μεταπτυχιακού Διπλώματος Βυζαντινής Ιστορίας ailiadi@sch.gr</vt:lpstr>
      <vt:lpstr>Συνέχεια μικρού βιογραφικού σημειώματος</vt:lpstr>
      <vt:lpstr>Introduction  to byzantine history /  Εισαγωγή στη Βυζαντινή Ιστορία – Βασικά στοιχεία</vt:lpstr>
      <vt:lpstr>Εσωτερική πολιτική των βυζαντινών αυτοκρατόρων κατά την περίοδο της Εικονομαχίας</vt:lpstr>
      <vt:lpstr>Βυζαντινή εικόνα</vt:lpstr>
      <vt:lpstr>Κοινωνική πολιτική στο Βυζαντινό κράτος</vt:lpstr>
      <vt:lpstr>Κοινωνία και κρατική οργάνωση του Αραβικού χαλιφάτου</vt:lpstr>
      <vt:lpstr>Η ακμή του Βυζαντίου. Οι χρόνοι της Μακεδονικής Δυναστείας (867-1056)</vt:lpstr>
      <vt:lpstr>Αγώνες προς τους Άραβες και τους Βουλγάρους</vt:lpstr>
      <vt:lpstr>ΑΓΩΝΕΣ ΚΑΤΆ ΤΗΝ Β΄ΚΑΙ Γ΄ΠΕΡΙΟΔΟ (963-1056)</vt:lpstr>
      <vt:lpstr>ΟΙ ΡΩΣΟΙ (ΡΩΣ) ΚΑΙ ΤΟ ΒΥΖΑΝΤΙΟ </vt:lpstr>
      <vt:lpstr>Κοινωνική πολιτική-Νομοθεσία</vt:lpstr>
      <vt:lpstr>ΠΑΙΔΕΙΑ -ΤΕΧΝΗ</vt:lpstr>
      <vt:lpstr>Το σχίσμα του 1054: αυτοκράτορας Κωνσταντίνος Θ΄ Μονομάχος, πατριάρχης Μιχαήλ Κηρουλάριος = αδιάλλακτος: Πολιτικές συνέπειες του Σχίσματος: σημαντικές Αίτια και Συνέπειες του Σχίσματος για το Βυζάντιο και τη Δύση</vt:lpstr>
      <vt:lpstr>Εμφάνιση των Οθωμανών ως το 1402 Γαζήδες πολεμιστές: αρχηγοί μικρο ομάδων οθωμανικών φυλών Ορδή του Σουλεϊμάν-Ερτογρούλ Οσμάν ή Ο(ω)θμάν Ίδρυση του Σουλτανάτου της Προύσας </vt:lpstr>
      <vt:lpstr>Καλλίπολη, Διδυμότειχο, Αδριανούπολη (1362): οι Τούρκοι στην Ευρώπη Μάχη στο Κόσσοβο =Κοσσυφοπέδιο (1389)</vt:lpstr>
      <vt:lpstr>Μέσοι: βιοτέχνες &amp; έμποροι των πόλεων (13ος – 14ος αι.: ανάπτυξη)</vt:lpstr>
      <vt:lpstr>Ανακεφαλαιωτικές ερωτήσεις</vt:lpstr>
      <vt:lpstr>Ανακεφαλαιωτικές ερωτήσεις</vt:lpstr>
      <vt:lpstr>Ερωτήσεις ανακεφαλαιωτικές Ρωμαϊκής και Βυζαντινής Ιστορίας</vt:lpstr>
      <vt:lpstr>Επαναληπτικές ερωτήσεις Ρωμαϊκής και Βυζαντινής Ιστορίας</vt:lpstr>
      <vt:lpstr> Ανακεφαλαιωτικές ερωτήσεις Ρωμαϊκής &amp; Βυζαντινής Ιστορίας</vt:lpstr>
      <vt:lpstr>Ανακεφαλαιωτικές ερωτήσεις Βυζαντινής Ιστορίας</vt:lpstr>
      <vt:lpstr>Θέματα συνθετικών εργασιών στη Βυζαντινή Ιστορία: </vt:lpstr>
      <vt:lpstr>Περίοδος Εικονομαχίας (717-867μ.Χ.)</vt:lpstr>
      <vt:lpstr>Βουλγαρικοί και Αραβικοί πόλεμοι στα χρόνια των διαδόχων  και της δυναστείας του Αμορίου (802-826)</vt:lpstr>
      <vt:lpstr>Επαναληπτικές ερωτήσεις – Θέματα προς συζήτηση </vt:lpstr>
      <vt:lpstr>Ρωμαϊκή Ιστορία &amp; Βυζαντινή Ιστορία</vt:lpstr>
      <vt:lpstr>Απαρχές ανάπτυξης (751-11ος αι.) στη Δυτική Ευρώπη</vt:lpstr>
      <vt:lpstr>10ος-11ος αι: Σύστημα της Φεουδαρχίας Δυτικής Ευρώπης</vt:lpstr>
      <vt:lpstr>Γράμματα – Τέχνες (12ος αι.)</vt:lpstr>
      <vt:lpstr>Κράτη, φραγκικά, βενετικά  και ελληνικά</vt:lpstr>
      <vt:lpstr>Ελληνικά κράτη και Αυτοκρατορία της Τραπεζούντας</vt:lpstr>
      <vt:lpstr>Αίτια παρακμής και πτώσης  του Βυζαντίου: </vt:lpstr>
      <vt:lpstr>1402-1453: Παρακμή Βυζαντίου</vt:lpstr>
      <vt:lpstr>Η ΑΓΩΝΙΑ ΤΗΣ ΠΟΛΗΣ : Η ΑΛΩΣΗ ΤΟΥ 1453</vt:lpstr>
      <vt:lpstr>Η ΤΕΧΝΗ ΤΗΣ ΕΠΟΧΗΣ ΤΩΝ ΠΑΛΑΙΟΛΟΓΩΝ: Η ΤΕΛΕΥΤΑΙΑ ΒΥΖΑΝΤΙΝΗ ΑΝΑΓΕΝΝΗΣΗ</vt:lpstr>
      <vt:lpstr>Η ΤΕΧΝΗ ΤΗΣ ΕΠΟΧΗΣ ΤΩΝ ΠΑΛΑΙΟΛΟΓΩΝ: Η ΤΕΛΕΥΤΑΙΑ ΒΥΖΑΝΤΙΝΗ ΑΝΑΓΕΝΝΗΣΗ</vt:lpstr>
      <vt:lpstr>Οι βυζαντινοί καλλιτέχνες υπογράφουν, για πρώτη φορά, τα έργα τους.</vt:lpstr>
      <vt:lpstr>Οι Σχολές της εποχής των Παλαιολόγων:        α) Κων/πολης, β) Θεσ/νίκης      </vt:lpstr>
      <vt:lpstr>Διαφοροποιήσεις στο Δυτικοευρωπαϊκό κόσμο </vt:lpstr>
      <vt:lpstr>Δυτική Ευρώπη</vt:lpstr>
      <vt:lpstr>Η ΚΑΤΑΣΤΑΣΗ ΣΤΗ ΔΥΤΙΚΗ ΕΥΡΩΠΗ ΣΤΟ ΤΕΛΟΣ ΤΟΥ ΜΕΣΑΙΩΝΑ</vt:lpstr>
      <vt:lpstr>Προμηνύματα Αναγέννησης στο Ύστερο Βυζαντινό κράτος </vt:lpstr>
      <vt:lpstr>   </vt:lpstr>
      <vt:lpstr>1204</vt:lpstr>
      <vt:lpstr>Φεουδαρχία</vt:lpstr>
      <vt:lpstr>Σταυροφορίες: α) Πρωτοπορία του 1095 – 96 = λαϊκή εκστρατεία (Πέτρος ο Ερημίτης, ο επονομαζόμενος Κουκούπετρος : «Σταυροφορία των Βαρώνων» : αρχηγοί της: φεουδάρχες, Νορμανδοί (Εκμετάλλευσή της απ΄ τον Αλέξιο Κομνηνό)</vt:lpstr>
      <vt:lpstr>Παρακμή και πτώση: τα γεγονότα που οδήγησαν στο χαμό</vt:lpstr>
      <vt:lpstr>Διάσπαση Σελτζουκικού κράτους: Διαμόρφωση σουλτανάτων</vt:lpstr>
      <vt:lpstr>Οι τελευταίοι αιώνες του Βυζαντίου»</vt:lpstr>
      <vt:lpstr> Στέφανος Ντουσάν (1331-1355): ακμή των  Σέρβων </vt:lpstr>
      <vt:lpstr>Διαφάνεια 53</vt:lpstr>
      <vt:lpstr>Πολιτική ιδεολογία και ρωμαϊκή παράδοση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Byzantine History Βυζαντινή Ιστορία  </dc:title>
  <dc:creator>mlr_trikalon</dc:creator>
  <cp:lastModifiedBy>mlr_trikalon</cp:lastModifiedBy>
  <cp:revision>193</cp:revision>
  <dcterms:created xsi:type="dcterms:W3CDTF">2008-12-13T15:33:29Z</dcterms:created>
  <dcterms:modified xsi:type="dcterms:W3CDTF">2009-06-06T17:18:54Z</dcterms:modified>
</cp:coreProperties>
</file>