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0"/>
  </p:notesMasterIdLst>
  <p:sldIdLst>
    <p:sldId id="256" r:id="rId2"/>
    <p:sldId id="257" r:id="rId3"/>
    <p:sldId id="262" r:id="rId4"/>
    <p:sldId id="258" r:id="rId5"/>
    <p:sldId id="259" r:id="rId6"/>
    <p:sldId id="260" r:id="rId7"/>
    <p:sldId id="261" r:id="rId8"/>
    <p:sldId id="268" r:id="rId9"/>
    <p:sldId id="263" r:id="rId10"/>
    <p:sldId id="264" r:id="rId11"/>
    <p:sldId id="265" r:id="rId12"/>
    <p:sldId id="266" r:id="rId13"/>
    <p:sldId id="267" r:id="rId14"/>
    <p:sldId id="269" r:id="rId15"/>
    <p:sldId id="282" r:id="rId16"/>
    <p:sldId id="270" r:id="rId17"/>
    <p:sldId id="275" r:id="rId18"/>
    <p:sldId id="276" r:id="rId19"/>
    <p:sldId id="277" r:id="rId20"/>
    <p:sldId id="278" r:id="rId21"/>
    <p:sldId id="279" r:id="rId22"/>
    <p:sldId id="280" r:id="rId23"/>
    <p:sldId id="281" r:id="rId24"/>
    <p:sldId id="272" r:id="rId25"/>
    <p:sldId id="271" r:id="rId26"/>
    <p:sldId id="273" r:id="rId27"/>
    <p:sldId id="274" r:id="rId28"/>
    <p:sldId id="283"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B750A5-BA5D-4CC1-AB33-A83BC8C74E64}" type="datetimeFigureOut">
              <a:rPr lang="el-GR" smtClean="0"/>
              <a:pPr/>
              <a:t>14/3/2012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918817-7AB5-4196-B26B-EC8318EE402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D918817-7AB5-4196-B26B-EC8318EE402A}" type="slidenum">
              <a:rPr lang="el-GR" smtClean="0"/>
              <a:pPr/>
              <a:t>14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extLst/>
          </a:lstStyle>
          <a:p>
            <a:fld id="{7BFF8989-E480-410C-8D80-0E7B5CF27522}" type="datetimeFigureOut">
              <a:rPr lang="el-GR" smtClean="0"/>
              <a:pPr/>
              <a:t>14/3/2012</a:t>
            </a:fld>
            <a:endParaRPr lang="el-GR"/>
          </a:p>
        </p:txBody>
      </p:sp>
      <p:sp>
        <p:nvSpPr>
          <p:cNvPr id="17" name="16 - Θέση υποσέλιδου"/>
          <p:cNvSpPr>
            <a:spLocks noGrp="1"/>
          </p:cNvSpPr>
          <p:nvPr>
            <p:ph type="ftr" sz="quarter" idx="11"/>
          </p:nvPr>
        </p:nvSpPr>
        <p:spPr/>
        <p:txBody>
          <a:bodyPr/>
          <a:lstStyle>
            <a:extLst/>
          </a:lstStyle>
          <a:p>
            <a:endParaRPr lang="el-GR"/>
          </a:p>
        </p:txBody>
      </p:sp>
      <p:sp>
        <p:nvSpPr>
          <p:cNvPr id="29" name="28 - Θέση αριθμού διαφάνειας"/>
          <p:cNvSpPr>
            <a:spLocks noGrp="1"/>
          </p:cNvSpPr>
          <p:nvPr>
            <p:ph type="sldNum" sz="quarter" idx="12"/>
          </p:nvPr>
        </p:nvSpPr>
        <p:spPr/>
        <p:txBody>
          <a:bodyPr/>
          <a:lstStyle>
            <a:extLst/>
          </a:lstStyle>
          <a:p>
            <a:fld id="{17E99729-8259-41B4-89E0-088373063773}" type="slidenum">
              <a:rPr lang="el-GR" smtClean="0"/>
              <a:pPr/>
              <a:t>‹#›</a:t>
            </a:fld>
            <a:endParaRPr lang="el-GR"/>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BFF8989-E480-410C-8D80-0E7B5CF27522}" type="datetimeFigureOut">
              <a:rPr lang="el-GR" smtClean="0"/>
              <a:pPr/>
              <a:t>14/3/2012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7E99729-8259-41B4-89E0-08837306377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BFF8989-E480-410C-8D80-0E7B5CF27522}" type="datetimeFigureOut">
              <a:rPr lang="el-GR" smtClean="0"/>
              <a:pPr/>
              <a:t>14/3/2012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7E99729-8259-41B4-89E0-08837306377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BFF8989-E480-410C-8D80-0E7B5CF27522}" type="datetimeFigureOut">
              <a:rPr lang="el-GR" smtClean="0"/>
              <a:pPr/>
              <a:t>14/3/2012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7E99729-8259-41B4-89E0-08837306377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7BFF8989-E480-410C-8D80-0E7B5CF27522}" type="datetimeFigureOut">
              <a:rPr lang="el-GR" smtClean="0"/>
              <a:pPr/>
              <a:t>14/3/2012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7E99729-8259-41B4-89E0-088373063773}" type="slidenum">
              <a:rPr lang="el-GR" smtClean="0"/>
              <a:pPr/>
              <a:t>‹#›</a:t>
            </a:fld>
            <a:endParaRPr lang="el-GR"/>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BFF8989-E480-410C-8D80-0E7B5CF27522}" type="datetimeFigureOut">
              <a:rPr lang="el-GR" smtClean="0"/>
              <a:pPr/>
              <a:t>14/3/2012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7E99729-8259-41B4-89E0-08837306377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7BFF8989-E480-410C-8D80-0E7B5CF27522}" type="datetimeFigureOut">
              <a:rPr lang="el-GR" smtClean="0"/>
              <a:pPr/>
              <a:t>14/3/2012</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17E99729-8259-41B4-89E0-088373063773}" type="slidenum">
              <a:rPr lang="el-GR" smtClean="0"/>
              <a:pPr/>
              <a:t>‹#›</a:t>
            </a:fld>
            <a:endParaRPr lang="el-GR"/>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7BFF8989-E480-410C-8D80-0E7B5CF27522}" type="datetimeFigureOut">
              <a:rPr lang="el-GR" smtClean="0"/>
              <a:pPr/>
              <a:t>14/3/2012</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17E99729-8259-41B4-89E0-08837306377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7BFF8989-E480-410C-8D80-0E7B5CF27522}" type="datetimeFigureOut">
              <a:rPr lang="el-GR" smtClean="0"/>
              <a:pPr/>
              <a:t>14/3/2012</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17E99729-8259-41B4-89E0-08837306377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BFF8989-E480-410C-8D80-0E7B5CF27522}" type="datetimeFigureOut">
              <a:rPr lang="el-GR" smtClean="0"/>
              <a:pPr/>
              <a:t>14/3/2012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7E99729-8259-41B4-89E0-08837306377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extLst/>
          </a:lstStyle>
          <a:p>
            <a:fld id="{7BFF8989-E480-410C-8D80-0E7B5CF27522}" type="datetimeFigureOut">
              <a:rPr lang="el-GR" smtClean="0"/>
              <a:pPr/>
              <a:t>14/3/2012</a:t>
            </a:fld>
            <a:endParaRPr lang="el-GR"/>
          </a:p>
        </p:txBody>
      </p:sp>
      <p:sp>
        <p:nvSpPr>
          <p:cNvPr id="6" name="5 - Θέση υποσέλιδου"/>
          <p:cNvSpPr>
            <a:spLocks noGrp="1"/>
          </p:cNvSpPr>
          <p:nvPr>
            <p:ph type="ftr" sz="quarter" idx="11"/>
          </p:nvPr>
        </p:nvSpPr>
        <p:spPr>
          <a:xfrm>
            <a:off x="914400" y="55499"/>
            <a:ext cx="5562600" cy="365125"/>
          </a:xfrm>
        </p:spPr>
        <p:txBody>
          <a:bodyPr/>
          <a:lstStyle>
            <a:extLst/>
          </a:lstStyle>
          <a:p>
            <a:endParaRPr lang="el-GR"/>
          </a:p>
        </p:txBody>
      </p:sp>
      <p:sp>
        <p:nvSpPr>
          <p:cNvPr id="7" name="6 - Θέση αριθμού διαφάνειας"/>
          <p:cNvSpPr>
            <a:spLocks noGrp="1"/>
          </p:cNvSpPr>
          <p:nvPr>
            <p:ph type="sldNum" sz="quarter" idx="12"/>
          </p:nvPr>
        </p:nvSpPr>
        <p:spPr>
          <a:xfrm>
            <a:off x="8610600" y="55499"/>
            <a:ext cx="457200" cy="365125"/>
          </a:xfrm>
        </p:spPr>
        <p:txBody>
          <a:bodyPr/>
          <a:lstStyle>
            <a:extLst/>
          </a:lstStyle>
          <a:p>
            <a:fld id="{17E99729-8259-41B4-89E0-08837306377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BFF8989-E480-410C-8D80-0E7B5CF27522}" type="datetimeFigureOut">
              <a:rPr lang="el-GR" smtClean="0"/>
              <a:pPr/>
              <a:t>14/3/2012</a:t>
            </a:fld>
            <a:endParaRPr lang="el-GR"/>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7E99729-8259-41B4-89E0-088373063773}"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el.wikipedia.org/wiki"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e-alexandria.gr/" TargetMode="External"/><Relationship Id="rId2" Type="http://schemas.openxmlformats.org/officeDocument/2006/relationships/slide" Target="slide18.xml"/><Relationship Id="rId1" Type="http://schemas.openxmlformats.org/officeDocument/2006/relationships/slideLayout" Target="../slideLayouts/slideLayout2.xml"/><Relationship Id="rId5" Type="http://schemas.openxmlformats.org/officeDocument/2006/relationships/hyperlink" Target="http://www.el.wikipedia.org/" TargetMode="External"/><Relationship Id="rId4" Type="http://schemas.openxmlformats.org/officeDocument/2006/relationships/hyperlink" Target="http://www.kavafis.gr/index.asp"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greek-language.gr/" TargetMode="External"/><Relationship Id="rId2" Type="http://schemas.openxmlformats.org/officeDocument/2006/relationships/hyperlink" Target="http://www.komvos.edu.g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pi-schools.sch.gr/gymnasio" TargetMode="External"/><Relationship Id="rId2" Type="http://schemas.openxmlformats.org/officeDocument/2006/relationships/hyperlink" Target="http://www.google.g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el.wikipedia.org/" TargetMode="External"/><Relationship Id="rId2" Type="http://schemas.openxmlformats.org/officeDocument/2006/relationships/hyperlink" Target="http://www.kavafis.gr/index.asp" TargetMode="External"/><Relationship Id="rId1" Type="http://schemas.openxmlformats.org/officeDocument/2006/relationships/slideLayout" Target="../slideLayouts/slideLayout2.xml"/><Relationship Id="rId5" Type="http://schemas.openxmlformats.org/officeDocument/2006/relationships/hyperlink" Target="http://www.e-alexandria.gr/" TargetMode="External"/><Relationship Id="rId4" Type="http://schemas.openxmlformats.org/officeDocument/2006/relationships/hyperlink" Target="http://www.snhell.gr/"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snhell.gr/lections/content.asp?id=85&amp;author_id=60&amp;page=anthology" TargetMode="External"/><Relationship Id="rId2" Type="http://schemas.openxmlformats.org/officeDocument/2006/relationships/hyperlink" Target="http://www.snhell.gr/lections/content.asp?id=53&amp;author_id=60&amp;page=antholog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cavafis.compupress.gr/index3.htm" TargetMode="External"/><Relationship Id="rId2" Type="http://schemas.openxmlformats.org/officeDocument/2006/relationships/hyperlink" Target="http://www.kavafis.gr/poems/list.asp?cat=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snhell.gr/" TargetMode="External"/><Relationship Id="rId2" Type="http://schemas.openxmlformats.org/officeDocument/2006/relationships/hyperlink" Target="http://www.kavafis.gr/" TargetMode="External"/><Relationship Id="rId1" Type="http://schemas.openxmlformats.org/officeDocument/2006/relationships/slideLayout" Target="../slideLayouts/slideLayout2.xml"/><Relationship Id="rId5" Type="http://schemas.openxmlformats.org/officeDocument/2006/relationships/hyperlink" Target="http://www.el.wikipedia.org/" TargetMode="External"/><Relationship Id="rId4" Type="http://schemas.openxmlformats.org/officeDocument/2006/relationships/hyperlink" Target="http://www.e-alexandria.gr/"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youtube.com/watch?v=hjutm5fSDV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gs>
            <a:gs pos="65000">
              <a:schemeClr val="bg1">
                <a:shade val="90000"/>
                <a:satMod val="375000"/>
              </a:schemeClr>
            </a:gs>
            <a:gs pos="100000">
              <a:schemeClr val="bg2">
                <a:tint val="88000"/>
                <a:satMod val="400000"/>
              </a:schemeClr>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536" y="1340768"/>
            <a:ext cx="8204448" cy="3528392"/>
          </a:xfrm>
        </p:spPr>
        <p:txBody>
          <a:bodyPr>
            <a:noAutofit/>
          </a:bodyPr>
          <a:lstStyle/>
          <a:p>
            <a:pPr algn="ctr"/>
            <a:r>
              <a:rPr lang="el-GR" sz="4800" dirty="0" smtClean="0"/>
              <a:t/>
            </a:r>
            <a:br>
              <a:rPr lang="el-GR" sz="4800" dirty="0" smtClean="0"/>
            </a:br>
            <a:r>
              <a:rPr lang="el-GR" sz="4800" dirty="0" smtClean="0"/>
              <a:t>ΣΕΝΑΡΙΟ </a:t>
            </a:r>
            <a:br>
              <a:rPr lang="el-GR" sz="4800" dirty="0" smtClean="0"/>
            </a:br>
            <a:r>
              <a:rPr lang="el-GR" sz="4800" dirty="0" smtClean="0"/>
              <a:t>ΣΤΗ ΝΕΟΕΛΛΗΝΙΚΗ ΛΟΓΟΤΕΧΝΙΑ ΜΕ ΤΗ ΧΡΗΣΗ </a:t>
            </a:r>
            <a:br>
              <a:rPr lang="el-GR" sz="4800" dirty="0" smtClean="0"/>
            </a:br>
            <a:r>
              <a:rPr lang="el-GR" sz="4800" dirty="0" smtClean="0"/>
              <a:t>ΝΕΩΝ ΤΕΧΝΟΛΟΓΙΩΝ</a:t>
            </a:r>
            <a:endParaRPr lang="el-GR"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Διδακτικοί…</a:t>
            </a:r>
            <a:endParaRPr lang="el-GR" dirty="0"/>
          </a:p>
        </p:txBody>
      </p:sp>
      <p:sp>
        <p:nvSpPr>
          <p:cNvPr id="3" name="2 - Θέση περιεχομένου"/>
          <p:cNvSpPr>
            <a:spLocks noGrp="1"/>
          </p:cNvSpPr>
          <p:nvPr>
            <p:ph idx="1"/>
          </p:nvPr>
        </p:nvSpPr>
        <p:spPr>
          <a:xfrm>
            <a:off x="395536" y="1124744"/>
            <a:ext cx="8748464" cy="5733256"/>
          </a:xfrm>
        </p:spPr>
        <p:txBody>
          <a:bodyPr>
            <a:normAutofit/>
          </a:bodyPr>
          <a:lstStyle/>
          <a:p>
            <a:pPr lvl="1">
              <a:buClrTx/>
              <a:buFont typeface="Wingdings" pitchFamily="2" charset="2"/>
              <a:buChar char="ü"/>
            </a:pPr>
            <a:r>
              <a:rPr lang="el-GR" dirty="0" smtClean="0"/>
              <a:t>Ενεργητική, δημιουργική συμμετοχή των μαθητών στη διδακτική διαδικασία.</a:t>
            </a:r>
          </a:p>
          <a:p>
            <a:pPr lvl="1">
              <a:buClrTx/>
              <a:buFont typeface="Wingdings" pitchFamily="2" charset="2"/>
              <a:buChar char="ü"/>
            </a:pPr>
            <a:r>
              <a:rPr lang="el-GR" dirty="0" smtClean="0"/>
              <a:t>Διερεύνηση της ουσίας του περιεχομένου, της καλλιτεχνικής μορφής και του λεξιλογίου.</a:t>
            </a:r>
          </a:p>
          <a:p>
            <a:pPr lvl="1">
              <a:buClrTx/>
              <a:buFont typeface="Wingdings" pitchFamily="2" charset="2"/>
              <a:buChar char="ü"/>
            </a:pPr>
            <a:r>
              <a:rPr lang="el-GR" dirty="0" smtClean="0"/>
              <a:t>Συνολική θεώρηση του κειμένου, αναλυτική διερεύνησή του, συνολική συνθετική εκτίμηση των ουσιωδών στοιχείων του.</a:t>
            </a:r>
          </a:p>
          <a:p>
            <a:pPr lvl="1">
              <a:buClrTx/>
              <a:buFont typeface="Wingdings" pitchFamily="2" charset="2"/>
              <a:buChar char="ü"/>
            </a:pPr>
            <a:r>
              <a:rPr lang="el-GR" dirty="0" smtClean="0"/>
              <a:t>Ένταξη του κειμένου στο κοινωνικό, πολιτικό, πολιτισμικό πλαίσιο δημιουργίας του.</a:t>
            </a:r>
          </a:p>
          <a:p>
            <a:pPr lvl="1">
              <a:buClrTx/>
              <a:buFont typeface="Wingdings" pitchFamily="2" charset="2"/>
              <a:buChar char="ü"/>
            </a:pPr>
            <a:r>
              <a:rPr lang="el-GR" dirty="0" smtClean="0"/>
              <a:t>Διεπιστημονική σύνδεση με άλλα γνωστικά αντικείμενα (ΚΠΑ, Θρησκευτικά, κτλ.).</a:t>
            </a:r>
          </a:p>
          <a:p>
            <a:pPr lvl="1">
              <a:buClrTx/>
              <a:buFont typeface="Wingdings" pitchFamily="2" charset="2"/>
              <a:buChar char="ü"/>
            </a:pPr>
            <a:r>
              <a:rPr lang="el-GR" dirty="0" smtClean="0"/>
              <a:t>Υποστήριξη του μαθήματος από εποπτικό υλικό (εικονογράφηση, διαγράμματα, βίντεο, </a:t>
            </a:r>
            <a:r>
              <a:rPr lang="en-US" dirty="0" smtClean="0"/>
              <a:t>CD-ROM, </a:t>
            </a:r>
            <a:r>
              <a:rPr lang="el-GR" dirty="0" smtClean="0"/>
              <a:t>κ.α.).</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60648"/>
            <a:ext cx="7772400" cy="914400"/>
          </a:xfrm>
        </p:spPr>
        <p:txBody>
          <a:bodyPr/>
          <a:lstStyle/>
          <a:p>
            <a:r>
              <a:rPr lang="el-GR" dirty="0" smtClean="0"/>
              <a:t>Γνωστικοί – Μαθησιακοί…</a:t>
            </a:r>
            <a:endParaRPr lang="el-GR" dirty="0"/>
          </a:p>
        </p:txBody>
      </p:sp>
      <p:sp>
        <p:nvSpPr>
          <p:cNvPr id="3" name="2 - Θέση περιεχομένου"/>
          <p:cNvSpPr>
            <a:spLocks noGrp="1"/>
          </p:cNvSpPr>
          <p:nvPr>
            <p:ph idx="1"/>
          </p:nvPr>
        </p:nvSpPr>
        <p:spPr>
          <a:xfrm>
            <a:off x="395536" y="1268760"/>
            <a:ext cx="8748464" cy="5589240"/>
          </a:xfrm>
        </p:spPr>
        <p:txBody>
          <a:bodyPr>
            <a:noAutofit/>
          </a:bodyPr>
          <a:lstStyle/>
          <a:p>
            <a:pPr lvl="1">
              <a:buClrTx/>
              <a:buNone/>
            </a:pPr>
            <a:endParaRPr lang="el-GR" sz="2800" dirty="0" smtClean="0"/>
          </a:p>
          <a:p>
            <a:pPr lvl="1">
              <a:buClrTx/>
              <a:buFont typeface="Wingdings" pitchFamily="2" charset="2"/>
              <a:buChar char="ü"/>
            </a:pPr>
            <a:r>
              <a:rPr lang="el-GR" sz="2800" dirty="0" smtClean="0"/>
              <a:t>Να γνωρίσουν οι μαθητές τα βασικά χαρακτηριστικά της Καβαφικής ποίησης.</a:t>
            </a:r>
          </a:p>
          <a:p>
            <a:pPr lvl="1">
              <a:buClrTx/>
              <a:buFont typeface="Wingdings" pitchFamily="2" charset="2"/>
              <a:buChar char="ü"/>
            </a:pPr>
            <a:r>
              <a:rPr lang="el-GR" sz="2800" dirty="0" smtClean="0"/>
              <a:t>Να δουν τη γραμματική και σημασιολογική λειτουργία των όρων του ποιήματος.</a:t>
            </a:r>
          </a:p>
          <a:p>
            <a:pPr lvl="1">
              <a:buClrTx/>
              <a:buFont typeface="Wingdings" pitchFamily="2" charset="2"/>
              <a:buChar char="ü"/>
            </a:pPr>
            <a:r>
              <a:rPr lang="el-GR" sz="2800" dirty="0" smtClean="0"/>
              <a:t>Να προσεγγίσουν διαχρονικά το ποίημα.</a:t>
            </a:r>
          </a:p>
          <a:p>
            <a:pPr lvl="1">
              <a:buClrTx/>
              <a:buFont typeface="Wingdings" pitchFamily="2" charset="2"/>
              <a:buChar char="ü"/>
            </a:pPr>
            <a:r>
              <a:rPr lang="el-GR" sz="2800" dirty="0" smtClean="0"/>
              <a:t>Να διατυπώσουν τη δική τους πρόταση απαγγελίας.</a:t>
            </a:r>
          </a:p>
          <a:p>
            <a:pPr lvl="1">
              <a:buClrTx/>
              <a:buFont typeface="Wingdings" pitchFamily="2" charset="2"/>
              <a:buChar char="ü"/>
            </a:pPr>
            <a:r>
              <a:rPr lang="el-GR" sz="2800" dirty="0" smtClean="0"/>
              <a:t>Να διαπιστώσουν ομοιότητες του συγκεκριμένου ποιήματος με άλλα παράλληλα του ίδιου ποιητή.</a:t>
            </a:r>
            <a:endParaRPr lang="el-G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188640"/>
            <a:ext cx="7772400" cy="914400"/>
          </a:xfrm>
        </p:spPr>
        <p:txBody>
          <a:bodyPr/>
          <a:lstStyle/>
          <a:p>
            <a:r>
              <a:rPr lang="el-GR" dirty="0" smtClean="0"/>
              <a:t>Τεχνολογικοί…</a:t>
            </a:r>
            <a:endParaRPr lang="el-GR" dirty="0"/>
          </a:p>
        </p:txBody>
      </p:sp>
      <p:sp>
        <p:nvSpPr>
          <p:cNvPr id="3" name="2 - Θέση περιεχομένου"/>
          <p:cNvSpPr>
            <a:spLocks noGrp="1"/>
          </p:cNvSpPr>
          <p:nvPr>
            <p:ph idx="1"/>
          </p:nvPr>
        </p:nvSpPr>
        <p:spPr>
          <a:xfrm>
            <a:off x="395536" y="908720"/>
            <a:ext cx="8748464" cy="5760640"/>
          </a:xfrm>
        </p:spPr>
        <p:txBody>
          <a:bodyPr>
            <a:normAutofit lnSpcReduction="10000"/>
          </a:bodyPr>
          <a:lstStyle/>
          <a:p>
            <a:pPr>
              <a:buFont typeface="Wingdings" pitchFamily="2" charset="2"/>
              <a:buChar char="v"/>
            </a:pPr>
            <a:r>
              <a:rPr lang="el-GR" sz="3100" u="sng" dirty="0" smtClean="0"/>
              <a:t>Προσέγγιση του κειμένου με τη χρήση ΤΠΕ διότι:</a:t>
            </a:r>
          </a:p>
          <a:p>
            <a:pPr>
              <a:buNone/>
            </a:pPr>
            <a:endParaRPr lang="el-GR" u="sng" dirty="0" smtClean="0"/>
          </a:p>
          <a:p>
            <a:pPr lvl="1">
              <a:buClrTx/>
              <a:buFont typeface="Wingdings" pitchFamily="2" charset="2"/>
              <a:buChar char="ü"/>
            </a:pPr>
            <a:r>
              <a:rPr lang="el-GR" sz="2800" dirty="0" smtClean="0"/>
              <a:t>Παρέχει τη δυνατότητα άμεσης και εύκολης πρόσβασης σε πλήθος πληροφοριών στο διαδίκτυο.</a:t>
            </a:r>
          </a:p>
          <a:p>
            <a:pPr lvl="1">
              <a:buClrTx/>
              <a:buFont typeface="Wingdings" pitchFamily="2" charset="2"/>
              <a:buChar char="ü"/>
            </a:pPr>
            <a:r>
              <a:rPr lang="el-GR" sz="2800" dirty="0" smtClean="0"/>
              <a:t>Αξιοποιεί εμπειρίες και βιώματα του μαθητή από άλλα γνωστικά αντικείμενα.</a:t>
            </a:r>
          </a:p>
          <a:p>
            <a:pPr lvl="1">
              <a:buClrTx/>
              <a:buFont typeface="Wingdings" pitchFamily="2" charset="2"/>
              <a:buChar char="ü"/>
            </a:pPr>
            <a:r>
              <a:rPr lang="el-GR" sz="2800" dirty="0" smtClean="0"/>
              <a:t>Ενισχύει τη δυνατότητα αξιοποίησης της συλλογικής εμπειρίας μέσα από συνεργατικά περιβάλλοντα. </a:t>
            </a:r>
            <a:endParaRPr lang="en-US" sz="2800" dirty="0" smtClean="0"/>
          </a:p>
          <a:p>
            <a:pPr lvl="1">
              <a:buClrTx/>
              <a:buFont typeface="Wingdings" pitchFamily="2" charset="2"/>
              <a:buChar char="ü"/>
            </a:pPr>
            <a:r>
              <a:rPr lang="el-GR" sz="2800" dirty="0" smtClean="0"/>
              <a:t>Επιτρέπει </a:t>
            </a:r>
            <a:r>
              <a:rPr lang="el-GR" sz="2800" dirty="0" smtClean="0"/>
              <a:t>τον πειραματισμό, τη δοκιμή και τον έλεγχο της γνώσης.</a:t>
            </a:r>
          </a:p>
          <a:p>
            <a:pPr lvl="1">
              <a:buClrTx/>
              <a:buFont typeface="Wingdings" pitchFamily="2" charset="2"/>
              <a:buChar char="ü"/>
            </a:pPr>
            <a:r>
              <a:rPr lang="el-GR" sz="2800" dirty="0" smtClean="0"/>
              <a:t>Υποστηρίζει τη δημιουργική έκφραση του μαθητή</a:t>
            </a:r>
            <a:endParaRPr lang="el-GR"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 φάση (1 ώρα στην τάξη)</a:t>
            </a:r>
            <a:endParaRPr lang="el-GR" dirty="0"/>
          </a:p>
        </p:txBody>
      </p:sp>
      <p:sp>
        <p:nvSpPr>
          <p:cNvPr id="3" name="2 - Θέση περιεχομένου"/>
          <p:cNvSpPr>
            <a:spLocks noGrp="1"/>
          </p:cNvSpPr>
          <p:nvPr>
            <p:ph idx="1"/>
          </p:nvPr>
        </p:nvSpPr>
        <p:spPr/>
        <p:txBody>
          <a:bodyPr/>
          <a:lstStyle/>
          <a:p>
            <a:r>
              <a:rPr lang="el-GR" dirty="0" smtClean="0"/>
              <a:t>Περιλαμβάνει:</a:t>
            </a:r>
          </a:p>
          <a:p>
            <a:pPr lvl="1"/>
            <a:r>
              <a:rPr lang="el-GR" dirty="0" smtClean="0"/>
              <a:t>Εξήγηση της διαδικασίας των ρόλων που θα κληθούν να αναλάβουν και της αξίας της συμμετοχής τους  στη διδακτική διαδικασία.</a:t>
            </a:r>
          </a:p>
          <a:p>
            <a:pPr lvl="1"/>
            <a:r>
              <a:rPr lang="el-GR" dirty="0" smtClean="0"/>
              <a:t>Τη δημιουργία κινήτρων και ευνοϊκών μαθησιακών συνθηκών.</a:t>
            </a:r>
          </a:p>
          <a:p>
            <a:pPr lvl="1"/>
            <a:r>
              <a:rPr lang="el-GR" dirty="0" smtClean="0"/>
              <a:t>Την παιδαγωγική αρχή της αφόρμησης.</a:t>
            </a:r>
          </a:p>
          <a:p>
            <a:pPr lvl="1"/>
            <a:r>
              <a:rPr lang="el-GR" dirty="0" smtClean="0"/>
              <a:t>Την ανάγνωση του ποιήματος, την εξομάλυνσή του και μια πρώτη επεξεργασία.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88640"/>
            <a:ext cx="8748464" cy="1224136"/>
          </a:xfrm>
        </p:spPr>
        <p:txBody>
          <a:bodyPr/>
          <a:lstStyle/>
          <a:p>
            <a:pPr algn="ctr"/>
            <a:r>
              <a:rPr lang="el-GR" sz="3600" dirty="0" smtClean="0"/>
              <a:t>Β΄ φάση (1 ώρα στο εργαστήριο Η/Υ)</a:t>
            </a:r>
            <a:endParaRPr lang="el-GR" sz="3600" dirty="0"/>
          </a:p>
        </p:txBody>
      </p:sp>
      <p:sp>
        <p:nvSpPr>
          <p:cNvPr id="3" name="2 - Θέση περιεχομένου"/>
          <p:cNvSpPr>
            <a:spLocks noGrp="1"/>
          </p:cNvSpPr>
          <p:nvPr>
            <p:ph idx="1"/>
          </p:nvPr>
        </p:nvSpPr>
        <p:spPr>
          <a:xfrm>
            <a:off x="395536" y="1052736"/>
            <a:ext cx="8748464" cy="5805264"/>
          </a:xfrm>
        </p:spPr>
        <p:txBody>
          <a:bodyPr>
            <a:normAutofit/>
          </a:bodyPr>
          <a:lstStyle/>
          <a:p>
            <a:r>
              <a:rPr lang="el-GR" dirty="0" smtClean="0"/>
              <a:t>Χωρισμός των μαθητών σε ομάδες των 3 ατόμων από τον εκπαιδευτικό.</a:t>
            </a:r>
          </a:p>
          <a:p>
            <a:pPr>
              <a:buNone/>
            </a:pPr>
            <a:endParaRPr lang="el-GR" dirty="0" smtClean="0"/>
          </a:p>
          <a:p>
            <a:r>
              <a:rPr lang="el-GR" u="sng" dirty="0" smtClean="0"/>
              <a:t>Ανάθεση ρόλων στο πλαίσιο της κάθε ομάδας:</a:t>
            </a:r>
          </a:p>
          <a:p>
            <a:pPr lvl="1"/>
            <a:r>
              <a:rPr lang="el-GR" dirty="0" smtClean="0"/>
              <a:t>Χειριστής του Η/Υ – πλοηγητή</a:t>
            </a:r>
            <a:r>
              <a:rPr lang="en-US" dirty="0" smtClean="0"/>
              <a:t> </a:t>
            </a:r>
            <a:r>
              <a:rPr lang="el-GR" dirty="0" smtClean="0"/>
              <a:t>στο εποπτικό υλικό</a:t>
            </a:r>
          </a:p>
          <a:p>
            <a:pPr lvl="1">
              <a:buNone/>
            </a:pPr>
            <a:endParaRPr lang="el-GR" dirty="0" smtClean="0"/>
          </a:p>
          <a:p>
            <a:pPr lvl="1"/>
            <a:r>
              <a:rPr lang="el-GR" dirty="0" smtClean="0"/>
              <a:t>Αναγνώστης – συντονιστής της διαδικασίας.</a:t>
            </a:r>
          </a:p>
          <a:p>
            <a:pPr lvl="1">
              <a:buNone/>
            </a:pPr>
            <a:endParaRPr lang="el-GR" dirty="0" smtClean="0"/>
          </a:p>
          <a:p>
            <a:pPr lvl="1"/>
            <a:r>
              <a:rPr lang="el-GR" dirty="0" smtClean="0"/>
              <a:t>Καταγραφέας της ομάδας</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60648"/>
            <a:ext cx="7772400" cy="914400"/>
          </a:xfrm>
        </p:spPr>
        <p:txBody>
          <a:bodyPr/>
          <a:lstStyle/>
          <a:p>
            <a:r>
              <a:rPr lang="el-GR" dirty="0" smtClean="0"/>
              <a:t>…Β΄ φάση</a:t>
            </a:r>
            <a:endParaRPr lang="el-GR" dirty="0"/>
          </a:p>
        </p:txBody>
      </p:sp>
      <p:sp>
        <p:nvSpPr>
          <p:cNvPr id="3" name="2 - Θέση περιεχομένου"/>
          <p:cNvSpPr>
            <a:spLocks noGrp="1"/>
          </p:cNvSpPr>
          <p:nvPr>
            <p:ph idx="1"/>
          </p:nvPr>
        </p:nvSpPr>
        <p:spPr>
          <a:xfrm>
            <a:off x="467544" y="1196752"/>
            <a:ext cx="8676456" cy="5661248"/>
          </a:xfrm>
        </p:spPr>
        <p:txBody>
          <a:bodyPr>
            <a:normAutofit/>
          </a:bodyPr>
          <a:lstStyle/>
          <a:p>
            <a:pPr lvl="1">
              <a:buFont typeface="Wingdings" pitchFamily="2" charset="2"/>
              <a:buChar char="ü"/>
            </a:pPr>
            <a:r>
              <a:rPr lang="el-GR" dirty="0" smtClean="0"/>
              <a:t>Ολιγόλεπτη αφόρμηση από τον διδάσκοντα με τη χρήση λογισμικού παρουσίασης(βιντεοπροβολέας, φωτογραφίες, χειρόγραφα του ποιητή, κ.α.).</a:t>
            </a:r>
          </a:p>
          <a:p>
            <a:pPr lvl="1">
              <a:buFont typeface="Wingdings" pitchFamily="2" charset="2"/>
              <a:buChar char="ü"/>
            </a:pPr>
            <a:r>
              <a:rPr lang="el-GR" dirty="0" smtClean="0"/>
              <a:t>Παρουσίαση του ποιήματος μέσω του λογισμικού παρουσίασης.</a:t>
            </a:r>
          </a:p>
          <a:p>
            <a:pPr lvl="1">
              <a:buFont typeface="Wingdings" pitchFamily="2" charset="2"/>
              <a:buChar char="ü"/>
            </a:pPr>
            <a:r>
              <a:rPr lang="el-GR" dirty="0" smtClean="0"/>
              <a:t>Δίνονται 15’ περίπου στους μαθητές για να περιηγηθούν ελεύθεροι στους σχετικούς διαδικτυακούς τόπους (εκπαιδευτική ραδιοτηλεόραση, η πύλη για την ελληνική γλώσσα, διαδικτυακή πύλη του υπουργείου παιδείας)</a:t>
            </a:r>
          </a:p>
          <a:p>
            <a:pPr lvl="1">
              <a:buFont typeface="Wingdings" pitchFamily="2" charset="2"/>
              <a:buChar char="ü"/>
            </a:pPr>
            <a:r>
              <a:rPr lang="el-GR" dirty="0" smtClean="0"/>
              <a:t>Σύντομη παρουσίαση των ζητουμένων των φύλλων εργασίας και απαραίτητες διευκρινίσεις</a:t>
            </a:r>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676456" cy="764704"/>
          </a:xfrm>
        </p:spPr>
        <p:txBody>
          <a:bodyPr/>
          <a:lstStyle/>
          <a:p>
            <a:r>
              <a:rPr lang="el-GR" sz="3600" dirty="0" smtClean="0"/>
              <a:t>Γ΄ φάση (1 ώρα στο εργαστήριο Η/Υ)</a:t>
            </a:r>
            <a:endParaRPr lang="el-GR" sz="3600" dirty="0"/>
          </a:p>
        </p:txBody>
      </p:sp>
      <p:sp>
        <p:nvSpPr>
          <p:cNvPr id="3" name="2 - Θέση περιεχομένου"/>
          <p:cNvSpPr>
            <a:spLocks noGrp="1"/>
          </p:cNvSpPr>
          <p:nvPr>
            <p:ph idx="1"/>
          </p:nvPr>
        </p:nvSpPr>
        <p:spPr>
          <a:xfrm>
            <a:off x="467544" y="836712"/>
            <a:ext cx="8676456" cy="5832648"/>
          </a:xfrm>
        </p:spPr>
        <p:txBody>
          <a:bodyPr/>
          <a:lstStyle/>
          <a:p>
            <a:pPr>
              <a:buNone/>
            </a:pPr>
            <a:endParaRPr lang="el-GR" b="1" u="sng" dirty="0" smtClean="0"/>
          </a:p>
          <a:p>
            <a:r>
              <a:rPr lang="el-GR" b="1" u="sng" dirty="0" smtClean="0"/>
              <a:t>Μαθητές</a:t>
            </a:r>
            <a:r>
              <a:rPr lang="el-GR" b="1" dirty="0" smtClean="0"/>
              <a:t>: </a:t>
            </a:r>
            <a:r>
              <a:rPr lang="el-GR" dirty="0" smtClean="0"/>
              <a:t>Ερμηνευτική προσέγγιση και επεξεργασία του ποιήματος μέσα από τις οδηγίες που δίνονται στα ηλεκτρονικά φύλλα εργασίας.</a:t>
            </a:r>
          </a:p>
          <a:p>
            <a:pPr>
              <a:buNone/>
            </a:pPr>
            <a:endParaRPr lang="el-GR" dirty="0" smtClean="0"/>
          </a:p>
          <a:p>
            <a:r>
              <a:rPr lang="el-GR" b="1" u="sng" dirty="0" smtClean="0"/>
              <a:t>Καθηγητής</a:t>
            </a:r>
            <a:r>
              <a:rPr lang="el-GR" b="1" dirty="0" smtClean="0"/>
              <a:t>: </a:t>
            </a:r>
            <a:r>
              <a:rPr lang="el-GR" dirty="0" smtClean="0"/>
              <a:t>Δίνει οδηγίες για την πορεία εργασίας των μαθητών  και </a:t>
            </a:r>
          </a:p>
          <a:p>
            <a:pPr>
              <a:buNone/>
            </a:pPr>
            <a:r>
              <a:rPr lang="el-GR" dirty="0" smtClean="0"/>
              <a:t>     ελέγχει και αξιολογεί τη διαδικασία αναζήτησης – οικοδόμησης της γνώσης</a:t>
            </a: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676456" cy="914400"/>
          </a:xfrm>
        </p:spPr>
        <p:txBody>
          <a:bodyPr/>
          <a:lstStyle/>
          <a:p>
            <a:r>
              <a:rPr lang="el-GR" sz="3600" dirty="0" smtClean="0"/>
              <a:t>Φύλλο εργασίας για όλες τις ομάδες</a:t>
            </a:r>
            <a:endParaRPr lang="el-GR" sz="3600" dirty="0"/>
          </a:p>
        </p:txBody>
      </p:sp>
      <p:sp>
        <p:nvSpPr>
          <p:cNvPr id="3" name="2 - Θέση περιεχομένου"/>
          <p:cNvSpPr>
            <a:spLocks noGrp="1"/>
          </p:cNvSpPr>
          <p:nvPr>
            <p:ph idx="1"/>
          </p:nvPr>
        </p:nvSpPr>
        <p:spPr>
          <a:xfrm>
            <a:off x="395536" y="836712"/>
            <a:ext cx="8748464" cy="5760640"/>
          </a:xfrm>
        </p:spPr>
        <p:txBody>
          <a:bodyPr/>
          <a:lstStyle/>
          <a:p>
            <a:pPr algn="just">
              <a:buNone/>
            </a:pPr>
            <a:endParaRPr lang="el-GR" dirty="0" smtClean="0"/>
          </a:p>
          <a:p>
            <a:pPr algn="just">
              <a:buNone/>
            </a:pPr>
            <a:r>
              <a:rPr lang="el-GR" dirty="0" smtClean="0"/>
              <a:t>Αναζητήστε στο Δικτυακό Τόπο, </a:t>
            </a:r>
            <a:r>
              <a:rPr lang="el-GR" dirty="0" smtClean="0">
                <a:hlinkClick r:id="rId2"/>
              </a:rPr>
              <a:t>http://www.el.wikipedia.org/wiki</a:t>
            </a:r>
            <a:r>
              <a:rPr lang="el-GR" dirty="0" smtClean="0"/>
              <a:t>  </a:t>
            </a:r>
            <a:r>
              <a:rPr lang="en-US" dirty="0" smtClean="0"/>
              <a:t> [</a:t>
            </a:r>
            <a:r>
              <a:rPr lang="el-GR" dirty="0" smtClean="0"/>
              <a:t>Καβάφης </a:t>
            </a:r>
            <a:r>
              <a:rPr lang="en-US" dirty="0" smtClean="0"/>
              <a:t>(</a:t>
            </a:r>
            <a:r>
              <a:rPr lang="el-GR" dirty="0" smtClean="0"/>
              <a:t>αναζήτηση)       « Η μορφή » ], τα βασικά χαρακτηριστικά της Καβαφικής ποίησης ως προς τη μορφή. </a:t>
            </a:r>
          </a:p>
          <a:p>
            <a:pPr algn="just">
              <a:buNone/>
            </a:pPr>
            <a:endParaRPr lang="en-US" dirty="0" smtClean="0"/>
          </a:p>
          <a:p>
            <a:pPr>
              <a:buNone/>
            </a:pPr>
            <a:r>
              <a:rPr lang="el-GR" dirty="0" smtClean="0"/>
              <a:t>Ποια απ’ αυτά διαπιστώνετε στο ποίημά μας, </a:t>
            </a:r>
            <a:endParaRPr lang="en-US" dirty="0" smtClean="0"/>
          </a:p>
          <a:p>
            <a:pPr>
              <a:buNone/>
            </a:pPr>
            <a:r>
              <a:rPr lang="el-GR" dirty="0" smtClean="0"/>
              <a:t>« Όσο μπορείς »;</a:t>
            </a:r>
            <a:endParaRPr lang="el-GR" dirty="0"/>
          </a:p>
        </p:txBody>
      </p:sp>
      <p:sp>
        <p:nvSpPr>
          <p:cNvPr id="4" name="3 - Δεξιό βέλος"/>
          <p:cNvSpPr/>
          <p:nvPr/>
        </p:nvSpPr>
        <p:spPr>
          <a:xfrm>
            <a:off x="6516216" y="2132856"/>
            <a:ext cx="50405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3491880" y="2564904"/>
            <a:ext cx="50405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7056" y="188640"/>
            <a:ext cx="8496944" cy="914400"/>
          </a:xfrm>
        </p:spPr>
        <p:txBody>
          <a:bodyPr/>
          <a:lstStyle/>
          <a:p>
            <a:r>
              <a:rPr lang="el-GR" sz="3600" dirty="0" smtClean="0"/>
              <a:t>Φύλλο εργασίας για την 1</a:t>
            </a:r>
            <a:r>
              <a:rPr lang="el-GR" sz="3600" baseline="30000" dirty="0" smtClean="0"/>
              <a:t>η</a:t>
            </a:r>
            <a:r>
              <a:rPr lang="el-GR" sz="3600" dirty="0" smtClean="0"/>
              <a:t> ομάδα</a:t>
            </a:r>
            <a:endParaRPr lang="el-GR" sz="3600" dirty="0"/>
          </a:p>
        </p:txBody>
      </p:sp>
      <p:sp>
        <p:nvSpPr>
          <p:cNvPr id="3" name="2 - Θέση περιεχομένου"/>
          <p:cNvSpPr>
            <a:spLocks noGrp="1"/>
          </p:cNvSpPr>
          <p:nvPr>
            <p:ph idx="1"/>
          </p:nvPr>
        </p:nvSpPr>
        <p:spPr>
          <a:xfrm>
            <a:off x="467544" y="1196752"/>
            <a:ext cx="8676456" cy="5400600"/>
          </a:xfrm>
        </p:spPr>
        <p:txBody>
          <a:bodyPr>
            <a:normAutofit fontScale="92500" lnSpcReduction="20000"/>
          </a:bodyPr>
          <a:lstStyle/>
          <a:p>
            <a:r>
              <a:rPr lang="el-GR" dirty="0" smtClean="0"/>
              <a:t>(ομάδα διερεύνησης και αξιοποίησης βιογραφικών στοιχείων)</a:t>
            </a:r>
          </a:p>
          <a:p>
            <a:pPr>
              <a:buNone/>
            </a:pPr>
            <a:endParaRPr lang="en-US" dirty="0" smtClean="0"/>
          </a:p>
          <a:p>
            <a:pPr algn="just">
              <a:buNone/>
            </a:pPr>
            <a:r>
              <a:rPr lang="el-GR" dirty="0" smtClean="0"/>
              <a:t>  Η προσωπική ζωή του ποιητή και οι επιδράσεις που δέχεται από το περιβάλλον διαμορφώνουν σε ένα βαθμό και την ποίησή του. Επιβεβαιώνεται η παραπάνω άποψη απ’ τη στάση ζωής που προτείνει ο Κ. Καβάφης στο συγκεκριμένο ποίημα;</a:t>
            </a:r>
          </a:p>
          <a:p>
            <a:pPr algn="just">
              <a:buNone/>
            </a:pPr>
            <a:r>
              <a:rPr lang="el-GR" dirty="0" smtClean="0"/>
              <a:t>Συνθέστε ένα κείμενο όπου θα καταγράφετε την άποψή σας. Στην προσπάθεια αυτή θα σας βοηθήσουν τα βιογραφικά που θα βρείτε στο διαδίκτυο.</a:t>
            </a:r>
          </a:p>
          <a:p>
            <a:pPr algn="just">
              <a:buNone/>
            </a:pPr>
            <a:r>
              <a:rPr lang="el-GR" u="sng" dirty="0" smtClean="0"/>
              <a:t>ΔΙΚΤΥΑΚΟΙ ΤΟΠΟΙ: </a:t>
            </a:r>
            <a:r>
              <a:rPr lang="el-GR" dirty="0" err="1" smtClean="0">
                <a:hlinkClick r:id="rId2" action="ppaction://hlinksldjump"/>
              </a:rPr>
              <a:t>www.snhell.gr</a:t>
            </a:r>
            <a:r>
              <a:rPr lang="el-GR" dirty="0" smtClean="0"/>
              <a:t> / </a:t>
            </a:r>
            <a:r>
              <a:rPr lang="el-GR" dirty="0" err="1" smtClean="0">
                <a:hlinkClick r:id="rId3"/>
              </a:rPr>
              <a:t>www.e</a:t>
            </a:r>
            <a:r>
              <a:rPr lang="el-GR" dirty="0" smtClean="0">
                <a:hlinkClick r:id="rId3"/>
              </a:rPr>
              <a:t>-</a:t>
            </a:r>
            <a:r>
              <a:rPr lang="el-GR" dirty="0" err="1" smtClean="0">
                <a:hlinkClick r:id="rId3"/>
              </a:rPr>
              <a:t>Alexandria.gr</a:t>
            </a:r>
            <a:endParaRPr lang="el-GR" dirty="0" smtClean="0"/>
          </a:p>
          <a:p>
            <a:pPr algn="just">
              <a:buNone/>
            </a:pPr>
            <a:r>
              <a:rPr lang="el-GR" dirty="0" err="1" smtClean="0">
                <a:hlinkClick r:id="rId4"/>
              </a:rPr>
              <a:t>www.kavafis.gr</a:t>
            </a:r>
            <a:r>
              <a:rPr lang="el-GR" dirty="0" smtClean="0">
                <a:hlinkClick r:id="rId4"/>
              </a:rPr>
              <a:t>/</a:t>
            </a:r>
            <a:r>
              <a:rPr lang="el-GR" dirty="0" err="1" smtClean="0">
                <a:hlinkClick r:id="rId4"/>
              </a:rPr>
              <a:t>index.asp</a:t>
            </a:r>
            <a:r>
              <a:rPr lang="el-GR" dirty="0" smtClean="0"/>
              <a:t>   /  </a:t>
            </a:r>
            <a:r>
              <a:rPr lang="el-GR" dirty="0" err="1" smtClean="0">
                <a:hlinkClick r:id="rId5"/>
              </a:rPr>
              <a:t>www.el.wikipedia.or</a:t>
            </a:r>
            <a:r>
              <a:rPr lang="en-US" dirty="0" smtClean="0">
                <a:hlinkClick r:id="rId5"/>
              </a:rPr>
              <a:t>g</a:t>
            </a:r>
            <a:r>
              <a:rPr lang="en-US" dirty="0" smtClean="0"/>
              <a:t> </a:t>
            </a:r>
            <a:endParaRPr lang="el-GR" dirty="0" smtClean="0"/>
          </a:p>
          <a:p>
            <a:pPr algn="just">
              <a:buNone/>
            </a:pP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748464" cy="914400"/>
          </a:xfrm>
        </p:spPr>
        <p:txBody>
          <a:bodyPr/>
          <a:lstStyle/>
          <a:p>
            <a:r>
              <a:rPr lang="el-GR" sz="3600" dirty="0" smtClean="0"/>
              <a:t>Φύλλο εργασίας για τη 2</a:t>
            </a:r>
            <a:r>
              <a:rPr lang="el-GR" sz="3600" baseline="30000" dirty="0" smtClean="0"/>
              <a:t>η</a:t>
            </a:r>
            <a:r>
              <a:rPr lang="el-GR" sz="3600" dirty="0" smtClean="0"/>
              <a:t> ομάδα</a:t>
            </a:r>
            <a:endParaRPr lang="el-GR" sz="3600" dirty="0"/>
          </a:p>
        </p:txBody>
      </p:sp>
      <p:sp>
        <p:nvSpPr>
          <p:cNvPr id="3" name="2 - Θέση περιεχομένου"/>
          <p:cNvSpPr>
            <a:spLocks noGrp="1"/>
          </p:cNvSpPr>
          <p:nvPr>
            <p:ph idx="1"/>
          </p:nvPr>
        </p:nvSpPr>
        <p:spPr>
          <a:xfrm>
            <a:off x="467544" y="980728"/>
            <a:ext cx="8676456" cy="5877272"/>
          </a:xfrm>
        </p:spPr>
        <p:txBody>
          <a:bodyPr>
            <a:normAutofit fontScale="77500" lnSpcReduction="20000"/>
          </a:bodyPr>
          <a:lstStyle/>
          <a:p>
            <a:pPr algn="ctr"/>
            <a:r>
              <a:rPr lang="el-GR" dirty="0" smtClean="0"/>
              <a:t>(ομάδα γλωσσοτεχνικής προσέγγισης)</a:t>
            </a:r>
          </a:p>
          <a:p>
            <a:pPr>
              <a:buNone/>
            </a:pPr>
            <a:endParaRPr lang="el-GR" dirty="0" smtClean="0"/>
          </a:p>
          <a:p>
            <a:pPr>
              <a:buNone/>
            </a:pPr>
            <a:r>
              <a:rPr lang="el-GR" dirty="0" smtClean="0"/>
              <a:t>  α) Καταγράψτε τις μετοχές και εξηγήστε τη γραμματική και σημασιολογική λειτουργία τους στο ποίημα.</a:t>
            </a:r>
          </a:p>
          <a:p>
            <a:pPr>
              <a:buNone/>
            </a:pPr>
            <a:r>
              <a:rPr lang="el-GR" dirty="0" smtClean="0"/>
              <a:t> β)  Επισκεφθείτε τα παρακάτω ηλεκτρονικά λεξικά για να βρείτε τις ερμηνείες των λέξεων που σας δίνονται. Απ’ τις ερμηνείες αυτές, σημειώστε δίπλα σε κάθε λέξη εκείνη που  της ταιριάζει  περισσότερο  ως  προς  τη σημασιολογική  της  λειτουργία  στο  ποίημα (λειτουργικά συνώνυμα).</a:t>
            </a:r>
          </a:p>
          <a:p>
            <a:pPr>
              <a:buNone/>
            </a:pPr>
            <a:r>
              <a:rPr lang="el-GR" dirty="0" smtClean="0"/>
              <a:t>εξευτελίζεις: …………………………………………….</a:t>
            </a:r>
          </a:p>
          <a:p>
            <a:pPr>
              <a:buNone/>
            </a:pPr>
            <a:r>
              <a:rPr lang="el-GR" dirty="0" smtClean="0"/>
              <a:t>συνάφεια:  ………………………………………………..</a:t>
            </a:r>
          </a:p>
          <a:p>
            <a:pPr>
              <a:buNone/>
            </a:pPr>
            <a:r>
              <a:rPr lang="el-GR" dirty="0" smtClean="0"/>
              <a:t>εκθέτοντας: ………………………………………………</a:t>
            </a:r>
          </a:p>
          <a:p>
            <a:pPr>
              <a:buNone/>
            </a:pPr>
            <a:r>
              <a:rPr lang="el-GR" dirty="0" smtClean="0"/>
              <a:t>φορτική: …………………………………………………..</a:t>
            </a:r>
            <a:endParaRPr lang="en-US" dirty="0" smtClean="0"/>
          </a:p>
          <a:p>
            <a:pPr>
              <a:buNone/>
            </a:pPr>
            <a:r>
              <a:rPr lang="el-GR" u="sng" dirty="0" smtClean="0"/>
              <a:t>ΔΙΚΤΥΑΚΟΙ ΤΟΠΟΙ: </a:t>
            </a:r>
            <a:r>
              <a:rPr lang="el-GR" dirty="0" err="1" smtClean="0">
                <a:hlinkClick r:id="rId2"/>
              </a:rPr>
              <a:t>www.komvos.edu.gr</a:t>
            </a:r>
            <a:r>
              <a:rPr lang="en-US" dirty="0" smtClean="0"/>
              <a:t> </a:t>
            </a:r>
          </a:p>
          <a:p>
            <a:pPr>
              <a:buNone/>
            </a:pPr>
            <a:r>
              <a:rPr lang="en-US" dirty="0" smtClean="0"/>
              <a:t>                                        </a:t>
            </a:r>
            <a:r>
              <a:rPr lang="en-US" dirty="0" smtClean="0">
                <a:hlinkClick r:id="rId3"/>
              </a:rPr>
              <a:t> </a:t>
            </a:r>
            <a:r>
              <a:rPr lang="el-GR" dirty="0" err="1" smtClean="0">
                <a:hlinkClick r:id="rId3"/>
              </a:rPr>
              <a:t>www.greek</a:t>
            </a:r>
            <a:r>
              <a:rPr lang="en-US" dirty="0" smtClean="0">
                <a:hlinkClick r:id="rId3"/>
              </a:rPr>
              <a:t>-</a:t>
            </a:r>
            <a:r>
              <a:rPr lang="el-GR" dirty="0" err="1" smtClean="0">
                <a:hlinkClick r:id="rId3"/>
              </a:rPr>
              <a:t>language.gr</a:t>
            </a:r>
            <a:endParaRPr lang="el-GR" dirty="0" smtClean="0"/>
          </a:p>
          <a:p>
            <a:pPr>
              <a:buNone/>
            </a:pPr>
            <a:endParaRPr lang="el-G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Ταυτότητα Σεναρίου</a:t>
            </a:r>
            <a:endParaRPr lang="el-GR" dirty="0"/>
          </a:p>
        </p:txBody>
      </p:sp>
      <p:sp>
        <p:nvSpPr>
          <p:cNvPr id="3" name="2 - Θέση περιεχομένου"/>
          <p:cNvSpPr>
            <a:spLocks noGrp="1"/>
          </p:cNvSpPr>
          <p:nvPr>
            <p:ph idx="1"/>
          </p:nvPr>
        </p:nvSpPr>
        <p:spPr>
          <a:xfrm>
            <a:off x="395536" y="1783560"/>
            <a:ext cx="8748464" cy="4572000"/>
          </a:xfrm>
        </p:spPr>
        <p:txBody>
          <a:bodyPr/>
          <a:lstStyle/>
          <a:p>
            <a:r>
              <a:rPr lang="el-GR" dirty="0" smtClean="0"/>
              <a:t>Τάξη: Γ’ Γυμνασίου</a:t>
            </a:r>
          </a:p>
          <a:p>
            <a:endParaRPr lang="el-GR" dirty="0" smtClean="0"/>
          </a:p>
          <a:p>
            <a:r>
              <a:rPr lang="el-GR" dirty="0" smtClean="0"/>
              <a:t>Γνωστικό αντικείμενο: Νεοελληνική Λογοτεχνία</a:t>
            </a:r>
          </a:p>
          <a:p>
            <a:endParaRPr lang="el-GR" dirty="0" smtClean="0"/>
          </a:p>
          <a:p>
            <a:r>
              <a:rPr lang="el-GR" dirty="0" smtClean="0"/>
              <a:t>Διδακτική ενότητα: Η Νέα Αθηναϊκή Σχολή </a:t>
            </a:r>
          </a:p>
          <a:p>
            <a:pPr>
              <a:buNone/>
            </a:pPr>
            <a:r>
              <a:rPr lang="el-GR" dirty="0" smtClean="0"/>
              <a:t>(1880-1922)</a:t>
            </a:r>
          </a:p>
          <a:p>
            <a:pPr>
              <a:buNone/>
            </a:pPr>
            <a:endParaRPr lang="el-GR" dirty="0" smtClean="0"/>
          </a:p>
          <a:p>
            <a:r>
              <a:rPr lang="el-GR" dirty="0" smtClean="0"/>
              <a:t>Τίτλος ποιήματος: «Όσο μπορείς» – Κ. Καβάφης</a:t>
            </a:r>
          </a:p>
          <a:p>
            <a:endParaRPr lang="el-G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0"/>
            <a:ext cx="7772400" cy="914400"/>
          </a:xfrm>
        </p:spPr>
        <p:txBody>
          <a:bodyPr/>
          <a:lstStyle/>
          <a:p>
            <a:r>
              <a:rPr lang="el-GR" sz="3600" dirty="0" smtClean="0"/>
              <a:t>Φύλλο εργασίας για την 3</a:t>
            </a:r>
            <a:r>
              <a:rPr lang="el-GR" sz="3600" baseline="30000" dirty="0" smtClean="0"/>
              <a:t>η</a:t>
            </a:r>
            <a:r>
              <a:rPr lang="el-GR" sz="3600" dirty="0" smtClean="0"/>
              <a:t> ομάδα</a:t>
            </a:r>
            <a:endParaRPr lang="el-GR" sz="3600" dirty="0"/>
          </a:p>
        </p:txBody>
      </p:sp>
      <p:sp>
        <p:nvSpPr>
          <p:cNvPr id="3" name="2 - Θέση περιεχομένου"/>
          <p:cNvSpPr>
            <a:spLocks noGrp="1"/>
          </p:cNvSpPr>
          <p:nvPr>
            <p:ph idx="1"/>
          </p:nvPr>
        </p:nvSpPr>
        <p:spPr>
          <a:xfrm>
            <a:off x="251520" y="692696"/>
            <a:ext cx="8892480" cy="6165304"/>
          </a:xfrm>
        </p:spPr>
        <p:txBody>
          <a:bodyPr>
            <a:normAutofit fontScale="92500" lnSpcReduction="20000"/>
          </a:bodyPr>
          <a:lstStyle/>
          <a:p>
            <a:pPr algn="ctr"/>
            <a:r>
              <a:rPr lang="el-GR" dirty="0" smtClean="0"/>
              <a:t>(ομάδα βιωματικής, διαχρονικής και διαθεματικής προσέγγισης)</a:t>
            </a:r>
          </a:p>
          <a:p>
            <a:pPr>
              <a:buNone/>
            </a:pPr>
            <a:endParaRPr lang="el-GR" dirty="0" smtClean="0"/>
          </a:p>
          <a:p>
            <a:pPr>
              <a:buNone/>
            </a:pPr>
            <a:r>
              <a:rPr lang="en-US" dirty="0" smtClean="0"/>
              <a:t>     </a:t>
            </a:r>
            <a:r>
              <a:rPr lang="el-GR" dirty="0" smtClean="0"/>
              <a:t>Εμβαθύνοντας</a:t>
            </a:r>
            <a:r>
              <a:rPr lang="en-US" dirty="0" smtClean="0"/>
              <a:t> </a:t>
            </a:r>
            <a:r>
              <a:rPr lang="el-GR" dirty="0" smtClean="0"/>
              <a:t>στα</a:t>
            </a:r>
            <a:r>
              <a:rPr lang="en-US" dirty="0" smtClean="0"/>
              <a:t> </a:t>
            </a:r>
            <a:r>
              <a:rPr lang="el-GR" dirty="0" smtClean="0"/>
              <a:t>λόγια</a:t>
            </a:r>
            <a:r>
              <a:rPr lang="en-US" dirty="0" smtClean="0"/>
              <a:t> </a:t>
            </a:r>
            <a:r>
              <a:rPr lang="el-GR" dirty="0" smtClean="0"/>
              <a:t>του</a:t>
            </a:r>
            <a:r>
              <a:rPr lang="en-US" dirty="0" smtClean="0"/>
              <a:t> </a:t>
            </a:r>
            <a:r>
              <a:rPr lang="el-GR" dirty="0" smtClean="0"/>
              <a:t>ποιητή,</a:t>
            </a:r>
            <a:r>
              <a:rPr lang="en-US" dirty="0" smtClean="0"/>
              <a:t> </a:t>
            </a:r>
            <a:r>
              <a:rPr lang="el-GR" dirty="0" smtClean="0"/>
              <a:t>ποιες</a:t>
            </a:r>
            <a:r>
              <a:rPr lang="en-US" dirty="0" smtClean="0"/>
              <a:t> </a:t>
            </a:r>
            <a:r>
              <a:rPr lang="el-GR" dirty="0" smtClean="0"/>
              <a:t>είναι</a:t>
            </a:r>
            <a:r>
              <a:rPr lang="en-US" dirty="0" smtClean="0"/>
              <a:t> </a:t>
            </a:r>
            <a:r>
              <a:rPr lang="el-GR" dirty="0" smtClean="0"/>
              <a:t>σήμερα</a:t>
            </a:r>
            <a:r>
              <a:rPr lang="en-US" dirty="0" smtClean="0"/>
              <a:t> </a:t>
            </a:r>
            <a:r>
              <a:rPr lang="el-GR" dirty="0" smtClean="0"/>
              <a:t>αυτές</a:t>
            </a:r>
            <a:r>
              <a:rPr lang="en-US" dirty="0" smtClean="0"/>
              <a:t> </a:t>
            </a:r>
            <a:r>
              <a:rPr lang="el-GR" dirty="0" smtClean="0"/>
              <a:t>οι</a:t>
            </a:r>
            <a:r>
              <a:rPr lang="en-US" dirty="0" smtClean="0"/>
              <a:t> </a:t>
            </a:r>
            <a:r>
              <a:rPr lang="el-GR" dirty="0" smtClean="0"/>
              <a:t>κοινωνικές</a:t>
            </a:r>
            <a:r>
              <a:rPr lang="en-US" dirty="0" smtClean="0"/>
              <a:t> </a:t>
            </a:r>
            <a:r>
              <a:rPr lang="el-GR" dirty="0" smtClean="0"/>
              <a:t>εκδηλώσεις</a:t>
            </a:r>
            <a:r>
              <a:rPr lang="en-US" dirty="0" smtClean="0"/>
              <a:t> </a:t>
            </a:r>
            <a:r>
              <a:rPr lang="el-GR" dirty="0" smtClean="0"/>
              <a:t>και</a:t>
            </a:r>
            <a:r>
              <a:rPr lang="en-US" dirty="0" smtClean="0"/>
              <a:t> </a:t>
            </a:r>
            <a:r>
              <a:rPr lang="el-GR" dirty="0" smtClean="0"/>
              <a:t>συνήθειες</a:t>
            </a:r>
            <a:r>
              <a:rPr lang="en-US" dirty="0" smtClean="0"/>
              <a:t> </a:t>
            </a:r>
            <a:r>
              <a:rPr lang="el-GR" dirty="0" smtClean="0"/>
              <a:t>που</a:t>
            </a:r>
            <a:r>
              <a:rPr lang="en-US" dirty="0" smtClean="0"/>
              <a:t> </a:t>
            </a:r>
            <a:r>
              <a:rPr lang="el-GR" dirty="0" smtClean="0"/>
              <a:t>ευτελίζουν</a:t>
            </a:r>
            <a:r>
              <a:rPr lang="en-US" dirty="0" smtClean="0"/>
              <a:t> </a:t>
            </a:r>
            <a:r>
              <a:rPr lang="el-GR" dirty="0" smtClean="0"/>
              <a:t>τη</a:t>
            </a:r>
            <a:r>
              <a:rPr lang="en-US" dirty="0" smtClean="0"/>
              <a:t> </a:t>
            </a:r>
            <a:r>
              <a:rPr lang="el-GR" dirty="0" smtClean="0"/>
              <a:t>ζωή</a:t>
            </a:r>
            <a:r>
              <a:rPr lang="en-US" dirty="0" smtClean="0"/>
              <a:t> </a:t>
            </a:r>
            <a:r>
              <a:rPr lang="el-GR" dirty="0" smtClean="0"/>
              <a:t>του</a:t>
            </a:r>
            <a:r>
              <a:rPr lang="en-US" dirty="0" smtClean="0"/>
              <a:t> </a:t>
            </a:r>
            <a:r>
              <a:rPr lang="el-GR" dirty="0" smtClean="0"/>
              <a:t>ατόμου και πού μπορούν αυτές να οδηγήσουν το σύγχρονο άνθρωπο, σύμφωνα με τον τελευταίο στίχο; Πώς ονομάζουμε αυτόν το μηχανισμό αλλοτρίωσης; Συνθέστε ένα κείμενο όπου θα καταγράφετε την άποψή σας. Στην προσπάθεια αυτή θα σας βοηθήσει ο ΔΙΚΤΥΑΚΟΣ ΤΟΠΟΣ:</a:t>
            </a:r>
          </a:p>
          <a:p>
            <a:pPr>
              <a:buNone/>
            </a:pPr>
            <a:r>
              <a:rPr lang="el-GR" dirty="0" smtClean="0"/>
              <a:t>     </a:t>
            </a:r>
            <a:r>
              <a:rPr lang="el-GR" dirty="0" err="1" smtClean="0">
                <a:hlinkClick r:id="rId2"/>
              </a:rPr>
              <a:t>www</a:t>
            </a:r>
            <a:r>
              <a:rPr lang="el-GR" dirty="0" smtClean="0">
                <a:hlinkClick r:id="rId2"/>
              </a:rPr>
              <a:t>.</a:t>
            </a:r>
            <a:r>
              <a:rPr lang="en-US" dirty="0" smtClean="0">
                <a:hlinkClick r:id="rId2"/>
              </a:rPr>
              <a:t>g</a:t>
            </a:r>
            <a:r>
              <a:rPr lang="el-GR" dirty="0" err="1" smtClean="0">
                <a:hlinkClick r:id="rId2"/>
              </a:rPr>
              <a:t>oogle.gr</a:t>
            </a:r>
            <a:r>
              <a:rPr lang="en-US" dirty="0" smtClean="0"/>
              <a:t> </a:t>
            </a:r>
            <a:r>
              <a:rPr lang="el-GR" dirty="0" smtClean="0"/>
              <a:t> [  </a:t>
            </a:r>
            <a:r>
              <a:rPr lang="en-US" dirty="0" smtClean="0"/>
              <a:t>    </a:t>
            </a:r>
            <a:r>
              <a:rPr lang="el-GR" dirty="0" smtClean="0"/>
              <a:t>    «Κείμενα Νεοελληνικής Λογοτεχνίας Γ΄ Γυμνασίου», Βιβλίο Καθηγητή (αναζήτηση)          </a:t>
            </a:r>
            <a:r>
              <a:rPr lang="el-GR" dirty="0" err="1" smtClean="0">
                <a:hlinkClick r:id="rId3"/>
              </a:rPr>
              <a:t>www</a:t>
            </a:r>
            <a:r>
              <a:rPr lang="en-US" dirty="0" smtClean="0">
                <a:hlinkClick r:id="rId3"/>
              </a:rPr>
              <a:t>.</a:t>
            </a:r>
            <a:r>
              <a:rPr lang="el-GR" dirty="0" err="1" smtClean="0">
                <a:hlinkClick r:id="rId3"/>
              </a:rPr>
              <a:t>pi</a:t>
            </a:r>
            <a:r>
              <a:rPr lang="el-GR" dirty="0" smtClean="0">
                <a:hlinkClick r:id="rId3"/>
              </a:rPr>
              <a:t>-</a:t>
            </a:r>
            <a:r>
              <a:rPr lang="el-GR" dirty="0" err="1" smtClean="0">
                <a:hlinkClick r:id="rId3"/>
              </a:rPr>
              <a:t>schools.sch.gr</a:t>
            </a:r>
            <a:r>
              <a:rPr lang="el-GR" dirty="0" smtClean="0">
                <a:hlinkClick r:id="rId3"/>
              </a:rPr>
              <a:t>/</a:t>
            </a:r>
            <a:r>
              <a:rPr lang="el-GR" dirty="0" err="1" smtClean="0">
                <a:hlinkClick r:id="rId3"/>
              </a:rPr>
              <a:t>gymnasio</a:t>
            </a:r>
            <a:r>
              <a:rPr lang="el-GR" dirty="0" smtClean="0"/>
              <a:t>          «Κείμενα Νεοελληνικής Λογοτεχνίας</a:t>
            </a:r>
            <a:r>
              <a:rPr lang="en-US" dirty="0" smtClean="0"/>
              <a:t> </a:t>
            </a:r>
            <a:r>
              <a:rPr lang="el-GR" dirty="0" smtClean="0"/>
              <a:t>Γ΄</a:t>
            </a:r>
            <a:r>
              <a:rPr lang="en-US" dirty="0" smtClean="0"/>
              <a:t> </a:t>
            </a:r>
            <a:r>
              <a:rPr lang="el-GR" dirty="0" smtClean="0"/>
              <a:t>Γυμνασίου»</a:t>
            </a:r>
            <a:r>
              <a:rPr lang="en-US" dirty="0" smtClean="0"/>
              <a:t> </a:t>
            </a:r>
            <a:r>
              <a:rPr lang="el-GR" dirty="0" smtClean="0"/>
              <a:t>,Βιβλίο Καθηγητή, σελ. 63-144,σελ. 77,78 ]</a:t>
            </a:r>
            <a:endParaRPr lang="el-GR" dirty="0"/>
          </a:p>
        </p:txBody>
      </p:sp>
      <p:sp>
        <p:nvSpPr>
          <p:cNvPr id="4" name="3 - Δεξιό βέλος"/>
          <p:cNvSpPr/>
          <p:nvPr/>
        </p:nvSpPr>
        <p:spPr>
          <a:xfrm>
            <a:off x="3491880" y="4869160"/>
            <a:ext cx="36004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2843808" y="5589240"/>
            <a:ext cx="36004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Δεξιό βέλος"/>
          <p:cNvSpPr/>
          <p:nvPr/>
        </p:nvSpPr>
        <p:spPr>
          <a:xfrm>
            <a:off x="8316416" y="5517232"/>
            <a:ext cx="36004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0"/>
            <a:ext cx="7772400" cy="692696"/>
          </a:xfrm>
        </p:spPr>
        <p:txBody>
          <a:bodyPr/>
          <a:lstStyle/>
          <a:p>
            <a:r>
              <a:rPr lang="el-GR" sz="3600" dirty="0" smtClean="0"/>
              <a:t>Φύλλο εργασίας για την 4</a:t>
            </a:r>
            <a:r>
              <a:rPr lang="el-GR" sz="3600" baseline="30000" dirty="0" smtClean="0"/>
              <a:t>η</a:t>
            </a:r>
            <a:r>
              <a:rPr lang="el-GR" sz="3600" dirty="0" smtClean="0"/>
              <a:t> ομάδα</a:t>
            </a:r>
            <a:endParaRPr lang="el-GR" sz="3600" dirty="0"/>
          </a:p>
        </p:txBody>
      </p:sp>
      <p:sp>
        <p:nvSpPr>
          <p:cNvPr id="3" name="2 - Θέση περιεχομένου"/>
          <p:cNvSpPr>
            <a:spLocks noGrp="1"/>
          </p:cNvSpPr>
          <p:nvPr>
            <p:ph idx="1"/>
          </p:nvPr>
        </p:nvSpPr>
        <p:spPr>
          <a:xfrm>
            <a:off x="395536" y="764704"/>
            <a:ext cx="8748464" cy="6093296"/>
          </a:xfrm>
        </p:spPr>
        <p:txBody>
          <a:bodyPr>
            <a:normAutofit fontScale="92500" lnSpcReduction="10000"/>
          </a:bodyPr>
          <a:lstStyle/>
          <a:p>
            <a:pPr algn="ctr"/>
            <a:r>
              <a:rPr lang="el-GR" dirty="0" smtClean="0"/>
              <a:t>(ομάδα παραγωγής περιγραφικού λόγου και αξιολογικών κρίσεων)</a:t>
            </a:r>
          </a:p>
          <a:p>
            <a:pPr>
              <a:buNone/>
            </a:pPr>
            <a:r>
              <a:rPr lang="el-GR" dirty="0" smtClean="0"/>
              <a:t>Μέσα απ’ το φωτογραφικό υλικό του Λογισμικού</a:t>
            </a:r>
            <a:r>
              <a:rPr lang="en-US" dirty="0" smtClean="0"/>
              <a:t> </a:t>
            </a:r>
            <a:r>
              <a:rPr lang="el-GR" dirty="0" smtClean="0"/>
              <a:t>Παρουσίασης (</a:t>
            </a:r>
            <a:r>
              <a:rPr lang="el-GR" dirty="0" err="1" smtClean="0"/>
              <a:t>P.Point</a:t>
            </a:r>
            <a:r>
              <a:rPr lang="el-GR" dirty="0" smtClean="0"/>
              <a:t>), περιγράψτε, σε μια σύντομη</a:t>
            </a:r>
            <a:r>
              <a:rPr lang="en-US" dirty="0" smtClean="0"/>
              <a:t> </a:t>
            </a:r>
            <a:r>
              <a:rPr lang="el-GR" dirty="0" smtClean="0"/>
              <a:t>παράγραφο,</a:t>
            </a:r>
            <a:r>
              <a:rPr lang="en-US" dirty="0" smtClean="0"/>
              <a:t> </a:t>
            </a:r>
            <a:r>
              <a:rPr lang="el-GR" dirty="0" smtClean="0"/>
              <a:t>τον </a:t>
            </a:r>
            <a:r>
              <a:rPr lang="en-US" dirty="0" smtClean="0"/>
              <a:t> </a:t>
            </a:r>
            <a:r>
              <a:rPr lang="el-GR" dirty="0" smtClean="0"/>
              <a:t>προσωπικό </a:t>
            </a:r>
            <a:r>
              <a:rPr lang="en-US" dirty="0" smtClean="0"/>
              <a:t> </a:t>
            </a:r>
            <a:r>
              <a:rPr lang="el-GR" dirty="0" smtClean="0"/>
              <a:t>χώρο  ζωής  του ποιητή,  όπου  σήμερα φιλοξενείται το μουσείο Καβάφη.</a:t>
            </a:r>
            <a:endParaRPr lang="en-US" dirty="0" smtClean="0"/>
          </a:p>
          <a:p>
            <a:pPr>
              <a:buNone/>
            </a:pPr>
            <a:r>
              <a:rPr lang="el-GR" dirty="0" smtClean="0"/>
              <a:t>Αφού λάβετε υπ’ όψη σας και τα βιογραφικά στοιχεία</a:t>
            </a:r>
            <a:r>
              <a:rPr lang="en-US" dirty="0" smtClean="0"/>
              <a:t> </a:t>
            </a:r>
            <a:r>
              <a:rPr lang="el-GR" dirty="0" smtClean="0"/>
              <a:t>του ποιητή που αναφέρονται στην οικονομική του κατάσταση, τι θα μπορούσατε να συμπεράνετε για το βιοτικό του επίπεδο, αν λάβετε υπ’ όψη σας ότι αναφερόμαστε στις αρχές του 20ου αιώνα; Θα σας βοηθήσουν σ’ αυτό οι ακόλουθοι  ΔΙΚΤΥΑΚΟΙ ΤΟΠΟΙ:      </a:t>
            </a:r>
            <a:r>
              <a:rPr lang="el-GR" dirty="0" err="1" smtClean="0">
                <a:hlinkClick r:id="rId2"/>
              </a:rPr>
              <a:t>www.kavafis.gr</a:t>
            </a:r>
            <a:r>
              <a:rPr lang="el-GR" dirty="0" smtClean="0">
                <a:hlinkClick r:id="rId2"/>
              </a:rPr>
              <a:t>/</a:t>
            </a:r>
            <a:r>
              <a:rPr lang="el-GR" dirty="0" err="1" smtClean="0">
                <a:hlinkClick r:id="rId2"/>
              </a:rPr>
              <a:t>index.asp</a:t>
            </a:r>
            <a:r>
              <a:rPr lang="en-US" dirty="0" smtClean="0"/>
              <a:t> </a:t>
            </a:r>
            <a:r>
              <a:rPr lang="el-GR" dirty="0" smtClean="0"/>
              <a:t>    /</a:t>
            </a:r>
            <a:r>
              <a:rPr lang="en-US" dirty="0" smtClean="0"/>
              <a:t> </a:t>
            </a:r>
            <a:r>
              <a:rPr lang="el-GR" dirty="0" smtClean="0"/>
              <a:t> </a:t>
            </a:r>
            <a:r>
              <a:rPr lang="el-GR" dirty="0" err="1" smtClean="0">
                <a:hlinkClick r:id="rId3"/>
              </a:rPr>
              <a:t>www.el.wikipedia.org</a:t>
            </a:r>
            <a:r>
              <a:rPr lang="en-US" dirty="0" smtClean="0"/>
              <a:t> </a:t>
            </a:r>
            <a:r>
              <a:rPr lang="el-GR" dirty="0" smtClean="0"/>
              <a:t>         </a:t>
            </a:r>
            <a:r>
              <a:rPr lang="el-GR" dirty="0" err="1" smtClean="0">
                <a:hlinkClick r:id="rId4"/>
              </a:rPr>
              <a:t>www.snhell.g</a:t>
            </a:r>
            <a:r>
              <a:rPr lang="en-US" dirty="0" smtClean="0">
                <a:hlinkClick r:id="rId4"/>
              </a:rPr>
              <a:t>r</a:t>
            </a:r>
            <a:r>
              <a:rPr lang="en-US" dirty="0" smtClean="0"/>
              <a:t>    </a:t>
            </a:r>
            <a:r>
              <a:rPr lang="el-GR" dirty="0" smtClean="0"/>
              <a:t>/    </a:t>
            </a:r>
            <a:r>
              <a:rPr lang="el-GR" dirty="0" err="1" smtClean="0">
                <a:hlinkClick r:id="rId5"/>
              </a:rPr>
              <a:t>www.e</a:t>
            </a:r>
            <a:r>
              <a:rPr lang="el-GR" dirty="0" smtClean="0">
                <a:hlinkClick r:id="rId5"/>
              </a:rPr>
              <a:t>-</a:t>
            </a:r>
            <a:r>
              <a:rPr lang="el-GR" dirty="0" err="1" smtClean="0">
                <a:hlinkClick r:id="rId5"/>
              </a:rPr>
              <a:t>Alexandria.g</a:t>
            </a:r>
            <a:r>
              <a:rPr lang="en-US" dirty="0" smtClean="0">
                <a:hlinkClick r:id="rId5"/>
              </a:rPr>
              <a:t>r</a:t>
            </a:r>
            <a:r>
              <a:rPr lang="en-US" dirty="0" smtClean="0"/>
              <a:t> </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748464" cy="692696"/>
          </a:xfrm>
        </p:spPr>
        <p:txBody>
          <a:bodyPr/>
          <a:lstStyle/>
          <a:p>
            <a:r>
              <a:rPr lang="el-GR" dirty="0" smtClean="0"/>
              <a:t>Φύλλο εργασίας για την 5</a:t>
            </a:r>
            <a:r>
              <a:rPr lang="el-GR" baseline="30000" dirty="0" smtClean="0"/>
              <a:t>η</a:t>
            </a:r>
            <a:r>
              <a:rPr lang="el-GR" dirty="0" smtClean="0"/>
              <a:t> ομάδα</a:t>
            </a:r>
            <a:endParaRPr lang="el-GR" dirty="0"/>
          </a:p>
        </p:txBody>
      </p:sp>
      <p:sp>
        <p:nvSpPr>
          <p:cNvPr id="3" name="2 - Θέση περιεχομένου"/>
          <p:cNvSpPr>
            <a:spLocks noGrp="1"/>
          </p:cNvSpPr>
          <p:nvPr>
            <p:ph idx="1"/>
          </p:nvPr>
        </p:nvSpPr>
        <p:spPr>
          <a:xfrm>
            <a:off x="467544" y="692696"/>
            <a:ext cx="8676456" cy="6165304"/>
          </a:xfrm>
        </p:spPr>
        <p:txBody>
          <a:bodyPr>
            <a:normAutofit fontScale="77500" lnSpcReduction="20000"/>
          </a:bodyPr>
          <a:lstStyle/>
          <a:p>
            <a:pPr algn="ctr"/>
            <a:r>
              <a:rPr lang="el-GR" dirty="0" smtClean="0"/>
              <a:t>(ομάδα αισθητικής προσέγγισης)</a:t>
            </a:r>
          </a:p>
          <a:p>
            <a:pPr algn="ctr">
              <a:buNone/>
            </a:pPr>
            <a:endParaRPr lang="el-GR" dirty="0" smtClean="0"/>
          </a:p>
          <a:p>
            <a:pPr>
              <a:buNone/>
            </a:pPr>
            <a:r>
              <a:rPr lang="el-GR" dirty="0" smtClean="0"/>
              <a:t> Στις ηλεκτρονικές διευθύνσεις,</a:t>
            </a:r>
          </a:p>
          <a:p>
            <a:pPr>
              <a:buNone/>
            </a:pPr>
            <a:r>
              <a:rPr lang="el-GR" dirty="0" smtClean="0">
                <a:hlinkClick r:id="rId2"/>
              </a:rPr>
              <a:t>http://www.snhell.gr/lection</a:t>
            </a:r>
            <a:r>
              <a:rPr lang="en-US" dirty="0" smtClean="0">
                <a:hlinkClick r:id="rId2"/>
              </a:rPr>
              <a:t>s</a:t>
            </a:r>
            <a:r>
              <a:rPr lang="el-GR" dirty="0" smtClean="0">
                <a:hlinkClick r:id="rId2"/>
              </a:rPr>
              <a:t>/content.asp?id=53&amp;author_id=60&amp;page=anthology</a:t>
            </a:r>
            <a:r>
              <a:rPr lang="en-US" dirty="0" smtClean="0"/>
              <a:t>   </a:t>
            </a:r>
            <a:r>
              <a:rPr lang="el-GR" dirty="0" smtClean="0"/>
              <a:t>και</a:t>
            </a:r>
            <a:r>
              <a:rPr lang="en-US" dirty="0" smtClean="0"/>
              <a:t> </a:t>
            </a:r>
            <a:r>
              <a:rPr lang="el-GR" dirty="0" smtClean="0">
                <a:hlinkClick r:id="rId3"/>
              </a:rPr>
              <a:t>http://www.snhell.gr/lections/content.asp?id=85&amp;author_id=60&amp;page=anthology</a:t>
            </a:r>
            <a:r>
              <a:rPr lang="en-US" dirty="0" smtClean="0"/>
              <a:t>, </a:t>
            </a:r>
            <a:r>
              <a:rPr lang="el-GR" dirty="0" smtClean="0"/>
              <a:t>ακούστε   τις  απαγγελίες  του  Γ. Π. Σαββίδη  [</a:t>
            </a:r>
            <a:r>
              <a:rPr lang="el-GR" dirty="0" err="1" smtClean="0"/>
              <a:t>Κ.Καβάφη</a:t>
            </a:r>
            <a:r>
              <a:rPr lang="el-GR" dirty="0" smtClean="0"/>
              <a:t>,</a:t>
            </a:r>
            <a:r>
              <a:rPr lang="en-US" dirty="0" smtClean="0"/>
              <a:t> </a:t>
            </a:r>
            <a:r>
              <a:rPr lang="el-GR" dirty="0" smtClean="0"/>
              <a:t>Ποιήματα  Ι,</a:t>
            </a:r>
            <a:r>
              <a:rPr lang="en-US" dirty="0" smtClean="0"/>
              <a:t> </a:t>
            </a:r>
            <a:r>
              <a:rPr lang="el-GR" dirty="0" smtClean="0"/>
              <a:t>(1896-1918),</a:t>
            </a:r>
            <a:r>
              <a:rPr lang="en-US" dirty="0" smtClean="0"/>
              <a:t> </a:t>
            </a:r>
            <a:r>
              <a:rPr lang="el-GR" dirty="0" smtClean="0"/>
              <a:t>Διόνυσος] και του Μίμη Σουλιώτη [Ανέκδοτη</a:t>
            </a:r>
            <a:r>
              <a:rPr lang="en-US" dirty="0" smtClean="0"/>
              <a:t> </a:t>
            </a:r>
            <a:r>
              <a:rPr lang="el-GR" dirty="0" smtClean="0"/>
              <a:t>ηχογράφηση, Αθήνα 2002] αντίστοιχα και </a:t>
            </a:r>
          </a:p>
          <a:p>
            <a:pPr>
              <a:buNone/>
            </a:pPr>
            <a:endParaRPr lang="el-GR" dirty="0" smtClean="0"/>
          </a:p>
          <a:p>
            <a:pPr>
              <a:buNone/>
            </a:pPr>
            <a:r>
              <a:rPr lang="el-GR" dirty="0" smtClean="0"/>
              <a:t>α)</a:t>
            </a:r>
            <a:r>
              <a:rPr lang="en-US" dirty="0" smtClean="0"/>
              <a:t>  </a:t>
            </a:r>
            <a:r>
              <a:rPr lang="el-GR" dirty="0" smtClean="0"/>
              <a:t>Ηχογραφήστε μια δική σας πρόταση</a:t>
            </a:r>
            <a:r>
              <a:rPr lang="en-US" dirty="0" smtClean="0"/>
              <a:t> </a:t>
            </a:r>
            <a:r>
              <a:rPr lang="el-GR" dirty="0" smtClean="0"/>
              <a:t>απαγγελίας και βάλτε την να ακουστεί στην τάξη, αιτιολογώντας τον τόνο, το χρωματισμό και την ένταση της φωνής σας σε κάθε στίχο.</a:t>
            </a:r>
          </a:p>
          <a:p>
            <a:pPr>
              <a:buNone/>
            </a:pPr>
            <a:endParaRPr lang="el-GR" dirty="0" smtClean="0"/>
          </a:p>
          <a:p>
            <a:pPr>
              <a:buNone/>
            </a:pPr>
            <a:r>
              <a:rPr lang="el-GR" dirty="0" smtClean="0"/>
              <a:t>β)  Με τη  βοήθεια των εργαλείων  του επεξεργαστή  κειμένου,  χρωματίστε,</a:t>
            </a:r>
            <a:r>
              <a:rPr lang="en-US" dirty="0" smtClean="0"/>
              <a:t> </a:t>
            </a:r>
            <a:r>
              <a:rPr lang="el-GR" dirty="0" smtClean="0"/>
              <a:t>όπως</a:t>
            </a:r>
            <a:r>
              <a:rPr lang="en-US" dirty="0" smtClean="0"/>
              <a:t> </a:t>
            </a:r>
            <a:r>
              <a:rPr lang="el-GR" dirty="0" smtClean="0"/>
              <a:t>εσείς</a:t>
            </a:r>
            <a:r>
              <a:rPr lang="en-US" dirty="0" smtClean="0"/>
              <a:t> </a:t>
            </a:r>
            <a:r>
              <a:rPr lang="el-GR" dirty="0" smtClean="0"/>
              <a:t>νομίζετε,</a:t>
            </a:r>
            <a:r>
              <a:rPr lang="en-US" dirty="0" smtClean="0"/>
              <a:t> </a:t>
            </a:r>
            <a:r>
              <a:rPr lang="el-GR" dirty="0" smtClean="0"/>
              <a:t>τους</a:t>
            </a:r>
            <a:r>
              <a:rPr lang="en-US" dirty="0" smtClean="0"/>
              <a:t> </a:t>
            </a:r>
            <a:r>
              <a:rPr lang="el-GR" dirty="0" smtClean="0"/>
              <a:t>στίχους</a:t>
            </a:r>
            <a:r>
              <a:rPr lang="en-US" dirty="0" smtClean="0"/>
              <a:t> </a:t>
            </a:r>
            <a:r>
              <a:rPr lang="el-GR" dirty="0" smtClean="0"/>
              <a:t>ή</a:t>
            </a:r>
            <a:r>
              <a:rPr lang="en-US" dirty="0" smtClean="0"/>
              <a:t> </a:t>
            </a:r>
            <a:r>
              <a:rPr lang="el-GR" dirty="0" smtClean="0"/>
              <a:t>και συγκεκριμένες λέξεις</a:t>
            </a:r>
            <a:r>
              <a:rPr lang="en-US" dirty="0" smtClean="0"/>
              <a:t> </a:t>
            </a:r>
            <a:r>
              <a:rPr lang="el-GR" dirty="0" smtClean="0"/>
              <a:t>του</a:t>
            </a:r>
            <a:r>
              <a:rPr lang="en-US" dirty="0" smtClean="0"/>
              <a:t> </a:t>
            </a:r>
            <a:r>
              <a:rPr lang="el-GR" dirty="0" smtClean="0"/>
              <a:t>ποιήματος</a:t>
            </a:r>
            <a:r>
              <a:rPr lang="en-US" dirty="0" smtClean="0"/>
              <a:t> </a:t>
            </a:r>
            <a:r>
              <a:rPr lang="el-GR" dirty="0" smtClean="0"/>
              <a:t>και</a:t>
            </a:r>
            <a:r>
              <a:rPr lang="en-US" dirty="0" smtClean="0"/>
              <a:t> </a:t>
            </a:r>
            <a:r>
              <a:rPr lang="el-GR" dirty="0" smtClean="0"/>
              <a:t>παρουσιάστε  το στην τάξη,</a:t>
            </a:r>
            <a:r>
              <a:rPr lang="en-US" dirty="0" smtClean="0"/>
              <a:t> </a:t>
            </a:r>
            <a:r>
              <a:rPr lang="el-GR" dirty="0" smtClean="0"/>
              <a:t>αιτιολογώντας</a:t>
            </a:r>
            <a:r>
              <a:rPr lang="en-US" dirty="0" smtClean="0"/>
              <a:t> </a:t>
            </a:r>
            <a:r>
              <a:rPr lang="el-GR" dirty="0" smtClean="0"/>
              <a:t>τους</a:t>
            </a:r>
            <a:r>
              <a:rPr lang="en-US" dirty="0" smtClean="0"/>
              <a:t> </a:t>
            </a:r>
            <a:r>
              <a:rPr lang="el-GR" dirty="0" smtClean="0"/>
              <a:t>χρωματικούς συνδυασμούς που</a:t>
            </a:r>
            <a:r>
              <a:rPr lang="en-US" dirty="0" smtClean="0"/>
              <a:t> </a:t>
            </a:r>
            <a:r>
              <a:rPr lang="el-GR" dirty="0" smtClean="0"/>
              <a:t>επιλέξατε.</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676456" cy="764704"/>
          </a:xfrm>
        </p:spPr>
        <p:txBody>
          <a:bodyPr/>
          <a:lstStyle/>
          <a:p>
            <a:r>
              <a:rPr lang="el-GR" sz="3600" dirty="0" smtClean="0"/>
              <a:t>Φύλλο εργασίας για την 6</a:t>
            </a:r>
            <a:r>
              <a:rPr lang="el-GR" sz="3600" baseline="30000" dirty="0" smtClean="0"/>
              <a:t>η</a:t>
            </a:r>
            <a:r>
              <a:rPr lang="el-GR" sz="3600" dirty="0" smtClean="0"/>
              <a:t> ομάδα</a:t>
            </a:r>
            <a:endParaRPr lang="el-GR" sz="3600" dirty="0"/>
          </a:p>
        </p:txBody>
      </p:sp>
      <p:sp>
        <p:nvSpPr>
          <p:cNvPr id="3" name="2 - Θέση περιεχομένου"/>
          <p:cNvSpPr>
            <a:spLocks noGrp="1"/>
          </p:cNvSpPr>
          <p:nvPr>
            <p:ph idx="1"/>
          </p:nvPr>
        </p:nvSpPr>
        <p:spPr>
          <a:xfrm>
            <a:off x="395536" y="980728"/>
            <a:ext cx="8748464" cy="5877272"/>
          </a:xfrm>
        </p:spPr>
        <p:txBody>
          <a:bodyPr>
            <a:normAutofit/>
          </a:bodyPr>
          <a:lstStyle/>
          <a:p>
            <a:pPr algn="ctr"/>
            <a:r>
              <a:rPr lang="el-GR" dirty="0" smtClean="0"/>
              <a:t>(ομάδα συσχέτισης – σύγκρισης με παράλληλα κείμενα)</a:t>
            </a:r>
          </a:p>
          <a:p>
            <a:pPr algn="ctr"/>
            <a:endParaRPr lang="el-GR" dirty="0" smtClean="0"/>
          </a:p>
          <a:p>
            <a:pPr>
              <a:buNone/>
            </a:pPr>
            <a:r>
              <a:rPr lang="en-US" dirty="0" smtClean="0"/>
              <a:t>   </a:t>
            </a:r>
            <a:r>
              <a:rPr lang="el-GR" dirty="0" smtClean="0"/>
              <a:t> Επισκεφθείτε τους  ΔΙΚΤΥΑΚΟΥΣ  ΤΟΠΟΥΣ ,                          </a:t>
            </a:r>
            <a:r>
              <a:rPr lang="el-GR" dirty="0" smtClean="0">
                <a:hlinkClick r:id="rId2"/>
              </a:rPr>
              <a:t>http://www.kavafis.gr/poems/list.asp?cat=1</a:t>
            </a:r>
            <a:r>
              <a:rPr lang="en-US" dirty="0" smtClean="0"/>
              <a:t> </a:t>
            </a:r>
            <a:r>
              <a:rPr lang="el-GR" dirty="0" smtClean="0"/>
              <a:t> και   </a:t>
            </a:r>
            <a:r>
              <a:rPr lang="el-GR" dirty="0" smtClean="0">
                <a:hlinkClick r:id="rId3"/>
              </a:rPr>
              <a:t>http://cavafis.compupress.gr/index3.htm</a:t>
            </a:r>
            <a:r>
              <a:rPr lang="en-US" dirty="0" smtClean="0"/>
              <a:t> </a:t>
            </a:r>
            <a:r>
              <a:rPr lang="el-GR" dirty="0" smtClean="0"/>
              <a:t>και  μελετήστε  τις παραινέσεις  που απευθύνει</a:t>
            </a:r>
            <a:r>
              <a:rPr lang="en-US" dirty="0" smtClean="0"/>
              <a:t> </a:t>
            </a:r>
            <a:r>
              <a:rPr lang="el-GR" dirty="0" smtClean="0"/>
              <a:t>ο ποιητής  στα ποιήματα,</a:t>
            </a:r>
            <a:r>
              <a:rPr lang="en-US" dirty="0" smtClean="0"/>
              <a:t> </a:t>
            </a:r>
            <a:r>
              <a:rPr lang="el-GR" dirty="0" smtClean="0"/>
              <a:t>«Απολείπειν</a:t>
            </a:r>
            <a:r>
              <a:rPr lang="en-US" dirty="0" smtClean="0"/>
              <a:t> </a:t>
            </a:r>
            <a:r>
              <a:rPr lang="el-GR" dirty="0" smtClean="0"/>
              <a:t>ο</a:t>
            </a:r>
            <a:r>
              <a:rPr lang="en-US" dirty="0" smtClean="0"/>
              <a:t> </a:t>
            </a:r>
            <a:r>
              <a:rPr lang="el-GR" dirty="0" smtClean="0"/>
              <a:t>Θεός Αντώνιον» και</a:t>
            </a:r>
            <a:r>
              <a:rPr lang="en-US" dirty="0" smtClean="0"/>
              <a:t> </a:t>
            </a:r>
            <a:r>
              <a:rPr lang="el-GR" dirty="0" smtClean="0"/>
              <a:t>«Ιθάκη».</a:t>
            </a:r>
            <a:r>
              <a:rPr lang="en-US" dirty="0" smtClean="0"/>
              <a:t> </a:t>
            </a:r>
            <a:r>
              <a:rPr lang="el-GR" dirty="0" smtClean="0"/>
              <a:t>Ποιους κοινούς τόπους και αναφορές επισημαίνετε ανάμεσα σ’</a:t>
            </a:r>
            <a:r>
              <a:rPr lang="en-US" dirty="0" smtClean="0"/>
              <a:t> </a:t>
            </a:r>
            <a:r>
              <a:rPr lang="el-GR" dirty="0" smtClean="0"/>
              <a:t>αυτά</a:t>
            </a:r>
            <a:r>
              <a:rPr lang="en-US" dirty="0" smtClean="0"/>
              <a:t> </a:t>
            </a:r>
            <a:r>
              <a:rPr lang="el-GR" dirty="0" smtClean="0"/>
              <a:t>και</a:t>
            </a:r>
            <a:r>
              <a:rPr lang="en-US" dirty="0" smtClean="0"/>
              <a:t> </a:t>
            </a:r>
            <a:r>
              <a:rPr lang="el-GR" dirty="0" smtClean="0"/>
              <a:t>στο</a:t>
            </a:r>
            <a:r>
              <a:rPr lang="en-US" dirty="0" smtClean="0"/>
              <a:t> </a:t>
            </a:r>
            <a:r>
              <a:rPr lang="el-GR" dirty="0" smtClean="0"/>
              <a:t>ποίημά  μας,</a:t>
            </a:r>
            <a:r>
              <a:rPr lang="en-US" dirty="0" smtClean="0"/>
              <a:t> </a:t>
            </a:r>
            <a:r>
              <a:rPr lang="el-GR" dirty="0" smtClean="0"/>
              <a:t>«Όσο</a:t>
            </a:r>
            <a:r>
              <a:rPr lang="en-US" dirty="0" smtClean="0"/>
              <a:t> </a:t>
            </a:r>
            <a:r>
              <a:rPr lang="el-GR" dirty="0" smtClean="0"/>
              <a:t>μπορείς»,</a:t>
            </a:r>
            <a:r>
              <a:rPr lang="en-US" dirty="0" smtClean="0"/>
              <a:t> </a:t>
            </a:r>
            <a:r>
              <a:rPr lang="el-GR" dirty="0" smtClean="0"/>
              <a:t>για</a:t>
            </a:r>
            <a:r>
              <a:rPr lang="en-US" dirty="0" smtClean="0"/>
              <a:t> </a:t>
            </a:r>
            <a:r>
              <a:rPr lang="el-GR" dirty="0" smtClean="0"/>
              <a:t>την</a:t>
            </a:r>
            <a:r>
              <a:rPr lang="en-US" dirty="0" smtClean="0"/>
              <a:t> </a:t>
            </a:r>
            <a:r>
              <a:rPr lang="el-GR" dirty="0" smtClean="0"/>
              <a:t>πρέπουσα</a:t>
            </a:r>
            <a:r>
              <a:rPr lang="en-US" dirty="0" smtClean="0"/>
              <a:t> </a:t>
            </a:r>
            <a:r>
              <a:rPr lang="el-GR" dirty="0" smtClean="0"/>
              <a:t>στάση</a:t>
            </a:r>
            <a:r>
              <a:rPr lang="en-US" dirty="0" smtClean="0"/>
              <a:t> </a:t>
            </a:r>
            <a:r>
              <a:rPr lang="el-GR" dirty="0" smtClean="0"/>
              <a:t>ζωής</a:t>
            </a:r>
            <a:r>
              <a:rPr lang="en-US" dirty="0" smtClean="0"/>
              <a:t> </a:t>
            </a:r>
            <a:r>
              <a:rPr lang="el-GR" dirty="0" smtClean="0"/>
              <a:t>κάθε</a:t>
            </a:r>
            <a:r>
              <a:rPr lang="en-US" dirty="0" smtClean="0"/>
              <a:t> </a:t>
            </a:r>
            <a:r>
              <a:rPr lang="el-GR" dirty="0" smtClean="0"/>
              <a:t>ανθρώπου;</a:t>
            </a: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0"/>
            <a:ext cx="7772400" cy="764704"/>
          </a:xfrm>
        </p:spPr>
        <p:txBody>
          <a:bodyPr/>
          <a:lstStyle/>
          <a:p>
            <a:r>
              <a:rPr lang="el-GR" dirty="0" smtClean="0"/>
              <a:t>…Γ΄ φάση</a:t>
            </a:r>
            <a:endParaRPr lang="el-GR" dirty="0"/>
          </a:p>
        </p:txBody>
      </p:sp>
      <p:sp>
        <p:nvSpPr>
          <p:cNvPr id="3" name="2 - Θέση περιεχομένου"/>
          <p:cNvSpPr>
            <a:spLocks noGrp="1"/>
          </p:cNvSpPr>
          <p:nvPr>
            <p:ph idx="1"/>
          </p:nvPr>
        </p:nvSpPr>
        <p:spPr>
          <a:xfrm>
            <a:off x="323528" y="692696"/>
            <a:ext cx="8820472" cy="6165304"/>
          </a:xfrm>
        </p:spPr>
        <p:txBody>
          <a:bodyPr>
            <a:normAutofit/>
          </a:bodyPr>
          <a:lstStyle/>
          <a:p>
            <a:r>
              <a:rPr lang="el-GR" b="1" u="sng" dirty="0" smtClean="0"/>
              <a:t>Μαθητές: </a:t>
            </a:r>
            <a:r>
              <a:rPr lang="el-GR" dirty="0" smtClean="0"/>
              <a:t>Καταγραφή των αποτελεσμάτων της ερμηνευτικής προσέγγισης σε έγγραφο  </a:t>
            </a:r>
            <a:r>
              <a:rPr lang="en-US" dirty="0" smtClean="0"/>
              <a:t>word</a:t>
            </a:r>
            <a:r>
              <a:rPr lang="el-GR" dirty="0" smtClean="0"/>
              <a:t> και αποθήκευση στην επιφάνεια εργασίας.</a:t>
            </a:r>
          </a:p>
          <a:p>
            <a:endParaRPr lang="el-GR" dirty="0" smtClean="0"/>
          </a:p>
          <a:p>
            <a:endParaRPr lang="el-GR" dirty="0" smtClean="0"/>
          </a:p>
          <a:p>
            <a:r>
              <a:rPr lang="el-GR" b="1" u="sng" dirty="0" smtClean="0"/>
              <a:t>Εκπαιδευτικός: </a:t>
            </a:r>
            <a:r>
              <a:rPr lang="el-GR" dirty="0" smtClean="0"/>
              <a:t>Μεταφορά των εγγράφων σε </a:t>
            </a:r>
            <a:r>
              <a:rPr lang="en-US" dirty="0" smtClean="0"/>
              <a:t>USB</a:t>
            </a:r>
            <a:r>
              <a:rPr lang="el-GR" dirty="0" smtClean="0"/>
              <a:t>.</a:t>
            </a:r>
          </a:p>
          <a:p>
            <a:pPr>
              <a:buNone/>
            </a:pPr>
            <a:endParaRPr lang="el-GR" dirty="0" smtClean="0"/>
          </a:p>
          <a:p>
            <a:pPr>
              <a:buNone/>
            </a:pPr>
            <a:r>
              <a:rPr lang="el-GR" dirty="0" smtClean="0"/>
              <a:t>Μελέτη – Επεξεργασία        επισημάνσεις και  αξιολογικές κρίσεις.</a:t>
            </a:r>
            <a:endParaRPr lang="el-GR" dirty="0"/>
          </a:p>
        </p:txBody>
      </p:sp>
      <p:sp>
        <p:nvSpPr>
          <p:cNvPr id="4" name="4 - Δεξιό βέλος"/>
          <p:cNvSpPr/>
          <p:nvPr/>
        </p:nvSpPr>
        <p:spPr>
          <a:xfrm>
            <a:off x="4283968" y="4581128"/>
            <a:ext cx="36004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cxnSp>
        <p:nvCxnSpPr>
          <p:cNvPr id="6" name="5 - Ευθύγραμμο βέλος σύνδεσης"/>
          <p:cNvCxnSpPr/>
          <p:nvPr/>
        </p:nvCxnSpPr>
        <p:spPr>
          <a:xfrm>
            <a:off x="2483768" y="3789040"/>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 Ευθύγραμμο βέλος σύνδεσης"/>
          <p:cNvCxnSpPr/>
          <p:nvPr/>
        </p:nvCxnSpPr>
        <p:spPr>
          <a:xfrm flipH="1">
            <a:off x="1187624" y="3789040"/>
            <a:ext cx="57606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71600" y="0"/>
            <a:ext cx="7772400" cy="692696"/>
          </a:xfrm>
        </p:spPr>
        <p:txBody>
          <a:bodyPr/>
          <a:lstStyle/>
          <a:p>
            <a:r>
              <a:rPr lang="el-GR" dirty="0" smtClean="0"/>
              <a:t>Δ΄ φάση (1 ώρα στην τάξη)</a:t>
            </a:r>
            <a:endParaRPr lang="el-GR" dirty="0"/>
          </a:p>
        </p:txBody>
      </p:sp>
      <p:sp>
        <p:nvSpPr>
          <p:cNvPr id="3" name="2 - Θέση περιεχομένου"/>
          <p:cNvSpPr>
            <a:spLocks noGrp="1"/>
          </p:cNvSpPr>
          <p:nvPr>
            <p:ph idx="1"/>
          </p:nvPr>
        </p:nvSpPr>
        <p:spPr>
          <a:xfrm>
            <a:off x="395536" y="836712"/>
            <a:ext cx="8748464" cy="6021288"/>
          </a:xfrm>
        </p:spPr>
        <p:txBody>
          <a:bodyPr/>
          <a:lstStyle/>
          <a:p>
            <a:r>
              <a:rPr lang="el-GR" dirty="0" smtClean="0"/>
              <a:t>Έκθεση από τον διδάσκοντα και τους μαθητές των αποτελεσμάτων της συλλογικής διδακτικής προσπάθειας.</a:t>
            </a:r>
          </a:p>
          <a:p>
            <a:pPr>
              <a:buNone/>
            </a:pPr>
            <a:endParaRPr lang="el-GR" dirty="0" smtClean="0"/>
          </a:p>
          <a:p>
            <a:r>
              <a:rPr lang="el-GR" dirty="0" smtClean="0"/>
              <a:t>Παράδοση στους μαθητές των απαντήσεών τους σε έντυπη μορφή.</a:t>
            </a:r>
          </a:p>
          <a:p>
            <a:pPr>
              <a:buNone/>
            </a:pPr>
            <a:endParaRPr lang="el-GR" dirty="0" smtClean="0"/>
          </a:p>
          <a:p>
            <a:r>
              <a:rPr lang="el-GR" dirty="0" smtClean="0"/>
              <a:t>Παρουσίαση των εργασιών στην τάξη.</a:t>
            </a:r>
          </a:p>
          <a:p>
            <a:pPr>
              <a:buNone/>
            </a:pPr>
            <a:endParaRPr lang="el-GR" dirty="0" smtClean="0"/>
          </a:p>
          <a:p>
            <a:r>
              <a:rPr lang="el-GR" dirty="0" smtClean="0"/>
              <a:t>Επισημάνσεις, διορθώσεις, αξιολόγηση από τον διδάσκοντα και τους μαθητές.</a:t>
            </a:r>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60648"/>
            <a:ext cx="7772400" cy="914400"/>
          </a:xfrm>
        </p:spPr>
        <p:txBody>
          <a:bodyPr/>
          <a:lstStyle/>
          <a:p>
            <a:r>
              <a:rPr lang="el-GR" dirty="0" smtClean="0"/>
              <a:t>Βιβλιογραφία…</a:t>
            </a:r>
            <a:endParaRPr lang="el-GR" dirty="0"/>
          </a:p>
        </p:txBody>
      </p:sp>
      <p:sp>
        <p:nvSpPr>
          <p:cNvPr id="3" name="2 - Θέση περιεχομένου"/>
          <p:cNvSpPr>
            <a:spLocks noGrp="1"/>
          </p:cNvSpPr>
          <p:nvPr>
            <p:ph idx="1"/>
          </p:nvPr>
        </p:nvSpPr>
        <p:spPr>
          <a:xfrm>
            <a:off x="395536" y="980728"/>
            <a:ext cx="8748464" cy="5877272"/>
          </a:xfrm>
        </p:spPr>
        <p:txBody>
          <a:bodyPr>
            <a:normAutofit lnSpcReduction="10000"/>
          </a:bodyPr>
          <a:lstStyle/>
          <a:p>
            <a:r>
              <a:rPr lang="el-GR" dirty="0" err="1" smtClean="0"/>
              <a:t>Δάλλα</a:t>
            </a:r>
            <a:r>
              <a:rPr lang="el-GR" dirty="0" smtClean="0"/>
              <a:t> Γ., Σπουδές στον Καβάφη. Αθήνα, Ερμής, 1987.</a:t>
            </a:r>
          </a:p>
          <a:p>
            <a:r>
              <a:rPr lang="el-GR" dirty="0" smtClean="0"/>
              <a:t>Πολίτη Λ., Ιστορία της νεοελληνικής λογοτεχνίας, Δ’ Έκδοση, Μορφωτικό Ίδρυμα Εθνικής Τραπέζης, Αθήνα, 1985, σελ. 227-235</a:t>
            </a:r>
          </a:p>
          <a:p>
            <a:r>
              <a:rPr lang="el-GR" dirty="0" err="1" smtClean="0"/>
              <a:t>Πιερή</a:t>
            </a:r>
            <a:r>
              <a:rPr lang="el-GR" dirty="0" smtClean="0"/>
              <a:t> Μ., (</a:t>
            </a:r>
            <a:r>
              <a:rPr lang="el-GR" dirty="0" err="1" smtClean="0"/>
              <a:t>επιμ</a:t>
            </a:r>
            <a:r>
              <a:rPr lang="el-GR" dirty="0" smtClean="0"/>
              <a:t>.), Εισαγωγή στην ποίηση του Καβάφη, Ηράκλειο, Πανεπιστημιακές εκδόσεις Κρήτης, 1994.</a:t>
            </a:r>
          </a:p>
          <a:p>
            <a:r>
              <a:rPr lang="en-US" dirty="0" err="1" smtClean="0"/>
              <a:t>Vitti</a:t>
            </a:r>
            <a:r>
              <a:rPr lang="en-US" dirty="0" smtClean="0"/>
              <a:t> M., </a:t>
            </a:r>
            <a:r>
              <a:rPr lang="el-GR" dirty="0" smtClean="0"/>
              <a:t>Ιστορία της Νεοελληνικής Λογοτεχνίας, </a:t>
            </a:r>
            <a:r>
              <a:rPr lang="el-GR" dirty="0" err="1" smtClean="0"/>
              <a:t>εκδ</a:t>
            </a:r>
            <a:r>
              <a:rPr lang="el-GR" dirty="0" smtClean="0"/>
              <a:t>. Οδυσσέας, Αθήνα, 1992, σελ. 332-337</a:t>
            </a:r>
          </a:p>
          <a:p>
            <a:r>
              <a:rPr lang="el-GR" dirty="0" smtClean="0"/>
              <a:t>Σαββίδη Γ. Π., Μικρά Καβαφικά, τόμοι Α’ – Β’, Ερμής, 1985-1987.</a:t>
            </a:r>
          </a:p>
          <a:p>
            <a:pPr>
              <a:buNone/>
            </a:pPr>
            <a:endParaRPr lang="el-G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0"/>
            <a:ext cx="7772400" cy="764704"/>
          </a:xfrm>
        </p:spPr>
        <p:txBody>
          <a:bodyPr/>
          <a:lstStyle/>
          <a:p>
            <a:r>
              <a:rPr lang="el-GR" dirty="0" smtClean="0"/>
              <a:t>…βιβλιογραφία</a:t>
            </a:r>
            <a:endParaRPr lang="el-GR" dirty="0"/>
          </a:p>
        </p:txBody>
      </p:sp>
      <p:sp>
        <p:nvSpPr>
          <p:cNvPr id="3" name="2 - Θέση περιεχομένου"/>
          <p:cNvSpPr>
            <a:spLocks noGrp="1"/>
          </p:cNvSpPr>
          <p:nvPr>
            <p:ph idx="1"/>
          </p:nvPr>
        </p:nvSpPr>
        <p:spPr>
          <a:xfrm>
            <a:off x="395536" y="692696"/>
            <a:ext cx="8748464" cy="6165304"/>
          </a:xfrm>
        </p:spPr>
        <p:txBody>
          <a:bodyPr>
            <a:normAutofit/>
          </a:bodyPr>
          <a:lstStyle/>
          <a:p>
            <a:pPr>
              <a:buNone/>
            </a:pPr>
            <a:r>
              <a:rPr lang="el-GR" sz="3200" b="1" dirty="0" smtClean="0"/>
              <a:t>Περιοδικά</a:t>
            </a:r>
          </a:p>
          <a:p>
            <a:r>
              <a:rPr lang="el-GR" dirty="0" smtClean="0"/>
              <a:t>Νέα Τέχνη (Ιούλιος – Οκτώβριος 1924).</a:t>
            </a:r>
          </a:p>
          <a:p>
            <a:r>
              <a:rPr lang="el-GR" dirty="0" smtClean="0"/>
              <a:t>Φιλόλογος τεύχ. 11-12 (Οκτώβριος 1977)</a:t>
            </a:r>
          </a:p>
          <a:p>
            <a:r>
              <a:rPr lang="el-GR" dirty="0" smtClean="0"/>
              <a:t>Κριτικά Φύλλα Στ’., 1978</a:t>
            </a:r>
          </a:p>
          <a:p>
            <a:pPr>
              <a:buNone/>
            </a:pPr>
            <a:endParaRPr lang="el-GR" dirty="0" smtClean="0"/>
          </a:p>
          <a:p>
            <a:pPr>
              <a:buNone/>
            </a:pPr>
            <a:r>
              <a:rPr lang="el-GR" sz="3200" b="1" dirty="0" smtClean="0"/>
              <a:t>Ηλεκτρονικές πηγές</a:t>
            </a:r>
          </a:p>
          <a:p>
            <a:pPr>
              <a:buNone/>
            </a:pPr>
            <a:r>
              <a:rPr lang="en-US" dirty="0" smtClean="0">
                <a:hlinkClick r:id="rId2"/>
              </a:rPr>
              <a:t>http://www.kavafis.gr</a:t>
            </a:r>
            <a:endParaRPr lang="en-US" dirty="0" smtClean="0"/>
          </a:p>
          <a:p>
            <a:pPr>
              <a:buNone/>
            </a:pPr>
            <a:r>
              <a:rPr lang="en-US" dirty="0" smtClean="0">
                <a:hlinkClick r:id="rId3"/>
              </a:rPr>
              <a:t>http://www.snhell.gr</a:t>
            </a:r>
            <a:endParaRPr lang="en-US" dirty="0" smtClean="0"/>
          </a:p>
          <a:p>
            <a:pPr>
              <a:buNone/>
            </a:pPr>
            <a:r>
              <a:rPr lang="en-US" dirty="0" smtClean="0">
                <a:hlinkClick r:id="rId4"/>
              </a:rPr>
              <a:t>http://www.e-Alexandria.gr</a:t>
            </a:r>
            <a:endParaRPr lang="en-US" dirty="0" smtClean="0"/>
          </a:p>
          <a:p>
            <a:pPr>
              <a:buNone/>
            </a:pPr>
            <a:r>
              <a:rPr lang="en-US" dirty="0" smtClean="0">
                <a:hlinkClick r:id="rId5"/>
              </a:rPr>
              <a:t>http://www.el.wikipedia.org</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755576" y="2060848"/>
            <a:ext cx="7772400" cy="3229616"/>
          </a:xfrm>
        </p:spPr>
        <p:txBody>
          <a:bodyPr>
            <a:normAutofit/>
          </a:bodyPr>
          <a:lstStyle/>
          <a:p>
            <a:pPr algn="ctr">
              <a:buNone/>
            </a:pPr>
            <a:r>
              <a:rPr lang="el-GR" sz="6000" dirty="0" smtClean="0"/>
              <a:t>Σας ευχαριστώ πολύ για την προσοχή σας!</a:t>
            </a:r>
            <a:endParaRPr lang="el-GR" sz="6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latin typeface="Century" pitchFamily="18" charset="0"/>
              </a:rPr>
              <a:t>Όσο μπορείς – Κ. Καβάφης</a:t>
            </a:r>
            <a:endParaRPr lang="el-GR" dirty="0">
              <a:latin typeface="Century" pitchFamily="18" charset="0"/>
            </a:endParaRPr>
          </a:p>
        </p:txBody>
      </p:sp>
      <p:sp>
        <p:nvSpPr>
          <p:cNvPr id="3" name="2 - Θέση περιεχομένου"/>
          <p:cNvSpPr>
            <a:spLocks noGrp="1"/>
          </p:cNvSpPr>
          <p:nvPr>
            <p:ph idx="1"/>
          </p:nvPr>
        </p:nvSpPr>
        <p:spPr>
          <a:xfrm>
            <a:off x="395536" y="1783560"/>
            <a:ext cx="8748464" cy="4572000"/>
          </a:xfrm>
        </p:spPr>
        <p:txBody>
          <a:bodyPr/>
          <a:lstStyle/>
          <a:p>
            <a:r>
              <a:rPr lang="en-US" dirty="0" smtClean="0">
                <a:hlinkClick r:id="rId2"/>
              </a:rPr>
              <a:t>http://www.youtube.com/watch?v=hjutm5fSDVM</a:t>
            </a:r>
            <a:endParaRPr lang="el-GR" dirty="0" smtClean="0"/>
          </a:p>
        </p:txBody>
      </p:sp>
      <p:pic>
        <p:nvPicPr>
          <p:cNvPr id="4" name="3 - Εικόνα" descr="Καβάφης.jpg"/>
          <p:cNvPicPr>
            <a:picLocks noChangeAspect="1"/>
          </p:cNvPicPr>
          <p:nvPr/>
        </p:nvPicPr>
        <p:blipFill>
          <a:blip r:embed="rId3" cstate="print"/>
          <a:stretch>
            <a:fillRect/>
          </a:stretch>
        </p:blipFill>
        <p:spPr>
          <a:xfrm>
            <a:off x="2339752" y="2780928"/>
            <a:ext cx="4680520" cy="367240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404664"/>
            <a:ext cx="7772400" cy="792088"/>
          </a:xfrm>
        </p:spPr>
        <p:txBody>
          <a:bodyPr/>
          <a:lstStyle/>
          <a:p>
            <a:r>
              <a:rPr lang="el-GR" dirty="0" smtClean="0"/>
              <a:t>Ταυτότητα Σεναρίου</a:t>
            </a:r>
            <a:endParaRPr lang="el-GR" dirty="0"/>
          </a:p>
        </p:txBody>
      </p:sp>
      <p:sp>
        <p:nvSpPr>
          <p:cNvPr id="3" name="2 - Θέση περιεχομένου"/>
          <p:cNvSpPr>
            <a:spLocks noGrp="1"/>
          </p:cNvSpPr>
          <p:nvPr>
            <p:ph idx="1"/>
          </p:nvPr>
        </p:nvSpPr>
        <p:spPr>
          <a:xfrm>
            <a:off x="899592" y="1556792"/>
            <a:ext cx="7772400" cy="4824536"/>
          </a:xfrm>
        </p:spPr>
        <p:txBody>
          <a:bodyPr>
            <a:normAutofit lnSpcReduction="10000"/>
          </a:bodyPr>
          <a:lstStyle/>
          <a:p>
            <a:r>
              <a:rPr lang="el-GR" sz="3200" b="1" u="sng" dirty="0" smtClean="0"/>
              <a:t>Τόπος διεξαγωγής :</a:t>
            </a:r>
            <a:r>
              <a:rPr lang="el-GR" b="1" u="sng" dirty="0" smtClean="0"/>
              <a:t> </a:t>
            </a:r>
            <a:r>
              <a:rPr lang="el-GR" dirty="0" smtClean="0"/>
              <a:t>Αίθουσα διδασκαλίας και Εργαστήριο Πληροφορικής</a:t>
            </a:r>
          </a:p>
          <a:p>
            <a:pPr>
              <a:buNone/>
            </a:pPr>
            <a:endParaRPr lang="el-GR" dirty="0" smtClean="0"/>
          </a:p>
          <a:p>
            <a:r>
              <a:rPr lang="el-GR" sz="3200" b="1" u="sng" dirty="0" smtClean="0"/>
              <a:t>Αριθμός μαθητών: </a:t>
            </a:r>
            <a:r>
              <a:rPr lang="el-GR" dirty="0" smtClean="0"/>
              <a:t>Όλοι οι μαθητές του τμήματος</a:t>
            </a:r>
          </a:p>
          <a:p>
            <a:pPr>
              <a:buNone/>
            </a:pPr>
            <a:endParaRPr lang="el-GR" dirty="0" smtClean="0"/>
          </a:p>
          <a:p>
            <a:r>
              <a:rPr lang="el-GR" sz="3200" b="1" u="sng" dirty="0" smtClean="0"/>
              <a:t>Απαιτούμενος χρόνος: </a:t>
            </a:r>
            <a:r>
              <a:rPr lang="el-GR" dirty="0" smtClean="0"/>
              <a:t>Συνολικά 4 ώρες </a:t>
            </a:r>
          </a:p>
          <a:p>
            <a:pPr>
              <a:buNone/>
            </a:pPr>
            <a:endParaRPr lang="el-GR" dirty="0" smtClean="0"/>
          </a:p>
          <a:p>
            <a:pPr algn="ctr">
              <a:buNone/>
            </a:pPr>
            <a:r>
              <a:rPr lang="el-GR" dirty="0" smtClean="0"/>
              <a:t>[ 2 ώρες στην αίθουσα διδασκαλίας -2 ώρες στο Εργαστήριο Πληροφορικής ]</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71600" y="188640"/>
            <a:ext cx="7772400" cy="792088"/>
          </a:xfrm>
        </p:spPr>
        <p:txBody>
          <a:bodyPr/>
          <a:lstStyle/>
          <a:p>
            <a:r>
              <a:rPr lang="el-GR" dirty="0" smtClean="0"/>
              <a:t>Ταυτότητα Σεναρίου</a:t>
            </a:r>
            <a:endParaRPr lang="el-GR" dirty="0"/>
          </a:p>
        </p:txBody>
      </p:sp>
      <p:sp>
        <p:nvSpPr>
          <p:cNvPr id="3" name="2 - Θέση περιεχομένου"/>
          <p:cNvSpPr>
            <a:spLocks noGrp="1"/>
          </p:cNvSpPr>
          <p:nvPr>
            <p:ph idx="1"/>
          </p:nvPr>
        </p:nvSpPr>
        <p:spPr>
          <a:xfrm>
            <a:off x="323528" y="980728"/>
            <a:ext cx="8820472" cy="5877272"/>
          </a:xfrm>
        </p:spPr>
        <p:txBody>
          <a:bodyPr>
            <a:normAutofit fontScale="92500" lnSpcReduction="10000"/>
          </a:bodyPr>
          <a:lstStyle/>
          <a:p>
            <a:r>
              <a:rPr lang="el-GR" sz="3500" b="1" u="sng" dirty="0" smtClean="0"/>
              <a:t>Διαθεματικό εύρος σεναρίου: </a:t>
            </a:r>
            <a:r>
              <a:rPr lang="el-GR" dirty="0" smtClean="0"/>
              <a:t>ΚΠΑ, θρησκευτικά, Νεότερη και Σύγχρονη Ιστορία, Αρχαία Ελληνική Γραμματεία (Ομήρου Οδύσσεια)</a:t>
            </a:r>
          </a:p>
          <a:p>
            <a:pPr>
              <a:buNone/>
            </a:pPr>
            <a:endParaRPr lang="el-GR" dirty="0" smtClean="0"/>
          </a:p>
          <a:p>
            <a:r>
              <a:rPr lang="el-GR" sz="3500" b="1" u="sng" dirty="0" smtClean="0"/>
              <a:t>Χρησιμοποιούμενα εργαλεία – εποπτικά μέσα: </a:t>
            </a:r>
          </a:p>
          <a:p>
            <a:pPr>
              <a:buFont typeface="Wingdings" pitchFamily="2" charset="2"/>
              <a:buChar char="ü"/>
            </a:pPr>
            <a:r>
              <a:rPr lang="el-GR" dirty="0" smtClean="0"/>
              <a:t> Σχολικό εγχειρίδιο</a:t>
            </a:r>
          </a:p>
          <a:p>
            <a:pPr>
              <a:buFont typeface="Wingdings" pitchFamily="2" charset="2"/>
              <a:buChar char="ü"/>
            </a:pPr>
            <a:r>
              <a:rPr lang="el-GR" dirty="0" smtClean="0"/>
              <a:t>Πίνακας</a:t>
            </a:r>
          </a:p>
          <a:p>
            <a:pPr>
              <a:buFont typeface="Wingdings" pitchFamily="2" charset="2"/>
              <a:buChar char="ü"/>
            </a:pPr>
            <a:r>
              <a:rPr lang="el-GR" dirty="0" smtClean="0"/>
              <a:t>Διαδίκτυο</a:t>
            </a:r>
          </a:p>
          <a:p>
            <a:pPr>
              <a:buFont typeface="Wingdings" pitchFamily="2" charset="2"/>
              <a:buChar char="ü"/>
            </a:pPr>
            <a:r>
              <a:rPr lang="el-GR" dirty="0" smtClean="0"/>
              <a:t>Λογισμικό Παρουσίασης</a:t>
            </a:r>
          </a:p>
          <a:p>
            <a:pPr>
              <a:buFont typeface="Wingdings" pitchFamily="2" charset="2"/>
              <a:buChar char="ü"/>
            </a:pPr>
            <a:r>
              <a:rPr lang="el-GR" dirty="0" smtClean="0"/>
              <a:t>Προβολέας</a:t>
            </a:r>
          </a:p>
          <a:p>
            <a:pPr>
              <a:buFont typeface="Wingdings" pitchFamily="2" charset="2"/>
              <a:buChar char="ü"/>
            </a:pPr>
            <a:r>
              <a:rPr lang="el-GR" dirty="0" smtClean="0"/>
              <a:t>Φύλλα εργασίας</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260648"/>
            <a:ext cx="7772400" cy="914400"/>
          </a:xfrm>
        </p:spPr>
        <p:txBody>
          <a:bodyPr>
            <a:normAutofit/>
          </a:bodyPr>
          <a:lstStyle/>
          <a:p>
            <a:r>
              <a:rPr lang="el-GR" dirty="0" smtClean="0"/>
              <a:t>Προαπαιτούμενα μαθήματος</a:t>
            </a:r>
            <a:endParaRPr lang="el-GR" dirty="0"/>
          </a:p>
        </p:txBody>
      </p:sp>
      <p:sp>
        <p:nvSpPr>
          <p:cNvPr id="3" name="2 - Θέση περιεχομένου"/>
          <p:cNvSpPr>
            <a:spLocks noGrp="1"/>
          </p:cNvSpPr>
          <p:nvPr>
            <p:ph idx="1"/>
          </p:nvPr>
        </p:nvSpPr>
        <p:spPr>
          <a:xfrm>
            <a:off x="395536" y="1124744"/>
            <a:ext cx="8748464" cy="5544616"/>
          </a:xfrm>
        </p:spPr>
        <p:txBody>
          <a:bodyPr/>
          <a:lstStyle/>
          <a:p>
            <a:r>
              <a:rPr lang="el-GR" dirty="0" smtClean="0"/>
              <a:t>Προηγηθείσα διδασκαλία των χαρακτηριστικών της Αθηναϊκής σχολής και της Καβαφικής ποίησης</a:t>
            </a:r>
          </a:p>
          <a:p>
            <a:pPr>
              <a:buNone/>
            </a:pPr>
            <a:endParaRPr lang="el-GR" dirty="0" smtClean="0"/>
          </a:p>
          <a:p>
            <a:r>
              <a:rPr lang="el-GR" dirty="0" smtClean="0"/>
              <a:t>Επαρκής χειρισμός του διαδικτύου και του λογισμικού παρουσίασης</a:t>
            </a:r>
          </a:p>
          <a:p>
            <a:pPr>
              <a:buNone/>
            </a:pPr>
            <a:endParaRPr lang="el-GR" dirty="0" smtClean="0"/>
          </a:p>
          <a:p>
            <a:r>
              <a:rPr lang="el-GR" dirty="0" smtClean="0"/>
              <a:t>Ευελιξία στο ωρολόγιο πρόγραμμα</a:t>
            </a:r>
          </a:p>
          <a:p>
            <a:pPr>
              <a:buNone/>
            </a:pPr>
            <a:endParaRPr lang="el-GR" dirty="0" smtClean="0"/>
          </a:p>
          <a:p>
            <a:r>
              <a:rPr lang="el-GR" dirty="0" smtClean="0"/>
              <a:t>Εξοικείωση με την ομαδοσυνεργατική αντίληψη επικοινωνίας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Σύντομη περιγραφή σεναρίου</a:t>
            </a:r>
            <a:endParaRPr lang="el-GR" dirty="0"/>
          </a:p>
        </p:txBody>
      </p:sp>
      <p:sp>
        <p:nvSpPr>
          <p:cNvPr id="3" name="2 - Θέση περιεχομένου"/>
          <p:cNvSpPr>
            <a:spLocks noGrp="1"/>
          </p:cNvSpPr>
          <p:nvPr>
            <p:ph idx="1"/>
          </p:nvPr>
        </p:nvSpPr>
        <p:spPr/>
        <p:txBody>
          <a:bodyPr/>
          <a:lstStyle/>
          <a:p>
            <a:r>
              <a:rPr lang="el-GR" dirty="0" smtClean="0"/>
              <a:t>Διερευνητική μαθησιακή διαδικασία στο υλικό των πηγών</a:t>
            </a:r>
          </a:p>
          <a:p>
            <a:r>
              <a:rPr lang="el-GR" u="sng" dirty="0" smtClean="0"/>
              <a:t>Βασικοί άξονες διδασκαλίας</a:t>
            </a:r>
          </a:p>
          <a:p>
            <a:pPr lvl="1">
              <a:buClrTx/>
              <a:buFont typeface="Wingdings" pitchFamily="2" charset="2"/>
              <a:buChar char="ü"/>
            </a:pPr>
            <a:r>
              <a:rPr lang="el-GR" dirty="0" smtClean="0"/>
              <a:t>Αναζήτηση και αξιοποίηση γνωστικού τύπου πληροφοριών</a:t>
            </a:r>
          </a:p>
          <a:p>
            <a:pPr lvl="1">
              <a:buClrTx/>
              <a:buFont typeface="Wingdings" pitchFamily="2" charset="2"/>
              <a:buChar char="ü"/>
            </a:pPr>
            <a:r>
              <a:rPr lang="el-GR" dirty="0" smtClean="0"/>
              <a:t>Παραγωγή καθοδηγούμενου και αυθόρμητου λόγου</a:t>
            </a:r>
          </a:p>
          <a:p>
            <a:pPr lvl="1">
              <a:buClrTx/>
              <a:buFont typeface="Wingdings" pitchFamily="2" charset="2"/>
              <a:buChar char="ü"/>
            </a:pPr>
            <a:r>
              <a:rPr lang="el-GR" dirty="0" smtClean="0"/>
              <a:t>Ανατροφοδότηση μέσα από μία </a:t>
            </a:r>
            <a:r>
              <a:rPr lang="el-GR" dirty="0" err="1" smtClean="0"/>
              <a:t>διαδραστική</a:t>
            </a:r>
            <a:r>
              <a:rPr lang="el-GR" dirty="0" smtClean="0"/>
              <a:t> επικοινωνία</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188640"/>
            <a:ext cx="7772400" cy="914400"/>
          </a:xfrm>
        </p:spPr>
        <p:txBody>
          <a:bodyPr/>
          <a:lstStyle/>
          <a:p>
            <a:r>
              <a:rPr lang="el-GR" dirty="0" smtClean="0"/>
              <a:t>Στόχοι…</a:t>
            </a:r>
            <a:endParaRPr lang="el-GR" dirty="0"/>
          </a:p>
        </p:txBody>
      </p:sp>
      <p:sp>
        <p:nvSpPr>
          <p:cNvPr id="3" name="2 - Θέση περιεχομένου"/>
          <p:cNvSpPr>
            <a:spLocks noGrp="1"/>
          </p:cNvSpPr>
          <p:nvPr>
            <p:ph idx="1"/>
          </p:nvPr>
        </p:nvSpPr>
        <p:spPr/>
        <p:txBody>
          <a:bodyPr/>
          <a:lstStyle/>
          <a:p>
            <a:r>
              <a:rPr lang="el-GR" dirty="0" smtClean="0"/>
              <a:t>Παιδαγωγικοί</a:t>
            </a:r>
          </a:p>
          <a:p>
            <a:pPr>
              <a:buNone/>
            </a:pPr>
            <a:endParaRPr lang="el-GR" dirty="0" smtClean="0"/>
          </a:p>
          <a:p>
            <a:r>
              <a:rPr lang="el-GR" dirty="0" smtClean="0"/>
              <a:t>Διδακτικοί</a:t>
            </a:r>
          </a:p>
          <a:p>
            <a:pPr>
              <a:buNone/>
            </a:pPr>
            <a:endParaRPr lang="el-GR" dirty="0" smtClean="0"/>
          </a:p>
          <a:p>
            <a:r>
              <a:rPr lang="el-GR" dirty="0" smtClean="0"/>
              <a:t>Γνωστικοί – Μαθησιακοί</a:t>
            </a:r>
          </a:p>
          <a:p>
            <a:pPr>
              <a:buNone/>
            </a:pPr>
            <a:endParaRPr lang="el-GR" dirty="0" smtClean="0"/>
          </a:p>
          <a:p>
            <a:r>
              <a:rPr lang="el-GR" dirty="0" smtClean="0"/>
              <a:t>Τεχνολογικοί</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Παιδαγωγικοί…</a:t>
            </a:r>
            <a:endParaRPr lang="el-GR" dirty="0"/>
          </a:p>
        </p:txBody>
      </p:sp>
      <p:sp>
        <p:nvSpPr>
          <p:cNvPr id="3" name="2 - Θέση περιεχομένου"/>
          <p:cNvSpPr>
            <a:spLocks noGrp="1"/>
          </p:cNvSpPr>
          <p:nvPr>
            <p:ph idx="1"/>
          </p:nvPr>
        </p:nvSpPr>
        <p:spPr>
          <a:xfrm>
            <a:off x="395536" y="1196752"/>
            <a:ext cx="8748464" cy="5661248"/>
          </a:xfrm>
        </p:spPr>
        <p:txBody>
          <a:bodyPr>
            <a:normAutofit/>
          </a:bodyPr>
          <a:lstStyle/>
          <a:p>
            <a:pPr lvl="1">
              <a:buClrTx/>
              <a:buFont typeface="Wingdings" pitchFamily="2" charset="2"/>
              <a:buChar char="ü"/>
            </a:pPr>
            <a:r>
              <a:rPr lang="el-GR" dirty="0" smtClean="0"/>
              <a:t>Να χρησιμοποιήσουν οι μαθητές την ομαδική συνεργασία για την προσέγγιση του ποιητή και του έργου του</a:t>
            </a:r>
          </a:p>
          <a:p>
            <a:pPr lvl="1">
              <a:buClrTx/>
              <a:buFont typeface="Wingdings" pitchFamily="2" charset="2"/>
              <a:buChar char="ü"/>
            </a:pPr>
            <a:r>
              <a:rPr lang="el-GR" dirty="0" smtClean="0"/>
              <a:t>Να εξοικειωθούν με τη διερεύνηση και επιλογή πληροφοριών μέσα από το διαδίκτυο</a:t>
            </a:r>
          </a:p>
          <a:p>
            <a:pPr lvl="1">
              <a:buClrTx/>
              <a:buFont typeface="Wingdings" pitchFamily="2" charset="2"/>
              <a:buChar char="ü"/>
            </a:pPr>
            <a:r>
              <a:rPr lang="el-GR" dirty="0" smtClean="0"/>
              <a:t>Να ενεργοποιήσουν την κρίση τους και να οικοδομήσουν νέα βιωματική γνώση</a:t>
            </a:r>
          </a:p>
          <a:p>
            <a:pPr lvl="1">
              <a:buClrTx/>
              <a:buFont typeface="Wingdings" pitchFamily="2" charset="2"/>
              <a:buChar char="ü"/>
            </a:pPr>
            <a:r>
              <a:rPr lang="el-GR" dirty="0" smtClean="0"/>
              <a:t>Να καλλιεργήσουν ατομικές και κοινωνικές αξίες και αρχές</a:t>
            </a:r>
          </a:p>
          <a:p>
            <a:pPr lvl="1">
              <a:buClrTx/>
              <a:buFont typeface="Wingdings" pitchFamily="2" charset="2"/>
              <a:buChar char="ü"/>
            </a:pPr>
            <a:r>
              <a:rPr lang="el-GR" dirty="0" smtClean="0"/>
              <a:t>Να καταστούν αποδέκτες της αισθητικής απόλαυσης του ποιητικού κειμένου</a:t>
            </a:r>
          </a:p>
          <a:p>
            <a:pPr lvl="1">
              <a:buClrTx/>
              <a:buFont typeface="Wingdings" pitchFamily="2" charset="2"/>
              <a:buChar char="ü"/>
            </a:pPr>
            <a:r>
              <a:rPr lang="el-GR" dirty="0" smtClean="0"/>
              <a:t>Να κινητοποιήσουν τη δημιουργική τους φαντασία</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559</TotalTime>
  <Words>1581</Words>
  <Application>Microsoft Office PowerPoint</Application>
  <PresentationFormat>Προβολή στην οθόνη (4:3)</PresentationFormat>
  <Paragraphs>187</Paragraphs>
  <Slides>28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28</vt:i4>
      </vt:variant>
    </vt:vector>
  </HeadingPairs>
  <TitlesOfParts>
    <vt:vector size="29" baseType="lpstr">
      <vt:lpstr>Μετρό</vt:lpstr>
      <vt:lpstr> ΣΕΝΑΡΙΟ  ΣΤΗ ΝΕΟΕΛΛΗΝΙΚΗ ΛΟΓΟΤΕΧΝΙΑ ΜΕ ΤΗ ΧΡΗΣΗ  ΝΕΩΝ ΤΕΧΝΟΛΟΓΙΩΝ</vt:lpstr>
      <vt:lpstr>Ταυτότητα Σεναρίου</vt:lpstr>
      <vt:lpstr>Όσο μπορείς – Κ. Καβάφης</vt:lpstr>
      <vt:lpstr>Ταυτότητα Σεναρίου</vt:lpstr>
      <vt:lpstr>Ταυτότητα Σεναρίου</vt:lpstr>
      <vt:lpstr>Προαπαιτούμενα μαθήματος</vt:lpstr>
      <vt:lpstr>Σύντομη περιγραφή σεναρίου</vt:lpstr>
      <vt:lpstr>Στόχοι…</vt:lpstr>
      <vt:lpstr>Παιδαγωγικοί…</vt:lpstr>
      <vt:lpstr>Διδακτικοί…</vt:lpstr>
      <vt:lpstr>Γνωστικοί – Μαθησιακοί…</vt:lpstr>
      <vt:lpstr>Τεχνολογικοί…</vt:lpstr>
      <vt:lpstr>Α΄ φάση (1 ώρα στην τάξη)</vt:lpstr>
      <vt:lpstr>Β΄ φάση (1 ώρα στο εργαστήριο Η/Υ)</vt:lpstr>
      <vt:lpstr>…Β΄ φάση</vt:lpstr>
      <vt:lpstr>Γ΄ φάση (1 ώρα στο εργαστήριο Η/Υ)</vt:lpstr>
      <vt:lpstr>Φύλλο εργασίας για όλες τις ομάδες</vt:lpstr>
      <vt:lpstr>Φύλλο εργασίας για την 1η ομάδα</vt:lpstr>
      <vt:lpstr>Φύλλο εργασίας για τη 2η ομάδα</vt:lpstr>
      <vt:lpstr>Φύλλο εργασίας για την 3η ομάδα</vt:lpstr>
      <vt:lpstr>Φύλλο εργασίας για την 4η ομάδα</vt:lpstr>
      <vt:lpstr>Φύλλο εργασίας για την 5η ομάδα</vt:lpstr>
      <vt:lpstr>Φύλλο εργασίας για την 6η ομάδα</vt:lpstr>
      <vt:lpstr>…Γ΄ φάση</vt:lpstr>
      <vt:lpstr>Δ΄ φάση (1 ώρα στην τάξη)</vt:lpstr>
      <vt:lpstr>Βιβλιογραφία…</vt:lpstr>
      <vt:lpstr>…βιβλιογραφία</vt:lpstr>
      <vt:lpstr>Διαφάνεια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ΣΕΝΑΡΙΟ ΣΤΗ ΝΕΟΕΛΛΗΝΙΚΗ ΛΟΓΟΤΕΧΝΙΑ ΜΕ ΤΗ ΧΡΗΣΗ ΝΕΩΝ ΤΕΧΝΟΛΟΓΙΩΝ</dc:title>
  <dc:creator>User</dc:creator>
  <cp:lastModifiedBy>User</cp:lastModifiedBy>
  <cp:revision>70</cp:revision>
  <dcterms:created xsi:type="dcterms:W3CDTF">2012-03-13T14:20:15Z</dcterms:created>
  <dcterms:modified xsi:type="dcterms:W3CDTF">2012-03-14T17:47:33Z</dcterms:modified>
</cp:coreProperties>
</file>