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lias"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6" d="100"/>
          <a:sy n="76" d="100"/>
        </p:scale>
        <p:origin x="-158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4-03T12:11:57.723" idx="1">
    <p:pos x="4346" y="3485"/>
    <p:text>eeo</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20AD3A-4B42-4B80-8BBE-5DB55C9CF713}" type="datetimeFigureOut">
              <a:rPr lang="el-GR" smtClean="0"/>
              <a:pPr/>
              <a:t>10/4/2012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2322C5-8D00-4278-A56C-F0454EA3ADBD}"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41DEFC5-E246-4903-B4D3-371310F86633}" type="datetimeFigureOut">
              <a:rPr lang="el-GR" smtClean="0"/>
              <a:pPr/>
              <a:t>10/4/2012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E2E5C1C-6E34-44FB-8E53-51C5C065E22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41DEFC5-E246-4903-B4D3-371310F86633}" type="datetimeFigureOut">
              <a:rPr lang="el-GR" smtClean="0"/>
              <a:pPr/>
              <a:t>10/4/2012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E2E5C1C-6E34-44FB-8E53-51C5C065E22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41DEFC5-E246-4903-B4D3-371310F86633}" type="datetimeFigureOut">
              <a:rPr lang="el-GR" smtClean="0"/>
              <a:pPr/>
              <a:t>10/4/2012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E2E5C1C-6E34-44FB-8E53-51C5C065E22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41DEFC5-E246-4903-B4D3-371310F86633}" type="datetimeFigureOut">
              <a:rPr lang="el-GR" smtClean="0"/>
              <a:pPr/>
              <a:t>10/4/2012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E2E5C1C-6E34-44FB-8E53-51C5C065E22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41DEFC5-E246-4903-B4D3-371310F86633}" type="datetimeFigureOut">
              <a:rPr lang="el-GR" smtClean="0"/>
              <a:pPr/>
              <a:t>10/4/2012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E2E5C1C-6E34-44FB-8E53-51C5C065E22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541DEFC5-E246-4903-B4D3-371310F86633}" type="datetimeFigureOut">
              <a:rPr lang="el-GR" smtClean="0"/>
              <a:pPr/>
              <a:t>10/4/2012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E2E5C1C-6E34-44FB-8E53-51C5C065E22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41DEFC5-E246-4903-B4D3-371310F86633}" type="datetimeFigureOut">
              <a:rPr lang="el-GR" smtClean="0"/>
              <a:pPr/>
              <a:t>10/4/2012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E2E5C1C-6E34-44FB-8E53-51C5C065E22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41DEFC5-E246-4903-B4D3-371310F86633}" type="datetimeFigureOut">
              <a:rPr lang="el-GR" smtClean="0"/>
              <a:pPr/>
              <a:t>10/4/2012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E2E5C1C-6E34-44FB-8E53-51C5C065E22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41DEFC5-E246-4903-B4D3-371310F86633}" type="datetimeFigureOut">
              <a:rPr lang="el-GR" smtClean="0"/>
              <a:pPr/>
              <a:t>10/4/2012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E2E5C1C-6E34-44FB-8E53-51C5C065E22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41DEFC5-E246-4903-B4D3-371310F86633}" type="datetimeFigureOut">
              <a:rPr lang="el-GR" smtClean="0"/>
              <a:pPr/>
              <a:t>10/4/2012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E2E5C1C-6E34-44FB-8E53-51C5C065E22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41DEFC5-E246-4903-B4D3-371310F86633}" type="datetimeFigureOut">
              <a:rPr lang="el-GR" smtClean="0"/>
              <a:pPr/>
              <a:t>10/4/2012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E2E5C1C-6E34-44FB-8E53-51C5C065E22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1DEFC5-E246-4903-B4D3-371310F86633}" type="datetimeFigureOut">
              <a:rPr lang="el-GR" smtClean="0"/>
              <a:pPr/>
              <a:t>10/4/2012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E5C1C-6E34-44FB-8E53-51C5C065E22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fhw.gr/olympics/ancient/gr/205html" TargetMode="External"/><Relationship Id="rId2" Type="http://schemas.openxmlformats.org/officeDocument/2006/relationships/hyperlink" Target="http://www.medlook.net/kidw/olympicgame.asp" TargetMode="Externa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hyperlink" Target="http://www.servitoros.gr/"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www.e-filologos.gr&#948;&#953;&#948;&#945;&#954;&#964;&#953;&#954;&#94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214422"/>
            <a:ext cx="7772400" cy="2386029"/>
          </a:xfrm>
        </p:spPr>
        <p:txBody>
          <a:bodyPr>
            <a:normAutofit fontScale="90000"/>
          </a:bodyPr>
          <a:lstStyle/>
          <a:p>
            <a:r>
              <a:rPr lang="el-GR" dirty="0" smtClean="0"/>
              <a:t>ΜΑΘΗΜΑ ΙΣΤΟΡΙΑΣ ΜΕ ΤΗ ΧΡΗΣΗ </a:t>
            </a:r>
            <a:r>
              <a:rPr lang="el-GR" dirty="0" smtClean="0"/>
              <a:t>ΤΠΕ</a:t>
            </a:r>
            <a:br>
              <a:rPr lang="el-GR" dirty="0" smtClean="0"/>
            </a:br>
            <a:r>
              <a:rPr lang="en-US" dirty="0" smtClean="0"/>
              <a:t> </a:t>
            </a:r>
            <a:r>
              <a:rPr lang="el-GR" dirty="0" err="1" smtClean="0"/>
              <a:t>Μπανάσιου</a:t>
            </a:r>
            <a:r>
              <a:rPr lang="el-GR" dirty="0" smtClean="0"/>
              <a:t> Ευαγγελία, φιλόλογος 3</a:t>
            </a:r>
            <a:r>
              <a:rPr lang="el-GR" baseline="30000" dirty="0" smtClean="0"/>
              <a:t>ου</a:t>
            </a:r>
            <a:r>
              <a:rPr lang="el-GR" dirty="0" smtClean="0"/>
              <a:t> Γυμνασίου Τρικάλων</a:t>
            </a:r>
            <a:endParaRPr lang="el-GR" dirty="0"/>
          </a:p>
        </p:txBody>
      </p:sp>
      <p:sp>
        <p:nvSpPr>
          <p:cNvPr id="3" name="2 - Υπότιτλος"/>
          <p:cNvSpPr>
            <a:spLocks noGrp="1"/>
          </p:cNvSpPr>
          <p:nvPr>
            <p:ph type="subTitle" idx="1"/>
          </p:nvPr>
        </p:nvSpPr>
        <p:spPr>
          <a:xfrm>
            <a:off x="1371600" y="3886200"/>
            <a:ext cx="6400800" cy="2043130"/>
          </a:xfrm>
          <a:solidFill>
            <a:schemeClr val="tx1">
              <a:lumMod val="85000"/>
              <a:lumOff val="15000"/>
            </a:schemeClr>
          </a:solidFill>
        </p:spPr>
        <p:txBody>
          <a:bodyPr>
            <a:noAutofit/>
          </a:bodyPr>
          <a:lstStyle/>
          <a:p>
            <a:r>
              <a:rPr lang="el-GR" sz="4000" dirty="0" smtClean="0"/>
              <a:t>Οι Ολυμπιακοί Αγώνες στην αρχαιότητα –Οι Ολυμπιακοί Αγώνες σήμερα</a:t>
            </a:r>
            <a:endParaRPr lang="el-GR"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Λόγοι εφαρμογής του συγκεκριμένου διδακτικού σεναρίου</a:t>
            </a:r>
            <a:br>
              <a:rPr lang="el-GR"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Μία εναλλακτική μέθοδος διδασκαλίας πιθανόν πιο ελκυστική για τους μαθητές μας</a:t>
            </a:r>
          </a:p>
          <a:p>
            <a:r>
              <a:rPr lang="el-GR" dirty="0" smtClean="0"/>
              <a:t>Χρήση των Νέων Τεχνολογιών</a:t>
            </a:r>
          </a:p>
          <a:p>
            <a:r>
              <a:rPr lang="el-GR" dirty="0" smtClean="0"/>
              <a:t>Περισσότερα και βελτιωμένα –σύγχρονα εποπτικά μέσα</a:t>
            </a:r>
          </a:p>
          <a:p>
            <a:r>
              <a:rPr lang="el-GR" dirty="0" err="1" smtClean="0"/>
              <a:t>Ομαδοσυνεργατική</a:t>
            </a:r>
            <a:r>
              <a:rPr lang="el-GR" dirty="0" smtClean="0"/>
              <a:t> εργασία</a:t>
            </a:r>
          </a:p>
          <a:p>
            <a:r>
              <a:rPr lang="el-GR" dirty="0" smtClean="0"/>
              <a:t>Μύηση στην αναζήτηση πληροφοριών-έρευνα</a:t>
            </a:r>
          </a:p>
          <a:p>
            <a:r>
              <a:rPr lang="el-GR" dirty="0" smtClean="0"/>
              <a:t>Εξοικονόμηση χρόνου κατά την πλοήγησή τους στο διαδίκτυο</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Διδακτικοί στόχοι</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Να ανακαλύψουν οι μαθητές νέες πληροφορίες για τους Ολυμπιακούς Αγώνες και παράλληλα να εμπλουτίσουν τις γνώσεις που ήδη κατέχουν</a:t>
            </a:r>
          </a:p>
          <a:p>
            <a:r>
              <a:rPr lang="el-GR" dirty="0" smtClean="0"/>
              <a:t>Να ριχτεί «φως» σε περισσότερες πτυχές του θέματος</a:t>
            </a:r>
          </a:p>
          <a:p>
            <a:r>
              <a:rPr lang="el-GR" dirty="0" smtClean="0"/>
              <a:t>Να γίνει </a:t>
            </a:r>
            <a:r>
              <a:rPr lang="el-GR" dirty="0" err="1" smtClean="0"/>
              <a:t>διαθεματική</a:t>
            </a:r>
            <a:r>
              <a:rPr lang="el-GR" dirty="0" smtClean="0"/>
              <a:t> επέκτασή του(σχέση με τη λογοτεχνία )</a:t>
            </a:r>
          </a:p>
          <a:p>
            <a:r>
              <a:rPr lang="el-GR" dirty="0" smtClean="0"/>
              <a:t>Να συνδέσουν τις ιστορικές γνώσεις τους με τη σύγχρονη πραγματικότητα</a:t>
            </a:r>
          </a:p>
          <a:p>
            <a:endParaRPr lang="el-GR" dirty="0" smtClean="0"/>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Παιδαγωγικοί στόχοι</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Καλλιέργεια της αυτενέργειας του μαθητή και παράλληλα ομαδική αναζήτηση πληροφοριών</a:t>
            </a:r>
          </a:p>
          <a:p>
            <a:r>
              <a:rPr lang="el-GR" dirty="0" smtClean="0"/>
              <a:t>Ορθή χρήση του διαδικτύου ως μέσου έρευνας και διεύρυνσης του πνευματικού μας ορίζοντα</a:t>
            </a:r>
          </a:p>
          <a:p>
            <a:r>
              <a:rPr lang="el-GR" dirty="0" smtClean="0"/>
              <a:t>Επεξεργασία της πληροφορίας-ενίσχυση της κριτικής ικανότητας του μαθητή</a:t>
            </a:r>
          </a:p>
          <a:p>
            <a:r>
              <a:rPr lang="el-GR" dirty="0" smtClean="0"/>
              <a:t>Σύνθεση και παραγωγή προφορικού και γραπτού λόγου</a:t>
            </a:r>
          </a:p>
          <a:p>
            <a:r>
              <a:rPr lang="el-GR" dirty="0" smtClean="0"/>
              <a:t>Ανάπτυξη δεξιοτήτων εκ  μέρους των «των αδύνατων» μαθητών μας</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Σύντομη περιγραφή</a:t>
            </a:r>
            <a:endParaRPr lang="el-GR" dirty="0"/>
          </a:p>
        </p:txBody>
      </p:sp>
      <p:sp>
        <p:nvSpPr>
          <p:cNvPr id="3" name="2 - Θέση περιεχομένου"/>
          <p:cNvSpPr>
            <a:spLocks noGrp="1"/>
          </p:cNvSpPr>
          <p:nvPr>
            <p:ph idx="1"/>
          </p:nvPr>
        </p:nvSpPr>
        <p:spPr/>
        <p:txBody>
          <a:bodyPr/>
          <a:lstStyle/>
          <a:p>
            <a:r>
              <a:rPr lang="el-GR" dirty="0" smtClean="0"/>
              <a:t>Οι μαθητές κάθονται ανά τρεις στον υπολογιστή  και η κάθε ομάδα αναζητά τη συγκεκριμένη ιστοσελίδα</a:t>
            </a:r>
          </a:p>
          <a:p>
            <a:r>
              <a:rPr lang="el-GR" dirty="0" smtClean="0"/>
              <a:t>Αφού διαβάσουν τις πληροφορίες καλούνται να συμπληρώσουν το φύλλο εργασίας</a:t>
            </a:r>
          </a:p>
          <a:p>
            <a:r>
              <a:rPr lang="el-GR" dirty="0" smtClean="0"/>
              <a:t>Ακολουθεί συζήτηση με τον διδάσκοντα σχετική με τις απαντήσεις τους</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Δομή του μαθήματος</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Έχει προηγηθεί η διδασκαλία στην τάξη με βάση το σχολικό εγχειρίδιο</a:t>
            </a:r>
          </a:p>
          <a:p>
            <a:r>
              <a:rPr lang="el-GR" dirty="0" smtClean="0"/>
              <a:t>Έχουμε χωρίσει τους μαθητές σε ομάδες και έχουμε ορίσει το ρόλο του καθενός στην ομάδα</a:t>
            </a:r>
          </a:p>
          <a:p>
            <a:r>
              <a:rPr lang="el-GR" dirty="0" smtClean="0"/>
              <a:t>Ως </a:t>
            </a:r>
            <a:r>
              <a:rPr lang="el-GR" dirty="0" err="1" smtClean="0"/>
              <a:t>αφόρμηση</a:t>
            </a:r>
            <a:r>
              <a:rPr lang="el-GR" dirty="0" smtClean="0"/>
              <a:t> τίθεται το </a:t>
            </a:r>
            <a:r>
              <a:rPr lang="el-GR" dirty="0" err="1" smtClean="0"/>
              <a:t>ερώτημα:υπάρχουν</a:t>
            </a:r>
            <a:r>
              <a:rPr lang="el-GR" dirty="0" smtClean="0"/>
              <a:t> διαφορές ανάμεσα στους Ολυμπιακούς Αγώνες της αρχαιότητας και τους σύγχρονους;</a:t>
            </a:r>
          </a:p>
          <a:p>
            <a:r>
              <a:rPr lang="el-GR" dirty="0" smtClean="0"/>
              <a:t>Οι </a:t>
            </a:r>
            <a:r>
              <a:rPr lang="el-GR" dirty="0" err="1" smtClean="0"/>
              <a:t>μαθητές,αφού</a:t>
            </a:r>
            <a:r>
              <a:rPr lang="el-GR" dirty="0" smtClean="0"/>
              <a:t> μελετήσουν προσεκτικά τις </a:t>
            </a:r>
            <a:r>
              <a:rPr lang="el-GR" dirty="0" err="1" smtClean="0"/>
              <a:t>πληροφορίες,συπληρώνουν</a:t>
            </a:r>
            <a:r>
              <a:rPr lang="el-GR" dirty="0" smtClean="0"/>
              <a:t> το φύλλο εργασίας και προχωρούν στην παρουσίαση των αποτελεσμάτων της διερεύνησης τους</a:t>
            </a:r>
          </a:p>
          <a:p>
            <a:r>
              <a:rPr lang="el-GR" dirty="0" smtClean="0"/>
              <a:t>Ακολουθεί η συμπλήρωση του τελευταίου φύλλου </a:t>
            </a:r>
            <a:r>
              <a:rPr lang="el-GR" dirty="0" err="1" smtClean="0"/>
              <a:t>εργασίας,η</a:t>
            </a:r>
            <a:r>
              <a:rPr lang="el-GR" dirty="0" smtClean="0"/>
              <a:t> παρουσίαση στην τάξη και η συζήτηση για τα αποτελέσματα</a:t>
            </a:r>
          </a:p>
          <a:p>
            <a:pPr>
              <a:buNone/>
            </a:pPr>
            <a:r>
              <a:rPr lang="el-GR" dirty="0" smtClean="0"/>
              <a:t> </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Αξιολόγηση των μαθητών</a:t>
            </a:r>
            <a:endParaRPr lang="el-GR" dirty="0"/>
          </a:p>
        </p:txBody>
      </p:sp>
      <p:sp>
        <p:nvSpPr>
          <p:cNvPr id="3" name="2 - Θέση περιεχομένου"/>
          <p:cNvSpPr>
            <a:spLocks noGrp="1"/>
          </p:cNvSpPr>
          <p:nvPr>
            <p:ph idx="1"/>
          </p:nvPr>
        </p:nvSpPr>
        <p:spPr/>
        <p:txBody>
          <a:bodyPr/>
          <a:lstStyle/>
          <a:p>
            <a:r>
              <a:rPr lang="el-GR" dirty="0" smtClean="0"/>
              <a:t>Η επιτυχής συμπλήρωση των φύλλων εργασίας </a:t>
            </a:r>
          </a:p>
          <a:p>
            <a:r>
              <a:rPr lang="el-GR" dirty="0" smtClean="0"/>
              <a:t>Η δυνατότητα συμμετοχής τους στη συζήτηση</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Φύλλα εργασίας</a:t>
            </a:r>
            <a:endParaRPr lang="el-GR" dirty="0"/>
          </a:p>
        </p:txBody>
      </p:sp>
      <p:sp>
        <p:nvSpPr>
          <p:cNvPr id="3" name="2 - Θέση περιεχομένου"/>
          <p:cNvSpPr>
            <a:spLocks noGrp="1"/>
          </p:cNvSpPr>
          <p:nvPr>
            <p:ph idx="1"/>
          </p:nvPr>
        </p:nvSpPr>
        <p:spPr/>
        <p:txBody>
          <a:bodyPr>
            <a:normAutofit fontScale="47500" lnSpcReduction="20000"/>
          </a:bodyPr>
          <a:lstStyle/>
          <a:p>
            <a:pPr marL="514350" indent="-514350">
              <a:buFont typeface="+mj-lt"/>
              <a:buAutoNum type="arabicPeriod"/>
            </a:pPr>
            <a:r>
              <a:rPr lang="el-GR" dirty="0" smtClean="0"/>
              <a:t>Μεταβείτε στις ιστοσελίδες</a:t>
            </a:r>
            <a:r>
              <a:rPr lang="en-US" dirty="0" smtClean="0"/>
              <a:t> users.sch.gr/</a:t>
            </a:r>
            <a:r>
              <a:rPr lang="en-US" dirty="0" err="1" smtClean="0"/>
              <a:t>ragian</a:t>
            </a:r>
            <a:r>
              <a:rPr lang="en-US" dirty="0" smtClean="0"/>
              <a:t>/op-pr-anaviosi.htm </a:t>
            </a:r>
            <a:r>
              <a:rPr lang="el-GR" dirty="0" smtClean="0"/>
              <a:t> και</a:t>
            </a:r>
            <a:r>
              <a:rPr lang="en-US" dirty="0" smtClean="0"/>
              <a:t> </a:t>
            </a:r>
            <a:r>
              <a:rPr lang="en-US" dirty="0" smtClean="0">
                <a:hlinkClick r:id="rId2"/>
              </a:rPr>
              <a:t>www.medlook.net/kidw/olympicgame.asp</a:t>
            </a:r>
            <a:r>
              <a:rPr lang="en-US" dirty="0" smtClean="0"/>
              <a:t> </a:t>
            </a:r>
            <a:r>
              <a:rPr lang="el-GR" dirty="0" smtClean="0"/>
              <a:t>μελετήστε το θέμα(αναβίωση Ολυμπιακών Αγώνων)και απαντήστε στην </a:t>
            </a:r>
            <a:r>
              <a:rPr lang="el-GR" dirty="0" err="1" smtClean="0"/>
              <a:t>ερώτηση:Πότε</a:t>
            </a:r>
            <a:r>
              <a:rPr lang="el-GR" dirty="0" smtClean="0"/>
              <a:t> έγινε η αναβίωση των Ολυμπιακών Αγώνων και από ποιους;</a:t>
            </a:r>
          </a:p>
          <a:p>
            <a:pPr marL="514350" indent="-514350">
              <a:buFont typeface="+mj-lt"/>
              <a:buAutoNum type="arabicPeriod"/>
            </a:pPr>
            <a:r>
              <a:rPr lang="el-GR" dirty="0" smtClean="0"/>
              <a:t>Μπείτε στην ηλεκτρονική διεύθυνση </a:t>
            </a:r>
            <a:r>
              <a:rPr lang="en-US" dirty="0" smtClean="0"/>
              <a:t>el.wikipedia.org/wiki/</a:t>
            </a:r>
            <a:r>
              <a:rPr lang="el-GR" dirty="0" smtClean="0"/>
              <a:t>Ολυμπιακοί </a:t>
            </a:r>
            <a:r>
              <a:rPr lang="el-GR" dirty="0" err="1" smtClean="0"/>
              <a:t>Αγώνες,αναζητήστε</a:t>
            </a:r>
            <a:r>
              <a:rPr lang="el-GR" dirty="0" smtClean="0"/>
              <a:t> τις διοργανώτριες </a:t>
            </a:r>
            <a:r>
              <a:rPr lang="el-GR" dirty="0" err="1" smtClean="0"/>
              <a:t>πόλεις,καταγράψτε</a:t>
            </a:r>
            <a:r>
              <a:rPr lang="el-GR" dirty="0" smtClean="0"/>
              <a:t> τις και εκθέσετε γραπτώς τα σχόλια σας.</a:t>
            </a:r>
          </a:p>
          <a:p>
            <a:pPr marL="514350" indent="-514350">
              <a:buFont typeface="+mj-lt"/>
              <a:buAutoNum type="arabicPeriod"/>
            </a:pPr>
            <a:r>
              <a:rPr lang="el-GR" dirty="0" smtClean="0"/>
              <a:t>Επισκεφθείτε τις ιστ</a:t>
            </a:r>
            <a:r>
              <a:rPr lang="en-US" dirty="0" smtClean="0"/>
              <a:t>o</a:t>
            </a:r>
            <a:r>
              <a:rPr lang="el-GR" dirty="0" smtClean="0"/>
              <a:t>σελίδες</a:t>
            </a:r>
            <a:r>
              <a:rPr lang="en-US" dirty="0" smtClean="0"/>
              <a:t> </a:t>
            </a:r>
            <a:r>
              <a:rPr lang="en-US" dirty="0" smtClean="0">
                <a:hlinkClick r:id="rId3"/>
              </a:rPr>
              <a:t>www.fhw.gr/olympics/ancient/gr/205html</a:t>
            </a:r>
            <a:r>
              <a:rPr lang="en-US" dirty="0" smtClean="0"/>
              <a:t> </a:t>
            </a:r>
            <a:r>
              <a:rPr lang="el-GR" dirty="0" smtClean="0"/>
              <a:t>και </a:t>
            </a:r>
            <a:r>
              <a:rPr lang="en-US" dirty="0" smtClean="0">
                <a:hlinkClick r:id="rId4"/>
              </a:rPr>
              <a:t>www.servitoros.gr</a:t>
            </a:r>
            <a:r>
              <a:rPr lang="en-US" dirty="0" smtClean="0"/>
              <a:t> ,</a:t>
            </a:r>
            <a:r>
              <a:rPr lang="el-GR" dirty="0" smtClean="0"/>
              <a:t>μελετήστε τις και απαντήστε στις </a:t>
            </a:r>
            <a:r>
              <a:rPr lang="el-GR" dirty="0" err="1" smtClean="0"/>
              <a:t>ερωτήσεις:α</a:t>
            </a:r>
            <a:r>
              <a:rPr lang="el-GR" dirty="0" smtClean="0"/>
              <a:t>)Σε ποια αθλήματα διαγωνίζονταν οι αρχαίοι Έλληνες β)Ποια τα αθλήματα των σύγχρονων Ολυμπιακών Αγώνων;  </a:t>
            </a:r>
          </a:p>
          <a:p>
            <a:pPr marL="514350" indent="-514350">
              <a:buFont typeface="+mj-lt"/>
              <a:buAutoNum type="arabicPeriod"/>
            </a:pPr>
            <a:r>
              <a:rPr lang="el-GR" dirty="0" smtClean="0"/>
              <a:t>Στην ιστοσελίδα </a:t>
            </a:r>
            <a:r>
              <a:rPr lang="en-US" dirty="0" err="1" smtClean="0"/>
              <a:t>www,youtube.com</a:t>
            </a:r>
            <a:r>
              <a:rPr lang="en-US" dirty="0" smtClean="0"/>
              <a:t> </a:t>
            </a:r>
            <a:r>
              <a:rPr lang="el-GR" dirty="0" smtClean="0"/>
              <a:t>αναζητήστε τα</a:t>
            </a:r>
            <a:r>
              <a:rPr lang="en-US" dirty="0" smtClean="0"/>
              <a:t> videos</a:t>
            </a:r>
            <a:r>
              <a:rPr lang="el-GR" dirty="0" smtClean="0"/>
              <a:t> :Οι Ολυμπιακοί  Αγώνες στην αρχαία Ολυμπία ,Ολυμπιακοί Αγώνες 2004(</a:t>
            </a:r>
            <a:r>
              <a:rPr lang="en-US" dirty="0" smtClean="0"/>
              <a:t>Athens 2004 OLYMPIC GAMES)</a:t>
            </a:r>
          </a:p>
          <a:p>
            <a:pPr marL="514350" indent="-514350">
              <a:buFont typeface="+mj-lt"/>
              <a:buAutoNum type="arabicPeriod"/>
            </a:pPr>
            <a:r>
              <a:rPr lang="el-GR" dirty="0" smtClean="0"/>
              <a:t>Μπείτε στην ηλεκτρονική διεύθυνση</a:t>
            </a:r>
            <a:r>
              <a:rPr lang="en-US" dirty="0" smtClean="0"/>
              <a:t> </a:t>
            </a:r>
            <a:r>
              <a:rPr lang="en-US" dirty="0" err="1" smtClean="0"/>
              <a:t>el.wikipedia</a:t>
            </a:r>
            <a:r>
              <a:rPr lang="en-US" dirty="0" smtClean="0"/>
              <a:t>/wiki/</a:t>
            </a:r>
            <a:r>
              <a:rPr lang="el-GR" dirty="0" smtClean="0"/>
              <a:t>Ολυμπιακός </a:t>
            </a:r>
            <a:r>
              <a:rPr lang="el-GR" dirty="0" err="1" smtClean="0"/>
              <a:t>΄Υμνος</a:t>
            </a:r>
            <a:r>
              <a:rPr lang="el-GR" dirty="0" smtClean="0"/>
              <a:t>  βρείτε το ποίημα του Κωστή Παλαμά μελετήστε  το και απαντήστε στις </a:t>
            </a:r>
            <a:r>
              <a:rPr lang="el-GR" dirty="0" err="1" smtClean="0"/>
              <a:t>ερωτήσεις:α</a:t>
            </a:r>
            <a:r>
              <a:rPr lang="el-GR" dirty="0" smtClean="0"/>
              <a:t>)Γιατί ο ποιητής  αποκαλεί τους αγώνες «</a:t>
            </a:r>
            <a:r>
              <a:rPr lang="el-GR" dirty="0" err="1" smtClean="0"/>
              <a:t>ευγενείς»;β</a:t>
            </a:r>
            <a:r>
              <a:rPr lang="el-GR" dirty="0" smtClean="0"/>
              <a:t>)Ποιος μελοποίησε το ποίημα;</a:t>
            </a:r>
          </a:p>
          <a:p>
            <a:pPr marL="514350" indent="-514350">
              <a:buFont typeface="+mj-lt"/>
              <a:buAutoNum type="arabicPeriod"/>
            </a:pPr>
            <a:r>
              <a:rPr lang="el-GR" dirty="0" smtClean="0"/>
              <a:t>Στην ιστοσελίδα </a:t>
            </a:r>
            <a:r>
              <a:rPr lang="en-US" dirty="0" smtClean="0"/>
              <a:t>gwgw13.wordpress.com/2012/03/05  O</a:t>
            </a:r>
            <a:r>
              <a:rPr lang="el-GR" dirty="0" smtClean="0"/>
              <a:t>ι Ολυμπιακοί Αγώνες στα παλιά χρόνια διαβάστε τα σχετικά με το έπαθλο και γράψτε ένα δικό σας κείμενο στο οποίο θα εκθέτετε την άποψή σας.</a:t>
            </a:r>
          </a:p>
          <a:p>
            <a:pPr marL="514350" indent="-514350">
              <a:buFont typeface="+mj-lt"/>
              <a:buAutoNum type="arabicPeriod"/>
            </a:pPr>
            <a:r>
              <a:rPr lang="el-GR" dirty="0" smtClean="0"/>
              <a:t>Έχοντας υπόψη σας όλα αυτά που ακούσατε κατά την παρουσίαση των ομάδων καταγράψτε  σε ένα κείμενο  δύο παραγράφων τις ομοιότητες και τις διαφορές που εντοπίσατε στους Ολυμπιακούς Αγώνες της αρχαιότητας και τους σύγχρονους. </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Δικτυογραφία</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928670"/>
            <a:ext cx="8229600" cy="5197493"/>
          </a:xfrm>
        </p:spPr>
        <p:txBody>
          <a:bodyPr>
            <a:normAutofit fontScale="85000" lnSpcReduction="10000"/>
          </a:bodyPr>
          <a:lstStyle/>
          <a:p>
            <a:r>
              <a:rPr lang="el-GR" dirty="0" smtClean="0"/>
              <a:t>Το σχολείο εργασίας των πολλαπλών πηγών γνώσης ,μάθησης και κριτικής </a:t>
            </a:r>
            <a:r>
              <a:rPr lang="el-GR" dirty="0" err="1" smtClean="0"/>
              <a:t>προσέγγισης:μια</a:t>
            </a:r>
            <a:r>
              <a:rPr lang="el-GR" dirty="0" smtClean="0"/>
              <a:t> πρόταση ενδεικτικού διδακτικού σεναρίου</a:t>
            </a:r>
            <a:r>
              <a:rPr lang="en-US" dirty="0" smtClean="0"/>
              <a:t> </a:t>
            </a:r>
            <a:r>
              <a:rPr lang="el-GR" dirty="0" smtClean="0"/>
              <a:t>της Αμαλίας Κ. </a:t>
            </a:r>
            <a:r>
              <a:rPr lang="el-GR" dirty="0" err="1" smtClean="0"/>
              <a:t>Ηλιάδη,Φιλολόγου</a:t>
            </a:r>
            <a:r>
              <a:rPr lang="el-GR" dirty="0" smtClean="0"/>
              <a:t>-</a:t>
            </a:r>
            <a:r>
              <a:rPr lang="el-GR" dirty="0" err="1" smtClean="0"/>
              <a:t>Ιστορικού,Δ</a:t>
            </a:r>
            <a:r>
              <a:rPr lang="el-GR" dirty="0" smtClean="0"/>
              <a:t>/</a:t>
            </a:r>
            <a:r>
              <a:rPr lang="el-GR" dirty="0" err="1" smtClean="0"/>
              <a:t>ντριας</a:t>
            </a:r>
            <a:r>
              <a:rPr lang="el-GR" dirty="0" smtClean="0"/>
              <a:t> 3</a:t>
            </a:r>
            <a:r>
              <a:rPr lang="el-GR" baseline="30000" dirty="0" smtClean="0"/>
              <a:t>ου</a:t>
            </a:r>
            <a:r>
              <a:rPr lang="el-GR" dirty="0" smtClean="0"/>
              <a:t> Γυμνασίου Τρικάλων </a:t>
            </a:r>
            <a:endParaRPr lang="en-US" dirty="0" smtClean="0"/>
          </a:p>
          <a:p>
            <a:endParaRPr lang="en-US" dirty="0" smtClean="0"/>
          </a:p>
          <a:p>
            <a:pPr>
              <a:buNone/>
            </a:pPr>
            <a:r>
              <a:rPr lang="en-US" dirty="0" smtClean="0"/>
              <a:t>citer.cti.gr/scenarios/holocaust-sources-workseet.doc</a:t>
            </a:r>
            <a:endParaRPr lang="el-GR" dirty="0" smtClean="0"/>
          </a:p>
          <a:p>
            <a:r>
              <a:rPr lang="en-US" dirty="0" smtClean="0">
                <a:hlinkClick r:id="rId2"/>
              </a:rPr>
              <a:t>www.e-filologos</a:t>
            </a:r>
            <a:r>
              <a:rPr lang="el-GR" dirty="0" smtClean="0">
                <a:hlinkClick r:id="rId2"/>
              </a:rPr>
              <a:t>.</a:t>
            </a:r>
            <a:r>
              <a:rPr lang="en-US" dirty="0" err="1" smtClean="0">
                <a:hlinkClick r:id="rId2"/>
              </a:rPr>
              <a:t>gr</a:t>
            </a:r>
            <a:r>
              <a:rPr lang="el-GR" dirty="0" smtClean="0">
                <a:hlinkClick r:id="rId2"/>
              </a:rPr>
              <a:t>διδακτικά</a:t>
            </a:r>
            <a:r>
              <a:rPr lang="el-GR" dirty="0" smtClean="0"/>
              <a:t> σενάρια</a:t>
            </a:r>
          </a:p>
          <a:p>
            <a:r>
              <a:rPr lang="en-US" dirty="0" smtClean="0"/>
              <a:t>www.pi-scools.gr/hdtc/material/senaria/ancieent.htm </a:t>
            </a:r>
          </a:p>
          <a:p>
            <a:r>
              <a:rPr lang="el-GR" dirty="0" smtClean="0"/>
              <a:t>Όλες οι αναγραφόμενες στα φύλλα εργασίας ηλεκτρονικές διευθύνσεις </a:t>
            </a:r>
            <a:endParaRPr lang="en-US" dirty="0" smtClean="0"/>
          </a:p>
          <a:p>
            <a:endParaRPr lang="el-GR" dirty="0" smtClean="0"/>
          </a:p>
          <a:p>
            <a:pPr>
              <a:buNone/>
            </a:pPr>
            <a:endParaRPr lang="en-US" dirty="0" smtClean="0"/>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523</Words>
  <Application>Microsoft Office PowerPoint</Application>
  <PresentationFormat>Προβολή στην οθόνη (4:3)</PresentationFormat>
  <Paragraphs>50</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ΜΑΘΗΜΑ ΙΣΤΟΡΙΑΣ ΜΕ ΤΗ ΧΡΗΣΗ ΤΠΕ  Μπανάσιου Ευαγγελία, φιλόλογος 3ου Γυμνασίου Τρικάλων</vt:lpstr>
      <vt:lpstr>Λόγοι εφαρμογής του συγκεκριμένου διδακτικού σεναρίου </vt:lpstr>
      <vt:lpstr>Διδακτικοί στόχοι</vt:lpstr>
      <vt:lpstr>Παιδαγωγικοί στόχοι</vt:lpstr>
      <vt:lpstr>Σύντομη περιγραφή</vt:lpstr>
      <vt:lpstr>Δομή του μαθήματος</vt:lpstr>
      <vt:lpstr>Αξιολόγηση των μαθητών</vt:lpstr>
      <vt:lpstr>Φύλλα εργασίας</vt:lpstr>
      <vt:lpstr>Δικτυογραφία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 ΙΣΤΟΡΙΑΣ ΜΕ ΤΗ ΧΡΗΣΗ ΤΠΕ</dc:title>
  <dc:creator>ilias</dc:creator>
  <cp:lastModifiedBy>mlr_trikalon</cp:lastModifiedBy>
  <cp:revision>31</cp:revision>
  <dcterms:created xsi:type="dcterms:W3CDTF">2012-03-27T07:34:59Z</dcterms:created>
  <dcterms:modified xsi:type="dcterms:W3CDTF">2012-04-10T12:46:42Z</dcterms:modified>
</cp:coreProperties>
</file>