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42CEA3-3058-4D43-AE35-B3DA76CB4003}" type="datetimeFigureOut">
              <a:rPr lang="el-GR" smtClean="0"/>
              <a:pPr/>
              <a:t>23/01/2013</a:t>
            </a:fld>
            <a:endParaRPr lang="el-GR" dirty="0"/>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dirty="0"/>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3F1D1C4-C2D9-4231-9FB2-B2D9D97AA41D}"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2342CEA3-3058-4D43-AE35-B3DA76CB4003}" type="datetimeFigureOut">
              <a:rPr lang="el-GR" smtClean="0"/>
              <a:pPr/>
              <a:t>23/01/2013</a:t>
            </a:fld>
            <a:endParaRPr lang="el-GR" dirty="0"/>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dirty="0"/>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42CEA3-3058-4D43-AE35-B3DA76CB4003}" type="datetimeFigureOut">
              <a:rPr lang="el-GR" smtClean="0"/>
              <a:pPr/>
              <a:t>23/01/2013</a:t>
            </a:fld>
            <a:endParaRPr lang="el-GR" dirty="0"/>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dirty="0"/>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D3F1D1C4-C2D9-4231-9FB2-B2D9D97AA41D}"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2342CEA3-3058-4D43-AE35-B3DA76CB4003}" type="datetimeFigureOut">
              <a:rPr lang="el-GR" smtClean="0"/>
              <a:pPr/>
              <a:t>23/01/2013</a:t>
            </a:fld>
            <a:endParaRPr lang="el-GR" dirty="0"/>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23/01/2013</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42CEA3-3058-4D43-AE35-B3DA76CB4003}" type="datetimeFigureOut">
              <a:rPr lang="el-GR" smtClean="0"/>
              <a:pPr/>
              <a:t>23/01/2013</a:t>
            </a:fld>
            <a:endParaRPr lang="el-GR" dirty="0"/>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dirty="0"/>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143240" y="214290"/>
            <a:ext cx="5329028" cy="3187278"/>
          </a:xfrm>
        </p:spPr>
        <p:txBody>
          <a:bodyPr anchor="ctr"/>
          <a:lstStyle/>
          <a:p>
            <a:r>
              <a:rPr lang="el-GR" sz="3600" dirty="0" smtClean="0"/>
              <a:t>Βυζαντιο </a:t>
            </a:r>
            <a:br>
              <a:rPr lang="el-GR" sz="3600" dirty="0" smtClean="0"/>
            </a:br>
            <a:r>
              <a:rPr lang="el-GR" sz="3600" dirty="0" smtClean="0"/>
              <a:t>η </a:t>
            </a:r>
            <a:r>
              <a:rPr lang="el-GR" sz="3600" dirty="0" err="1" smtClean="0"/>
              <a:t>χαμενη</a:t>
            </a:r>
            <a:r>
              <a:rPr lang="el-GR" sz="3600" dirty="0" smtClean="0"/>
              <a:t> </a:t>
            </a:r>
            <a:r>
              <a:rPr lang="el-GR" sz="3600" dirty="0" err="1" smtClean="0"/>
              <a:t>αυτοκρατορια</a:t>
            </a:r>
            <a:r>
              <a:rPr lang="el-GR" sz="3600" dirty="0" smtClean="0"/>
              <a:t>, </a:t>
            </a:r>
            <a:r>
              <a:rPr lang="el-GR" sz="3600" dirty="0" err="1" smtClean="0"/>
              <a:t>εργασια</a:t>
            </a:r>
            <a:r>
              <a:rPr lang="el-GR" sz="3600" dirty="0" smtClean="0"/>
              <a:t> στο </a:t>
            </a:r>
            <a:r>
              <a:rPr lang="el-GR" sz="3600" dirty="0" err="1" smtClean="0"/>
              <a:t>μαθημα</a:t>
            </a:r>
            <a:r>
              <a:rPr lang="el-GR" sz="3600" dirty="0" smtClean="0"/>
              <a:t> της </a:t>
            </a:r>
            <a:r>
              <a:rPr lang="el-GR" sz="3600" dirty="0" err="1" smtClean="0"/>
              <a:t>βυζαντινησ</a:t>
            </a:r>
            <a:r>
              <a:rPr lang="el-GR" sz="3600" dirty="0" smtClean="0"/>
              <a:t> </a:t>
            </a:r>
            <a:r>
              <a:rPr lang="el-GR" sz="3600" dirty="0" err="1" smtClean="0"/>
              <a:t>ιστοριασ</a:t>
            </a:r>
            <a:endParaRPr lang="el-GR" sz="3600" dirty="0"/>
          </a:p>
        </p:txBody>
      </p:sp>
      <p:sp>
        <p:nvSpPr>
          <p:cNvPr id="3" name="2 - Υπότιτλος"/>
          <p:cNvSpPr>
            <a:spLocks noGrp="1"/>
          </p:cNvSpPr>
          <p:nvPr>
            <p:ph type="subTitle" idx="1"/>
          </p:nvPr>
        </p:nvSpPr>
        <p:spPr>
          <a:xfrm>
            <a:off x="3354442" y="3500438"/>
            <a:ext cx="5114778" cy="857256"/>
          </a:xfrm>
        </p:spPr>
        <p:txBody>
          <a:bodyPr anchor="ctr"/>
          <a:lstStyle/>
          <a:p>
            <a:r>
              <a:rPr lang="el-GR" dirty="0" smtClean="0"/>
              <a:t>Ζωή </a:t>
            </a:r>
            <a:r>
              <a:rPr lang="el-GR" dirty="0" err="1" smtClean="0"/>
              <a:t>Τσαγκαδοπούλου</a:t>
            </a:r>
            <a:r>
              <a:rPr lang="en-US" dirty="0" smtClean="0"/>
              <a:t>, </a:t>
            </a:r>
            <a:r>
              <a:rPr lang="el-GR" dirty="0" smtClean="0"/>
              <a:t>μαθήτρια Β΄4 </a:t>
            </a:r>
            <a:r>
              <a:rPr lang="el-GR" dirty="0" err="1" smtClean="0"/>
              <a:t>Β΄τάξης</a:t>
            </a:r>
            <a:r>
              <a:rPr lang="el-GR" dirty="0" smtClean="0"/>
              <a:t> του 3</a:t>
            </a:r>
            <a:r>
              <a:rPr lang="el-GR" baseline="30000" dirty="0" smtClean="0"/>
              <a:t>ου</a:t>
            </a:r>
            <a:r>
              <a:rPr lang="el-GR" dirty="0" smtClean="0"/>
              <a:t> Γυμνασίου Τρικάλων</a:t>
            </a:r>
            <a:endParaRPr lang="el-GR" dirty="0" smtClean="0"/>
          </a:p>
          <a:p>
            <a:endParaRPr lang="el-GR" sz="1600" dirty="0" smtClean="0"/>
          </a:p>
        </p:txBody>
      </p:sp>
      <p:pic>
        <p:nvPicPr>
          <p:cNvPr id="14340" name="Picture 4" descr="http://1.bp.blogspot.com/-yZ0_NYYs9xg/T8MRAKrPjkI/AAAAAAAAAlw/onIP8FPR_aI/s1600/29+BYZANTIO.gif"/>
          <p:cNvPicPr>
            <a:picLocks noChangeAspect="1" noChangeArrowheads="1"/>
          </p:cNvPicPr>
          <p:nvPr/>
        </p:nvPicPr>
        <p:blipFill>
          <a:blip r:embed="rId2" cstate="print"/>
          <a:srcRect/>
          <a:stretch>
            <a:fillRect/>
          </a:stretch>
        </p:blipFill>
        <p:spPr bwMode="auto">
          <a:xfrm>
            <a:off x="3275856" y="4149080"/>
            <a:ext cx="2688793" cy="233252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Αλλαγεσ που ακολουθησαν</a:t>
            </a:r>
            <a:endParaRPr lang="el-GR" dirty="0"/>
          </a:p>
        </p:txBody>
      </p:sp>
      <p:sp>
        <p:nvSpPr>
          <p:cNvPr id="3" name="2 - Θέση περιεχομένου"/>
          <p:cNvSpPr>
            <a:spLocks noGrp="1"/>
          </p:cNvSpPr>
          <p:nvPr>
            <p:ph idx="1"/>
          </p:nvPr>
        </p:nvSpPr>
        <p:spPr/>
        <p:txBody>
          <a:bodyPr/>
          <a:lstStyle/>
          <a:p>
            <a:r>
              <a:rPr lang="el-GR" dirty="0" smtClean="0"/>
              <a:t>Η ζωή άλλαξε εντελώς. Ακόμα και ο τρόπος με τον οποίο οι άνθρωποι έτρωγαν και έπιναν άλλαξε. Άρχισαν να χρησιμοποιούνται μαχαιροπίρουνα. Μετά την κατάκτηση της Συρίας από τους Άραβες, σταμάτησε και το εμπόριο ελαιολάδου. Τα σπίτια φωτίζονταν με κεριά. Ακόμη και η ενδυμασία των πολιτών άλλαξε, καθώς άρχισαν να φοριούνται παντελόνια.</a:t>
            </a:r>
            <a:endParaRPr lang="el-GR"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εικονομαχια</a:t>
            </a:r>
            <a:endParaRPr lang="el-GR" dirty="0"/>
          </a:p>
        </p:txBody>
      </p:sp>
      <p:sp>
        <p:nvSpPr>
          <p:cNvPr id="3" name="2 - Θέση περιεχομένου"/>
          <p:cNvSpPr>
            <a:spLocks noGrp="1"/>
          </p:cNvSpPr>
          <p:nvPr>
            <p:ph sz="half" idx="1"/>
          </p:nvPr>
        </p:nvSpPr>
        <p:spPr>
          <a:xfrm>
            <a:off x="179512" y="1412776"/>
            <a:ext cx="3384376" cy="5184576"/>
          </a:xfrm>
        </p:spPr>
        <p:txBody>
          <a:bodyPr>
            <a:normAutofit fontScale="85000" lnSpcReduction="10000"/>
          </a:bodyPr>
          <a:lstStyle/>
          <a:p>
            <a:r>
              <a:rPr lang="el-GR" dirty="0" smtClean="0"/>
              <a:t>Η εικονομαχία είναι η πιο σημαντική θρησκευτική διαμάχη που ξέσπασε στο Βυζάντιο. Εικόνες καταστράφηκαν, βιβλία έγιναν κομμάτια, ενώ οι ζωγραφιές πάνω σε ξύλο διαλύθηκαν. Τα μνημεία ολόκληρης της πόλης ήταν καλυμμένα με εικόνες, οι οποίες καταστράφηκαν.</a:t>
            </a:r>
            <a:endParaRPr lang="el-GR" dirty="0"/>
          </a:p>
        </p:txBody>
      </p:sp>
      <p:sp>
        <p:nvSpPr>
          <p:cNvPr id="4" name="3 - Θέση περιεχομένου"/>
          <p:cNvSpPr>
            <a:spLocks noGrp="1"/>
          </p:cNvSpPr>
          <p:nvPr>
            <p:ph sz="half" idx="2"/>
          </p:nvPr>
        </p:nvSpPr>
        <p:spPr>
          <a:xfrm>
            <a:off x="3923928" y="1600200"/>
            <a:ext cx="3960440" cy="4997152"/>
          </a:xfrm>
        </p:spPr>
        <p:txBody>
          <a:bodyPr>
            <a:normAutofit fontScale="85000" lnSpcReduction="10000"/>
          </a:bodyPr>
          <a:lstStyle/>
          <a:p>
            <a:endParaRPr lang="el-GR" dirty="0"/>
          </a:p>
        </p:txBody>
      </p:sp>
      <p:pic>
        <p:nvPicPr>
          <p:cNvPr id="4098" name="Picture 2" descr="http://upload.wikimedia.org/wikipedia/commons/thumb/d/de/Clasm_Chludov.jpg/300px-Clasm_Chludov.jpg"/>
          <p:cNvPicPr>
            <a:picLocks noChangeAspect="1" noChangeArrowheads="1"/>
          </p:cNvPicPr>
          <p:nvPr/>
        </p:nvPicPr>
        <p:blipFill>
          <a:blip r:embed="rId2" cstate="print"/>
          <a:srcRect/>
          <a:stretch>
            <a:fillRect/>
          </a:stretch>
        </p:blipFill>
        <p:spPr bwMode="auto">
          <a:xfrm>
            <a:off x="3707904" y="1268760"/>
            <a:ext cx="3960440" cy="5299182"/>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normAutofit/>
          </a:bodyPr>
          <a:lstStyle/>
          <a:p>
            <a:r>
              <a:rPr lang="el-GR" sz="3300" dirty="0" smtClean="0"/>
              <a:t>Θρυλοι για την αλωση τησ πολησ</a:t>
            </a:r>
            <a:endParaRPr lang="el-GR" sz="3300" dirty="0"/>
          </a:p>
        </p:txBody>
      </p:sp>
      <p:sp>
        <p:nvSpPr>
          <p:cNvPr id="3" name="2 - Θέση περιεχομένου"/>
          <p:cNvSpPr>
            <a:spLocks noGrp="1"/>
          </p:cNvSpPr>
          <p:nvPr>
            <p:ph sz="half" idx="1"/>
          </p:nvPr>
        </p:nvSpPr>
        <p:spPr>
          <a:xfrm>
            <a:off x="179512" y="1628800"/>
            <a:ext cx="3312368" cy="5229200"/>
          </a:xfrm>
        </p:spPr>
        <p:txBody>
          <a:bodyPr>
            <a:normAutofit fontScale="77500" lnSpcReduction="20000"/>
          </a:bodyPr>
          <a:lstStyle/>
          <a:p>
            <a:r>
              <a:rPr lang="el-GR" dirty="0" smtClean="0"/>
              <a:t>Όπως προαναφέρθηκε, υπάρχουν πολλοί θρύλοι σχετικά με τη Βυζαντινή αυτοκρατορία. Λέγεται ότι τη βραδιά πριν την πτώση της Κωνσταντινούπολης το 1453, λίγο πριν εισβάλλουν οι Τούρκοι, η Παρθένος κατέβηκε στην πόλη της για τελευταία φορά και πήρε την εικόνα της στον ουρανό.</a:t>
            </a:r>
            <a:endParaRPr lang="el-GR" dirty="0"/>
          </a:p>
        </p:txBody>
      </p:sp>
      <p:sp>
        <p:nvSpPr>
          <p:cNvPr id="5" name="4 - Θέση περιεχομένου"/>
          <p:cNvSpPr>
            <a:spLocks noGrp="1"/>
          </p:cNvSpPr>
          <p:nvPr>
            <p:ph sz="half" idx="2"/>
          </p:nvPr>
        </p:nvSpPr>
        <p:spPr>
          <a:xfrm>
            <a:off x="3707904" y="1600200"/>
            <a:ext cx="3991344" cy="4925144"/>
          </a:xfrm>
        </p:spPr>
        <p:txBody>
          <a:bodyPr>
            <a:normAutofit fontScale="77500" lnSpcReduction="20000"/>
          </a:bodyPr>
          <a:lstStyle/>
          <a:p>
            <a:endParaRPr lang="el-GR" dirty="0"/>
          </a:p>
        </p:txBody>
      </p:sp>
      <p:pic>
        <p:nvPicPr>
          <p:cNvPr id="3074" name="Picture 2" descr="http://smiland.pblogs.gr/files/143133-Const3_1453.jpg"/>
          <p:cNvPicPr>
            <a:picLocks noChangeAspect="1" noChangeArrowheads="1"/>
          </p:cNvPicPr>
          <p:nvPr/>
        </p:nvPicPr>
        <p:blipFill>
          <a:blip r:embed="rId2" cstate="print"/>
          <a:srcRect/>
          <a:stretch>
            <a:fillRect/>
          </a:stretch>
        </p:blipFill>
        <p:spPr bwMode="auto">
          <a:xfrm>
            <a:off x="3491880" y="1916832"/>
            <a:ext cx="4464496" cy="402564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Σχολιασμοσ ταινιασ</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Στην ταινία παρουσιάζονται όλες οι πτυχές της Βυζαντινής αυτοκρατορίας μέχρι και τον 11</a:t>
            </a:r>
            <a:r>
              <a:rPr lang="el-GR" baseline="30000" dirty="0" smtClean="0"/>
              <a:t>ο</a:t>
            </a:r>
            <a:r>
              <a:rPr lang="el-GR" dirty="0" smtClean="0"/>
              <a:t> αιώνα </a:t>
            </a:r>
            <a:r>
              <a:rPr lang="el-GR" dirty="0" err="1" smtClean="0"/>
              <a:t>μ.Χ</a:t>
            </a:r>
            <a:r>
              <a:rPr lang="el-GR" dirty="0" smtClean="0"/>
              <a:t>., όταν ξεκίνησε η περίοδος παρακμής του. </a:t>
            </a:r>
          </a:p>
          <a:p>
            <a:r>
              <a:rPr lang="el-GR" dirty="0" smtClean="0"/>
              <a:t>Ο παρουσιαστής χρησιμοποιεί μια τεχνική κατά την οποία αναφέρεται στην περίοδο του Βυζαντίου, ενώ παρουσιάζονται εικόνες από τη σύγχρονη ζωή στην Κωνσταντινούπολη.</a:t>
            </a:r>
          </a:p>
          <a:p>
            <a:r>
              <a:rPr lang="el-GR" dirty="0" smtClean="0"/>
              <a:t>Υπάρχουν περίοδοι του Βυζαντίου που μας εντυπωσιάζουν με όσα έγιναν, ενώ άλλοτε μας εκπλήσσουν αρνητικά με τις αποτυχίες της αυτοκρατορίας. </a:t>
            </a:r>
            <a:endParaRPr lang="el-GR"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edg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edg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Σχολιασμοσ ταινιασ</a:t>
            </a:r>
            <a:endParaRPr lang="el-GR" dirty="0"/>
          </a:p>
        </p:txBody>
      </p:sp>
      <p:sp>
        <p:nvSpPr>
          <p:cNvPr id="3" name="2 - Θέση περιεχομένου"/>
          <p:cNvSpPr>
            <a:spLocks noGrp="1"/>
          </p:cNvSpPr>
          <p:nvPr>
            <p:ph idx="1"/>
          </p:nvPr>
        </p:nvSpPr>
        <p:spPr/>
        <p:txBody>
          <a:bodyPr/>
          <a:lstStyle/>
          <a:p>
            <a:r>
              <a:rPr lang="el-GR" dirty="0" smtClean="0"/>
              <a:t>Γενικά, ο Βυζαντινός πολιτισμός μας δίνει άλλοτε θετικές και άλλοτε αρνητικές εντυπώσεις, ωστόσο είναι εκπληκτικός και μεγαλόπρεπος, παρόλο που τελικά κατέρρευσε.</a:t>
            </a:r>
            <a:endParaRPr lang="el-GR" dirty="0"/>
          </a:p>
        </p:txBody>
      </p:sp>
      <p:pic>
        <p:nvPicPr>
          <p:cNvPr id="1026" name="Picture 2" descr="http://www.visualarts.gr/images/photos/vyzantio0771.jpg"/>
          <p:cNvPicPr>
            <a:picLocks noChangeAspect="1" noChangeArrowheads="1"/>
          </p:cNvPicPr>
          <p:nvPr/>
        </p:nvPicPr>
        <p:blipFill>
          <a:blip r:embed="rId2" cstate="print"/>
          <a:srcRect t="2299" b="3448"/>
          <a:stretch>
            <a:fillRect/>
          </a:stretch>
        </p:blipFill>
        <p:spPr bwMode="auto">
          <a:xfrm>
            <a:off x="3131840" y="3501008"/>
            <a:ext cx="4422345" cy="3126140"/>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strVal val="#ppt_w*0.70"/>
                                          </p:val>
                                        </p:tav>
                                        <p:tav tm="100000">
                                          <p:val>
                                            <p:strVal val="#ppt_w"/>
                                          </p:val>
                                        </p:tav>
                                      </p:tavLst>
                                    </p:anim>
                                    <p:anim calcmode="lin" valueType="num">
                                      <p:cBhvr>
                                        <p:cTn id="17" dur="1000" fill="hold"/>
                                        <p:tgtEl>
                                          <p:spTgt spid="1026"/>
                                        </p:tgtEl>
                                        <p:attrNameLst>
                                          <p:attrName>ppt_h</p:attrName>
                                        </p:attrNameLst>
                                      </p:cBhvr>
                                      <p:tavLst>
                                        <p:tav tm="0">
                                          <p:val>
                                            <p:strVal val="#ppt_h"/>
                                          </p:val>
                                        </p:tav>
                                        <p:tav tm="100000">
                                          <p:val>
                                            <p:strVal val="#ppt_h"/>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normAutofit fontScale="90000"/>
          </a:bodyPr>
          <a:lstStyle/>
          <a:p>
            <a:r>
              <a:rPr lang="el-GR" dirty="0" smtClean="0"/>
              <a:t>Το ξεκινημα μιασ νεασ αυτοκρατοριασ</a:t>
            </a:r>
            <a:endParaRPr lang="el-GR" dirty="0"/>
          </a:p>
        </p:txBody>
      </p:sp>
      <p:sp>
        <p:nvSpPr>
          <p:cNvPr id="3" name="2 - Θέση περιεχομένου"/>
          <p:cNvSpPr>
            <a:spLocks noGrp="1"/>
          </p:cNvSpPr>
          <p:nvPr>
            <p:ph sz="half" idx="1"/>
          </p:nvPr>
        </p:nvSpPr>
        <p:spPr>
          <a:xfrm>
            <a:off x="457200" y="1600200"/>
            <a:ext cx="3520440" cy="5257800"/>
          </a:xfrm>
        </p:spPr>
        <p:txBody>
          <a:bodyPr anchor="t">
            <a:normAutofit fontScale="70000" lnSpcReduction="20000"/>
          </a:bodyPr>
          <a:lstStyle/>
          <a:p>
            <a:r>
              <a:rPr lang="el-GR" dirty="0" smtClean="0"/>
              <a:t>Στην ταινία, ο αφηγητής μας λέει ότι ο Κωνσταντίνος, το 330 μ.Χ., ίδρυσε τη νέα  πρωτεύουσα της αυτοκρατορίας, την Κωνσταντινούπολη. Η ιστορία του Βυζαντίου ξεκίνησε στην κεντρική οδό, δίπλα σε έναν κίονα. Μια μεγάλη πομπή διέσχιζε τον δρόμο με αρχηγό τον Ρωμαίο αυτοκράτορα Κωνσταντίνο. Οι συνοδοί του κρατούσαν μια απίστευτη συλλογή κειμηλίων. Τα κειμήλια θάφτηκαν στη βάση του κίονα.</a:t>
            </a:r>
            <a:endParaRPr lang="el-GR" dirty="0"/>
          </a:p>
        </p:txBody>
      </p:sp>
      <p:sp>
        <p:nvSpPr>
          <p:cNvPr id="5" name="4 - Θέση περιεχομένου"/>
          <p:cNvSpPr>
            <a:spLocks noGrp="1"/>
          </p:cNvSpPr>
          <p:nvPr>
            <p:ph sz="half" idx="2"/>
          </p:nvPr>
        </p:nvSpPr>
        <p:spPr/>
        <p:txBody>
          <a:bodyPr>
            <a:normAutofit fontScale="70000" lnSpcReduction="20000"/>
          </a:bodyPr>
          <a:lstStyle/>
          <a:p>
            <a:r>
              <a:rPr lang="el-GR" dirty="0" smtClean="0"/>
              <a:t>Περιγραφή και σχολιασμός της ταινίας αγγλικής παραγωγής </a:t>
            </a:r>
            <a:r>
              <a:rPr lang="en-US" dirty="0" smtClean="0"/>
              <a:t>“The lost empire”</a:t>
            </a:r>
            <a:endParaRPr lang="el-GR" dirty="0"/>
          </a:p>
        </p:txBody>
      </p:sp>
      <p:pic>
        <p:nvPicPr>
          <p:cNvPr id="4" name="Picture 2" descr="http://3.bp.blogspot.com/-gKLhZCyBgkk/UFdrSkLoKKI/AAAAAAAAAbI/Y8xc3uMC2zE/s1600/BYZANTIO+324.jpg"/>
          <p:cNvPicPr>
            <a:picLocks noChangeAspect="1" noChangeArrowheads="1"/>
          </p:cNvPicPr>
          <p:nvPr/>
        </p:nvPicPr>
        <p:blipFill>
          <a:blip r:embed="rId2" cstate="print"/>
          <a:srcRect/>
          <a:stretch>
            <a:fillRect/>
          </a:stretch>
        </p:blipFill>
        <p:spPr bwMode="auto">
          <a:xfrm>
            <a:off x="4286248" y="2928934"/>
            <a:ext cx="3480386" cy="2880320"/>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Κωνσταντινουπολη</a:t>
            </a:r>
            <a:endParaRPr lang="el-GR" dirty="0"/>
          </a:p>
        </p:txBody>
      </p:sp>
      <p:sp>
        <p:nvSpPr>
          <p:cNvPr id="3" name="2 - Θέση περιεχομένου"/>
          <p:cNvSpPr>
            <a:spLocks noGrp="1"/>
          </p:cNvSpPr>
          <p:nvPr>
            <p:ph sz="half" idx="1"/>
          </p:nvPr>
        </p:nvSpPr>
        <p:spPr>
          <a:xfrm>
            <a:off x="457200" y="1600200"/>
            <a:ext cx="3520440" cy="5257800"/>
          </a:xfrm>
        </p:spPr>
        <p:txBody>
          <a:bodyPr anchor="t">
            <a:normAutofit fontScale="70000" lnSpcReduction="20000"/>
          </a:bodyPr>
          <a:lstStyle/>
          <a:p>
            <a:r>
              <a:rPr lang="el-GR" dirty="0" smtClean="0"/>
              <a:t>Όσον αφορά την Κωνσταντινούπολη, η πόλη σχεδιάστηκε για να είναι το κέντρο του χριστιανισμού.</a:t>
            </a:r>
          </a:p>
          <a:p>
            <a:r>
              <a:rPr lang="el-GR" dirty="0" smtClean="0"/>
              <a:t>Οι εκκλησίες της είναι γεμάτες με το ρωμαϊκό χρυσάφι και τις αρχαίες, ιερές εικόνες χιλίων χρόνων.</a:t>
            </a:r>
          </a:p>
          <a:p>
            <a:r>
              <a:rPr lang="el-GR" dirty="0" smtClean="0"/>
              <a:t>Στον ιππόδρομο, οι αιγυπτιακοί οβελίσκοι μας δείχνουν την επιρροή που ασκήθηκε στο Βυζάντιο από την Αίγυπτο. Εκεί, οι πολίτες έβλεπαν τον αυτοκράτορα και τους διαδόχους του.</a:t>
            </a:r>
            <a:endParaRPr lang="el-GR" dirty="0"/>
          </a:p>
        </p:txBody>
      </p:sp>
      <p:sp>
        <p:nvSpPr>
          <p:cNvPr id="6" name="5 - Θέση περιεχομένου"/>
          <p:cNvSpPr>
            <a:spLocks noGrp="1"/>
          </p:cNvSpPr>
          <p:nvPr>
            <p:ph sz="half" idx="2"/>
          </p:nvPr>
        </p:nvSpPr>
        <p:spPr/>
        <p:txBody>
          <a:bodyPr>
            <a:normAutofit fontScale="70000" lnSpcReduction="20000"/>
          </a:bodyPr>
          <a:lstStyle/>
          <a:p>
            <a:endParaRPr lang="el-GR"/>
          </a:p>
        </p:txBody>
      </p:sp>
      <p:pic>
        <p:nvPicPr>
          <p:cNvPr id="12290" name="Picture 2" descr="http://3.bp.blogspot.com/-yiaYtDZSeh8/Tes3wtwzJDI/AAAAAAAAEN8/NM4CUfbvw0E/s1600/cebacf89cebdcf83cf84ceb1cebdcf84ceb9cebdcebfcf85cf80cebfcebbceb7.jpg"/>
          <p:cNvPicPr>
            <a:picLocks noChangeAspect="1" noChangeArrowheads="1"/>
          </p:cNvPicPr>
          <p:nvPr/>
        </p:nvPicPr>
        <p:blipFill>
          <a:blip r:embed="rId2" cstate="print"/>
          <a:srcRect/>
          <a:stretch>
            <a:fillRect/>
          </a:stretch>
        </p:blipFill>
        <p:spPr bwMode="auto">
          <a:xfrm>
            <a:off x="4211960" y="2420888"/>
            <a:ext cx="3456384" cy="2735269"/>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290"/>
                                        </p:tgtEl>
                                        <p:attrNameLst>
                                          <p:attrName>style.visibility</p:attrName>
                                        </p:attrNameLst>
                                      </p:cBhvr>
                                      <p:to>
                                        <p:strVal val="visible"/>
                                      </p:to>
                                    </p:set>
                                    <p:animEffect transition="in" filter="strips(downLeft)">
                                      <p:cBhvr>
                                        <p:cTn id="2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Παλατια αυτοκρατορων</a:t>
            </a:r>
            <a:endParaRPr lang="el-GR" dirty="0"/>
          </a:p>
        </p:txBody>
      </p:sp>
      <p:sp>
        <p:nvSpPr>
          <p:cNvPr id="3" name="2 - Θέση περιεχομένου"/>
          <p:cNvSpPr>
            <a:spLocks noGrp="1"/>
          </p:cNvSpPr>
          <p:nvPr>
            <p:ph sz="half" idx="1"/>
          </p:nvPr>
        </p:nvSpPr>
        <p:spPr>
          <a:xfrm>
            <a:off x="457200" y="1600200"/>
            <a:ext cx="3106688" cy="4925144"/>
          </a:xfrm>
        </p:spPr>
        <p:txBody>
          <a:bodyPr anchor="t">
            <a:normAutofit fontScale="85000" lnSpcReduction="20000"/>
          </a:bodyPr>
          <a:lstStyle/>
          <a:p>
            <a:r>
              <a:rPr lang="el-GR" dirty="0" smtClean="0"/>
              <a:t>Αρκετά εντυπωσιακά ήταν και τα παλάτια των αυτοκρατόρων στην Πόλη, τα οποία  ήταν γεμάτα με πολύτιμα αντικείμενα. Άλλα φτιαγμένα από πολύτιμα μέταλλα, όπως ασήμι και χρυσός, άλλα από ελεφαντόδοντο ή από μετάξι, όλα τους μοναδικά.</a:t>
            </a:r>
            <a:endParaRPr lang="el-GR" dirty="0"/>
          </a:p>
        </p:txBody>
      </p:sp>
      <p:sp>
        <p:nvSpPr>
          <p:cNvPr id="5" name="4 - Θέση περιεχομένου"/>
          <p:cNvSpPr>
            <a:spLocks noGrp="1"/>
          </p:cNvSpPr>
          <p:nvPr>
            <p:ph sz="half" idx="2"/>
          </p:nvPr>
        </p:nvSpPr>
        <p:spPr/>
        <p:txBody>
          <a:bodyPr>
            <a:normAutofit fontScale="85000" lnSpcReduction="20000"/>
          </a:bodyPr>
          <a:lstStyle/>
          <a:p>
            <a:endParaRPr lang="el-GR"/>
          </a:p>
        </p:txBody>
      </p:sp>
      <p:pic>
        <p:nvPicPr>
          <p:cNvPr id="11266" name="Picture 2" descr="http://community.pamediakopes.gr/resized-image.ashx/__size/550x0/__key/CommunityServer-Discussions-Components-Files/28/3157._A403BF03C003BF035F00BA03B103C003B9035F00_1.jpg"/>
          <p:cNvPicPr>
            <a:picLocks noChangeAspect="1" noChangeArrowheads="1"/>
          </p:cNvPicPr>
          <p:nvPr/>
        </p:nvPicPr>
        <p:blipFill>
          <a:blip r:embed="rId2" cstate="print"/>
          <a:srcRect/>
          <a:stretch>
            <a:fillRect/>
          </a:stretch>
        </p:blipFill>
        <p:spPr bwMode="auto">
          <a:xfrm>
            <a:off x="3779912" y="2492896"/>
            <a:ext cx="4224469" cy="31683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wedge">
                                      <p:cBhvr>
                                        <p:cTn id="16"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θρυλοι</a:t>
            </a:r>
            <a:endParaRPr lang="el-GR" dirty="0"/>
          </a:p>
        </p:txBody>
      </p:sp>
      <p:sp>
        <p:nvSpPr>
          <p:cNvPr id="3" name="2 - Θέση περιεχομένου"/>
          <p:cNvSpPr>
            <a:spLocks noGrp="1"/>
          </p:cNvSpPr>
          <p:nvPr>
            <p:ph idx="1"/>
          </p:nvPr>
        </p:nvSpPr>
        <p:spPr>
          <a:xfrm>
            <a:off x="457200" y="1609416"/>
            <a:ext cx="7239000" cy="2683680"/>
          </a:xfrm>
        </p:spPr>
        <p:txBody>
          <a:bodyPr anchor="t">
            <a:normAutofit lnSpcReduction="10000"/>
          </a:bodyPr>
          <a:lstStyle/>
          <a:p>
            <a:r>
              <a:rPr lang="el-GR" dirty="0" smtClean="0"/>
              <a:t>Υπάρχουν πάμπολλοι θρύλοι σχετικοί με το Βυζάντιο. Η Χρυσή Πύλη του Βυζαντίου καλύπτεται από έναν θρύλο, κατά τον οποίο ο τελευταίος βασιλιάς της Βυζαντινής αυτοκρατορίας θάφτηκε κάτω από τις πέτρες της και περιμένει να τον καλέσουν για να κατακτήσει ξανά την Πόλη.</a:t>
            </a:r>
            <a:endParaRPr lang="el-GR" dirty="0"/>
          </a:p>
        </p:txBody>
      </p:sp>
      <p:pic>
        <p:nvPicPr>
          <p:cNvPr id="10242" name="Picture 2" descr="http://88.218.128.7/DGlFILES/ProcessedMaterial/7760/JPG/ChrysiPyli.JPG"/>
          <p:cNvPicPr>
            <a:picLocks noChangeAspect="1" noChangeArrowheads="1"/>
          </p:cNvPicPr>
          <p:nvPr/>
        </p:nvPicPr>
        <p:blipFill>
          <a:blip r:embed="rId2" cstate="print"/>
          <a:srcRect t="167"/>
          <a:stretch>
            <a:fillRect/>
          </a:stretch>
        </p:blipFill>
        <p:spPr bwMode="auto">
          <a:xfrm>
            <a:off x="3923928" y="4365104"/>
            <a:ext cx="4230606" cy="2492896"/>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randombar(horizontal)">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διατροφη</a:t>
            </a:r>
            <a:endParaRPr lang="el-GR" dirty="0"/>
          </a:p>
        </p:txBody>
      </p:sp>
      <p:sp>
        <p:nvSpPr>
          <p:cNvPr id="3" name="2 - Θέση περιεχομένου"/>
          <p:cNvSpPr>
            <a:spLocks noGrp="1"/>
          </p:cNvSpPr>
          <p:nvPr>
            <p:ph sz="half" idx="1"/>
          </p:nvPr>
        </p:nvSpPr>
        <p:spPr>
          <a:xfrm>
            <a:off x="457200" y="1600200"/>
            <a:ext cx="2962672" cy="4853136"/>
          </a:xfrm>
        </p:spPr>
        <p:txBody>
          <a:bodyPr anchor="t">
            <a:normAutofit fontScale="77500" lnSpcReduction="20000"/>
          </a:bodyPr>
          <a:lstStyle/>
          <a:p>
            <a:r>
              <a:rPr lang="el-GR" dirty="0" smtClean="0"/>
              <a:t>Αρκετά σημαντική είναι και η διατροφή των Βυζαντινών, η οποία βασιζόταν στην αρχαία ελληνική διατροφή. Περιελάμβανε ψάρι, λαχανικά, δημητριακά, ελιές, τυρί και κρασί. Το ελαιόλαδο ήταν το καύσιμο του Βυζαντίου. Ήταν απαραίτητο για το μαγείρεμα, μα και για τον φωτισμό.</a:t>
            </a:r>
            <a:endParaRPr lang="el-GR" dirty="0"/>
          </a:p>
        </p:txBody>
      </p:sp>
      <p:sp>
        <p:nvSpPr>
          <p:cNvPr id="5" name="4 - Θέση περιεχομένου"/>
          <p:cNvSpPr>
            <a:spLocks noGrp="1"/>
          </p:cNvSpPr>
          <p:nvPr>
            <p:ph sz="half" idx="2"/>
          </p:nvPr>
        </p:nvSpPr>
        <p:spPr/>
        <p:txBody>
          <a:bodyPr>
            <a:normAutofit fontScale="77500" lnSpcReduction="20000"/>
          </a:bodyPr>
          <a:lstStyle/>
          <a:p>
            <a:endParaRPr lang="el-GR" dirty="0"/>
          </a:p>
        </p:txBody>
      </p:sp>
      <p:pic>
        <p:nvPicPr>
          <p:cNvPr id="9218" name="Picture 2" descr="http://users.sch.gr/ikomninou/Diet_Vyzant/3.jpg"/>
          <p:cNvPicPr>
            <a:picLocks noChangeAspect="1" noChangeArrowheads="1"/>
          </p:cNvPicPr>
          <p:nvPr/>
        </p:nvPicPr>
        <p:blipFill>
          <a:blip r:embed="rId2" cstate="print"/>
          <a:srcRect/>
          <a:stretch>
            <a:fillRect/>
          </a:stretch>
        </p:blipFill>
        <p:spPr bwMode="auto">
          <a:xfrm>
            <a:off x="3524578" y="2060849"/>
            <a:ext cx="4510421" cy="3543238"/>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wipe(down)">
                                      <p:cBhvr>
                                        <p:cTn id="1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Βασιλεια ιουστινιανου</a:t>
            </a:r>
            <a:endParaRPr lang="el-GR" dirty="0"/>
          </a:p>
        </p:txBody>
      </p:sp>
      <p:sp>
        <p:nvSpPr>
          <p:cNvPr id="3" name="2 - Θέση περιεχομένου"/>
          <p:cNvSpPr>
            <a:spLocks noGrp="1"/>
          </p:cNvSpPr>
          <p:nvPr>
            <p:ph sz="half" idx="1"/>
          </p:nvPr>
        </p:nvSpPr>
        <p:spPr>
          <a:xfrm>
            <a:off x="251520" y="1484784"/>
            <a:ext cx="3672408" cy="5373216"/>
          </a:xfrm>
        </p:spPr>
        <p:txBody>
          <a:bodyPr>
            <a:normAutofit fontScale="62500" lnSpcReduction="20000"/>
          </a:bodyPr>
          <a:lstStyle/>
          <a:p>
            <a:r>
              <a:rPr lang="el-GR" dirty="0" smtClean="0"/>
              <a:t>Ο Ιουστινιανός είναι από τους πιο σημαντικούς, αν όχι ο σημαντικότερος, από τους αυτοκράτορες του Βυζαντίου, ο οποίος, 200 χρόνια μετά τον Κωνσταντίνο, δημιούργησε από την αρχή τη βυζαντινή αυτοκρατορία. Σύζυγός του για 25 χρόνια ήταν η αυτοκράτειρα Θεοδώρα, η πιο αξιόλογη γυναίκα της περιόδου. Η Θεοδώρα πέθανε από καρκίνο. Μετά τον θάνατό της ο Ιουστινιανός κυβέρνησε για άλλα 20 χρόνια. Δεν ξαναπαντρεύτηκε ποτέ. Τιμούσε τη σύζυγό του ανάβοντας κεριά στη μνήμη της μέχρι τα βαθιά γεράματά του.</a:t>
            </a:r>
            <a:endParaRPr lang="el-GR" dirty="0"/>
          </a:p>
        </p:txBody>
      </p:sp>
      <p:sp>
        <p:nvSpPr>
          <p:cNvPr id="4" name="3 - Θέση περιεχομένου"/>
          <p:cNvSpPr>
            <a:spLocks noGrp="1"/>
          </p:cNvSpPr>
          <p:nvPr>
            <p:ph sz="half" idx="2"/>
          </p:nvPr>
        </p:nvSpPr>
        <p:spPr/>
        <p:txBody>
          <a:bodyPr>
            <a:normAutofit fontScale="62500" lnSpcReduction="20000"/>
          </a:bodyPr>
          <a:lstStyle/>
          <a:p>
            <a:endParaRPr lang="el-GR" dirty="0"/>
          </a:p>
        </p:txBody>
      </p:sp>
      <p:pic>
        <p:nvPicPr>
          <p:cNvPr id="8194" name="Picture 2" descr="http://upload.wikimedia.org/wikipedia/commons/thumb/8/89/Meister_von_San_Vitale_in_Ravenna.jpg/250px-Meister_von_San_Vitale_in_Ravenna.jpg"/>
          <p:cNvPicPr>
            <a:picLocks noChangeAspect="1" noChangeArrowheads="1"/>
          </p:cNvPicPr>
          <p:nvPr/>
        </p:nvPicPr>
        <p:blipFill>
          <a:blip r:embed="rId2" cstate="print"/>
          <a:srcRect/>
          <a:stretch>
            <a:fillRect/>
          </a:stretch>
        </p:blipFill>
        <p:spPr bwMode="auto">
          <a:xfrm>
            <a:off x="4211960" y="1916832"/>
            <a:ext cx="1675379" cy="2210570"/>
          </a:xfrm>
          <a:prstGeom prst="rect">
            <a:avLst/>
          </a:prstGeom>
          <a:noFill/>
        </p:spPr>
      </p:pic>
      <p:pic>
        <p:nvPicPr>
          <p:cNvPr id="8196" name="Picture 4" descr="http://upload.wikimedia.org/wikipedia/commons/thumb/f/f8/Meister_von_San_Vitale_in_Ravenna_008.jpg/220px-Meister_von_San_Vitale_in_Ravenna_008.jpg"/>
          <p:cNvPicPr>
            <a:picLocks noChangeAspect="1" noChangeArrowheads="1"/>
          </p:cNvPicPr>
          <p:nvPr/>
        </p:nvPicPr>
        <p:blipFill>
          <a:blip r:embed="rId3" cstate="print"/>
          <a:srcRect/>
          <a:stretch>
            <a:fillRect/>
          </a:stretch>
        </p:blipFill>
        <p:spPr bwMode="auto">
          <a:xfrm>
            <a:off x="5940152" y="3573016"/>
            <a:ext cx="1728192" cy="2238795"/>
          </a:xfrm>
          <a:prstGeom prst="rect">
            <a:avLst/>
          </a:prstGeom>
          <a:noFill/>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fade">
                                      <p:cBhvr>
                                        <p:cTn id="2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Αγια σοφια</a:t>
            </a:r>
            <a:endParaRPr lang="el-GR" dirty="0"/>
          </a:p>
        </p:txBody>
      </p:sp>
      <p:sp>
        <p:nvSpPr>
          <p:cNvPr id="3" name="2 - Θέση περιεχομένου"/>
          <p:cNvSpPr>
            <a:spLocks noGrp="1"/>
          </p:cNvSpPr>
          <p:nvPr>
            <p:ph sz="half" idx="1"/>
          </p:nvPr>
        </p:nvSpPr>
        <p:spPr>
          <a:xfrm>
            <a:off x="251520" y="1268760"/>
            <a:ext cx="3456384" cy="5589240"/>
          </a:xfrm>
        </p:spPr>
        <p:txBody>
          <a:bodyPr>
            <a:normAutofit fontScale="62500" lnSpcReduction="20000"/>
          </a:bodyPr>
          <a:lstStyle/>
          <a:p>
            <a:r>
              <a:rPr lang="el-GR" dirty="0" smtClean="0"/>
              <a:t>Η Αγία Σοφία είναι ο σπουδαιότερος και μεγαλοπρεπέστερος ναός που χτίστηκε κατά την περίοδο του Βυζαντίου. Είναι κατασκευασμένη από μάρμαρο που προέρχεται από όλη την αυτοκρατορία. Ο τρούλος της είναι ο μεγαλύτερος στον κόσμο. Στο εσωτερικό, ένα δάσος από κίονες υψώνεται εντυπωσιακά. Τα πολύτιμα αντικείμενα χάθηκαν με το πέρασμα του χρόνου. Υπάρχουν κολώνες που λέγεται ότι εισάχθηκαν από ναούς της Ρώμης. Ο μπρούντζος του ναού κλάπηκε από τον ναό της θεάς Άρτεμις. Το κτίριο αποτελεί θρύλο.</a:t>
            </a:r>
            <a:endParaRPr lang="el-GR" dirty="0"/>
          </a:p>
        </p:txBody>
      </p:sp>
      <p:sp>
        <p:nvSpPr>
          <p:cNvPr id="4" name="3 - Θέση περιεχομένου"/>
          <p:cNvSpPr>
            <a:spLocks noGrp="1"/>
          </p:cNvSpPr>
          <p:nvPr>
            <p:ph sz="half" idx="2"/>
          </p:nvPr>
        </p:nvSpPr>
        <p:spPr/>
        <p:txBody>
          <a:bodyPr>
            <a:normAutofit fontScale="62500" lnSpcReduction="20000"/>
          </a:bodyPr>
          <a:lstStyle/>
          <a:p>
            <a:endParaRPr lang="el-GR" dirty="0"/>
          </a:p>
        </p:txBody>
      </p:sp>
      <p:pic>
        <p:nvPicPr>
          <p:cNvPr id="7172" name="Picture 4" descr="http://1.bp.blogspot.com/-nOR4nYFm4R8/Tlz9SjLbFkI/AAAAAAAAVgg/W2L6fDnhuZg/s1600/Agia%252520Sofia.jpg"/>
          <p:cNvPicPr>
            <a:picLocks noChangeAspect="1" noChangeArrowheads="1"/>
          </p:cNvPicPr>
          <p:nvPr/>
        </p:nvPicPr>
        <p:blipFill>
          <a:blip r:embed="rId2" cstate="print"/>
          <a:srcRect/>
          <a:stretch>
            <a:fillRect/>
          </a:stretch>
        </p:blipFill>
        <p:spPr bwMode="auto">
          <a:xfrm>
            <a:off x="3635896" y="1628800"/>
            <a:ext cx="4292241" cy="4104456"/>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checkerboard(across)">
                                      <p:cBhvr>
                                        <p:cTn id="1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dirty="0" smtClean="0"/>
              <a:t>παρακμη</a:t>
            </a:r>
            <a:endParaRPr lang="el-GR" dirty="0"/>
          </a:p>
        </p:txBody>
      </p:sp>
      <p:sp>
        <p:nvSpPr>
          <p:cNvPr id="3" name="2 - Θέση περιεχομένου"/>
          <p:cNvSpPr>
            <a:spLocks noGrp="1"/>
          </p:cNvSpPr>
          <p:nvPr>
            <p:ph idx="1"/>
          </p:nvPr>
        </p:nvSpPr>
        <p:spPr/>
        <p:txBody>
          <a:bodyPr/>
          <a:lstStyle/>
          <a:p>
            <a:r>
              <a:rPr lang="el-GR" dirty="0" smtClean="0"/>
              <a:t>Πολλά χρόνια αργότερα, πολύ μετά τον Θεοδόσιο Β΄, το Βυζάντιο σταδιακά άρχισε να καταρρέει. Σταμάτησε η κατασκευή νομισμάτων, γεγονός που σήμαινε ότι δε συλλέγονταν φόροι. </a:t>
            </a:r>
            <a:r>
              <a:rPr lang="el-GR" dirty="0" smtClean="0"/>
              <a:t>Στα κατώτερα κοινωνικά στρώματα δεν </a:t>
            </a:r>
            <a:r>
              <a:rPr lang="el-GR" dirty="0" smtClean="0"/>
              <a:t>υπήρχε πια </a:t>
            </a:r>
            <a:r>
              <a:rPr lang="el-GR" dirty="0" smtClean="0"/>
              <a:t>γραφή, δηλαδή η δυνατότητά τους να αποτυπώνουν τη σκέψη τους για τα πράγματα, τις καταστάσεις που βίωναν. Δεν </a:t>
            </a:r>
            <a:r>
              <a:rPr lang="el-GR" dirty="0" smtClean="0"/>
              <a:t>υπήρχε πια </a:t>
            </a:r>
            <a:r>
              <a:rPr lang="el-GR" dirty="0" smtClean="0"/>
              <a:t>ιστορία γραμμένη από τους ίδιους τους αγράμματους ανθρώπους του λαού.</a:t>
            </a:r>
            <a:endParaRPr lang="el-G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386</TotalTime>
  <Words>814</Words>
  <Application>Microsoft Office PowerPoint</Application>
  <PresentationFormat>Προβολή στην οθόνη (4:3)</PresentationFormat>
  <Paragraphs>33</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Αφθονία</vt:lpstr>
      <vt:lpstr>Βυζαντιο  η χαμενη αυτοκρατορια, εργασια στο μαθημα της βυζαντινησ ιστοριασ</vt:lpstr>
      <vt:lpstr>Το ξεκινημα μιασ νεασ αυτοκρατοριασ</vt:lpstr>
      <vt:lpstr>Κωνσταντινουπολη</vt:lpstr>
      <vt:lpstr>Παλατια αυτοκρατορων</vt:lpstr>
      <vt:lpstr>θρυλοι</vt:lpstr>
      <vt:lpstr>διατροφη</vt:lpstr>
      <vt:lpstr>Βασιλεια ιουστινιανου</vt:lpstr>
      <vt:lpstr>Αγια σοφια</vt:lpstr>
      <vt:lpstr>παρακμη</vt:lpstr>
      <vt:lpstr>Αλλαγεσ που ακολουθησαν</vt:lpstr>
      <vt:lpstr>εικονομαχια</vt:lpstr>
      <vt:lpstr>Θρυλοι για την αλωση τησ πολησ</vt:lpstr>
      <vt:lpstr>Σχολιασμοσ ταινιασ</vt:lpstr>
      <vt:lpstr>Σχολιασμοσ ταινιασ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Βυζαντιο  η χαμενη αυτοκρατορια</dc:title>
  <dc:creator>User</dc:creator>
  <cp:lastModifiedBy>.</cp:lastModifiedBy>
  <cp:revision>32</cp:revision>
  <dcterms:created xsi:type="dcterms:W3CDTF">2013-01-17T18:20:12Z</dcterms:created>
  <dcterms:modified xsi:type="dcterms:W3CDTF">2013-01-23T09:58:52Z</dcterms:modified>
</cp:coreProperties>
</file>