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928" autoAdjust="0"/>
    <p:restoredTop sz="94654" autoAdjust="0"/>
  </p:normalViewPr>
  <p:slideViewPr>
    <p:cSldViewPr>
      <p:cViewPr>
        <p:scale>
          <a:sx n="110" d="100"/>
          <a:sy n="110" d="100"/>
        </p:scale>
        <p:origin x="-288"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8ACC0D-DFDE-49C6-BEC4-C0E5AC3566BB}" type="datetimeFigureOut">
              <a:rPr lang="el-GR" smtClean="0"/>
              <a:pPr/>
              <a:t>28/01/2013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090E0-07CD-4113-B3B9-51ADC3A66C7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AFD47693-A66F-4421-A989-B563364F5D41}" type="datetime1">
              <a:rPr lang="el-GR" smtClean="0"/>
              <a:pPr/>
              <a:t>28/01/2013</a:t>
            </a:fld>
            <a:endParaRPr lang="el-GR" dirty="0"/>
          </a:p>
        </p:txBody>
      </p:sp>
      <p:sp>
        <p:nvSpPr>
          <p:cNvPr id="2" name="1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793882D-F461-482A-B05B-DFD3C9757465}" type="datetime1">
              <a:rPr lang="el-GR" smtClean="0"/>
              <a:pPr/>
              <a:t>28/01/2013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6" name="5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799BC0-175E-4BA9-A788-F0E2D3D2F7B6}" type="datetime1">
              <a:rPr lang="el-GR" smtClean="0"/>
              <a:pPr/>
              <a:t>28/01/2013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6" name="5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B75DC0C-0F0A-43A7-8070-E634BC17BCD7}" type="datetime1">
              <a:rPr lang="el-GR" smtClean="0"/>
              <a:pPr/>
              <a:t>28/01/2013</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r>
              <a:rPr lang="el-GR" smtClean="0"/>
              <a:t>3ο Γυμνάσιο Τρικάλων-2013</a:t>
            </a:r>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93C90E63-10B7-4E97-AA83-FCCA25DFDBD6}" type="datetime1">
              <a:rPr lang="el-GR" smtClean="0"/>
              <a:pPr/>
              <a:t>28/01/2013</a:t>
            </a:fld>
            <a:endParaRPr lang="el-GR" dirty="0"/>
          </a:p>
        </p:txBody>
      </p:sp>
      <p:sp>
        <p:nvSpPr>
          <p:cNvPr id="11" name="10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16" name="15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advTm="15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36E2292A-9F48-4669-9ABD-026A50A340DE}" type="datetime1">
              <a:rPr lang="el-GR" smtClean="0"/>
              <a:pPr/>
              <a:t>28/01/2013</a:t>
            </a:fld>
            <a:endParaRPr lang="el-GR" dirty="0"/>
          </a:p>
        </p:txBody>
      </p:sp>
      <p:sp>
        <p:nvSpPr>
          <p:cNvPr id="10" name="9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31" name="30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379858B7-6048-4C81-B121-CC18766B75D4}" type="datetime1">
              <a:rPr lang="el-GR" smtClean="0"/>
              <a:pPr/>
              <a:t>28/01/2013</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53A12E34-9016-4C12-AE30-8DD1DC1EA6BF}"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advTm="15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930F8AE8-676F-45F5-B7F8-8B9C40726D3C}" type="datetime1">
              <a:rPr lang="el-GR" smtClean="0"/>
              <a:pPr/>
              <a:t>28/01/2013</a:t>
            </a:fld>
            <a:endParaRPr lang="el-GR" dirty="0"/>
          </a:p>
        </p:txBody>
      </p:sp>
      <p:sp>
        <p:nvSpPr>
          <p:cNvPr id="21" name="20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6" name="5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970B1209-B0B1-47FD-AD7F-E5AED6962552}" type="datetime1">
              <a:rPr lang="el-GR" smtClean="0"/>
              <a:pPr/>
              <a:t>28/01/2013</a:t>
            </a:fld>
            <a:endParaRPr lang="el-GR" dirty="0"/>
          </a:p>
        </p:txBody>
      </p:sp>
      <p:sp>
        <p:nvSpPr>
          <p:cNvPr id="24" name="23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7" name="6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51FEC313-23FD-4CCC-9000-9D902B2C8315}" type="datetime1">
              <a:rPr lang="el-GR" smtClean="0"/>
              <a:pPr/>
              <a:t>28/01/2013</a:t>
            </a:fld>
            <a:endParaRPr lang="el-GR" dirty="0"/>
          </a:p>
        </p:txBody>
      </p:sp>
      <p:sp>
        <p:nvSpPr>
          <p:cNvPr id="29" name="28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7" name="6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Tree>
  </p:cSld>
  <p:clrMapOvr>
    <a:masterClrMapping/>
  </p:clrMapOvr>
  <p:transition advTm="15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4BA16FF-94A1-4ADE-9488-B8AA619F16AC}" type="datetime1">
              <a:rPr lang="el-GR" smtClean="0"/>
              <a:pPr/>
              <a:t>28/01/2013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Τρικάλων-2013</a:t>
            </a:r>
            <a:endParaRPr lang="el-GR" dirty="0"/>
          </a:p>
        </p:txBody>
      </p:sp>
      <p:sp>
        <p:nvSpPr>
          <p:cNvPr id="31" name="30 - Θέση αριθμού διαφάνειας"/>
          <p:cNvSpPr>
            <a:spLocks noGrp="1"/>
          </p:cNvSpPr>
          <p:nvPr>
            <p:ph type="sldNum" sz="quarter" idx="12"/>
          </p:nvPr>
        </p:nvSpPr>
        <p:spPr/>
        <p:txBody>
          <a:bodyPr/>
          <a:lstStyle/>
          <a:p>
            <a:fld id="{53A12E34-9016-4C12-AE30-8DD1DC1EA6BF}"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advTm="15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0C48774-F526-404C-AFF7-22B050DBFF69}" type="datetime1">
              <a:rPr lang="el-GR" smtClean="0"/>
              <a:pPr/>
              <a:t>28/01/2013</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l-GR" smtClean="0"/>
              <a:t>3ο Γυμνάσιο Τρικάλων-2013</a:t>
            </a:r>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3A12E34-9016-4C12-AE30-8DD1DC1EA6BF}"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Tm="15000">
    <p:dissolve/>
  </p:transition>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3008313" cy="1162050"/>
          </a:xfrm>
        </p:spPr>
        <p:txBody>
          <a:bodyPr>
            <a:normAutofit fontScale="90000"/>
          </a:bodyPr>
          <a:lstStyle/>
          <a:p>
            <a:r>
              <a:rPr lang="el-GR" sz="3600" dirty="0" smtClean="0">
                <a:solidFill>
                  <a:schemeClr val="accent2">
                    <a:lumMod val="75000"/>
                  </a:schemeClr>
                </a:solidFill>
                <a:latin typeface="Arial Narrow" pitchFamily="34" charset="0"/>
              </a:rPr>
              <a:t>ΒΥΖΑΝΤΙΟ</a:t>
            </a:r>
            <a:r>
              <a:rPr lang="el-GR" sz="2800" dirty="0" smtClean="0">
                <a:solidFill>
                  <a:schemeClr val="accent2">
                    <a:lumMod val="75000"/>
                  </a:schemeClr>
                </a:solidFill>
                <a:latin typeface="Arial Narrow" pitchFamily="34" charset="0"/>
              </a:rPr>
              <a:t/>
            </a:r>
            <a:br>
              <a:rPr lang="el-GR" sz="2800" dirty="0" smtClean="0">
                <a:solidFill>
                  <a:schemeClr val="accent2">
                    <a:lumMod val="75000"/>
                  </a:schemeClr>
                </a:solidFill>
                <a:latin typeface="Arial Narrow" pitchFamily="34" charset="0"/>
              </a:rPr>
            </a:br>
            <a:r>
              <a:rPr lang="el-GR" dirty="0" smtClean="0">
                <a:latin typeface="Arial Narrow" pitchFamily="34" charset="0"/>
              </a:rPr>
              <a:t/>
            </a:r>
            <a:br>
              <a:rPr lang="el-GR" dirty="0" smtClean="0">
                <a:latin typeface="Arial Narrow" pitchFamily="34" charset="0"/>
              </a:rPr>
            </a:br>
            <a:r>
              <a:rPr lang="el-GR" sz="2200" dirty="0" smtClean="0">
                <a:solidFill>
                  <a:schemeClr val="accent2">
                    <a:lumMod val="75000"/>
                  </a:schemeClr>
                </a:solidFill>
                <a:latin typeface="Arial Narrow" pitchFamily="34" charset="0"/>
              </a:rPr>
              <a:t>Η ΧΑΜΕΝΗ ΑΥΤΟΚΡΑΤΟΡΙΑ</a:t>
            </a:r>
            <a:endParaRPr lang="el-GR" sz="2200" dirty="0">
              <a:solidFill>
                <a:schemeClr val="accent2">
                  <a:lumMod val="75000"/>
                </a:schemeClr>
              </a:solidFill>
              <a:latin typeface="Arial Narrow" pitchFamily="34" charset="0"/>
            </a:endParaRPr>
          </a:p>
        </p:txBody>
      </p:sp>
      <p:sp>
        <p:nvSpPr>
          <p:cNvPr id="4" name="3 - Θέση κειμένου"/>
          <p:cNvSpPr>
            <a:spLocks noGrp="1"/>
          </p:cNvSpPr>
          <p:nvPr>
            <p:ph type="body" idx="2"/>
          </p:nvPr>
        </p:nvSpPr>
        <p:spPr>
          <a:xfrm>
            <a:off x="428596" y="1714488"/>
            <a:ext cx="3008313" cy="4691063"/>
          </a:xfrm>
        </p:spPr>
        <p:txBody>
          <a:bodyPr/>
          <a:lstStyle/>
          <a:p>
            <a:r>
              <a:rPr lang="el-GR" sz="2800" dirty="0" smtClean="0">
                <a:latin typeface="Arial Narrow" pitchFamily="34" charset="0"/>
              </a:rPr>
              <a:t>Εργασία στο μάθημα της Ιστορίας </a:t>
            </a:r>
            <a:r>
              <a:rPr lang="el-GR" sz="2400" dirty="0" smtClean="0">
                <a:latin typeface="Arial Narrow" pitchFamily="34" charset="0"/>
              </a:rPr>
              <a:t>(υπεύθυνη καθηγήτρια: Αμαλία Κ. Ηλιάδη, φιλόλογος-ιστορικός)</a:t>
            </a:r>
          </a:p>
          <a:p>
            <a:endParaRPr lang="el-GR" dirty="0" smtClean="0">
              <a:latin typeface="Arial Narrow" pitchFamily="34" charset="0"/>
            </a:endParaRPr>
          </a:p>
          <a:p>
            <a:endParaRPr lang="el-GR" dirty="0">
              <a:latin typeface="Arial Narrow" pitchFamily="34" charset="0"/>
            </a:endParaRPr>
          </a:p>
          <a:p>
            <a:r>
              <a:rPr lang="el-GR" sz="2400" dirty="0" smtClean="0">
                <a:latin typeface="Arial Narrow" pitchFamily="34" charset="0"/>
              </a:rPr>
              <a:t>Μαρία Χασιώτη</a:t>
            </a:r>
          </a:p>
          <a:p>
            <a:r>
              <a:rPr lang="el-GR" sz="2400" dirty="0" smtClean="0">
                <a:latin typeface="Arial Narrow" pitchFamily="34" charset="0"/>
              </a:rPr>
              <a:t>Β’4</a:t>
            </a:r>
          </a:p>
          <a:p>
            <a:r>
              <a:rPr lang="el-GR" sz="2400" dirty="0" smtClean="0">
                <a:latin typeface="Arial Narrow" pitchFamily="34" charset="0"/>
              </a:rPr>
              <a:t>3</a:t>
            </a:r>
            <a:r>
              <a:rPr lang="el-GR" sz="2400" baseline="30000" dirty="0" smtClean="0">
                <a:latin typeface="Arial Narrow" pitchFamily="34" charset="0"/>
              </a:rPr>
              <a:t>ο</a:t>
            </a:r>
            <a:r>
              <a:rPr lang="el-GR" sz="2400" dirty="0" smtClean="0">
                <a:latin typeface="Arial Narrow" pitchFamily="34" charset="0"/>
              </a:rPr>
              <a:t>  </a:t>
            </a:r>
            <a:r>
              <a:rPr lang="el-GR" sz="2400" dirty="0">
                <a:latin typeface="Arial Narrow" pitchFamily="34" charset="0"/>
              </a:rPr>
              <a:t>Γ</a:t>
            </a:r>
            <a:r>
              <a:rPr lang="el-GR" sz="2400" dirty="0" smtClean="0">
                <a:latin typeface="Arial Narrow" pitchFamily="34" charset="0"/>
              </a:rPr>
              <a:t>υμνάσιο Τρικάλων </a:t>
            </a:r>
          </a:p>
        </p:txBody>
      </p:sp>
      <p:pic>
        <p:nvPicPr>
          <p:cNvPr id="5" name="4 - Θέση περιεχομένου" descr="HVJM.png"/>
          <p:cNvPicPr>
            <a:picLocks noGrp="1" noChangeAspect="1"/>
          </p:cNvPicPr>
          <p:nvPr>
            <p:ph sz="half" idx="1"/>
          </p:nvPr>
        </p:nvPicPr>
        <p:blipFill>
          <a:blip r:embed="rId2" cstate="print"/>
          <a:stretch>
            <a:fillRect/>
          </a:stretch>
        </p:blipFill>
        <p:spPr>
          <a:xfrm>
            <a:off x="4500562" y="1142984"/>
            <a:ext cx="3573459" cy="3573459"/>
          </a:xfrm>
        </p:spPr>
      </p:pic>
      <p:sp>
        <p:nvSpPr>
          <p:cNvPr id="6" name="5 - Θέση αριθμού διαφάνειας"/>
          <p:cNvSpPr>
            <a:spLocks noGrp="1"/>
          </p:cNvSpPr>
          <p:nvPr>
            <p:ph type="sldNum" sz="quarter" idx="12"/>
          </p:nvPr>
        </p:nvSpPr>
        <p:spPr/>
        <p:txBody>
          <a:bodyPr/>
          <a:lstStyle/>
          <a:p>
            <a:fld id="{53A12E34-9016-4C12-AE30-8DD1DC1EA6BF}" type="slidenum">
              <a:rPr lang="el-GR" smtClean="0"/>
              <a:pPr/>
              <a:t>1</a:t>
            </a:fld>
            <a:endParaRPr lang="el-GR" dirty="0"/>
          </a:p>
        </p:txBody>
      </p:sp>
      <p:sp>
        <p:nvSpPr>
          <p:cNvPr id="7" name="6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εικονομαχια</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pPr marL="514350" indent="-514350">
              <a:buNone/>
            </a:pPr>
            <a:r>
              <a:rPr lang="el-GR" sz="2400" dirty="0" smtClean="0">
                <a:latin typeface="Arial Narrow" pitchFamily="34" charset="0"/>
              </a:rPr>
              <a:t>Η σημαντικότερη θρησκευτική διαμάχη στα χρόνια της Βυζαντινής Αυτοκρατορίας που κράτησε για αρκετό καιρό. Κυριότερες αλλαγές ήταν οι εξής: </a:t>
            </a:r>
          </a:p>
          <a:p>
            <a:pPr marL="514350" indent="-514350">
              <a:buFont typeface="+mj-lt"/>
              <a:buAutoNum type="romanLcPeriod"/>
            </a:pPr>
            <a:r>
              <a:rPr lang="el-GR" sz="2400" dirty="0" smtClean="0">
                <a:latin typeface="Arial Narrow" pitchFamily="34" charset="0"/>
              </a:rPr>
              <a:t>Καταστράφηκαν πολλές ιερές εικόνες</a:t>
            </a:r>
          </a:p>
          <a:p>
            <a:pPr marL="514350" indent="-514350">
              <a:buFont typeface="+mj-lt"/>
              <a:buAutoNum type="romanLcPeriod"/>
            </a:pPr>
            <a:r>
              <a:rPr lang="el-GR" sz="2400" dirty="0" smtClean="0">
                <a:latin typeface="Arial Narrow" pitchFamily="34" charset="0"/>
              </a:rPr>
              <a:t>Τα μωσαϊκά έγιναν θρύψαλα</a:t>
            </a:r>
          </a:p>
          <a:p>
            <a:pPr marL="514350" indent="-514350">
              <a:buFont typeface="+mj-lt"/>
              <a:buAutoNum type="romanLcPeriod"/>
            </a:pPr>
            <a:r>
              <a:rPr lang="el-GR" sz="2400" dirty="0" smtClean="0">
                <a:latin typeface="Arial Narrow" pitchFamily="34" charset="0"/>
              </a:rPr>
              <a:t>Πολλά  βιβλία έγιναν κομμάτια, όπως και οι ζωγραφιές πάνω σε ξύλο.</a:t>
            </a:r>
          </a:p>
        </p:txBody>
      </p:sp>
      <p:pic>
        <p:nvPicPr>
          <p:cNvPr id="4" name="3 - Εικόνα" descr="1566_Dutch_Calvinist_Iconoclasm.jpg"/>
          <p:cNvPicPr>
            <a:picLocks noChangeAspect="1"/>
          </p:cNvPicPr>
          <p:nvPr/>
        </p:nvPicPr>
        <p:blipFill>
          <a:blip r:embed="rId2" cstate="print"/>
          <a:stretch>
            <a:fillRect/>
          </a:stretch>
        </p:blipFill>
        <p:spPr>
          <a:xfrm>
            <a:off x="1071538" y="4071942"/>
            <a:ext cx="3214710" cy="2196719"/>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10</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ΣΧΟΛΙΑΣΜΟΣ ΤΑΙΝΙΑΣ</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pPr>
              <a:buNone/>
            </a:pPr>
            <a:r>
              <a:rPr lang="el-GR" sz="2400" dirty="0" smtClean="0">
                <a:latin typeface="Arial Narrow" pitchFamily="34" charset="0"/>
              </a:rPr>
              <a:t>Στην ταινία βλέπουμε τα γεγονότα της Βυζαντινής Αυτοκρατορίας από την ακμή της μέχρι και την πτώση της.</a:t>
            </a:r>
          </a:p>
          <a:p>
            <a:pPr>
              <a:buNone/>
            </a:pPr>
            <a:r>
              <a:rPr lang="el-GR" sz="2400" dirty="0" smtClean="0">
                <a:latin typeface="Arial Narrow" pitchFamily="34" charset="0"/>
              </a:rPr>
              <a:t>Ο αφηγητής μας παρουσιάζει με ενδιαφέρον και αλληγορικό τρόπο την παλαιά αλλά και νεότερη ζωή των Βυζαντινών, καθώς και τις αλλαγές που υπέστησαν σε αυτή με το πέρασμα των χρόνων.</a:t>
            </a:r>
          </a:p>
          <a:p>
            <a:pPr>
              <a:buNone/>
            </a:pPr>
            <a:r>
              <a:rPr lang="el-GR" sz="2400" dirty="0" smtClean="0">
                <a:latin typeface="Arial Narrow" pitchFamily="34" charset="0"/>
              </a:rPr>
              <a:t> Το Βυζαντινό Κράτος παρά την απρόσμενη παρακμή του συνεχίζει να διατηρείται ως μία αξιοθαύμαστη και αγαπητή από όλον τον κόσμο πηγή έμπνευσης για πολλούς καλλιτέχνες.</a:t>
            </a:r>
            <a:endParaRPr lang="el-GR" sz="2400" dirty="0">
              <a:latin typeface="Arial Narrow" pitchFamily="34" charset="0"/>
            </a:endParaRPr>
          </a:p>
        </p:txBody>
      </p:sp>
      <p:sp>
        <p:nvSpPr>
          <p:cNvPr id="4" name="3 - Θέση αριθμού διαφάνειας"/>
          <p:cNvSpPr>
            <a:spLocks noGrp="1"/>
          </p:cNvSpPr>
          <p:nvPr>
            <p:ph type="sldNum" sz="quarter" idx="12"/>
          </p:nvPr>
        </p:nvSpPr>
        <p:spPr/>
        <p:txBody>
          <a:bodyPr/>
          <a:lstStyle/>
          <a:p>
            <a:fld id="{53A12E34-9016-4C12-AE30-8DD1DC1EA6BF}" type="slidenum">
              <a:rPr lang="el-GR" smtClean="0"/>
              <a:pPr/>
              <a:t>11</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Η ΝΕΑ ΑΥΤΟΚΡΑΤΟΡΙΑ</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pPr>
              <a:buNone/>
            </a:pPr>
            <a:r>
              <a:rPr lang="el-GR" sz="2000" dirty="0" smtClean="0"/>
              <a:t>Σύμφωνα με την ταινία, ο αφηγητής μας λέει πως ο Κωνσταντίνος, το 330 μ. Χ ίδρυσε  μία νέα αυτοκρατορία με πρωτεύουσα την Κωνσταντινούπολη. Το μεγάλο αυτό κράτος επεκτεινόταν από την Ισπανία έως την Συρία. Δίκαια αποτελούσε ‘’Το Κέντρο του Κόσμου’’. Η Βυζαντινή Αυτοκρατορία διήρκησε για περισσότερο από 1000 χρόνια. </a:t>
            </a:r>
          </a:p>
          <a:p>
            <a:pPr>
              <a:buNone/>
            </a:pPr>
            <a:r>
              <a:rPr lang="el-GR" sz="2000" dirty="0" smtClean="0"/>
              <a:t>Η αυτοκρατορία του Βυζαντίου ξεκίνησε δίπλα στον κίονα στην κεντρική οδό.</a:t>
            </a:r>
          </a:p>
          <a:p>
            <a:pPr>
              <a:buNone/>
            </a:pPr>
            <a:endParaRPr lang="el-GR" sz="2000" dirty="0" smtClean="0"/>
          </a:p>
          <a:p>
            <a:pPr>
              <a:buNone/>
            </a:pPr>
            <a:endParaRPr lang="el-GR" sz="2000" dirty="0"/>
          </a:p>
        </p:txBody>
      </p:sp>
      <p:pic>
        <p:nvPicPr>
          <p:cNvPr id="4" name="3 - Εικόνα" descr="450px-Byzantium5502_el.PNG"/>
          <p:cNvPicPr>
            <a:picLocks noChangeAspect="1"/>
          </p:cNvPicPr>
          <p:nvPr/>
        </p:nvPicPr>
        <p:blipFill>
          <a:blip r:embed="rId2" cstate="print"/>
          <a:stretch>
            <a:fillRect/>
          </a:stretch>
        </p:blipFill>
        <p:spPr>
          <a:xfrm>
            <a:off x="357158" y="3643314"/>
            <a:ext cx="4286250" cy="1981200"/>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2</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ΑΥΤΟΚΡΑΤΟΡΑΣ Κωνσταντινοσ</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sz="2000" dirty="0" smtClean="0"/>
              <a:t>Ο Κωνσταντίνος ίσως ήταν ο πιο σπουδαίος αυτοκράτορας του Βυζαντίου και στο πέρασμά του δημιούργησε σπουδαία έργα. Παρ’ όλα αυτά δεν ήταν ιδιαίτερα αγαπητός από τον λαό του. Σκότωνε εχθρούς και φίλους του και όταν πέθανε σχεδόν κανένας δεν θρήνησε για τον θάνατό του. Στον ιππόδρομο, ο κόσμος έβλεπε τον αυτοκράτορα και την Αυλή του. Στις εξόδους του, μια ομάδα από ιερείς, χριστιανούς και παγανιστές τον ακολουθούσαν, κρατώντας μια απίστευτη συλλογή κειμηλίων.</a:t>
            </a:r>
          </a:p>
          <a:p>
            <a:r>
              <a:rPr lang="el-GR" sz="2000" dirty="0" smtClean="0"/>
              <a:t>Επίσης είχε φτιάξει έναν ιερό μηχανισμό που θα τροφοδοτούσε το Βυζάντιο με δύναμη για πάντα. </a:t>
            </a:r>
            <a:endParaRPr lang="el-GR" sz="2000" dirty="0"/>
          </a:p>
        </p:txBody>
      </p:sp>
      <p:pic>
        <p:nvPicPr>
          <p:cNvPr id="4" name="3 - Εικόνα" descr="YUJK.jpg"/>
          <p:cNvPicPr>
            <a:picLocks noChangeAspect="1"/>
          </p:cNvPicPr>
          <p:nvPr/>
        </p:nvPicPr>
        <p:blipFill>
          <a:blip r:embed="rId2" cstate="print"/>
          <a:stretch>
            <a:fillRect/>
          </a:stretch>
        </p:blipFill>
        <p:spPr>
          <a:xfrm>
            <a:off x="6143636" y="4143380"/>
            <a:ext cx="2357454" cy="2447925"/>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3</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solidFill>
                  <a:schemeClr val="accent2">
                    <a:lumMod val="75000"/>
                  </a:schemeClr>
                </a:solidFill>
                <a:latin typeface="Arial Narrow" pitchFamily="34" charset="0"/>
              </a:rPr>
              <a:t>ΚΩΝΣΤΑΝΤΙΝΟΥΠΟΛΗ</a:t>
            </a:r>
            <a:endParaRPr lang="el-GR" sz="4000"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sz="2400" dirty="0" smtClean="0">
                <a:latin typeface="Arial Narrow" pitchFamily="34" charset="0"/>
              </a:rPr>
              <a:t>Η πρωτεύουσα του Βυζαντίου, Κωνσταντινούπολη, ήταν γεννημένη από την παγανιστική Ρώμη και είχε τεράστια επιρροή από τη Βόρεια Ρωσία μέχρι και την Νουβία. Χτίστηκαν τα μεγαλύτερα τείχη για να προστατευτεί η πόλη από τους εχθρούς.</a:t>
            </a:r>
          </a:p>
          <a:p>
            <a:r>
              <a:rPr lang="el-GR" sz="2400" dirty="0" smtClean="0">
                <a:latin typeface="Arial Narrow" pitchFamily="34" charset="0"/>
              </a:rPr>
              <a:t>Στην Κωνσταντινούπολη υπάρχουν χιλιάδες εκκλησίες, που αρκετές από αυτές σώζονται μέχρι και σήμερα και μπορείς να δεις την ομορφιά των βυζαντινών εικόνων καθώς και πολλές τοιχογραφίες.  </a:t>
            </a:r>
          </a:p>
          <a:p>
            <a:endParaRPr lang="el-GR" sz="2400" dirty="0">
              <a:latin typeface="Arial Narrow" pitchFamily="34" charset="0"/>
            </a:endParaRPr>
          </a:p>
        </p:txBody>
      </p:sp>
      <p:pic>
        <p:nvPicPr>
          <p:cNvPr id="4" name="3 - Εικόνα" descr="cebacf89cebdcf83cf84ceb1cebdcf84ceb9cebdcebfcf85cf80cebfcebbceb7.jpg"/>
          <p:cNvPicPr>
            <a:picLocks noChangeAspect="1"/>
          </p:cNvPicPr>
          <p:nvPr/>
        </p:nvPicPr>
        <p:blipFill>
          <a:blip r:embed="rId2" cstate="print"/>
          <a:stretch>
            <a:fillRect/>
          </a:stretch>
        </p:blipFill>
        <p:spPr>
          <a:xfrm>
            <a:off x="642910" y="4214818"/>
            <a:ext cx="2245659" cy="1781172"/>
          </a:xfrm>
          <a:prstGeom prst="rect">
            <a:avLst/>
          </a:prstGeom>
        </p:spPr>
      </p:pic>
      <p:pic>
        <p:nvPicPr>
          <p:cNvPr id="5" name="4 - Εικόνα" descr="Κωνσταντινούπολη 1900~41521-253-1(1).jpg"/>
          <p:cNvPicPr>
            <a:picLocks noChangeAspect="1"/>
          </p:cNvPicPr>
          <p:nvPr/>
        </p:nvPicPr>
        <p:blipFill>
          <a:blip r:embed="rId3" cstate="print"/>
          <a:stretch>
            <a:fillRect/>
          </a:stretch>
        </p:blipFill>
        <p:spPr>
          <a:xfrm>
            <a:off x="4857752" y="4214818"/>
            <a:ext cx="3584464" cy="1828808"/>
          </a:xfrm>
          <a:prstGeom prst="rect">
            <a:avLst/>
          </a:prstGeom>
        </p:spPr>
      </p:pic>
      <p:sp>
        <p:nvSpPr>
          <p:cNvPr id="6" name="5 - Θέση αριθμού διαφάνειας"/>
          <p:cNvSpPr>
            <a:spLocks noGrp="1"/>
          </p:cNvSpPr>
          <p:nvPr>
            <p:ph type="sldNum" sz="quarter" idx="12"/>
          </p:nvPr>
        </p:nvSpPr>
        <p:spPr/>
        <p:txBody>
          <a:bodyPr/>
          <a:lstStyle/>
          <a:p>
            <a:fld id="{53A12E34-9016-4C12-AE30-8DD1DC1EA6BF}" type="slidenum">
              <a:rPr lang="el-GR" smtClean="0"/>
              <a:pPr/>
              <a:t>4</a:t>
            </a:fld>
            <a:endParaRPr lang="el-GR" dirty="0"/>
          </a:p>
        </p:txBody>
      </p:sp>
      <p:sp>
        <p:nvSpPr>
          <p:cNvPr id="7" name="6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ΑΓΙΑ ΣΟΦΙΑ</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sz="2000" dirty="0" smtClean="0">
                <a:latin typeface="Arial Narrow" pitchFamily="34" charset="0"/>
              </a:rPr>
              <a:t>Ο σπουδαιότερος ναός που χτίστηκε στην περίοδο του Βυζαντίου. Οι αρχιτέκτονές του ήταν: ο Ανθέμιος από τις Τράλλεις και ο Ισίδωρος από την Μίλητο. Ο ναός είναι χτισμένος σε αρχιτεκτονικό ρυθμό βασιλικής με τρούλο. Αψίδες από χρυσό και μάρμαρο, ασημένια πλοία σε λίμνες υδράργυρου, μεταξωτά χαλιά, χρυσοί θρόνοι, διάδρομοι με κειμήλια και κύπελλα δέσποζαν τον ναό, αλλά δυστυχώς όλα έχουν χαθεί.</a:t>
            </a:r>
          </a:p>
        </p:txBody>
      </p:sp>
      <p:pic>
        <p:nvPicPr>
          <p:cNvPr id="4" name="3 - Εικόνα" descr="Aya_sofya.jpg"/>
          <p:cNvPicPr>
            <a:picLocks noChangeAspect="1"/>
          </p:cNvPicPr>
          <p:nvPr/>
        </p:nvPicPr>
        <p:blipFill>
          <a:blip r:embed="rId2" cstate="print"/>
          <a:stretch>
            <a:fillRect/>
          </a:stretch>
        </p:blipFill>
        <p:spPr>
          <a:xfrm>
            <a:off x="571472" y="3143248"/>
            <a:ext cx="4253317" cy="2860356"/>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5</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ΔΙΑΤΡΟΦΗ ΣΤΟ ΒΥΖΑΝΤΙΟ</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sz="2400" dirty="0" smtClean="0">
                <a:latin typeface="Arial Narrow" pitchFamily="34" charset="0"/>
              </a:rPr>
              <a:t>Η διατροφή των Βυζαντινών βασίζονταν στη μεσογειακή διατροφή που περιλάμβανε δημητριακά, κρασί, τυρί, λαχανικά, ψάρια, ψωμί και ελαιόλαδο το οποίο χρησίμευε στον φωτισμό της πόλης. Δεν υπήρχε βιομηχανία τροφίμων καθώς τα πάντα μεταφέρονταν με πλοία και καρότσες.</a:t>
            </a:r>
            <a:endParaRPr lang="el-GR" sz="2400" dirty="0">
              <a:latin typeface="Arial Narrow" pitchFamily="34" charset="0"/>
            </a:endParaRPr>
          </a:p>
        </p:txBody>
      </p:sp>
      <p:pic>
        <p:nvPicPr>
          <p:cNvPr id="4" name="3 - Εικόνα" descr="διατροφη.jpg"/>
          <p:cNvPicPr>
            <a:picLocks noChangeAspect="1"/>
          </p:cNvPicPr>
          <p:nvPr/>
        </p:nvPicPr>
        <p:blipFill>
          <a:blip r:embed="rId2" cstate="print"/>
          <a:stretch>
            <a:fillRect/>
          </a:stretch>
        </p:blipFill>
        <p:spPr>
          <a:xfrm>
            <a:off x="642910" y="3714752"/>
            <a:ext cx="3818843" cy="2547942"/>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6</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ΙΟΥΣΤΙΝΙΑΝΟΣ - ΘΕΟΔΩΡΑ</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sz="2000" dirty="0" smtClean="0">
                <a:latin typeface="Arial Narrow" pitchFamily="34" charset="0"/>
              </a:rPr>
              <a:t>Ο Ιουστινιανός 200 χρόνια μετά τον Κωνσταντίνο έφτιαξε από την αρχή την ρωμαϊκή αυτοκρατορία. Ήταν ιδιαίτερα ευγενικός, τίμιος, δίκαιος και πολύ αγαπητός στον λαό του. Εξαιρετικά ικανός αλλά και αυταρχικός κυβερνήτης, με βαθιά λατινική και κλασσική μόρφωση.</a:t>
            </a:r>
          </a:p>
          <a:p>
            <a:r>
              <a:rPr lang="el-GR" sz="2000" dirty="0" smtClean="0">
                <a:latin typeface="Arial Narrow" pitchFamily="34" charset="0"/>
              </a:rPr>
              <a:t>Η πιο αξιόλογη γυναίκα της περιόδου, ήταν η αυτοκράτειρα Θεοδώρα. Παντρεύτηκε με τον Ιουστινιανό από αγάπη και έμειναν μαζί για 25 χρόνια. Το άσχημο γεγονός, που τάραξε τον λαό, ήταν ο θάνατός της από καρκίνο.</a:t>
            </a:r>
          </a:p>
          <a:p>
            <a:r>
              <a:rPr lang="el-GR" sz="2000" dirty="0" smtClean="0">
                <a:latin typeface="Arial Narrow" pitchFamily="34" charset="0"/>
              </a:rPr>
              <a:t>Μετά τον θάνατό της, ο Ιουστινιανός κυβέρνησε για άλλα 20 χρόνια. Δεν ξαναπαντρεύτηκε ποτέ και μέχρι τα βαθιά γεράματά του, πήγαινε στον τάφο της γυναίκας του και άναβε κεριά.</a:t>
            </a:r>
            <a:endParaRPr lang="el-GR" sz="2000" dirty="0">
              <a:latin typeface="Arial Narrow" pitchFamily="34" charset="0"/>
            </a:endParaRPr>
          </a:p>
        </p:txBody>
      </p:sp>
      <p:pic>
        <p:nvPicPr>
          <p:cNvPr id="4" name="3 - Εικόνα" descr="Justinian&amp;Theodora [1].jpg"/>
          <p:cNvPicPr>
            <a:picLocks noChangeAspect="1"/>
          </p:cNvPicPr>
          <p:nvPr/>
        </p:nvPicPr>
        <p:blipFill>
          <a:blip r:embed="rId2" cstate="print"/>
          <a:stretch>
            <a:fillRect/>
          </a:stretch>
        </p:blipFill>
        <p:spPr>
          <a:xfrm>
            <a:off x="6643702" y="4500570"/>
            <a:ext cx="1861378" cy="2234785"/>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7</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ΠΤΩΣΗ ΤΟΥ ΒΥΖΑΝΤΙΟΥ</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r>
              <a:rPr lang="el-GR" dirty="0" smtClean="0">
                <a:latin typeface="Arial Narrow" pitchFamily="34" charset="0"/>
              </a:rPr>
              <a:t>Μετά από πολλά χρόνια, το Βυζάντιο άρχιζε να παρακμάζει. Σταμάτησαν οι συναλλαγές με νομίσματα, γεγονός που δείχνει ότι οι άνθρωποι δεν πλήρωναν πια τους φόρους του κράτους, άλλαξαν τα σύμβολα του χριστιανισμού και έτσι σιγά σιγά ήρθε η προσωρινή καταστροφή του μεγάλου αυτού κράτους.</a:t>
            </a:r>
            <a:endParaRPr lang="el-GR" dirty="0">
              <a:latin typeface="Arial Narrow" pitchFamily="34" charset="0"/>
            </a:endParaRPr>
          </a:p>
        </p:txBody>
      </p:sp>
      <p:sp>
        <p:nvSpPr>
          <p:cNvPr id="4" name="3 - Θέση αριθμού διαφάνειας"/>
          <p:cNvSpPr>
            <a:spLocks noGrp="1"/>
          </p:cNvSpPr>
          <p:nvPr>
            <p:ph type="sldNum" sz="quarter" idx="12"/>
          </p:nvPr>
        </p:nvSpPr>
        <p:spPr/>
        <p:txBody>
          <a:bodyPr/>
          <a:lstStyle/>
          <a:p>
            <a:fld id="{53A12E34-9016-4C12-AE30-8DD1DC1EA6BF}" type="slidenum">
              <a:rPr lang="el-GR" smtClean="0"/>
              <a:pPr/>
              <a:t>8</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latin typeface="Arial Narrow" pitchFamily="34" charset="0"/>
              </a:rPr>
              <a:t>ΕΝΔΥΜΑΣΙΑ</a:t>
            </a:r>
            <a:endParaRPr lang="el-GR" dirty="0">
              <a:solidFill>
                <a:schemeClr val="accent2">
                  <a:lumMod val="75000"/>
                </a:schemeClr>
              </a:solidFill>
              <a:latin typeface="Arial Narrow" pitchFamily="34" charset="0"/>
            </a:endParaRPr>
          </a:p>
        </p:txBody>
      </p:sp>
      <p:sp>
        <p:nvSpPr>
          <p:cNvPr id="3" name="2 - Θέση περιεχομένου"/>
          <p:cNvSpPr>
            <a:spLocks noGrp="1"/>
          </p:cNvSpPr>
          <p:nvPr>
            <p:ph idx="1"/>
          </p:nvPr>
        </p:nvSpPr>
        <p:spPr/>
        <p:txBody>
          <a:bodyPr>
            <a:normAutofit/>
          </a:bodyPr>
          <a:lstStyle/>
          <a:p>
            <a:pPr>
              <a:buNone/>
            </a:pPr>
            <a:r>
              <a:rPr lang="el-GR" sz="2400" dirty="0" smtClean="0">
                <a:latin typeface="Arial Narrow" pitchFamily="34" charset="0"/>
              </a:rPr>
              <a:t>     Η ενδυμασία των αυτοκρατόρων αποτελούσε αναπόσπαστο κομμάτι της κοινωνικής τους θέσης. Φορούσαν μακριούς μανδύες, χιτώνες, σανδάλια ή μπότες και στο κεφάλι τους είχαν κορώνα. Τα ρούχα τους ήταν βαριά, καθώς είχαν πάνω τους πολύτιμους λίθους, όπως διαμάντια, σμαράγδια και ρουμπίνια και αυτός ήταν ένας από τους λόγους που περπατούσαν αργά. Μόνο αυτοί είχαν το δικαίωμα να φοράνε το κόκκινο χρώμα.</a:t>
            </a:r>
          </a:p>
          <a:p>
            <a:pPr>
              <a:buNone/>
            </a:pPr>
            <a:r>
              <a:rPr lang="el-GR" sz="2400" dirty="0" smtClean="0">
                <a:latin typeface="Arial Narrow" pitchFamily="34" charset="0"/>
              </a:rPr>
              <a:t>Οι παντρεμένες γυναίκες κάλυπταν το πρόσωπό τους με ένα ύφασμα για τυπικούς λόγους. Μετά από αρκετά χρόνια καταργήθηκε αυτός ο νόμος και ήρθαν στην επιρροή-μόδα τα παντελόνια.</a:t>
            </a:r>
            <a:endParaRPr lang="el-GR" sz="2400" dirty="0">
              <a:latin typeface="Arial Narrow" pitchFamily="34" charset="0"/>
            </a:endParaRPr>
          </a:p>
        </p:txBody>
      </p:sp>
      <p:pic>
        <p:nvPicPr>
          <p:cNvPr id="4" name="3 - Εικόνα" descr="image001.jpg"/>
          <p:cNvPicPr>
            <a:picLocks noChangeAspect="1"/>
          </p:cNvPicPr>
          <p:nvPr/>
        </p:nvPicPr>
        <p:blipFill>
          <a:blip r:embed="rId2" cstate="print"/>
          <a:stretch>
            <a:fillRect/>
          </a:stretch>
        </p:blipFill>
        <p:spPr>
          <a:xfrm>
            <a:off x="5857884" y="4595505"/>
            <a:ext cx="1877860" cy="2262495"/>
          </a:xfrm>
          <a:prstGeom prst="rect">
            <a:avLst/>
          </a:prstGeom>
        </p:spPr>
      </p:pic>
      <p:sp>
        <p:nvSpPr>
          <p:cNvPr id="5" name="4 - Θέση αριθμού διαφάνειας"/>
          <p:cNvSpPr>
            <a:spLocks noGrp="1"/>
          </p:cNvSpPr>
          <p:nvPr>
            <p:ph type="sldNum" sz="quarter" idx="12"/>
          </p:nvPr>
        </p:nvSpPr>
        <p:spPr/>
        <p:txBody>
          <a:bodyPr/>
          <a:lstStyle/>
          <a:p>
            <a:fld id="{53A12E34-9016-4C12-AE30-8DD1DC1EA6BF}" type="slidenum">
              <a:rPr lang="el-GR" smtClean="0"/>
              <a:pPr/>
              <a:t>9</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Τρικάλων-2013</a:t>
            </a:r>
            <a:endParaRPr lang="el-GR" dirty="0"/>
          </a:p>
        </p:txBody>
      </p:sp>
    </p:spTree>
  </p:cSld>
  <p:clrMapOvr>
    <a:masterClrMapping/>
  </p:clrMapOvr>
  <p:transition advTm="15000">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161</TotalTime>
  <Words>821</Words>
  <Application>Microsoft Office PowerPoint</Application>
  <PresentationFormat>Προβολή στην οθόνη (4:3)</PresentationFormat>
  <Paragraphs>60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Διαστημικό</vt:lpstr>
      <vt:lpstr>ΒΥΖΑΝΤΙΟ  Η ΧΑΜΕΝΗ ΑΥΤΟΚΡΑΤΟΡΙΑ</vt:lpstr>
      <vt:lpstr>Η ΝΕΑ ΑΥΤΟΚΡΑΤΟΡΙΑ</vt:lpstr>
      <vt:lpstr>ΑΥΤΟΚΡΑΤΟΡΑΣ Κωνσταντινοσ</vt:lpstr>
      <vt:lpstr>ΚΩΝΣΤΑΝΤΙΝΟΥΠΟΛΗ</vt:lpstr>
      <vt:lpstr>ΑΓΙΑ ΣΟΦΙΑ</vt:lpstr>
      <vt:lpstr>ΔΙΑΤΡΟΦΗ ΣΤΟ ΒΥΖΑΝΤΙΟ</vt:lpstr>
      <vt:lpstr>ΙΟΥΣΤΙΝΙΑΝΟΣ - ΘΕΟΔΩΡΑ</vt:lpstr>
      <vt:lpstr>ΠΤΩΣΗ ΤΟΥ ΒΥΖΑΝΤΙΟΥ</vt:lpstr>
      <vt:lpstr>ΕΝΔΥΜΑΣΙΑ</vt:lpstr>
      <vt:lpstr>εικονομαχια</vt:lpstr>
      <vt:lpstr>ΣΧΟΛΙΑΣΜΟΣ ΤΑΙΝΙΑΣ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ΒΥΖΑΝΤΙΟ  Η ΧΑΜΕΝΗ ΑΥΤΟΚΡΑΤΟΡΙΑ</dc:title>
  <dc:creator>User</dc:creator>
  <cp:lastModifiedBy>.</cp:lastModifiedBy>
  <cp:revision>24</cp:revision>
  <dcterms:created xsi:type="dcterms:W3CDTF">2013-01-27T17:51:34Z</dcterms:created>
  <dcterms:modified xsi:type="dcterms:W3CDTF">2013-01-28T09:59:42Z</dcterms:modified>
</cp:coreProperties>
</file>