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77" r:id="rId2"/>
    <p:sldId id="256" r:id="rId3"/>
    <p:sldId id="257" r:id="rId4"/>
    <p:sldId id="258" r:id="rId5"/>
    <p:sldId id="259" r:id="rId6"/>
    <p:sldId id="260" r:id="rId7"/>
    <p:sldId id="266" r:id="rId8"/>
    <p:sldId id="267" r:id="rId9"/>
    <p:sldId id="261" r:id="rId10"/>
    <p:sldId id="263" r:id="rId11"/>
    <p:sldId id="264" r:id="rId12"/>
    <p:sldId id="268" r:id="rId13"/>
    <p:sldId id="269" r:id="rId14"/>
    <p:sldId id="270" r:id="rId15"/>
    <p:sldId id="272" r:id="rId16"/>
    <p:sldId id="273" r:id="rId17"/>
    <p:sldId id="274" r:id="rId18"/>
    <p:sldId id="275" r:id="rId19"/>
    <p:sldId id="276" r:id="rId2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Μεσαίο στυλ 2 - Έμφαση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487" autoAdjust="0"/>
    <p:restoredTop sz="94624" autoAdjust="0"/>
  </p:normalViewPr>
  <p:slideViewPr>
    <p:cSldViewPr>
      <p:cViewPr>
        <p:scale>
          <a:sx n="62" d="100"/>
          <a:sy n="62" d="100"/>
        </p:scale>
        <p:origin x="-1380" y="-2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BE864F-94E9-45FD-AAA8-92CA081D0C0C}" type="datetimeFigureOut">
              <a:rPr lang="el-GR" smtClean="0"/>
              <a:pPr/>
              <a:t>16/01/2013</a:t>
            </a:fld>
            <a:endParaRPr lang="el-GR" dirty="0"/>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A96C91-CA4D-4F6C-9A2F-22BB3101796C}" type="slidenum">
              <a:rPr lang="el-GR" smtClean="0"/>
              <a:pPr/>
              <a:t>‹#›</a:t>
            </a:fld>
            <a:endParaRPr lang="el-G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42A96C91-CA4D-4F6C-9A2F-22BB3101796C}" type="slidenum">
              <a:rPr lang="el-GR" smtClean="0"/>
              <a:pPr/>
              <a:t>2</a:t>
            </a:fld>
            <a:endParaRPr lang="el-G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8 - Υπότιτλος"/>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Τίτλος"/>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l-GR" smtClean="0"/>
              <a:t>Kλικ για επεξεργασία του τίτλου</a:t>
            </a:r>
            <a:endParaRPr kumimoji="0" lang="en-US"/>
          </a:p>
        </p:txBody>
      </p:sp>
      <p:cxnSp>
        <p:nvCxnSpPr>
          <p:cNvPr id="8" name="7 - Ευθεία γραμμή σύνδεσης"/>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 Ευθεία γραμμή σύνδεσης"/>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 Έλλειψη"/>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p>
        </p:txBody>
      </p:sp>
      <p:sp>
        <p:nvSpPr>
          <p:cNvPr id="15" name="14 - Θέση ημερομηνίας"/>
          <p:cNvSpPr>
            <a:spLocks noGrp="1"/>
          </p:cNvSpPr>
          <p:nvPr>
            <p:ph type="dt" sz="half" idx="10"/>
          </p:nvPr>
        </p:nvSpPr>
        <p:spPr/>
        <p:txBody>
          <a:bodyPr/>
          <a:lstStyle/>
          <a:p>
            <a:fld id="{4A49B9B2-D6CD-449E-A53B-5B814DC97D08}" type="datetime1">
              <a:rPr lang="el-GR" smtClean="0"/>
              <a:pPr/>
              <a:t>16/01/2013</a:t>
            </a:fld>
            <a:endParaRPr lang="el-GR" dirty="0"/>
          </a:p>
        </p:txBody>
      </p:sp>
      <p:sp>
        <p:nvSpPr>
          <p:cNvPr id="16" name="15 - Θέση αριθμού διαφάνειας"/>
          <p:cNvSpPr>
            <a:spLocks noGrp="1"/>
          </p:cNvSpPr>
          <p:nvPr>
            <p:ph type="sldNum" sz="quarter" idx="11"/>
          </p:nvPr>
        </p:nvSpPr>
        <p:spPr/>
        <p:txBody>
          <a:bodyPr/>
          <a:lstStyle/>
          <a:p>
            <a:fld id="{5BCC028F-BD7E-4124-8BBA-860C6648ED5B}" type="slidenum">
              <a:rPr lang="el-GR" smtClean="0"/>
              <a:pPr/>
              <a:t>‹#›</a:t>
            </a:fld>
            <a:endParaRPr lang="el-GR" dirty="0"/>
          </a:p>
        </p:txBody>
      </p:sp>
      <p:sp>
        <p:nvSpPr>
          <p:cNvPr id="17" name="16 - Θέση υποσέλιδου"/>
          <p:cNvSpPr>
            <a:spLocks noGrp="1"/>
          </p:cNvSpPr>
          <p:nvPr>
            <p:ph type="ftr" sz="quarter" idx="12"/>
          </p:nvPr>
        </p:nvSpPr>
        <p:spPr/>
        <p:txBody>
          <a:bodyPr/>
          <a:lstStyle/>
          <a:p>
            <a:r>
              <a:rPr lang="el-GR" smtClean="0"/>
              <a:t>3ο Γυμνάσιο Τρικάλων-Β΄παγκόσμιος πόλεμος</a:t>
            </a:r>
            <a:endParaRPr lang="el-GR" dirty="0"/>
          </a:p>
        </p:txBody>
      </p:sp>
    </p:spTree>
  </p:cSld>
  <p:clrMapOvr>
    <a:masterClrMapping/>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4264775-F639-4676-841B-B92C2BBF7FBC}" type="datetime1">
              <a:rPr lang="el-GR" smtClean="0"/>
              <a:pPr/>
              <a:t>16/01/2013</a:t>
            </a:fld>
            <a:endParaRPr lang="el-GR" dirty="0"/>
          </a:p>
        </p:txBody>
      </p:sp>
      <p:sp>
        <p:nvSpPr>
          <p:cNvPr id="5" name="4 - Θέση υποσέλιδου"/>
          <p:cNvSpPr>
            <a:spLocks noGrp="1"/>
          </p:cNvSpPr>
          <p:nvPr>
            <p:ph type="ftr" sz="quarter" idx="11"/>
          </p:nvPr>
        </p:nvSpPr>
        <p:spPr/>
        <p:txBody>
          <a:bodyPr/>
          <a:lstStyle/>
          <a:p>
            <a:r>
              <a:rPr lang="el-GR" smtClean="0"/>
              <a:t>3ο Γυμνάσιο Τρικάλων-Β΄παγκόσμιος πόλεμος</a:t>
            </a:r>
            <a:endParaRPr lang="el-GR" dirty="0"/>
          </a:p>
        </p:txBody>
      </p:sp>
      <p:sp>
        <p:nvSpPr>
          <p:cNvPr id="6" name="5 - Θέση αριθμού διαφάνειας"/>
          <p:cNvSpPr>
            <a:spLocks noGrp="1"/>
          </p:cNvSpPr>
          <p:nvPr>
            <p:ph type="sldNum" sz="quarter" idx="12"/>
          </p:nvPr>
        </p:nvSpPr>
        <p:spPr/>
        <p:txBody>
          <a:bodyPr/>
          <a:lstStyle/>
          <a:p>
            <a:fld id="{5BCC028F-BD7E-4124-8BBA-860C6648ED5B}" type="slidenum">
              <a:rPr lang="el-GR" smtClean="0"/>
              <a:pPr/>
              <a:t>‹#›</a:t>
            </a:fld>
            <a:endParaRPr lang="el-GR" dirty="0"/>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7AF49FD-647C-4598-BCF6-BC972F02863C}" type="datetime1">
              <a:rPr lang="el-GR" smtClean="0"/>
              <a:pPr/>
              <a:t>16/01/2013</a:t>
            </a:fld>
            <a:endParaRPr lang="el-GR" dirty="0"/>
          </a:p>
        </p:txBody>
      </p:sp>
      <p:sp>
        <p:nvSpPr>
          <p:cNvPr id="5" name="4 - Θέση υποσέλιδου"/>
          <p:cNvSpPr>
            <a:spLocks noGrp="1"/>
          </p:cNvSpPr>
          <p:nvPr>
            <p:ph type="ftr" sz="quarter" idx="11"/>
          </p:nvPr>
        </p:nvSpPr>
        <p:spPr/>
        <p:txBody>
          <a:bodyPr/>
          <a:lstStyle/>
          <a:p>
            <a:r>
              <a:rPr lang="el-GR" smtClean="0"/>
              <a:t>3ο Γυμνάσιο Τρικάλων-Β΄παγκόσμιος πόλεμος</a:t>
            </a:r>
            <a:endParaRPr lang="el-GR" dirty="0"/>
          </a:p>
        </p:txBody>
      </p:sp>
      <p:sp>
        <p:nvSpPr>
          <p:cNvPr id="6" name="5 - Θέση αριθμού διαφάνειας"/>
          <p:cNvSpPr>
            <a:spLocks noGrp="1"/>
          </p:cNvSpPr>
          <p:nvPr>
            <p:ph type="sldNum" sz="quarter" idx="12"/>
          </p:nvPr>
        </p:nvSpPr>
        <p:spPr/>
        <p:txBody>
          <a:bodyPr/>
          <a:lstStyle/>
          <a:p>
            <a:fld id="{5BCC028F-BD7E-4124-8BBA-860C6648ED5B}" type="slidenum">
              <a:rPr lang="el-GR" smtClean="0"/>
              <a:pPr/>
              <a:t>‹#›</a:t>
            </a:fld>
            <a:endParaRPr lang="el-GR" dirty="0"/>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9" name="8 - Θέση περιεχομένου"/>
          <p:cNvSpPr>
            <a:spLocks noGrp="1"/>
          </p:cNvSpPr>
          <p:nvPr>
            <p:ph idx="1"/>
          </p:nvPr>
        </p:nvSpPr>
        <p:spPr>
          <a:xfrm>
            <a:off x="457200" y="1524000"/>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4" name="13 - Θέση ημερομηνίας"/>
          <p:cNvSpPr>
            <a:spLocks noGrp="1"/>
          </p:cNvSpPr>
          <p:nvPr>
            <p:ph type="dt" sz="half" idx="14"/>
          </p:nvPr>
        </p:nvSpPr>
        <p:spPr/>
        <p:txBody>
          <a:bodyPr/>
          <a:lstStyle/>
          <a:p>
            <a:fld id="{8CE2FEDD-620A-4ECB-AA34-48AC735CEA45}" type="datetime1">
              <a:rPr lang="el-GR" smtClean="0"/>
              <a:pPr/>
              <a:t>16/01/2013</a:t>
            </a:fld>
            <a:endParaRPr lang="el-GR" dirty="0"/>
          </a:p>
        </p:txBody>
      </p:sp>
      <p:sp>
        <p:nvSpPr>
          <p:cNvPr id="15" name="14 - Θέση αριθμού διαφάνειας"/>
          <p:cNvSpPr>
            <a:spLocks noGrp="1"/>
          </p:cNvSpPr>
          <p:nvPr>
            <p:ph type="sldNum" sz="quarter" idx="15"/>
          </p:nvPr>
        </p:nvSpPr>
        <p:spPr/>
        <p:txBody>
          <a:bodyPr/>
          <a:lstStyle>
            <a:lvl1pPr algn="ctr">
              <a:defRPr/>
            </a:lvl1pPr>
          </a:lstStyle>
          <a:p>
            <a:fld id="{5BCC028F-BD7E-4124-8BBA-860C6648ED5B}" type="slidenum">
              <a:rPr lang="el-GR" smtClean="0"/>
              <a:pPr/>
              <a:t>‹#›</a:t>
            </a:fld>
            <a:endParaRPr lang="el-GR" dirty="0"/>
          </a:p>
        </p:txBody>
      </p:sp>
      <p:sp>
        <p:nvSpPr>
          <p:cNvPr id="16" name="15 - Θέση υποσέλιδου"/>
          <p:cNvSpPr>
            <a:spLocks noGrp="1"/>
          </p:cNvSpPr>
          <p:nvPr>
            <p:ph type="ftr" sz="quarter" idx="16"/>
          </p:nvPr>
        </p:nvSpPr>
        <p:spPr/>
        <p:txBody>
          <a:bodyPr/>
          <a:lstStyle/>
          <a:p>
            <a:r>
              <a:rPr lang="el-GR" smtClean="0"/>
              <a:t>3ο Γυμνάσιο Τρικάλων-Β΄παγκόσμιος πόλεμος</a:t>
            </a:r>
            <a:endParaRPr lang="el-GR" dirty="0"/>
          </a:p>
        </p:txBody>
      </p:sp>
      <p:sp>
        <p:nvSpPr>
          <p:cNvPr id="17" name="16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4" name="3 - Θέση ημερομηνίας"/>
          <p:cNvSpPr>
            <a:spLocks noGrp="1"/>
          </p:cNvSpPr>
          <p:nvPr>
            <p:ph type="dt" sz="half" idx="10"/>
          </p:nvPr>
        </p:nvSpPr>
        <p:spPr/>
        <p:txBody>
          <a:bodyPr/>
          <a:lstStyle/>
          <a:p>
            <a:fld id="{11EE49D1-1B50-4C89-AB1B-601399D8BDC8}" type="datetime1">
              <a:rPr lang="el-GR" smtClean="0"/>
              <a:pPr/>
              <a:t>16/01/2013</a:t>
            </a:fld>
            <a:endParaRPr lang="el-GR" dirty="0"/>
          </a:p>
        </p:txBody>
      </p:sp>
      <p:sp>
        <p:nvSpPr>
          <p:cNvPr id="5" name="4 - Θέση υποσέλιδου"/>
          <p:cNvSpPr>
            <a:spLocks noGrp="1"/>
          </p:cNvSpPr>
          <p:nvPr>
            <p:ph type="ftr" sz="quarter" idx="11"/>
          </p:nvPr>
        </p:nvSpPr>
        <p:spPr/>
        <p:txBody>
          <a:bodyPr/>
          <a:lstStyle/>
          <a:p>
            <a:r>
              <a:rPr lang="el-GR" smtClean="0"/>
              <a:t>3ο Γυμνάσιο Τρικάλων-Β΄παγκόσμιος πόλεμος</a:t>
            </a:r>
            <a:endParaRPr lang="el-GR" dirty="0"/>
          </a:p>
        </p:txBody>
      </p:sp>
      <p:sp>
        <p:nvSpPr>
          <p:cNvPr id="6" name="5 - Θέση αριθμού διαφάνειας"/>
          <p:cNvSpPr>
            <a:spLocks noGrp="1"/>
          </p:cNvSpPr>
          <p:nvPr>
            <p:ph type="sldNum" sz="quarter" idx="12"/>
          </p:nvPr>
        </p:nvSpPr>
        <p:spPr/>
        <p:txBody>
          <a:bodyPr/>
          <a:lstStyle/>
          <a:p>
            <a:fld id="{5BCC028F-BD7E-4124-8BBA-860C6648ED5B}" type="slidenum">
              <a:rPr lang="el-GR" smtClean="0"/>
              <a:pPr/>
              <a:t>‹#›</a:t>
            </a:fld>
            <a:endParaRPr lang="el-GR" dirty="0"/>
          </a:p>
        </p:txBody>
      </p:sp>
      <p:sp>
        <p:nvSpPr>
          <p:cNvPr id="2" name="1 - Τίτλος"/>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cxnSp>
        <p:nvCxnSpPr>
          <p:cNvPr id="7" name="6 - Ευθεία γραμμή σύνδεσης"/>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4 - Θέση ημερομηνίας"/>
          <p:cNvSpPr>
            <a:spLocks noGrp="1"/>
          </p:cNvSpPr>
          <p:nvPr>
            <p:ph type="dt" sz="half" idx="10"/>
          </p:nvPr>
        </p:nvSpPr>
        <p:spPr/>
        <p:txBody>
          <a:bodyPr/>
          <a:lstStyle/>
          <a:p>
            <a:fld id="{CF2DB2DF-EE69-49B3-B502-36730AA3CA4B}" type="datetime1">
              <a:rPr lang="el-GR" smtClean="0"/>
              <a:pPr/>
              <a:t>16/01/2013</a:t>
            </a:fld>
            <a:endParaRPr lang="el-GR" dirty="0"/>
          </a:p>
        </p:txBody>
      </p:sp>
      <p:sp>
        <p:nvSpPr>
          <p:cNvPr id="6" name="5 - Θέση υποσέλιδου"/>
          <p:cNvSpPr>
            <a:spLocks noGrp="1"/>
          </p:cNvSpPr>
          <p:nvPr>
            <p:ph type="ftr" sz="quarter" idx="11"/>
          </p:nvPr>
        </p:nvSpPr>
        <p:spPr/>
        <p:txBody>
          <a:bodyPr/>
          <a:lstStyle/>
          <a:p>
            <a:r>
              <a:rPr lang="el-GR" smtClean="0"/>
              <a:t>3ο Γυμνάσιο Τρικάλων-Β΄παγκόσμιος πόλεμος</a:t>
            </a:r>
            <a:endParaRPr lang="el-GR" dirty="0"/>
          </a:p>
        </p:txBody>
      </p:sp>
      <p:sp>
        <p:nvSpPr>
          <p:cNvPr id="7" name="6 - Θέση αριθμού διαφάνειας"/>
          <p:cNvSpPr>
            <a:spLocks noGrp="1"/>
          </p:cNvSpPr>
          <p:nvPr>
            <p:ph type="sldNum" sz="quarter" idx="12"/>
          </p:nvPr>
        </p:nvSpPr>
        <p:spPr/>
        <p:txBody>
          <a:bodyPr/>
          <a:lstStyle/>
          <a:p>
            <a:fld id="{5BCC028F-BD7E-4124-8BBA-860C6648ED5B}" type="slidenum">
              <a:rPr lang="el-GR" smtClean="0"/>
              <a:pPr/>
              <a:t>‹#›</a:t>
            </a:fld>
            <a:endParaRPr lang="el-GR" dirty="0"/>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11" name="10 - Θέση περιεχομένου"/>
          <p:cNvSpPr>
            <a:spLocks noGrp="1"/>
          </p:cNvSpPr>
          <p:nvPr>
            <p:ph sz="half" idx="1"/>
          </p:nvPr>
        </p:nvSpPr>
        <p:spPr>
          <a:xfrm>
            <a:off x="457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5BCC028F-BD7E-4124-8BBA-860C6648ED5B}" type="slidenum">
              <a:rPr lang="el-GR" smtClean="0"/>
              <a:pPr/>
              <a:t>‹#›</a:t>
            </a:fld>
            <a:endParaRPr lang="el-GR" dirty="0"/>
          </a:p>
        </p:txBody>
      </p:sp>
      <p:sp>
        <p:nvSpPr>
          <p:cNvPr id="8" name="7 - Θέση υποσέλιδου"/>
          <p:cNvSpPr>
            <a:spLocks noGrp="1"/>
          </p:cNvSpPr>
          <p:nvPr>
            <p:ph type="ftr" sz="quarter" idx="11"/>
          </p:nvPr>
        </p:nvSpPr>
        <p:spPr/>
        <p:txBody>
          <a:bodyPr/>
          <a:lstStyle/>
          <a:p>
            <a:r>
              <a:rPr lang="el-GR" smtClean="0"/>
              <a:t>3ο Γυμνάσιο Τρικάλων-Β΄παγκόσμιος πόλεμος</a:t>
            </a:r>
            <a:endParaRPr lang="el-GR" dirty="0"/>
          </a:p>
        </p:txBody>
      </p:sp>
      <p:sp>
        <p:nvSpPr>
          <p:cNvPr id="7" name="6 - Θέση ημερομηνίας"/>
          <p:cNvSpPr>
            <a:spLocks noGrp="1"/>
          </p:cNvSpPr>
          <p:nvPr>
            <p:ph type="dt" sz="half" idx="10"/>
          </p:nvPr>
        </p:nvSpPr>
        <p:spPr/>
        <p:txBody>
          <a:bodyPr/>
          <a:lstStyle/>
          <a:p>
            <a:fld id="{1F2B8957-B7C1-499A-B05A-72117A8DDC4D}" type="datetime1">
              <a:rPr lang="el-GR" smtClean="0"/>
              <a:pPr/>
              <a:t>16/01/2013</a:t>
            </a:fld>
            <a:endParaRPr lang="el-GR" dirty="0"/>
          </a:p>
        </p:txBody>
      </p:sp>
      <p:sp>
        <p:nvSpPr>
          <p:cNvPr id="3" name="2 - Θέση κειμένου"/>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32" name="31 - Θέση περιεχομένου"/>
          <p:cNvSpPr>
            <a:spLocks noGrp="1"/>
          </p:cNvSpPr>
          <p:nvPr>
            <p:ph sz="half" idx="2"/>
          </p:nvPr>
        </p:nvSpPr>
        <p:spPr>
          <a:xfrm>
            <a:off x="457200"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4" name="33 - Θέση περιεχομένου"/>
          <p:cNvSpPr>
            <a:spLocks noGrp="1"/>
          </p:cNvSpPr>
          <p:nvPr>
            <p:ph sz="quarter" idx="4"/>
          </p:nvPr>
        </p:nvSpPr>
        <p:spPr>
          <a:xfrm>
            <a:off x="4649788"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 name="1 - Τίτλος"/>
          <p:cNvSpPr>
            <a:spLocks noGrp="1"/>
          </p:cNvSpPr>
          <p:nvPr>
            <p:ph type="title"/>
          </p:nvPr>
        </p:nvSpPr>
        <p:spPr>
          <a:xfrm>
            <a:off x="457200" y="155448"/>
            <a:ext cx="8229600" cy="1143000"/>
          </a:xfrm>
        </p:spPr>
        <p:txBody>
          <a:bodyPr anchor="b" anchorCtr="0"/>
          <a:lstStyle>
            <a:lvl1pPr>
              <a:defRPr/>
            </a:lvl1pPr>
          </a:lstStyle>
          <a:p>
            <a:r>
              <a:rPr kumimoji="0" lang="el-GR" smtClean="0"/>
              <a:t>Kλικ για επεξεργασία του τίτλου</a:t>
            </a:r>
            <a:endParaRPr kumimoji="0" lang="en-US"/>
          </a:p>
        </p:txBody>
      </p:sp>
      <p:sp>
        <p:nvSpPr>
          <p:cNvPr id="12" name="11 - Θέση κειμένου"/>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cxnSp>
        <p:nvCxnSpPr>
          <p:cNvPr id="10" name="9 - Ευθεία γραμμή σύνδεσης"/>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 Ευθεία γραμμή σύνδεσης"/>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E142D33A-D16F-4F4A-8FF4-214FC715DF9C}" type="datetime1">
              <a:rPr lang="el-GR" smtClean="0"/>
              <a:pPr/>
              <a:t>16/01/2013</a:t>
            </a:fld>
            <a:endParaRPr lang="el-GR" dirty="0"/>
          </a:p>
        </p:txBody>
      </p:sp>
      <p:sp>
        <p:nvSpPr>
          <p:cNvPr id="4" name="3 - Θέση υποσέλιδου"/>
          <p:cNvSpPr>
            <a:spLocks noGrp="1"/>
          </p:cNvSpPr>
          <p:nvPr>
            <p:ph type="ftr" sz="quarter" idx="11"/>
          </p:nvPr>
        </p:nvSpPr>
        <p:spPr/>
        <p:txBody>
          <a:bodyPr/>
          <a:lstStyle/>
          <a:p>
            <a:r>
              <a:rPr lang="el-GR" smtClean="0"/>
              <a:t>3ο Γυμνάσιο Τρικάλων-Β΄παγκόσμιος πόλεμος</a:t>
            </a:r>
            <a:endParaRPr lang="el-GR" dirty="0"/>
          </a:p>
        </p:txBody>
      </p:sp>
      <p:sp>
        <p:nvSpPr>
          <p:cNvPr id="5" name="4 - Θέση αριθμού διαφάνειας"/>
          <p:cNvSpPr>
            <a:spLocks noGrp="1"/>
          </p:cNvSpPr>
          <p:nvPr>
            <p:ph type="sldNum" sz="quarter" idx="12"/>
          </p:nvPr>
        </p:nvSpPr>
        <p:spPr/>
        <p:txBody>
          <a:bodyPr/>
          <a:lstStyle/>
          <a:p>
            <a:fld id="{5BCC028F-BD7E-4124-8BBA-860C6648ED5B}" type="slidenum">
              <a:rPr lang="el-GR" smtClean="0"/>
              <a:pPr/>
              <a:t>‹#›</a:t>
            </a:fld>
            <a:endParaRPr lang="el-GR" dirty="0"/>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79A1A9B5-CE13-4139-B071-45D5DEFCD371}" type="datetime1">
              <a:rPr lang="el-GR" smtClean="0"/>
              <a:pPr/>
              <a:t>16/01/2013</a:t>
            </a:fld>
            <a:endParaRPr lang="el-GR" dirty="0"/>
          </a:p>
        </p:txBody>
      </p:sp>
      <p:sp>
        <p:nvSpPr>
          <p:cNvPr id="3" name="2 - Θέση υποσέλιδου"/>
          <p:cNvSpPr>
            <a:spLocks noGrp="1"/>
          </p:cNvSpPr>
          <p:nvPr>
            <p:ph type="ftr" sz="quarter" idx="11"/>
          </p:nvPr>
        </p:nvSpPr>
        <p:spPr/>
        <p:txBody>
          <a:bodyPr/>
          <a:lstStyle/>
          <a:p>
            <a:r>
              <a:rPr lang="el-GR" smtClean="0"/>
              <a:t>3ο Γυμνάσιο Τρικάλων-Β΄παγκόσμιος πόλεμος</a:t>
            </a:r>
            <a:endParaRPr lang="el-GR" dirty="0"/>
          </a:p>
        </p:txBody>
      </p:sp>
      <p:sp>
        <p:nvSpPr>
          <p:cNvPr id="4" name="3 - Θέση αριθμού διαφάνειας"/>
          <p:cNvSpPr>
            <a:spLocks noGrp="1"/>
          </p:cNvSpPr>
          <p:nvPr>
            <p:ph type="sldNum" sz="quarter" idx="12"/>
          </p:nvPr>
        </p:nvSpPr>
        <p:spPr/>
        <p:txBody>
          <a:bodyPr/>
          <a:lstStyle/>
          <a:p>
            <a:fld id="{5BCC028F-BD7E-4124-8BBA-860C6648ED5B}" type="slidenum">
              <a:rPr lang="el-GR" smtClean="0"/>
              <a:pPr/>
              <a:t>‹#›</a:t>
            </a:fld>
            <a:endParaRPr lang="el-GR" dirty="0"/>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9" name="28 - Θέση περιεχομένου"/>
          <p:cNvSpPr>
            <a:spLocks noGrp="1"/>
          </p:cNvSpPr>
          <p:nvPr>
            <p:ph sz="quarter" idx="1"/>
          </p:nvPr>
        </p:nvSpPr>
        <p:spPr>
          <a:xfrm>
            <a:off x="457200" y="457200"/>
            <a:ext cx="6248400" cy="5715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 name="2 - Θέση κειμένου"/>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31" name="30 - Τίτλος"/>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8" name="7 - Θέση ημερομηνίας"/>
          <p:cNvSpPr>
            <a:spLocks noGrp="1"/>
          </p:cNvSpPr>
          <p:nvPr>
            <p:ph type="dt" sz="half" idx="14"/>
          </p:nvPr>
        </p:nvSpPr>
        <p:spPr/>
        <p:txBody>
          <a:bodyPr/>
          <a:lstStyle/>
          <a:p>
            <a:fld id="{EE683A26-3F85-43AB-8F2E-9A038AA86BE4}" type="datetime1">
              <a:rPr lang="el-GR" smtClean="0"/>
              <a:pPr/>
              <a:t>16/01/2013</a:t>
            </a:fld>
            <a:endParaRPr lang="el-GR" dirty="0"/>
          </a:p>
        </p:txBody>
      </p:sp>
      <p:sp>
        <p:nvSpPr>
          <p:cNvPr id="9" name="8 - Θέση αριθμού διαφάνειας"/>
          <p:cNvSpPr>
            <a:spLocks noGrp="1"/>
          </p:cNvSpPr>
          <p:nvPr>
            <p:ph type="sldNum" sz="quarter" idx="15"/>
          </p:nvPr>
        </p:nvSpPr>
        <p:spPr/>
        <p:txBody>
          <a:bodyPr/>
          <a:lstStyle/>
          <a:p>
            <a:fld id="{5BCC028F-BD7E-4124-8BBA-860C6648ED5B}" type="slidenum">
              <a:rPr lang="el-GR" smtClean="0"/>
              <a:pPr/>
              <a:t>‹#›</a:t>
            </a:fld>
            <a:endParaRPr lang="el-GR" dirty="0"/>
          </a:p>
        </p:txBody>
      </p:sp>
      <p:sp>
        <p:nvSpPr>
          <p:cNvPr id="10" name="9 - Θέση υποσέλιδου"/>
          <p:cNvSpPr>
            <a:spLocks noGrp="1"/>
          </p:cNvSpPr>
          <p:nvPr>
            <p:ph type="ftr" sz="quarter" idx="16"/>
          </p:nvPr>
        </p:nvSpPr>
        <p:spPr/>
        <p:txBody>
          <a:bodyPr/>
          <a:lstStyle/>
          <a:p>
            <a:r>
              <a:rPr lang="el-GR" smtClean="0"/>
              <a:t>3ο Γυμνάσιο Τρικάλων-Β΄παγκόσμιος πόλεμος</a:t>
            </a:r>
            <a:endParaRPr lang="el-GR" dirty="0"/>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l-GR" dirty="0"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8" name="7 - Θέση ημερομηνίας"/>
          <p:cNvSpPr>
            <a:spLocks noGrp="1"/>
          </p:cNvSpPr>
          <p:nvPr>
            <p:ph type="dt" sz="half" idx="10"/>
          </p:nvPr>
        </p:nvSpPr>
        <p:spPr/>
        <p:txBody>
          <a:bodyPr/>
          <a:lstStyle/>
          <a:p>
            <a:fld id="{5214C897-0AEF-42EF-B1F6-7DC8D1B1856B}" type="datetime1">
              <a:rPr lang="el-GR" smtClean="0"/>
              <a:pPr/>
              <a:t>16/01/2013</a:t>
            </a:fld>
            <a:endParaRPr lang="el-GR" dirty="0"/>
          </a:p>
        </p:txBody>
      </p:sp>
      <p:sp>
        <p:nvSpPr>
          <p:cNvPr id="9" name="8 - Θέση αριθμού διαφάνειας"/>
          <p:cNvSpPr>
            <a:spLocks noGrp="1"/>
          </p:cNvSpPr>
          <p:nvPr>
            <p:ph type="sldNum" sz="quarter" idx="11"/>
          </p:nvPr>
        </p:nvSpPr>
        <p:spPr/>
        <p:txBody>
          <a:bodyPr/>
          <a:lstStyle/>
          <a:p>
            <a:fld id="{5BCC028F-BD7E-4124-8BBA-860C6648ED5B}" type="slidenum">
              <a:rPr lang="el-GR" smtClean="0"/>
              <a:pPr/>
              <a:t>‹#›</a:t>
            </a:fld>
            <a:endParaRPr lang="el-GR" dirty="0"/>
          </a:p>
        </p:txBody>
      </p:sp>
      <p:sp>
        <p:nvSpPr>
          <p:cNvPr id="10" name="9 - Θέση υποσέλιδου"/>
          <p:cNvSpPr>
            <a:spLocks noGrp="1"/>
          </p:cNvSpPr>
          <p:nvPr>
            <p:ph type="ftr" sz="quarter" idx="12"/>
          </p:nvPr>
        </p:nvSpPr>
        <p:spPr/>
        <p:txBody>
          <a:bodyPr/>
          <a:lstStyle/>
          <a:p>
            <a:r>
              <a:rPr lang="el-GR" smtClean="0"/>
              <a:t>3ο Γυμνάσιο Τρικάλων-Β΄παγκόσμιος πόλεμος</a:t>
            </a:r>
            <a:endParaRPr lang="el-GR" dirty="0"/>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 Θέση κειμένου"/>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4EDFB43D-412E-4F02-9194-01771A041B43}" type="datetime1">
              <a:rPr lang="el-GR" smtClean="0"/>
              <a:pPr/>
              <a:t>16/01/2013</a:t>
            </a:fld>
            <a:endParaRPr lang="el-GR" dirty="0"/>
          </a:p>
        </p:txBody>
      </p:sp>
      <p:sp>
        <p:nvSpPr>
          <p:cNvPr id="10" name="9 - Θέση υποσέλιδου"/>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r>
              <a:rPr lang="el-GR" smtClean="0"/>
              <a:t>3ο Γυμνάσιο Τρικάλων-Β΄παγκόσμιος πόλεμος</a:t>
            </a:r>
            <a:endParaRPr lang="el-GR" dirty="0"/>
          </a:p>
        </p:txBody>
      </p:sp>
      <p:sp>
        <p:nvSpPr>
          <p:cNvPr id="22" name="21 - Θέση αριθμού διαφάνειας"/>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5BCC028F-BD7E-4124-8BBA-860C6648ED5B}" type="slidenum">
              <a:rPr lang="el-GR" smtClean="0"/>
              <a:pPr/>
              <a:t>‹#›</a:t>
            </a:fld>
            <a:endParaRPr lang="el-GR" dirty="0"/>
          </a:p>
        </p:txBody>
      </p:sp>
      <p:sp>
        <p:nvSpPr>
          <p:cNvPr id="5" name="4 - Θέση τίτλου"/>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l-GR" smtClean="0"/>
              <a:t>Kλικ για επεξεργασία του τίτλου</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edge/>
  </p:transition>
  <p:hf hdr="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3gym-trikal.tri.sch.gr/" TargetMode="External"/><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hyperlink" Target="mailto:mail@3gym-trikal.tri.sch.gr"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el.wikipedia.org/wiki/1945" TargetMode="External"/><Relationship Id="rId2" Type="http://schemas.openxmlformats.org/officeDocument/2006/relationships/hyperlink" Target="http://el.wikipedia.org/wiki/22_%CE%91%CF%80%CF%81%CE%B9%CE%BB%CE%AF%CE%BF%CF%85" TargetMode="External"/><Relationship Id="rId1" Type="http://schemas.openxmlformats.org/officeDocument/2006/relationships/slideLayout" Target="../slideLayouts/slideLayout7.xml"/><Relationship Id="rId4" Type="http://schemas.openxmlformats.org/officeDocument/2006/relationships/hyperlink" Target="http://el.wikipedia.org/wiki/SS"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el.wikipedia.org/w/index.php?title=%CE%88%CF%81%CE%B9%CF%87_%CE%9A%CE%AD%CE%BC%CF%80%CE%BA%CE%B1&amp;action=edit&amp;redlink=1" TargetMode="External"/><Relationship Id="rId13" Type="http://schemas.openxmlformats.org/officeDocument/2006/relationships/hyperlink" Target="http://el.wikipedia.org/wiki/KGB" TargetMode="External"/><Relationship Id="rId3" Type="http://schemas.openxmlformats.org/officeDocument/2006/relationships/hyperlink" Target="http://el.wikipedia.org/wiki/%CE%9A%CF%8C%CE%BA%CE%BA%CE%B9%CE%BD%CE%BF%CF%82_%CE%A3%CF%84%CF%81%CE%B1%CF%84%CF%8C%CF%82" TargetMode="External"/><Relationship Id="rId7" Type="http://schemas.openxmlformats.org/officeDocument/2006/relationships/hyperlink" Target="http://el.wikipedia.org/wiki/%CE%9C%CE%AC%CF%81%CF%84%CE%B9%CE%BD_%CE%9C%CF%80%CF%8C%CF%81%CE%BC%CE%B1%CE%BD" TargetMode="External"/><Relationship Id="rId12" Type="http://schemas.openxmlformats.org/officeDocument/2006/relationships/hyperlink" Target="http://el.wikipedia.org/wiki/%CE%9C%CE%B1%CE%B3%CE%B4%CE%B5%CE%BC%CE%B2%CE%BF%CF%8D%CF%81%CE%B3%CE%BF" TargetMode="External"/><Relationship Id="rId2" Type="http://schemas.openxmlformats.org/officeDocument/2006/relationships/hyperlink" Target="http://el.wikipedia.org/wiki/%CE%9A%CE%B1%CF%84%CE%B1%CF%86%CF%8D%CE%B3%CE%B9%CE%BF_%CF%84%CE%BF%CF%85_%CE%A7%CE%AF%CF%84%CE%BB%CE%B5%CF%81" TargetMode="External"/><Relationship Id="rId16" Type="http://schemas.openxmlformats.org/officeDocument/2006/relationships/hyperlink" Target="http://el.wikipedia.org/wiki/1990" TargetMode="External"/><Relationship Id="rId1" Type="http://schemas.openxmlformats.org/officeDocument/2006/relationships/slideLayout" Target="../slideLayouts/slideLayout7.xml"/><Relationship Id="rId6" Type="http://schemas.openxmlformats.org/officeDocument/2006/relationships/hyperlink" Target="http://el.wikipedia.org/wiki/%CE%95%CF%8D%CE%B1_%CE%9C%CF%80%CF%81%CE%AC%CE%BF%CF%85%CE%BD" TargetMode="External"/><Relationship Id="rId11" Type="http://schemas.openxmlformats.org/officeDocument/2006/relationships/hyperlink" Target="http://el.wikipedia.org/wiki/%CE%91%CE%BD%CE%B1%CF%84%CE%BF%CE%BB%CE%B9%CE%BA%CE%AE_%CE%93%CE%B5%CF%81%CE%BC%CE%B1%CE%BD%CE%AF%CE%B1" TargetMode="External"/><Relationship Id="rId5" Type="http://schemas.openxmlformats.org/officeDocument/2006/relationships/hyperlink" Target="http://el.wikipedia.org/wiki/29_%CE%91%CF%80%CF%81%CE%B9%CE%BB%CE%AF%CE%BF%CF%85" TargetMode="External"/><Relationship Id="rId15" Type="http://schemas.openxmlformats.org/officeDocument/2006/relationships/hyperlink" Target="http://el.wikipedia.org/wiki/%CE%88%CE%BB%CE%B2%CE%B1%CF%82" TargetMode="External"/><Relationship Id="rId10" Type="http://schemas.openxmlformats.org/officeDocument/2006/relationships/hyperlink" Target="http://el.wikipedia.org/w/index.php?title=%CE%8C%CF%84%CF%84%CE%BF_%CE%93%CE%BA%CE%AF%CE%BD%CF%83%CE%B5&amp;action=edit&amp;redlink=1" TargetMode="External"/><Relationship Id="rId4" Type="http://schemas.openxmlformats.org/officeDocument/2006/relationships/hyperlink" Target="http://el.wikipedia.org/wiki/%CE%91%CF%85%CF%84%CE%BF%CE%BA%CF%84%CE%BF%CE%BD%CE%AF%CE%B1" TargetMode="External"/><Relationship Id="rId9" Type="http://schemas.openxmlformats.org/officeDocument/2006/relationships/hyperlink" Target="http://el.wikipedia.org/w/index.php?title=%CE%A7%CE%AC%CE%B9%CE%BD%CF%84%CF%82_%CE%9B%CE%AF%CE%B3%CE%BA%CE%B5&amp;action=edit&amp;redlink=1" TargetMode="External"/><Relationship Id="rId14" Type="http://schemas.openxmlformats.org/officeDocument/2006/relationships/hyperlink" Target="http://el.wikipedia.org/w/index.php?title=%CE%93%CE%B9%CE%BF%CF%8D%CF%81%CE%B9_%CE%92%CE%BB%CE%B1%CE%BD%CF%84%CE%B9%CE%BC%CE%AF%CF%81%CE%BF%CE%B2%CE%B9%CF%84%CF%82_%CE%91%CE%BD%CF%84%CF%81%CF%8C%CF%80%CE%BF%CF%86&amp;action=edit&amp;redlink=1"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el.wikipedia.org/wiki/%CE%9D%CE%B1%CE%B6%CE%B9%CF%83%CF%84%CE%B9%CE%BA%CE%AC_%CF%83%CF%84%CF%81%CE%B1%CF%84%CF%8C%CF%80%CE%B5%CE%B4%CE%B1_%CF%83%CF%85%CE%B3%CE%BA%CE%AD%CE%BD%CF%84%CF%81%CF%89%CF%83%CE%B7%CF%82" TargetMode="External"/><Relationship Id="rId2" Type="http://schemas.openxmlformats.org/officeDocument/2006/relationships/hyperlink" Target="http://el.wikipedia.org/wiki/%CE%A7%CE%AF%CF%84%CE%BB%CE%B5%CF%81"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8" Type="http://schemas.openxmlformats.org/officeDocument/2006/relationships/hyperlink" Target="http://el.wikipedia.org/wiki/%CE%9A%CE%BF%CE%BC%CE%BC%CE%B1%CE%BD%CF%84%CE%B1%CF%84%CE%BF%CF%8D%CF%81" TargetMode="External"/><Relationship Id="rId3" Type="http://schemas.openxmlformats.org/officeDocument/2006/relationships/hyperlink" Target="http://el.wikipedia.org/wiki/1942" TargetMode="External"/><Relationship Id="rId7" Type="http://schemas.openxmlformats.org/officeDocument/2006/relationships/hyperlink" Target="http://el.wikipedia.org/wiki/%CE%95%CE%B2%CF%81%CE%B1%CE%AF%CE%BF%CE%B9" TargetMode="External"/><Relationship Id="rId2" Type="http://schemas.openxmlformats.org/officeDocument/2006/relationships/hyperlink" Target="http://el.wikipedia.org/wiki/%CE%A1%CE%AC%CE%B9%CE%BD%CF%87%CE%B1%CF%81%CE%BD%CF%84_%CE%A7%CE%AC%CE%B9%CE%BD%CF%84%CF%81%CE%B9%CF%87" TargetMode="External"/><Relationship Id="rId1" Type="http://schemas.openxmlformats.org/officeDocument/2006/relationships/slideLayout" Target="../slideLayouts/slideLayout7.xml"/><Relationship Id="rId6" Type="http://schemas.openxmlformats.org/officeDocument/2006/relationships/hyperlink" Target="http://el.wikipedia.org/wiki/%CE%A7%CE%AF%CE%BC%CE%BB%CE%B5%CF%81" TargetMode="External"/><Relationship Id="rId11" Type="http://schemas.openxmlformats.org/officeDocument/2006/relationships/hyperlink" Target="http://el.wikipedia.org/w/index.php?title=%CE%A3%CE%BA%CE%BF%CF%80%CE%B5%CF%85%CF%84%CE%AE%CF%81%CE%B9%CE%BF_%CF%84%CE%B7%CF%82_%CE%9A%CE%B1%CE%B9%CF%83%CE%B1%CF%81%CE%B9%CE%B1%CE%BD%CE%AE%CF%82&amp;action=edit&amp;redlink=1" TargetMode="External"/><Relationship Id="rId5" Type="http://schemas.openxmlformats.org/officeDocument/2006/relationships/hyperlink" Target="http://el.wikipedia.org/wiki/%CE%A3%CE%BF%CF%85%CF%84%CF%83%CF%83%CF%84%CE%AC%CF%86%CF%86%CE%B5%CE%BB" TargetMode="External"/><Relationship Id="rId10" Type="http://schemas.openxmlformats.org/officeDocument/2006/relationships/hyperlink" Target="http://el.wikipedia.org/wiki/%CE%91%CE%B8%CE%AE%CE%BD%CE%B1" TargetMode="External"/><Relationship Id="rId4" Type="http://schemas.openxmlformats.org/officeDocument/2006/relationships/hyperlink" Target="http://el.wikipedia.org/wiki/%CE%A0%CF%81%CE%AC%CE%B3%CE%B1" TargetMode="External"/><Relationship Id="rId9" Type="http://schemas.openxmlformats.org/officeDocument/2006/relationships/hyperlink" Target="http://el.wikipedia.org/wiki/%CE%A3%CF%84%CF%81%CE%B1%CF%84%CF%8C%CF%80%CE%B5%CE%B4%CE%BF_%CF%83%CF%85%CE%B3%CE%BA%CE%AD%CE%BD%CF%84%CF%81%CF%89%CF%83%CE%B7%CF%82_%CE%A7%CE%B1%CF%8A%CE%B4%CE%B1%CF%81%CE%AF%CE%BF%CF%85"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el.wikipedia.org/wiki/21_%CE%9C%CE%B1%CE%90%CE%BF%CF%85" TargetMode="External"/><Relationship Id="rId2" Type="http://schemas.openxmlformats.org/officeDocument/2006/relationships/hyperlink" Target="http://el.wikipedia.org/wiki/%CE%A7%CE%AF%CE%BC%CE%BB%CE%B5%CF%81" TargetMode="External"/><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hyperlink" Target="http://el.wikipedia.org/wiki/1945" TargetMode="External"/></Relationships>
</file>

<file path=ppt/slides/_rels/slide17.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hyperlink" Target="http://el.wikipedia.org/wiki/%CE%9C%CE%B5%CE%B3%CE%AC%CE%BB%CE%B5%CF%82_%CE%94%CF%85%CE%BD%CE%AC%CE%BC%CE%B5%CE%B9%CF%82" TargetMode="External"/><Relationship Id="rId7" Type="http://schemas.openxmlformats.org/officeDocument/2006/relationships/hyperlink" Target="http://el.wikipedia.org/wiki/%CE%95%CE%B3%CE%BA%CE%BB%CE%B7%CE%BC%CE%B1%CF%84%CE%AF%CE%B1%CF%82_%CF%80%CE%BF%CE%BB%CE%AD%CE%BC%CE%BF%CF%85" TargetMode="External"/><Relationship Id="rId2" Type="http://schemas.openxmlformats.org/officeDocument/2006/relationships/hyperlink" Target="http://el.wikipedia.org/wiki/%CE%94%CE%B9%CE%AC%CF%83%CE%BA%CE%B5%CF%88%CE%B7_%CF%84%CE%BF%CF%85_%CE%A0%CF%8C%CF%84%CF%83%CE%B4%CE%B1%CE%BC" TargetMode="External"/><Relationship Id="rId1" Type="http://schemas.openxmlformats.org/officeDocument/2006/relationships/slideLayout" Target="../slideLayouts/slideLayout7.xml"/><Relationship Id="rId6" Type="http://schemas.openxmlformats.org/officeDocument/2006/relationships/hyperlink" Target="http://el.wikipedia.org/wiki/%CE%A3%CF%84%CE%AC%CE%BB%CE%B9%CE%BD" TargetMode="External"/><Relationship Id="rId5" Type="http://schemas.openxmlformats.org/officeDocument/2006/relationships/hyperlink" Target="http://el.wikipedia.org/wiki/%CE%A4%CF%83%CF%8E%CF%81%CF%84%CF%83%CE%B9%CE%BB" TargetMode="External"/><Relationship Id="rId4" Type="http://schemas.openxmlformats.org/officeDocument/2006/relationships/hyperlink" Target="http://el.wikipedia.org/wiki/%CE%A7%CE%AC%CF%81%CF%81%CF%85_%CE%A4%CF%81%CE%BF%CF%8D%CE%BC%CE%B1%CE%BD"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el.wikipedia.org/wiki/1945" TargetMode="External"/><Relationship Id="rId13" Type="http://schemas.openxmlformats.org/officeDocument/2006/relationships/hyperlink" Target="http://el.wikipedia.org/wiki/%CE%9A%CE%B1%CE%B3%CE%BA%CE%B5%CE%BB%CE%AC%CF%81%CE%B9%CE%BF%CF%82" TargetMode="External"/><Relationship Id="rId3" Type="http://schemas.openxmlformats.org/officeDocument/2006/relationships/hyperlink" Target="http://el.wikipedia.org/wiki/%CE%93%CE%B5%CF%81%CE%BC%CE%B1%CE%BD%CE%B9%CE%BA%CE%AE_%CE%B3%CE%BB%CF%8E%CF%83%CF%83%CE%B1" TargetMode="External"/><Relationship Id="rId7" Type="http://schemas.openxmlformats.org/officeDocument/2006/relationships/hyperlink" Target="http://el.wikipedia.org/wiki/30_%CE%91%CF%80%CF%81%CE%B9%CE%BB%CE%AF%CE%BF%CF%85" TargetMode="External"/><Relationship Id="rId12" Type="http://schemas.openxmlformats.org/officeDocument/2006/relationships/hyperlink" Target="http://el.wikipedia.org/wiki/1933" TargetMode="Externa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hyperlink" Target="http://el.wikipedia.org/wiki/1889" TargetMode="External"/><Relationship Id="rId11" Type="http://schemas.openxmlformats.org/officeDocument/2006/relationships/hyperlink" Target="http://el.wikipedia.org/wiki/%CE%9D%CE%B1%CE%B6%CE%B9%CF%83%CF%84%CE%B9%CE%BA%CE%AE_%CE%93%CE%B5%CF%81%CE%BC%CE%B1%CE%BD%CE%AF%CE%B1" TargetMode="External"/><Relationship Id="rId5" Type="http://schemas.openxmlformats.org/officeDocument/2006/relationships/hyperlink" Target="http://el.wikipedia.org/wiki/20_%CE%91%CF%80%CF%81%CE%B9%CE%BB%CE%AF%CE%BF%CF%85" TargetMode="External"/><Relationship Id="rId15" Type="http://schemas.openxmlformats.org/officeDocument/2006/relationships/hyperlink" Target="http://el.wikipedia.org/wiki/%CE%A4%CF%81%CE%AF%CF%84%CE%BF_%CE%A1%CE%AC%CE%B9%CF%87" TargetMode="External"/><Relationship Id="rId10" Type="http://schemas.openxmlformats.org/officeDocument/2006/relationships/hyperlink" Target="http://el.wikipedia.org/wiki/%CE%94%CE%B9%CE%BA%CF%84%CE%AC%CF%84%CE%BF%CF%81%CE%B1%CF%82" TargetMode="External"/><Relationship Id="rId4" Type="http://schemas.openxmlformats.org/officeDocument/2006/relationships/hyperlink" Target="http://el.wikipedia.org/wiki/%CE%A6%CF%8D%CF%81%CE%B5%CF%81" TargetMode="External"/><Relationship Id="rId9" Type="http://schemas.openxmlformats.org/officeDocument/2006/relationships/hyperlink" Target="http://el.wikipedia.org/wiki/%CE%95%CE%B8%CE%BD%CE%B9%CE%BA%CE%BF%CF%83%CE%BF%CF%83%CE%B9%CE%B1%CE%BB%CE%B9%CF%83%CF%84%CE%B9%CE%BA%CF%8C_%CE%93%CE%B5%CF%81%CE%BC%CE%B1%CE%BD%CE%B9%CE%BA%CF%8C_%CE%95%CF%81%CE%B3%CE%B1%CF%84%CE%B9%CE%BA%CF%8C_%CE%9A%CF%8C%CE%BC%CE%BC%CE%B1" TargetMode="External"/><Relationship Id="rId14" Type="http://schemas.openxmlformats.org/officeDocument/2006/relationships/hyperlink" Target="http://el.wikipedia.org/wiki/1934"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el.wikipedia.org/wiki/%CE%95%CE%B2%CF%81%CE%B1%CE%AF%CE%BF%CE%B9" TargetMode="External"/><Relationship Id="rId2" Type="http://schemas.openxmlformats.org/officeDocument/2006/relationships/hyperlink" Target="http://el.wikipedia.org/wiki/%CE%95%CE%B8%CE%BD%CE%B9%CE%BA%CE%BF%CF%83%CE%BF%CF%83%CE%B9%CE%B1%CE%BB%CE%B9%CF%83%CE%BC%CF%8C%CF%82" TargetMode="External"/><Relationship Id="rId1" Type="http://schemas.openxmlformats.org/officeDocument/2006/relationships/slideLayout" Target="../slideLayouts/slideLayout7.xml"/><Relationship Id="rId5" Type="http://schemas.openxmlformats.org/officeDocument/2006/relationships/hyperlink" Target="http://el.wikipedia.org/wiki/%CE%A8%CF%85%CF%87%CF%81%CF%8C%CF%82_%CE%A0%CF%8C%CE%BB%CE%B5%CE%BC%CE%BF%CF%82" TargetMode="External"/><Relationship Id="rId4" Type="http://schemas.openxmlformats.org/officeDocument/2006/relationships/hyperlink" Target="http://el.wikipedia.org/wiki/%CE%94%CE%B5%CF%8D%CF%84%CE%B5%CF%81%CE%BF%CF%82_%CE%A0%CE%B1%CE%B3%CE%BA%CF%8C%CF%83%CE%BC%CE%B9%CE%BF%CF%82_%CE%A0%CF%8C%CE%BB%CE%B5%CE%BC%CE%BF%CF%82"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el.wikipedia.org/wiki/%CE%95%CF%85%CF%81%CF%8E%CF%80%CE%B7" TargetMode="External"/><Relationship Id="rId13" Type="http://schemas.openxmlformats.org/officeDocument/2006/relationships/hyperlink" Target="http://el.wikipedia.org/wiki/%CE%9A%CE%B1%CF%84%CE%B1%CF%86%CF%8D%CE%B3%CE%B9%CE%BF_%CF%84%CE%BF%CF%85_%CE%A7%CE%AF%CF%84%CE%BB%CE%B5%CF%81" TargetMode="External"/><Relationship Id="rId3" Type="http://schemas.openxmlformats.org/officeDocument/2006/relationships/hyperlink" Target="http://el.wikipedia.org/wiki/%CE%9D%CF%84%CE%AC%CE%BD%CF%84%CF%83%CE%B9%CF%87" TargetMode="External"/><Relationship Id="rId7" Type="http://schemas.openxmlformats.org/officeDocument/2006/relationships/hyperlink" Target="http://el.wikipedia.org/wiki/Blitzkrieg" TargetMode="External"/><Relationship Id="rId12" Type="http://schemas.openxmlformats.org/officeDocument/2006/relationships/hyperlink" Target="http://el.wikipedia.org/wiki/%CE%92%CE%B5%CF%81%CE%BF%CE%BB%CE%AF%CE%BD%CE%BF" TargetMode="External"/><Relationship Id="rId2" Type="http://schemas.openxmlformats.org/officeDocument/2006/relationships/hyperlink" Target="http://el.wikipedia.org/wiki/%CE%A0%CE%BF%CE%BB%CF%89%CE%BD%CE%AF%CE%B1" TargetMode="External"/><Relationship Id="rId1" Type="http://schemas.openxmlformats.org/officeDocument/2006/relationships/slideLayout" Target="../slideLayouts/slideLayout7.xml"/><Relationship Id="rId6" Type="http://schemas.openxmlformats.org/officeDocument/2006/relationships/hyperlink" Target="http://el.wikipedia.org/wiki/%CE%92%CE%84_%CE%A0%CE%B1%CE%B3%CE%BA%CF%8C%CF%83%CE%BC%CE%B9%CE%BF%CF%82_%CE%A0%CF%8C%CE%BB%CE%B5%CE%BC%CE%BF%CF%82" TargetMode="External"/><Relationship Id="rId11" Type="http://schemas.openxmlformats.org/officeDocument/2006/relationships/hyperlink" Target="http://el.wikipedia.org/wiki/%CE%94%CE%B5%CF%8D%CF%84%CE%B5%CF%81%CE%B7_%CE%BC%CE%AC%CF%87%CE%B7_%CF%84%CE%BF%CF%85_%CE%95%CE%BB_%CE%91%CE%BB%CE%B1%CE%BC%CE%AD%CE%B9%CE%BD" TargetMode="External"/><Relationship Id="rId5" Type="http://schemas.openxmlformats.org/officeDocument/2006/relationships/hyperlink" Target="http://el.wikipedia.org/wiki/1939" TargetMode="External"/><Relationship Id="rId10" Type="http://schemas.openxmlformats.org/officeDocument/2006/relationships/hyperlink" Target="http://el.wikipedia.org/wiki/%CE%9C%CE%B5%CE%B3%CE%AC%CE%BB%CE%BF%CF%82_%CE%A0%CE%B1%CF%84%CF%81%CE%B9%CF%89%CF%84%CE%B9%CE%BA%CF%8C%CF%82_%CE%A0%CF%8C%CE%BB%CE%B5%CE%BC%CE%BF%CF%82" TargetMode="External"/><Relationship Id="rId4" Type="http://schemas.openxmlformats.org/officeDocument/2006/relationships/hyperlink" Target="http://el.wikipedia.org/wiki/%CE%A0%CE%BF%CE%BB%CF%89%CE%BD%CE%B9%CE%BA%CF%8C%CF%82_%CE%94%CE%B9%CE%AC%CE%B4%CF%81%CE%BF%CE%BC%CE%BF%CF%82" TargetMode="External"/><Relationship Id="rId9" Type="http://schemas.openxmlformats.org/officeDocument/2006/relationships/hyperlink" Target="http://el.wikipedia.org/wiki/1942" TargetMode="External"/><Relationship Id="rId14" Type="http://schemas.openxmlformats.org/officeDocument/2006/relationships/hyperlink" Target="http://el.wikipedia.org/wiki/%CE%9A%CF%8C%CE%BA%CE%BA%CE%B9%CE%BD%CE%BF%CF%82_%CE%A3%CF%84%CF%81%CE%B1%CF%84%CF%8C%CF%82"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el.wikipedia.org/wiki/19_%CE%9C%CE%B1%CF%81%CF%84%CE%AF%CE%BF%CF%85" TargetMode="External"/><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hyperlink" Target="http://el.wikipedia.org/wiki/%CE%86%CE%BB%CE%BC%CF%80%CE%B5%CF%81%CF%84_%CE%A3%CF%80%CE%AD%CE%B5%CF%81" TargetMode="External"/><Relationship Id="rId5" Type="http://schemas.openxmlformats.org/officeDocument/2006/relationships/hyperlink" Target="http://el.wikipedia.org/wiki/%CE%92%CE%AD%CF%81%CE%BC%CE%B1%CF%87%CF%84" TargetMode="External"/><Relationship Id="rId4" Type="http://schemas.openxmlformats.org/officeDocument/2006/relationships/hyperlink" Target="http://el.wikipedia.org/wiki/194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1025" name="Picture 1"/>
          <p:cNvPicPr>
            <a:picLocks noChangeAspect="1" noChangeArrowheads="1"/>
          </p:cNvPicPr>
          <p:nvPr/>
        </p:nvPicPr>
        <p:blipFill>
          <a:blip r:embed="rId2"/>
          <a:srcRect/>
          <a:stretch>
            <a:fillRect/>
          </a:stretch>
        </p:blipFill>
        <p:spPr bwMode="auto">
          <a:xfrm>
            <a:off x="3643306" y="214290"/>
            <a:ext cx="1857375" cy="1285884"/>
          </a:xfrm>
          <a:prstGeom prst="rect">
            <a:avLst/>
          </a:prstGeom>
          <a:noFill/>
        </p:spPr>
      </p:pic>
      <p:sp>
        <p:nvSpPr>
          <p:cNvPr id="1027" name="Rectangle 3"/>
          <p:cNvSpPr>
            <a:spLocks noChangeArrowheads="1"/>
          </p:cNvSpPr>
          <p:nvPr/>
        </p:nvSpPr>
        <p:spPr bwMode="auto">
          <a:xfrm>
            <a:off x="285720" y="1643051"/>
            <a:ext cx="8501122"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Βαλαωρίτου</a:t>
            </a:r>
            <a:r>
              <a:rPr kumimoji="0" lang="el-GR" sz="20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33  - 42100  ΤΡΙΚΑΛΑ</a:t>
            </a:r>
            <a:endParaRPr kumimoji="0" lang="el-GR"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000" b="1"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Τηλέφ</a:t>
            </a:r>
            <a:r>
              <a:rPr kumimoji="0" lang="el-GR" sz="20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  24310-28697</a:t>
            </a:r>
            <a:endParaRPr kumimoji="0" lang="el-GR"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Fax</a:t>
            </a:r>
            <a:r>
              <a:rPr kumimoji="0" lang="el-GR" sz="20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  24310-28618</a:t>
            </a:r>
            <a:endParaRPr kumimoji="0" lang="el-GR"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0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Πληροφορίες: Αμαλία Ηλιάδη</a:t>
            </a:r>
            <a:endParaRPr kumimoji="0" lang="el-GR"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0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Ιστοσελίδα: </a:t>
            </a:r>
            <a:r>
              <a:rPr kumimoji="0" lang="el-GR" sz="20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hlinkClick r:id="rId3"/>
              </a:rPr>
              <a:t>http://3gym-trikal.tri.sch.gr</a:t>
            </a:r>
            <a:endParaRPr kumimoji="0" lang="el-GR"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0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Ε</a:t>
            </a:r>
            <a:r>
              <a:rPr kumimoji="0" lang="fr-FR" sz="20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mail  </a:t>
            </a:r>
            <a:r>
              <a:rPr kumimoji="0" lang="fr-FR" sz="2000" b="1"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hlinkClick r:id="rId4"/>
              </a:rPr>
              <a:t>mail</a:t>
            </a:r>
            <a:r>
              <a:rPr kumimoji="0" lang="fr-FR" sz="20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hlinkClick r:id="rId4"/>
              </a:rPr>
              <a:t>@3gym-tri</a:t>
            </a:r>
            <a:r>
              <a:rPr kumimoji="0" lang="en-US" sz="20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hlinkClick r:id="rId4"/>
              </a:rPr>
              <a:t>k</a:t>
            </a:r>
            <a:r>
              <a:rPr kumimoji="0" lang="fr-FR" sz="20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hlinkClick r:id="rId4"/>
              </a:rPr>
              <a:t>al.tri.sch.gr</a:t>
            </a:r>
            <a:endParaRPr kumimoji="0" lang="el-GR"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1" i="1"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Συμμετέχοντες στο Πολιτιστικό  Πρόγραμμα : «Εργαστήρι Δημιουργικής Ανάγνωσης και Γραφής: Μελέτη και επεξεργασία νεανικού μυθιστορήματος της Μ. </a:t>
            </a:r>
            <a:r>
              <a:rPr kumimoji="0" lang="el-GR" sz="2400" b="1" i="1"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Κλιάφα</a:t>
            </a:r>
            <a:r>
              <a:rPr kumimoji="0" lang="el-GR" sz="2400" b="1" i="1"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Μια μπαλάντα για τη Ρεβέκκα». ( Σχολικό Έτος 2012-2013). Συντονίστρια: Ηλιάδη Αμαλία ΠΕ02, Δ/</a:t>
            </a:r>
            <a:r>
              <a:rPr kumimoji="0" lang="el-GR" sz="2400" b="1" i="1"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ντρια</a:t>
            </a:r>
            <a:r>
              <a:rPr kumimoji="0" lang="el-GR" sz="2400" b="1" i="1"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Υπεύθυνοι καθηγητές: </a:t>
            </a:r>
            <a:r>
              <a:rPr kumimoji="0" lang="el-GR" sz="2400" b="1" i="1"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Μπανάσιου</a:t>
            </a:r>
            <a:r>
              <a:rPr kumimoji="0" lang="el-GR" sz="2400" b="1" i="1"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Ευαγγελία,  </a:t>
            </a:r>
            <a:r>
              <a:rPr kumimoji="0" lang="el-GR" sz="2400" b="1" i="1"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Ρουσουλιώτη</a:t>
            </a:r>
            <a:r>
              <a:rPr kumimoji="0" lang="el-GR" sz="2400" b="1" i="1"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Χαρίκλεια ΠΕ02)</a:t>
            </a:r>
            <a:endParaRPr kumimoji="0" lang="el-GR" sz="2400" b="0" i="0" u="none" strike="noStrike" cap="none" normalizeH="0" baseline="0" dirty="0" smtClean="0">
              <a:ln>
                <a:noFill/>
              </a:ln>
              <a:solidFill>
                <a:schemeClr val="tx1"/>
              </a:solidFill>
              <a:effectLst/>
              <a:latin typeface="Arial" pitchFamily="34" charset="0"/>
            </a:endParaRPr>
          </a:p>
        </p:txBody>
      </p:sp>
      <p:sp>
        <p:nvSpPr>
          <p:cNvPr id="5" name="4 - Θέση ημερομηνίας"/>
          <p:cNvSpPr>
            <a:spLocks noGrp="1"/>
          </p:cNvSpPr>
          <p:nvPr>
            <p:ph type="dt" sz="half" idx="10"/>
          </p:nvPr>
        </p:nvSpPr>
        <p:spPr/>
        <p:txBody>
          <a:bodyPr/>
          <a:lstStyle/>
          <a:p>
            <a:fld id="{37FD9814-1D79-4568-8D28-A0244683D3C1}" type="datetime1">
              <a:rPr lang="el-GR" smtClean="0"/>
              <a:pPr/>
              <a:t>16/01/2013</a:t>
            </a:fld>
            <a:endParaRPr lang="el-GR" dirty="0"/>
          </a:p>
        </p:txBody>
      </p:sp>
      <p:sp>
        <p:nvSpPr>
          <p:cNvPr id="6" name="5 - Θέση αριθμού διαφάνειας"/>
          <p:cNvSpPr>
            <a:spLocks noGrp="1"/>
          </p:cNvSpPr>
          <p:nvPr>
            <p:ph type="sldNum" sz="quarter" idx="12"/>
          </p:nvPr>
        </p:nvSpPr>
        <p:spPr/>
        <p:txBody>
          <a:bodyPr/>
          <a:lstStyle/>
          <a:p>
            <a:fld id="{5BCC028F-BD7E-4124-8BBA-860C6648ED5B}" type="slidenum">
              <a:rPr lang="el-GR" smtClean="0"/>
              <a:pPr/>
              <a:t>1</a:t>
            </a:fld>
            <a:endParaRPr lang="el-GR" dirty="0"/>
          </a:p>
        </p:txBody>
      </p:sp>
      <p:sp>
        <p:nvSpPr>
          <p:cNvPr id="7" name="6 - Θέση υποσέλιδου"/>
          <p:cNvSpPr>
            <a:spLocks noGrp="1"/>
          </p:cNvSpPr>
          <p:nvPr>
            <p:ph type="ftr" sz="quarter" idx="11"/>
          </p:nvPr>
        </p:nvSpPr>
        <p:spPr/>
        <p:txBody>
          <a:bodyPr/>
          <a:lstStyle/>
          <a:p>
            <a:r>
              <a:rPr lang="el-GR" smtClean="0"/>
              <a:t>3ο Γυμνάσιο Τρικάλων-Β΄παγκόσμιος πόλεμος</a:t>
            </a:r>
            <a:endParaRPr lang="el-GR" dirty="0"/>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28596" y="335846"/>
            <a:ext cx="8358246" cy="5632311"/>
          </a:xfrm>
          <a:prstGeom prst="rect">
            <a:avLst/>
          </a:prstGeom>
        </p:spPr>
        <p:txBody>
          <a:bodyPr wrap="square">
            <a:spAutoFit/>
          </a:bodyPr>
          <a:lstStyle/>
          <a:p>
            <a:r>
              <a:rPr lang="el-GR" sz="2400" dirty="0" smtClean="0"/>
              <a:t>Στις </a:t>
            </a:r>
            <a:r>
              <a:rPr lang="el-GR" sz="2400" dirty="0" smtClean="0">
                <a:hlinkClick r:id="rId2" tooltip="22 Απριλίου"/>
              </a:rPr>
              <a:t>22 Απριλίου</a:t>
            </a:r>
            <a:r>
              <a:rPr lang="el-GR" sz="2400" dirty="0" smtClean="0"/>
              <a:t> </a:t>
            </a:r>
            <a:r>
              <a:rPr lang="el-GR" sz="2400" dirty="0" smtClean="0">
                <a:hlinkClick r:id="rId3" tooltip="1945"/>
              </a:rPr>
              <a:t>1945</a:t>
            </a:r>
            <a:r>
              <a:rPr lang="el-GR" sz="2400" dirty="0" smtClean="0"/>
              <a:t> ο Χίτλερ παθαίνει νευρική κατάρρευση όταν πληροφορείται κατά τη διάρκεια του καθημερινού σχολιασμού της κατάστασης στο υπόγειο καταφύγιο, κάτω από την Καγκελαρία στο Βερολίνο, ότι η επίθεση που είχε διατάξει για την άρση της πολιορκίας του Βερολίνου δεν είχε εκτελεστεί από τον Αρχηγό των μονάδων των </a:t>
            </a:r>
            <a:r>
              <a:rPr lang="el-GR" sz="2400" dirty="0" smtClean="0">
                <a:hlinkClick r:id="rId4" tooltip="SS"/>
              </a:rPr>
              <a:t>Ες-Ες</a:t>
            </a:r>
            <a:r>
              <a:rPr lang="el-GR" sz="2400" dirty="0" smtClean="0"/>
              <a:t> </a:t>
            </a:r>
            <a:r>
              <a:rPr lang="el-GR" sz="2400" dirty="0" err="1" smtClean="0"/>
              <a:t>Στάινερ</a:t>
            </a:r>
            <a:r>
              <a:rPr lang="el-GR" sz="2400" dirty="0" smtClean="0"/>
              <a:t>, γιατί τη θεώρησε ανεφάρμοστη λόγω του συσχετισμού δυνάμεων. Ο Χίτλερ είπε ότι όλα πλέον χάθηκαν και ότι όλοι τον έχουν προδώσει, ακόμα και τα Ες-Ες. Άφησε ελεύθερο ένα μέρος του προσωπικού του και αρνήθηκε, παρά τις παρακλήσεις του </a:t>
            </a:r>
            <a:r>
              <a:rPr lang="el-GR" sz="2400" dirty="0" err="1" smtClean="0"/>
              <a:t>Μπόρμαν</a:t>
            </a:r>
            <a:r>
              <a:rPr lang="el-GR" sz="2400" dirty="0" smtClean="0"/>
              <a:t>, του </a:t>
            </a:r>
            <a:r>
              <a:rPr lang="el-GR" sz="2400" dirty="0" err="1" smtClean="0"/>
              <a:t>Κάιτελ</a:t>
            </a:r>
            <a:r>
              <a:rPr lang="el-GR" sz="2400" dirty="0" smtClean="0"/>
              <a:t> και του </a:t>
            </a:r>
            <a:r>
              <a:rPr lang="el-GR" sz="2400" dirty="0" err="1" smtClean="0"/>
              <a:t>Γκαίριγκ</a:t>
            </a:r>
            <a:r>
              <a:rPr lang="el-GR" sz="2400" dirty="0" smtClean="0"/>
              <a:t>, να εγκαταλείψει το Βερολίνο. Διέταξε τον </a:t>
            </a:r>
            <a:r>
              <a:rPr lang="el-GR" sz="2400" dirty="0" err="1" smtClean="0"/>
              <a:t>αρχιυπασπιστή</a:t>
            </a:r>
            <a:r>
              <a:rPr lang="el-GR" sz="2400" dirty="0" smtClean="0"/>
              <a:t> του, </a:t>
            </a:r>
            <a:r>
              <a:rPr lang="el-GR" sz="2400" dirty="0" err="1" smtClean="0"/>
              <a:t>Γιούλιους</a:t>
            </a:r>
            <a:r>
              <a:rPr lang="el-GR" sz="2400" dirty="0" smtClean="0"/>
              <a:t> </a:t>
            </a:r>
            <a:r>
              <a:rPr lang="el-GR" sz="2400" dirty="0" err="1" smtClean="0"/>
              <a:t>Σάουμπ</a:t>
            </a:r>
            <a:r>
              <a:rPr lang="el-GR" sz="2400" dirty="0" smtClean="0"/>
              <a:t>, να κάψει όλα τα προσωπικά του στοιχεία και έγγραφα που βρίσκονταν στην Καγκελαρία και στο Καταφύγιο, καθώς και όσα βρίσκονταν στο Μόναχο.</a:t>
            </a:r>
            <a:endParaRPr lang="el-GR" sz="2400" dirty="0"/>
          </a:p>
        </p:txBody>
      </p:sp>
      <p:sp>
        <p:nvSpPr>
          <p:cNvPr id="3" name="2 - Θέση ημερομηνίας"/>
          <p:cNvSpPr>
            <a:spLocks noGrp="1"/>
          </p:cNvSpPr>
          <p:nvPr>
            <p:ph type="dt" sz="half" idx="10"/>
          </p:nvPr>
        </p:nvSpPr>
        <p:spPr/>
        <p:txBody>
          <a:bodyPr/>
          <a:lstStyle/>
          <a:p>
            <a:fld id="{42CB860E-B4B1-4967-BE19-16D30F82F184}" type="datetime1">
              <a:rPr lang="el-GR" smtClean="0"/>
              <a:pPr/>
              <a:t>16/01/2013</a:t>
            </a:fld>
            <a:endParaRPr lang="el-GR" dirty="0"/>
          </a:p>
        </p:txBody>
      </p:sp>
      <p:sp>
        <p:nvSpPr>
          <p:cNvPr id="4" name="3 - Θέση αριθμού διαφάνειας"/>
          <p:cNvSpPr>
            <a:spLocks noGrp="1"/>
          </p:cNvSpPr>
          <p:nvPr>
            <p:ph type="sldNum" sz="quarter" idx="12"/>
          </p:nvPr>
        </p:nvSpPr>
        <p:spPr/>
        <p:txBody>
          <a:bodyPr/>
          <a:lstStyle/>
          <a:p>
            <a:fld id="{5BCC028F-BD7E-4124-8BBA-860C6648ED5B}" type="slidenum">
              <a:rPr lang="el-GR" smtClean="0"/>
              <a:pPr/>
              <a:t>10</a:t>
            </a:fld>
            <a:endParaRPr lang="el-GR" dirty="0"/>
          </a:p>
        </p:txBody>
      </p:sp>
      <p:sp>
        <p:nvSpPr>
          <p:cNvPr id="5" name="4 - Θέση υποσέλιδου"/>
          <p:cNvSpPr>
            <a:spLocks noGrp="1"/>
          </p:cNvSpPr>
          <p:nvPr>
            <p:ph type="ftr" sz="quarter" idx="11"/>
          </p:nvPr>
        </p:nvSpPr>
        <p:spPr/>
        <p:txBody>
          <a:bodyPr/>
          <a:lstStyle/>
          <a:p>
            <a:r>
              <a:rPr lang="el-GR" smtClean="0"/>
              <a:t>3ο Γυμνάσιο Τρικάλων-Β΄παγκόσμιος πόλεμος</a:t>
            </a:r>
            <a:endParaRPr lang="el-GR" dirty="0"/>
          </a:p>
        </p:txBody>
      </p:sp>
    </p:spTree>
  </p:cSld>
  <p:clrMapOvr>
    <a:masterClrMapping/>
  </p:clrMapOvr>
  <p:transition>
    <p:wheel spokes="3"/>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57158" y="357166"/>
            <a:ext cx="8358246" cy="5940088"/>
          </a:xfrm>
          <a:prstGeom prst="rect">
            <a:avLst/>
          </a:prstGeom>
        </p:spPr>
        <p:txBody>
          <a:bodyPr wrap="square">
            <a:spAutoFit/>
          </a:bodyPr>
          <a:lstStyle/>
          <a:p>
            <a:r>
              <a:rPr lang="el-GR" sz="2000" dirty="0" smtClean="0">
                <a:solidFill>
                  <a:schemeClr val="bg1">
                    <a:lumMod val="95000"/>
                    <a:lumOff val="5000"/>
                  </a:schemeClr>
                </a:solidFill>
              </a:rPr>
              <a:t>Δύο θέματα κυριαρχούν στο </a:t>
            </a:r>
            <a:r>
              <a:rPr lang="el-GR" sz="2000" dirty="0" smtClean="0">
                <a:solidFill>
                  <a:schemeClr val="bg1">
                    <a:lumMod val="95000"/>
                    <a:lumOff val="5000"/>
                  </a:schemeClr>
                </a:solidFill>
                <a:hlinkClick r:id="rId2" tooltip="Καταφύγιο του Χίτλερ"/>
              </a:rPr>
              <a:t>καταφύγιο</a:t>
            </a:r>
            <a:r>
              <a:rPr lang="el-GR" sz="2000" dirty="0" smtClean="0">
                <a:solidFill>
                  <a:schemeClr val="bg1">
                    <a:lumMod val="95000"/>
                    <a:lumOff val="5000"/>
                  </a:schemeClr>
                </a:solidFill>
              </a:rPr>
              <a:t> τις τελευταίες μέρες του Β΄ Παγκοσμίου Πολέμου: Πόσο κοντά είναι ο </a:t>
            </a:r>
            <a:r>
              <a:rPr lang="el-GR" sz="2000" dirty="0" smtClean="0">
                <a:solidFill>
                  <a:schemeClr val="bg1">
                    <a:lumMod val="95000"/>
                    <a:lumOff val="5000"/>
                  </a:schemeClr>
                </a:solidFill>
                <a:hlinkClick r:id="rId3" tooltip="Κόκκινος Στρατός"/>
              </a:rPr>
              <a:t>Κόκκινος Στρατός</a:t>
            </a:r>
            <a:r>
              <a:rPr lang="el-GR" sz="2000" dirty="0" smtClean="0">
                <a:solidFill>
                  <a:schemeClr val="bg1">
                    <a:lumMod val="95000"/>
                    <a:lumOff val="5000"/>
                  </a:schemeClr>
                </a:solidFill>
              </a:rPr>
              <a:t> και ποιος είναι ο πιο σίγουρος τρόπος </a:t>
            </a:r>
            <a:r>
              <a:rPr lang="el-GR" sz="2000" dirty="0" smtClean="0">
                <a:solidFill>
                  <a:schemeClr val="bg1">
                    <a:lumMod val="95000"/>
                    <a:lumOff val="5000"/>
                  </a:schemeClr>
                </a:solidFill>
                <a:hlinkClick r:id="rId4" tooltip="Αυτοκτονία"/>
              </a:rPr>
              <a:t>αυτοκτονίας</a:t>
            </a:r>
            <a:r>
              <a:rPr lang="el-GR" sz="2000" dirty="0" smtClean="0">
                <a:solidFill>
                  <a:schemeClr val="bg1">
                    <a:lumMod val="95000"/>
                    <a:lumOff val="5000"/>
                  </a:schemeClr>
                </a:solidFill>
              </a:rPr>
              <a:t>. Επανειλημμένα ο Χίτλερ μοιράζει δηλητήριο σε αυτούς που παρέμειναν μαζί του στο Καταφύγιο και δεν τον εγκατέλειψαν. Στις </a:t>
            </a:r>
            <a:r>
              <a:rPr lang="el-GR" sz="2000" dirty="0" smtClean="0">
                <a:solidFill>
                  <a:schemeClr val="bg1">
                    <a:lumMod val="95000"/>
                    <a:lumOff val="5000"/>
                  </a:schemeClr>
                </a:solidFill>
                <a:hlinkClick r:id="rId5" tooltip="29 Απριλίου"/>
              </a:rPr>
              <a:t>29 Απριλίου</a:t>
            </a:r>
            <a:r>
              <a:rPr lang="el-GR" sz="2000" dirty="0" smtClean="0">
                <a:solidFill>
                  <a:schemeClr val="bg1">
                    <a:lumMod val="95000"/>
                    <a:lumOff val="5000"/>
                  </a:schemeClr>
                </a:solidFill>
              </a:rPr>
              <a:t> νυμφεύεται τη σύντροφο της ζωής του </a:t>
            </a:r>
            <a:r>
              <a:rPr lang="el-GR" sz="2000" dirty="0" smtClean="0">
                <a:solidFill>
                  <a:schemeClr val="bg1">
                    <a:lumMod val="95000"/>
                    <a:lumOff val="5000"/>
                  </a:schemeClr>
                </a:solidFill>
                <a:hlinkClick r:id="rId6" tooltip="Εύα Μπράουν"/>
              </a:rPr>
              <a:t>Εύα Μπράουν</a:t>
            </a:r>
            <a:r>
              <a:rPr lang="el-GR" sz="2000" dirty="0" smtClean="0">
                <a:solidFill>
                  <a:schemeClr val="bg1">
                    <a:lumMod val="95000"/>
                    <a:lumOff val="5000"/>
                  </a:schemeClr>
                </a:solidFill>
              </a:rPr>
              <a:t>. Την επόμενη μέρα, κατά τις 3:30 η Εύα Μπράουν αυτοκτονεί με υδροκυάνιο. Συγχρόνως ο Χίτλερ βάζει ένα το πιστόλι στο στόμα του</a:t>
            </a:r>
            <a:r>
              <a:rPr lang="el-GR" sz="2000" baseline="30000" dirty="0" smtClean="0">
                <a:solidFill>
                  <a:schemeClr val="bg1">
                    <a:lumMod val="95000"/>
                    <a:lumOff val="5000"/>
                  </a:schemeClr>
                </a:solidFill>
              </a:rPr>
              <a:t> </a:t>
            </a:r>
            <a:r>
              <a:rPr lang="el-GR" sz="2000" dirty="0" smtClean="0">
                <a:solidFill>
                  <a:schemeClr val="bg1">
                    <a:lumMod val="95000"/>
                    <a:lumOff val="5000"/>
                  </a:schemeClr>
                </a:solidFill>
              </a:rPr>
              <a:t>και πυροβολεί. Ο </a:t>
            </a:r>
            <a:r>
              <a:rPr lang="el-GR" sz="2000" dirty="0" smtClean="0">
                <a:solidFill>
                  <a:schemeClr val="bg1">
                    <a:lumMod val="95000"/>
                    <a:lumOff val="5000"/>
                  </a:schemeClr>
                </a:solidFill>
                <a:hlinkClick r:id="rId7" tooltip="Μάρτιν Μπόρμαν"/>
              </a:rPr>
              <a:t>Μάρτιν </a:t>
            </a:r>
            <a:r>
              <a:rPr lang="el-GR" sz="2000" dirty="0" err="1" smtClean="0">
                <a:solidFill>
                  <a:schemeClr val="bg1">
                    <a:lumMod val="95000"/>
                    <a:lumOff val="5000"/>
                  </a:schemeClr>
                </a:solidFill>
                <a:hlinkClick r:id="rId7" tooltip="Μάρτιν Μπόρμαν"/>
              </a:rPr>
              <a:t>Μπόρμαν</a:t>
            </a:r>
            <a:r>
              <a:rPr lang="el-GR" sz="2000" dirty="0" smtClean="0">
                <a:solidFill>
                  <a:schemeClr val="bg1">
                    <a:lumMod val="95000"/>
                    <a:lumOff val="5000"/>
                  </a:schemeClr>
                </a:solidFill>
              </a:rPr>
              <a:t> μαζί με τον οδηγό του Χίτλερ </a:t>
            </a:r>
            <a:r>
              <a:rPr lang="el-GR" sz="2000" dirty="0" err="1" smtClean="0">
                <a:solidFill>
                  <a:schemeClr val="bg1">
                    <a:lumMod val="95000"/>
                    <a:lumOff val="5000"/>
                  </a:schemeClr>
                </a:solidFill>
                <a:hlinkClick r:id="rId8" tooltip="Έριχ Κέμπκα (δεν έχει γραφτεί ακόμα)"/>
              </a:rPr>
              <a:t>Έριχ</a:t>
            </a:r>
            <a:r>
              <a:rPr lang="el-GR" sz="2000" dirty="0" smtClean="0">
                <a:solidFill>
                  <a:schemeClr val="bg1">
                    <a:lumMod val="95000"/>
                    <a:lumOff val="5000"/>
                  </a:schemeClr>
                </a:solidFill>
                <a:hlinkClick r:id="rId8" tooltip="Έριχ Κέμπκα (δεν έχει γραφτεί ακόμα)"/>
              </a:rPr>
              <a:t> </a:t>
            </a:r>
            <a:r>
              <a:rPr lang="el-GR" sz="2000" dirty="0" err="1" smtClean="0">
                <a:solidFill>
                  <a:schemeClr val="bg1">
                    <a:lumMod val="95000"/>
                    <a:lumOff val="5000"/>
                  </a:schemeClr>
                </a:solidFill>
                <a:hlinkClick r:id="rId8" tooltip="Έριχ Κέμπκα (δεν έχει γραφτεί ακόμα)"/>
              </a:rPr>
              <a:t>Κέμπκα</a:t>
            </a:r>
            <a:r>
              <a:rPr lang="el-GR" sz="2000" dirty="0" smtClean="0">
                <a:solidFill>
                  <a:schemeClr val="bg1">
                    <a:lumMod val="95000"/>
                    <a:lumOff val="5000"/>
                  </a:schemeClr>
                </a:solidFill>
              </a:rPr>
              <a:t>, τον υπηρέτη του </a:t>
            </a:r>
            <a:r>
              <a:rPr lang="el-GR" sz="2000" dirty="0" err="1" smtClean="0">
                <a:solidFill>
                  <a:schemeClr val="bg1">
                    <a:lumMod val="95000"/>
                    <a:lumOff val="5000"/>
                  </a:schemeClr>
                </a:solidFill>
                <a:hlinkClick r:id="rId9" tooltip="Χάιντς Λίγκε (δεν έχει γραφτεί ακόμα)"/>
              </a:rPr>
              <a:t>Χάιντς</a:t>
            </a:r>
            <a:r>
              <a:rPr lang="el-GR" sz="2000" dirty="0" smtClean="0">
                <a:solidFill>
                  <a:schemeClr val="bg1">
                    <a:lumMod val="95000"/>
                    <a:lumOff val="5000"/>
                  </a:schemeClr>
                </a:solidFill>
                <a:hlinkClick r:id="rId9" tooltip="Χάιντς Λίγκε (δεν έχει γραφτεί ακόμα)"/>
              </a:rPr>
              <a:t> </a:t>
            </a:r>
            <a:r>
              <a:rPr lang="el-GR" sz="2000" dirty="0" err="1" smtClean="0">
                <a:solidFill>
                  <a:schemeClr val="bg1">
                    <a:lumMod val="95000"/>
                    <a:lumOff val="5000"/>
                  </a:schemeClr>
                </a:solidFill>
                <a:hlinkClick r:id="rId9" tooltip="Χάιντς Λίγκε (δεν έχει γραφτεί ακόμα)"/>
              </a:rPr>
              <a:t>Λίγκε</a:t>
            </a:r>
            <a:r>
              <a:rPr lang="el-GR" sz="2000" dirty="0" smtClean="0">
                <a:solidFill>
                  <a:schemeClr val="bg1">
                    <a:lumMod val="95000"/>
                    <a:lumOff val="5000"/>
                  </a:schemeClr>
                </a:solidFill>
              </a:rPr>
              <a:t>, τον επιλοχία των SS </a:t>
            </a:r>
            <a:r>
              <a:rPr lang="el-GR" sz="2000" dirty="0" err="1" smtClean="0">
                <a:solidFill>
                  <a:schemeClr val="bg1">
                    <a:lumMod val="95000"/>
                    <a:lumOff val="5000"/>
                  </a:schemeClr>
                </a:solidFill>
                <a:hlinkClick r:id="rId10" tooltip="Όττο Γκίνσε (δεν έχει γραφτεί ακόμα)"/>
              </a:rPr>
              <a:t>Όττο</a:t>
            </a:r>
            <a:r>
              <a:rPr lang="el-GR" sz="2000" dirty="0" smtClean="0">
                <a:solidFill>
                  <a:schemeClr val="bg1">
                    <a:lumMod val="95000"/>
                    <a:lumOff val="5000"/>
                  </a:schemeClr>
                </a:solidFill>
                <a:hlinkClick r:id="rId10" tooltip="Όττο Γκίνσε (δεν έχει γραφτεί ακόμα)"/>
              </a:rPr>
              <a:t> </a:t>
            </a:r>
            <a:r>
              <a:rPr lang="el-GR" sz="2000" dirty="0" err="1" smtClean="0">
                <a:solidFill>
                  <a:schemeClr val="bg1">
                    <a:lumMod val="95000"/>
                    <a:lumOff val="5000"/>
                  </a:schemeClr>
                </a:solidFill>
                <a:hlinkClick r:id="rId10" tooltip="Όττο Γκίνσε (δεν έχει γραφτεί ακόμα)"/>
              </a:rPr>
              <a:t>Γκίνσε</a:t>
            </a:r>
            <a:r>
              <a:rPr lang="el-GR" sz="2000" dirty="0" smtClean="0">
                <a:solidFill>
                  <a:schemeClr val="bg1">
                    <a:lumMod val="95000"/>
                    <a:lumOff val="5000"/>
                  </a:schemeClr>
                </a:solidFill>
              </a:rPr>
              <a:t> και μερικούς στρατιώτες της προσωπικής του φρουράς καίνε τα πτώματα, τα οποία θάβονται αργότερα έξω από το καταφύγιο μέσα σε κρατήρα από βόμβα. Από εκεί θα τα πάρουν, λίγο αργότερα, οι Σοβιετικοί, οι οποίοι θα τα κρατήσουν σε μυστικό μέρος στην </a:t>
            </a:r>
            <a:r>
              <a:rPr lang="el-GR" sz="2000" dirty="0" smtClean="0">
                <a:solidFill>
                  <a:schemeClr val="bg1">
                    <a:lumMod val="95000"/>
                    <a:lumOff val="5000"/>
                  </a:schemeClr>
                </a:solidFill>
                <a:hlinkClick r:id="rId11" tooltip="Ανατολική Γερμανία"/>
              </a:rPr>
              <a:t>Ανατολική Γερμανία</a:t>
            </a:r>
            <a:r>
              <a:rPr lang="el-GR" sz="2000" dirty="0" smtClean="0">
                <a:solidFill>
                  <a:schemeClr val="bg1">
                    <a:lumMod val="95000"/>
                    <a:lumOff val="5000"/>
                  </a:schemeClr>
                </a:solidFill>
              </a:rPr>
              <a:t>, κοντά στο </a:t>
            </a:r>
            <a:r>
              <a:rPr lang="el-GR" sz="2000" dirty="0" smtClean="0">
                <a:solidFill>
                  <a:schemeClr val="bg1">
                    <a:lumMod val="95000"/>
                    <a:lumOff val="5000"/>
                  </a:schemeClr>
                </a:solidFill>
                <a:hlinkClick r:id="rId12" tooltip="Μαγδεμβούργο"/>
              </a:rPr>
              <a:t>Μαγδεμβούργο</a:t>
            </a:r>
            <a:r>
              <a:rPr lang="el-GR" sz="2000" dirty="0" smtClean="0">
                <a:solidFill>
                  <a:schemeClr val="bg1">
                    <a:lumMod val="95000"/>
                    <a:lumOff val="5000"/>
                  </a:schemeClr>
                </a:solidFill>
              </a:rPr>
              <a:t>, μέχρι τη δεκαετία του '70. Τότε, με διαταγή του αρχηγού της </a:t>
            </a:r>
            <a:r>
              <a:rPr lang="el-GR" sz="2000" dirty="0" smtClean="0">
                <a:solidFill>
                  <a:schemeClr val="bg1">
                    <a:lumMod val="95000"/>
                    <a:lumOff val="5000"/>
                  </a:schemeClr>
                </a:solidFill>
                <a:hlinkClick r:id="rId13" tooltip="KGB"/>
              </a:rPr>
              <a:t>KGB</a:t>
            </a:r>
            <a:r>
              <a:rPr lang="el-GR" sz="2000" dirty="0" smtClean="0">
                <a:solidFill>
                  <a:schemeClr val="bg1">
                    <a:lumMod val="95000"/>
                    <a:lumOff val="5000"/>
                  </a:schemeClr>
                </a:solidFill>
              </a:rPr>
              <a:t> </a:t>
            </a:r>
            <a:r>
              <a:rPr lang="el-GR" sz="2000" dirty="0" smtClean="0">
                <a:solidFill>
                  <a:schemeClr val="bg1">
                    <a:lumMod val="95000"/>
                    <a:lumOff val="5000"/>
                  </a:schemeClr>
                </a:solidFill>
                <a:hlinkClick r:id="rId14" tooltip="Γιούρι Βλαντιμίροβιτς Αντρόποφ (δεν έχει γραφτεί ακόμα)"/>
              </a:rPr>
              <a:t>Γιούρι </a:t>
            </a:r>
            <a:r>
              <a:rPr lang="el-GR" sz="2000" dirty="0" err="1" smtClean="0">
                <a:solidFill>
                  <a:schemeClr val="bg1">
                    <a:lumMod val="95000"/>
                    <a:lumOff val="5000"/>
                  </a:schemeClr>
                </a:solidFill>
                <a:hlinkClick r:id="rId14" tooltip="Γιούρι Βλαντιμίροβιτς Αντρόποφ (δεν έχει γραφτεί ακόμα)"/>
              </a:rPr>
              <a:t>Αντρόποφ</a:t>
            </a:r>
            <a:r>
              <a:rPr lang="el-GR" sz="2000" dirty="0" smtClean="0">
                <a:solidFill>
                  <a:schemeClr val="bg1">
                    <a:lumMod val="95000"/>
                    <a:lumOff val="5000"/>
                  </a:schemeClr>
                </a:solidFill>
              </a:rPr>
              <a:t>, καταστρέφονται τελείως και απορρίπτονται στον ποταμό </a:t>
            </a:r>
            <a:r>
              <a:rPr lang="el-GR" sz="2000" dirty="0" smtClean="0">
                <a:solidFill>
                  <a:schemeClr val="bg1">
                    <a:lumMod val="95000"/>
                    <a:lumOff val="5000"/>
                  </a:schemeClr>
                </a:solidFill>
                <a:hlinkClick r:id="rId15" tooltip="Έλβας"/>
              </a:rPr>
              <a:t>Έλβα</a:t>
            </a:r>
            <a:r>
              <a:rPr lang="el-GR" sz="2000" dirty="0" smtClean="0">
                <a:solidFill>
                  <a:schemeClr val="bg1">
                    <a:lumMod val="95000"/>
                    <a:lumOff val="5000"/>
                  </a:schemeClr>
                </a:solidFill>
              </a:rPr>
              <a:t>. </a:t>
            </a:r>
            <a:r>
              <a:rPr lang="el-GR" sz="2000" dirty="0" err="1" smtClean="0">
                <a:solidFill>
                  <a:schemeClr val="bg1">
                    <a:lumMod val="95000"/>
                    <a:lumOff val="5000"/>
                  </a:schemeClr>
                </a:solidFill>
              </a:rPr>
              <a:t>Παρόλ</a:t>
            </a:r>
            <a:r>
              <a:rPr lang="el-GR" sz="2000" dirty="0" smtClean="0">
                <a:solidFill>
                  <a:schemeClr val="bg1">
                    <a:lumMod val="95000"/>
                    <a:lumOff val="5000"/>
                  </a:schemeClr>
                </a:solidFill>
              </a:rPr>
              <a:t>' αυτά διασώθηκαν το κρανίο και η οδοντοστοιχία του πτώματος, απ' όπου ο οδοντίατρος του Χίτλερ, μέσω προηγούμενης ακτινογραφίας, αναγνώρισε αργότερα την ταυτότητα του νεκρού (αποκαλύψεις από έρευνα περί το </a:t>
            </a:r>
            <a:r>
              <a:rPr lang="el-GR" sz="2000" dirty="0" smtClean="0">
                <a:solidFill>
                  <a:schemeClr val="bg1">
                    <a:lumMod val="95000"/>
                    <a:lumOff val="5000"/>
                  </a:schemeClr>
                </a:solidFill>
                <a:hlinkClick r:id="rId16" tooltip="1990"/>
              </a:rPr>
              <a:t>1990</a:t>
            </a:r>
            <a:r>
              <a:rPr lang="el-GR" sz="2000" dirty="0" smtClean="0">
                <a:solidFill>
                  <a:schemeClr val="bg1">
                    <a:lumMod val="95000"/>
                    <a:lumOff val="5000"/>
                  </a:schemeClr>
                </a:solidFill>
              </a:rPr>
              <a:t>).</a:t>
            </a:r>
            <a:endParaRPr lang="el-GR" sz="2000" dirty="0">
              <a:solidFill>
                <a:schemeClr val="bg1">
                  <a:lumMod val="95000"/>
                  <a:lumOff val="5000"/>
                </a:schemeClr>
              </a:solidFill>
            </a:endParaRPr>
          </a:p>
        </p:txBody>
      </p:sp>
      <p:sp>
        <p:nvSpPr>
          <p:cNvPr id="3" name="2 - Θέση ημερομηνίας"/>
          <p:cNvSpPr>
            <a:spLocks noGrp="1"/>
          </p:cNvSpPr>
          <p:nvPr>
            <p:ph type="dt" sz="half" idx="10"/>
          </p:nvPr>
        </p:nvSpPr>
        <p:spPr/>
        <p:txBody>
          <a:bodyPr/>
          <a:lstStyle/>
          <a:p>
            <a:fld id="{5F5C7075-1FAE-4BB5-9C1D-099B935DBCF9}" type="datetime1">
              <a:rPr lang="el-GR" smtClean="0"/>
              <a:pPr/>
              <a:t>16/01/2013</a:t>
            </a:fld>
            <a:endParaRPr lang="el-GR" dirty="0"/>
          </a:p>
        </p:txBody>
      </p:sp>
      <p:sp>
        <p:nvSpPr>
          <p:cNvPr id="4" name="3 - Θέση αριθμού διαφάνειας"/>
          <p:cNvSpPr>
            <a:spLocks noGrp="1"/>
          </p:cNvSpPr>
          <p:nvPr>
            <p:ph type="sldNum" sz="quarter" idx="12"/>
          </p:nvPr>
        </p:nvSpPr>
        <p:spPr/>
        <p:txBody>
          <a:bodyPr/>
          <a:lstStyle/>
          <a:p>
            <a:fld id="{5BCC028F-BD7E-4124-8BBA-860C6648ED5B}" type="slidenum">
              <a:rPr lang="el-GR" smtClean="0"/>
              <a:pPr/>
              <a:t>11</a:t>
            </a:fld>
            <a:endParaRPr lang="el-GR" dirty="0"/>
          </a:p>
        </p:txBody>
      </p:sp>
      <p:sp>
        <p:nvSpPr>
          <p:cNvPr id="5" name="4 - Θέση υποσέλιδου"/>
          <p:cNvSpPr>
            <a:spLocks noGrp="1"/>
          </p:cNvSpPr>
          <p:nvPr>
            <p:ph type="ftr" sz="quarter" idx="11"/>
          </p:nvPr>
        </p:nvSpPr>
        <p:spPr/>
        <p:txBody>
          <a:bodyPr/>
          <a:lstStyle/>
          <a:p>
            <a:r>
              <a:rPr lang="el-GR" smtClean="0"/>
              <a:t>3ο Γυμνάσιο Τρικάλων-Β΄παγκόσμιος πόλεμος</a:t>
            </a:r>
            <a:endParaRPr lang="el-GR" dirty="0"/>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 Χίτλερ στην βρεφική του ηλικία</a:t>
            </a:r>
            <a:endParaRPr lang="el-GR" dirty="0"/>
          </a:p>
        </p:txBody>
      </p:sp>
      <p:sp>
        <p:nvSpPr>
          <p:cNvPr id="4" name="3 - Θέση κειμένου"/>
          <p:cNvSpPr>
            <a:spLocks noGrp="1"/>
          </p:cNvSpPr>
          <p:nvPr>
            <p:ph type="body" sz="half" idx="2"/>
          </p:nvPr>
        </p:nvSpPr>
        <p:spPr>
          <a:xfrm>
            <a:off x="6629400" y="1600200"/>
            <a:ext cx="2057400" cy="900106"/>
          </a:xfrm>
        </p:spPr>
        <p:txBody>
          <a:bodyPr/>
          <a:lstStyle/>
          <a:p>
            <a:r>
              <a:rPr lang="el-GR" dirty="0" smtClean="0"/>
              <a:t>Αυτός είναι ο μικρός Χίτλερ</a:t>
            </a:r>
            <a:endParaRPr lang="el-GR" dirty="0"/>
          </a:p>
        </p:txBody>
      </p:sp>
      <p:pic>
        <p:nvPicPr>
          <p:cNvPr id="7" name="6 - Θέση εικόνας" descr="200px-Bundesarchiv_Bild_183-1989-0322-506,_Adolf_Hitler,_Kinderbild.jpg"/>
          <p:cNvPicPr>
            <a:picLocks noGrp="1" noChangeAspect="1"/>
          </p:cNvPicPr>
          <p:nvPr>
            <p:ph type="pic" idx="1"/>
          </p:nvPr>
        </p:nvPicPr>
        <p:blipFill>
          <a:blip r:embed="rId2"/>
          <a:srcRect t="18462" b="18462"/>
          <a:stretch>
            <a:fillRect/>
          </a:stretch>
        </p:blipFill>
        <p:spPr/>
      </p:pic>
      <p:sp>
        <p:nvSpPr>
          <p:cNvPr id="5" name="4 - Θέση ημερομηνίας"/>
          <p:cNvSpPr>
            <a:spLocks noGrp="1"/>
          </p:cNvSpPr>
          <p:nvPr>
            <p:ph type="dt" sz="half" idx="10"/>
          </p:nvPr>
        </p:nvSpPr>
        <p:spPr/>
        <p:txBody>
          <a:bodyPr/>
          <a:lstStyle/>
          <a:p>
            <a:fld id="{1EB69E5E-2BB3-4C76-A0D3-5CD39AF022DC}" type="datetime1">
              <a:rPr lang="el-GR" smtClean="0"/>
              <a:pPr/>
              <a:t>16/01/2013</a:t>
            </a:fld>
            <a:endParaRPr lang="el-GR" dirty="0"/>
          </a:p>
        </p:txBody>
      </p:sp>
      <p:sp>
        <p:nvSpPr>
          <p:cNvPr id="6" name="5 - Θέση αριθμού διαφάνειας"/>
          <p:cNvSpPr>
            <a:spLocks noGrp="1"/>
          </p:cNvSpPr>
          <p:nvPr>
            <p:ph type="sldNum" sz="quarter" idx="11"/>
          </p:nvPr>
        </p:nvSpPr>
        <p:spPr/>
        <p:txBody>
          <a:bodyPr/>
          <a:lstStyle/>
          <a:p>
            <a:fld id="{5BCC028F-BD7E-4124-8BBA-860C6648ED5B}" type="slidenum">
              <a:rPr lang="el-GR" smtClean="0"/>
              <a:pPr/>
              <a:t>12</a:t>
            </a:fld>
            <a:endParaRPr lang="el-GR" dirty="0"/>
          </a:p>
        </p:txBody>
      </p:sp>
      <p:sp>
        <p:nvSpPr>
          <p:cNvPr id="8" name="7 - Θέση υποσέλιδου"/>
          <p:cNvSpPr>
            <a:spLocks noGrp="1"/>
          </p:cNvSpPr>
          <p:nvPr>
            <p:ph type="ftr" sz="quarter" idx="12"/>
          </p:nvPr>
        </p:nvSpPr>
        <p:spPr/>
        <p:txBody>
          <a:bodyPr/>
          <a:lstStyle/>
          <a:p>
            <a:r>
              <a:rPr lang="el-GR" smtClean="0"/>
              <a:t>3ο Γυμνάσιο Τρικάλων-Β΄παγκόσμιος πόλεμος</a:t>
            </a:r>
            <a:endParaRPr lang="el-GR" dirty="0"/>
          </a:p>
        </p:txBody>
      </p:sp>
    </p:spTree>
  </p:cSld>
  <p:clrMapOvr>
    <a:masterClrMapping/>
  </p:clrMapOvr>
  <p:transition>
    <p:pull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ownloads\Stammbaum_Adolf_Hitler_3.jpg"/>
          <p:cNvPicPr>
            <a:picLocks noChangeAspect="1" noChangeArrowheads="1"/>
          </p:cNvPicPr>
          <p:nvPr/>
        </p:nvPicPr>
        <p:blipFill>
          <a:blip r:embed="rId2"/>
          <a:srcRect/>
          <a:stretch>
            <a:fillRect/>
          </a:stretch>
        </p:blipFill>
        <p:spPr bwMode="auto">
          <a:xfrm>
            <a:off x="571472" y="1785926"/>
            <a:ext cx="8215370" cy="4429156"/>
          </a:xfrm>
          <a:prstGeom prst="rect">
            <a:avLst/>
          </a:prstGeom>
          <a:noFill/>
        </p:spPr>
      </p:pic>
      <p:sp>
        <p:nvSpPr>
          <p:cNvPr id="3" name="2 - Τίτλος"/>
          <p:cNvSpPr>
            <a:spLocks noGrp="1"/>
          </p:cNvSpPr>
          <p:nvPr>
            <p:ph type="title"/>
          </p:nvPr>
        </p:nvSpPr>
        <p:spPr>
          <a:xfrm>
            <a:off x="457200" y="214290"/>
            <a:ext cx="8229600" cy="1214446"/>
          </a:xfrm>
        </p:spPr>
        <p:txBody>
          <a:bodyPr>
            <a:normAutofit fontScale="90000"/>
          </a:bodyPr>
          <a:lstStyle/>
          <a:p>
            <a:r>
              <a:rPr lang="el-GR" dirty="0" smtClean="0"/>
              <a:t>Το γενεαλογικό δέντρο της οικογενείας Χίτλερ</a:t>
            </a:r>
            <a:endParaRPr lang="el-GR" dirty="0"/>
          </a:p>
        </p:txBody>
      </p:sp>
      <p:sp>
        <p:nvSpPr>
          <p:cNvPr id="4" name="3 - Θέση ημερομηνίας"/>
          <p:cNvSpPr>
            <a:spLocks noGrp="1"/>
          </p:cNvSpPr>
          <p:nvPr>
            <p:ph type="dt" sz="half" idx="10"/>
          </p:nvPr>
        </p:nvSpPr>
        <p:spPr/>
        <p:txBody>
          <a:bodyPr/>
          <a:lstStyle/>
          <a:p>
            <a:fld id="{63F94666-DBB3-435E-AF78-3C3347AC90C2}" type="datetime1">
              <a:rPr lang="el-GR" smtClean="0"/>
              <a:pPr/>
              <a:t>16/01/2013</a:t>
            </a:fld>
            <a:endParaRPr lang="el-GR" dirty="0"/>
          </a:p>
        </p:txBody>
      </p:sp>
      <p:sp>
        <p:nvSpPr>
          <p:cNvPr id="5" name="4 - Θέση αριθμού διαφάνειας"/>
          <p:cNvSpPr>
            <a:spLocks noGrp="1"/>
          </p:cNvSpPr>
          <p:nvPr>
            <p:ph type="sldNum" sz="quarter" idx="12"/>
          </p:nvPr>
        </p:nvSpPr>
        <p:spPr/>
        <p:txBody>
          <a:bodyPr/>
          <a:lstStyle/>
          <a:p>
            <a:fld id="{5BCC028F-BD7E-4124-8BBA-860C6648ED5B}" type="slidenum">
              <a:rPr lang="el-GR" smtClean="0"/>
              <a:pPr/>
              <a:t>13</a:t>
            </a:fld>
            <a:endParaRPr lang="el-GR" dirty="0"/>
          </a:p>
        </p:txBody>
      </p:sp>
      <p:sp>
        <p:nvSpPr>
          <p:cNvPr id="6" name="5 - Θέση υποσέλιδου"/>
          <p:cNvSpPr>
            <a:spLocks noGrp="1"/>
          </p:cNvSpPr>
          <p:nvPr>
            <p:ph type="ftr" sz="quarter" idx="11"/>
          </p:nvPr>
        </p:nvSpPr>
        <p:spPr/>
        <p:txBody>
          <a:bodyPr/>
          <a:lstStyle/>
          <a:p>
            <a:r>
              <a:rPr lang="el-GR" smtClean="0"/>
              <a:t>3ο Γυμνάσιο Τρικάλων-Β΄παγκόσμιος πόλεμος</a:t>
            </a:r>
            <a:endParaRPr lang="el-GR" dirty="0"/>
          </a:p>
        </p:txBody>
      </p:sp>
    </p:spTree>
  </p:cSld>
  <p:clrMapOvr>
    <a:masterClrMapping/>
  </p:clrMapOvr>
  <p:transition>
    <p:plu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52400"/>
            <a:ext cx="8229600" cy="847708"/>
          </a:xfrm>
        </p:spPr>
        <p:txBody>
          <a:bodyPr>
            <a:normAutofit fontScale="90000"/>
          </a:bodyPr>
          <a:lstStyle/>
          <a:p>
            <a:r>
              <a:rPr lang="el-GR" dirty="0" smtClean="0"/>
              <a:t>Οι αστυνομία της κατοχής: 1938 έως 1945</a:t>
            </a:r>
            <a:endParaRPr lang="el-GR" dirty="0"/>
          </a:p>
        </p:txBody>
      </p:sp>
      <p:sp>
        <p:nvSpPr>
          <p:cNvPr id="3" name="2 - Ορθογώνιο"/>
          <p:cNvSpPr/>
          <p:nvPr/>
        </p:nvSpPr>
        <p:spPr>
          <a:xfrm>
            <a:off x="357158" y="1214422"/>
            <a:ext cx="8429684" cy="5262979"/>
          </a:xfrm>
          <a:prstGeom prst="rect">
            <a:avLst/>
          </a:prstGeom>
        </p:spPr>
        <p:txBody>
          <a:bodyPr wrap="square">
            <a:spAutoFit/>
          </a:bodyPr>
          <a:lstStyle/>
          <a:p>
            <a:r>
              <a:rPr lang="el-GR" sz="2400" dirty="0" smtClean="0"/>
              <a:t>Η Γερμανική αυτή υπηρεσία ιδρύθηκε </a:t>
            </a:r>
            <a:r>
              <a:rPr lang="el-GR" sz="2400" dirty="0" err="1" smtClean="0"/>
              <a:t>πρo</a:t>
            </a:r>
            <a:r>
              <a:rPr lang="el-GR" sz="2400" dirty="0" smtClean="0"/>
              <a:t> του χιτλερικού καθεστώτος, ως αντίστοιχη των μυστικών υπηρεσιών ειδικής ασφαλείας άλλων ξένων χωρών. Ύστερα, όμως, από την ανάληψη της αρχής από τον </a:t>
            </a:r>
            <a:r>
              <a:rPr lang="el-GR" sz="2400" dirty="0" smtClean="0">
                <a:hlinkClick r:id="rId2" tooltip="Χίτλερ"/>
              </a:rPr>
              <a:t>Χίτλερ</a:t>
            </a:r>
            <a:r>
              <a:rPr lang="el-GR" sz="2400" dirty="0" smtClean="0"/>
              <a:t>, η Γκεστάπο μετατράπηκε σε τρομοκρατική οργάνωση, στρεφόμενη κατά παντός ενάντιου, εμφανώς δεδηλωμένου, στο καθεστώς ή και υποτιθέμενου "εχθρού" του γερμανικού εθνικοσοσιαλιστικού καθεστώτος.</a:t>
            </a:r>
          </a:p>
          <a:p>
            <a:r>
              <a:rPr lang="el-GR" sz="2400" dirty="0" smtClean="0"/>
              <a:t>Το προσωπικό της υπηρεσίας αυτής αυξήθηκε σημαντικά, τόσο με την πρόσληψη εμπίστων και φανατικών χιτλερικών όσο και με αποσπάσεις οπαδών από άλλες πολιτικές και περισσότερο στρατιωτικές υπηρεσίες. Η Γκεστάπο προέβαινε σε συλλήψεις, βασανισμούς και εγκλεισμούς των αντιδρώντων σε φυλακές και </a:t>
            </a:r>
            <a:r>
              <a:rPr lang="el-GR" sz="2400" dirty="0" smtClean="0">
                <a:hlinkClick r:id="rId3" tooltip="Ναζιστικά στρατόπεδα συγκέντρωσης"/>
              </a:rPr>
              <a:t>στρατόπεδα συγκέντρωσης</a:t>
            </a:r>
            <a:r>
              <a:rPr lang="el-GR" sz="2400" dirty="0" smtClean="0"/>
              <a:t>.</a:t>
            </a:r>
            <a:endParaRPr lang="el-GR" sz="2400" dirty="0"/>
          </a:p>
        </p:txBody>
      </p:sp>
      <p:sp>
        <p:nvSpPr>
          <p:cNvPr id="4" name="3 - Θέση ημερομηνίας"/>
          <p:cNvSpPr>
            <a:spLocks noGrp="1"/>
          </p:cNvSpPr>
          <p:nvPr>
            <p:ph type="dt" sz="half" idx="10"/>
          </p:nvPr>
        </p:nvSpPr>
        <p:spPr/>
        <p:txBody>
          <a:bodyPr/>
          <a:lstStyle/>
          <a:p>
            <a:fld id="{17A30347-4BA7-4940-A375-18079484BB0E}" type="datetime1">
              <a:rPr lang="el-GR" smtClean="0"/>
              <a:pPr/>
              <a:t>16/01/2013</a:t>
            </a:fld>
            <a:endParaRPr lang="el-GR" dirty="0"/>
          </a:p>
        </p:txBody>
      </p:sp>
      <p:sp>
        <p:nvSpPr>
          <p:cNvPr id="5" name="4 - Θέση αριθμού διαφάνειας"/>
          <p:cNvSpPr>
            <a:spLocks noGrp="1"/>
          </p:cNvSpPr>
          <p:nvPr>
            <p:ph type="sldNum" sz="quarter" idx="12"/>
          </p:nvPr>
        </p:nvSpPr>
        <p:spPr/>
        <p:txBody>
          <a:bodyPr/>
          <a:lstStyle/>
          <a:p>
            <a:fld id="{5BCC028F-BD7E-4124-8BBA-860C6648ED5B}" type="slidenum">
              <a:rPr lang="el-GR" smtClean="0"/>
              <a:pPr/>
              <a:t>14</a:t>
            </a:fld>
            <a:endParaRPr lang="el-GR" dirty="0"/>
          </a:p>
        </p:txBody>
      </p:sp>
      <p:sp>
        <p:nvSpPr>
          <p:cNvPr id="6" name="5 - Θέση υποσέλιδου"/>
          <p:cNvSpPr>
            <a:spLocks noGrp="1"/>
          </p:cNvSpPr>
          <p:nvPr>
            <p:ph type="ftr" sz="quarter" idx="11"/>
          </p:nvPr>
        </p:nvSpPr>
        <p:spPr/>
        <p:txBody>
          <a:bodyPr/>
          <a:lstStyle/>
          <a:p>
            <a:r>
              <a:rPr lang="el-GR" smtClean="0"/>
              <a:t>3ο Γυμνάσιο Τρικάλων-Β΄παγκόσμιος πόλεμος</a:t>
            </a:r>
            <a:endParaRPr lang="el-GR" dirty="0"/>
          </a:p>
        </p:txBody>
      </p:sp>
    </p:spTree>
  </p:cSld>
  <p:clrMapOvr>
    <a:masterClrMapping/>
  </p:clrMapOvr>
  <p:transition>
    <p:wheel spokes="2"/>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85720" y="357166"/>
            <a:ext cx="8572560" cy="5324535"/>
          </a:xfrm>
          <a:prstGeom prst="rect">
            <a:avLst/>
          </a:prstGeom>
        </p:spPr>
        <p:txBody>
          <a:bodyPr wrap="square">
            <a:spAutoFit/>
          </a:bodyPr>
          <a:lstStyle/>
          <a:p>
            <a:r>
              <a:rPr lang="el-GR" sz="2000" dirty="0" smtClean="0"/>
              <a:t>Επικεφαλής της Γκεστάπο ήταν επί σειρά ετών ο </a:t>
            </a:r>
            <a:r>
              <a:rPr lang="el-GR" sz="2000" dirty="0" err="1" smtClean="0">
                <a:hlinkClick r:id="rId2" tooltip="Ράινχαρντ Χάιντριχ"/>
              </a:rPr>
              <a:t>Ράινχαρντ</a:t>
            </a:r>
            <a:r>
              <a:rPr lang="el-GR" sz="2000" dirty="0" smtClean="0">
                <a:hlinkClick r:id="rId2" tooltip="Ράινχαρντ Χάιντριχ"/>
              </a:rPr>
              <a:t> </a:t>
            </a:r>
            <a:r>
              <a:rPr lang="el-GR" sz="2000" dirty="0" err="1" smtClean="0">
                <a:hlinkClick r:id="rId2" tooltip="Ράινχαρντ Χάιντριχ"/>
              </a:rPr>
              <a:t>Χάιντριχ</a:t>
            </a:r>
            <a:r>
              <a:rPr lang="el-GR" sz="2000" dirty="0" smtClean="0"/>
              <a:t>, ένας από τους πλέον αφοσιωμένους αλλά και απάνθρωπους οπαδούς του Χίτλερ, ο οποίος τελικά δολοφονήθηκε το </a:t>
            </a:r>
            <a:r>
              <a:rPr lang="el-GR" sz="2000" dirty="0" smtClean="0">
                <a:hlinkClick r:id="rId3" tooltip="1942"/>
              </a:rPr>
              <a:t>1942</a:t>
            </a:r>
            <a:r>
              <a:rPr lang="el-GR" sz="2000" dirty="0" smtClean="0"/>
              <a:t> στην </a:t>
            </a:r>
            <a:r>
              <a:rPr lang="el-GR" sz="2000" dirty="0" smtClean="0">
                <a:hlinkClick r:id="rId4" tooltip="Πράγα"/>
              </a:rPr>
              <a:t>Πράγα</a:t>
            </a:r>
            <a:r>
              <a:rPr lang="el-GR" sz="2000" dirty="0" smtClean="0"/>
              <a:t>. Υπό την ηγεσία του αλλά και την έμπνευση του Αρχηγού των </a:t>
            </a:r>
            <a:r>
              <a:rPr lang="el-GR" sz="2000" dirty="0" smtClean="0">
                <a:hlinkClick r:id="rId5" tooltip="Σουτσστάφφελ"/>
              </a:rPr>
              <a:t>Σωμάτων Ασφαλείας του Ράιχ</a:t>
            </a:r>
            <a:r>
              <a:rPr lang="el-GR" sz="2000" dirty="0" smtClean="0"/>
              <a:t> </a:t>
            </a:r>
            <a:r>
              <a:rPr lang="el-GR" sz="2000" dirty="0" smtClean="0">
                <a:hlinkClick r:id="rId6" tooltip="Χίμλερ"/>
              </a:rPr>
              <a:t>Χίμλερ</a:t>
            </a:r>
            <a:r>
              <a:rPr lang="el-GR" sz="2000" dirty="0" smtClean="0"/>
              <a:t>, η Γκεστάπο εκτέλεσε σωρεία μεμονωμένων και ομαδικών εγκλημάτων καθώς και την εξόντωση των </a:t>
            </a:r>
            <a:r>
              <a:rPr lang="el-GR" sz="2000" dirty="0" smtClean="0">
                <a:hlinkClick r:id="rId7" tooltip="Εβραίοι"/>
              </a:rPr>
              <a:t>Εβραίων</a:t>
            </a:r>
            <a:r>
              <a:rPr lang="el-GR" sz="2000" dirty="0" smtClean="0"/>
              <a:t> και άλλων μειονοτήτων ,όχι μόνον εντός της Γερμανίας αλλά και στις χώρες της Ευρώπης που είχαν περιέλθει υπό γερμανική κατοχή.</a:t>
            </a:r>
          </a:p>
          <a:p>
            <a:r>
              <a:rPr lang="el-GR" sz="2000" dirty="0" smtClean="0"/>
              <a:t>Μεταξύ των χιλιάδων Ελλήνων που βασανίστηκαν στα "υπόγεια του μαρτυρίου" της οδού </a:t>
            </a:r>
            <a:r>
              <a:rPr lang="el-GR" sz="2000" dirty="0" err="1" smtClean="0"/>
              <a:t>Μέρλιν</a:t>
            </a:r>
            <a:r>
              <a:rPr lang="el-GR" sz="2000" dirty="0" smtClean="0"/>
              <a:t>, όπου στεγαζόταν η </a:t>
            </a:r>
            <a:r>
              <a:rPr lang="el-GR" sz="2000" dirty="0" err="1" smtClean="0">
                <a:hlinkClick r:id="rId8" tooltip="Κομμαντατούρ"/>
              </a:rPr>
              <a:t>Κομμαντατούρ</a:t>
            </a:r>
            <a:r>
              <a:rPr lang="el-GR" sz="2000" dirty="0" smtClean="0"/>
              <a:t> ή στο </a:t>
            </a:r>
            <a:r>
              <a:rPr lang="el-GR" sz="2000" dirty="0" smtClean="0">
                <a:hlinkClick r:id="rId9" tooltip="Στρατόπεδο συγκέντρωσης Χαϊδαρίου"/>
              </a:rPr>
              <a:t>Στρατόπεδο συγκέντρωσης Χαϊδαρίου</a:t>
            </a:r>
            <a:r>
              <a:rPr lang="el-GR" sz="2000" dirty="0" smtClean="0"/>
              <a:t> στην </a:t>
            </a:r>
            <a:r>
              <a:rPr lang="el-GR" sz="2000" dirty="0" smtClean="0">
                <a:hlinkClick r:id="rId10" tooltip="Αθήνα"/>
              </a:rPr>
              <a:t>Αθήνα</a:t>
            </a:r>
            <a:r>
              <a:rPr lang="el-GR" sz="2000" dirty="0" smtClean="0"/>
              <a:t> και στις άλλες πόλεις και των χιλιάδων που εκτελέστηκαν χωρίς ή με υποτυπώδη δίκη στο </a:t>
            </a:r>
            <a:r>
              <a:rPr lang="el-GR" sz="2000" dirty="0" smtClean="0">
                <a:hlinkClick r:id="rId11" tooltip="Σκοπευτήριο της Καισαριανής (δεν έχει γραφτεί ακόμα)"/>
              </a:rPr>
              <a:t>Σκοπευτήριο της Καισαριανής</a:t>
            </a:r>
            <a:r>
              <a:rPr lang="el-GR" sz="2000" dirty="0" smtClean="0"/>
              <a:t> ή αλλού, οι περισσότεροι υπήρξαν θύματα της Γκεστάπο και όχι θύματα πολέμου. Η υπηρεσία αυτή είχε την εντολή από τους ηγέτες της να μη φείδεται την ανθρώπινη ζωή και να μη δειλιάζει έναντι οποιουδήποτε εγκλήματος προς παραδειγματισμό, με μοναδικό στόχο τη διατήρηση του Χίτλερ στην εξουσία.</a:t>
            </a:r>
            <a:endParaRPr lang="el-GR" sz="2000" dirty="0"/>
          </a:p>
        </p:txBody>
      </p:sp>
      <p:sp>
        <p:nvSpPr>
          <p:cNvPr id="3" name="2 - Θέση ημερομηνίας"/>
          <p:cNvSpPr>
            <a:spLocks noGrp="1"/>
          </p:cNvSpPr>
          <p:nvPr>
            <p:ph type="dt" sz="half" idx="10"/>
          </p:nvPr>
        </p:nvSpPr>
        <p:spPr/>
        <p:txBody>
          <a:bodyPr/>
          <a:lstStyle/>
          <a:p>
            <a:fld id="{424BE698-EFBC-402A-971E-7CB70CE8A810}" type="datetime1">
              <a:rPr lang="el-GR" smtClean="0"/>
              <a:pPr/>
              <a:t>16/01/2013</a:t>
            </a:fld>
            <a:endParaRPr lang="el-GR" dirty="0"/>
          </a:p>
        </p:txBody>
      </p:sp>
      <p:sp>
        <p:nvSpPr>
          <p:cNvPr id="4" name="3 - Θέση αριθμού διαφάνειας"/>
          <p:cNvSpPr>
            <a:spLocks noGrp="1"/>
          </p:cNvSpPr>
          <p:nvPr>
            <p:ph type="sldNum" sz="quarter" idx="12"/>
          </p:nvPr>
        </p:nvSpPr>
        <p:spPr/>
        <p:txBody>
          <a:bodyPr/>
          <a:lstStyle/>
          <a:p>
            <a:fld id="{5BCC028F-BD7E-4124-8BBA-860C6648ED5B}" type="slidenum">
              <a:rPr lang="el-GR" smtClean="0"/>
              <a:pPr/>
              <a:t>15</a:t>
            </a:fld>
            <a:endParaRPr lang="el-GR" dirty="0"/>
          </a:p>
        </p:txBody>
      </p:sp>
      <p:sp>
        <p:nvSpPr>
          <p:cNvPr id="5" name="4 - Θέση υποσέλιδου"/>
          <p:cNvSpPr>
            <a:spLocks noGrp="1"/>
          </p:cNvSpPr>
          <p:nvPr>
            <p:ph type="ftr" sz="quarter" idx="11"/>
          </p:nvPr>
        </p:nvSpPr>
        <p:spPr/>
        <p:txBody>
          <a:bodyPr/>
          <a:lstStyle/>
          <a:p>
            <a:r>
              <a:rPr lang="el-GR" smtClean="0"/>
              <a:t>3ο Γυμνάσιο Τρικάλων-Β΄παγκόσμιος πόλεμος</a:t>
            </a:r>
            <a:endParaRPr lang="el-GR" dirty="0"/>
          </a:p>
        </p:txBody>
      </p:sp>
    </p:spTree>
  </p:cSld>
  <p:clrMapOvr>
    <a:masterClrMapping/>
  </p:clrMapOvr>
  <p:transition>
    <p:pull dir="l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71472" y="474345"/>
            <a:ext cx="8072494" cy="3139321"/>
          </a:xfrm>
          <a:prstGeom prst="rect">
            <a:avLst/>
          </a:prstGeom>
        </p:spPr>
        <p:txBody>
          <a:bodyPr wrap="square">
            <a:spAutoFit/>
          </a:bodyPr>
          <a:lstStyle/>
          <a:p>
            <a:r>
              <a:rPr lang="el-GR" dirty="0" smtClean="0"/>
              <a:t>Οι πράκτορες της Γκεστάπο, μεταξύ των οποίων ήταν και πολλοί που κατείχαν τη γλώσσα των χωρών στις οποίες υπηρετούσαν, (είτε στις υπό κατοχή είτε όχι) παρακολουθούσαν κάθε κίνηση και κάθε εκδήλωση ,επεμβαίνοντας αμέσως, και ειδικά στις χώρες υπό κατοχή, άνευ οίκτου και σοβαρής εξέτασης.</a:t>
            </a:r>
          </a:p>
          <a:p>
            <a:r>
              <a:rPr lang="el-GR" dirty="0" smtClean="0"/>
              <a:t>Μετά τη συντριβή και της τελευταίας γερμανικής αντίστασης, ο ανώτατος αρχηγός της Γκεστάπο </a:t>
            </a:r>
            <a:r>
              <a:rPr lang="el-GR" dirty="0" smtClean="0">
                <a:hlinkClick r:id="rId2" tooltip="Χίμλερ"/>
              </a:rPr>
              <a:t>Χίμλερ</a:t>
            </a:r>
            <a:r>
              <a:rPr lang="el-GR" dirty="0" smtClean="0"/>
              <a:t> επεδίωξε να δραπετεύσει από τη Γερμανία εφοδιασμένος με πλαστά έγγραφα ,πλην όμως αναγνωρίσθηκε από τους Άγγλους στρατιώτες οι οποίοι και τον συνέλαβαν στις </a:t>
            </a:r>
            <a:r>
              <a:rPr lang="el-GR" dirty="0" smtClean="0">
                <a:hlinkClick r:id="rId3" tooltip="21 Μαΐου"/>
              </a:rPr>
              <a:t>21 Μαΐου</a:t>
            </a:r>
            <a:r>
              <a:rPr lang="el-GR" dirty="0" smtClean="0"/>
              <a:t> </a:t>
            </a:r>
            <a:r>
              <a:rPr lang="el-GR" dirty="0" smtClean="0">
                <a:hlinkClick r:id="rId4" tooltip="1945"/>
              </a:rPr>
              <a:t>1945</a:t>
            </a:r>
            <a:r>
              <a:rPr lang="el-GR" dirty="0" smtClean="0"/>
              <a:t>. Δύο ημέρες όμως αργότερα ,όπως δηλώθηκε ,ή αυτοκτόνησε κατά την ανάκρισή του ή βρέθηκε νεκρός στη φυλακή του όπου είχε αυτοκτονήσει με δραστικό δηλητήριο που έκρυβε σε μικρή αμπούλα κάτω από τη γλώσσα του.</a:t>
            </a:r>
            <a:endParaRPr lang="el-GR" dirty="0"/>
          </a:p>
        </p:txBody>
      </p:sp>
      <p:pic>
        <p:nvPicPr>
          <p:cNvPr id="2050" name="Picture 2" descr="C:\Users\user\Downloads\200px-Bundesarchiv_Bild_183-R97512,_Berlin,_Geheimes_Staatspolizeihauptamt.jpg"/>
          <p:cNvPicPr>
            <a:picLocks noChangeAspect="1" noChangeArrowheads="1"/>
          </p:cNvPicPr>
          <p:nvPr/>
        </p:nvPicPr>
        <p:blipFill>
          <a:blip r:embed="rId5"/>
          <a:srcRect/>
          <a:stretch>
            <a:fillRect/>
          </a:stretch>
        </p:blipFill>
        <p:spPr bwMode="auto">
          <a:xfrm>
            <a:off x="928662" y="3786190"/>
            <a:ext cx="7215238" cy="2505075"/>
          </a:xfrm>
          <a:prstGeom prst="rect">
            <a:avLst/>
          </a:prstGeom>
          <a:noFill/>
        </p:spPr>
      </p:pic>
      <p:sp>
        <p:nvSpPr>
          <p:cNvPr id="4" name="3 - Θέση ημερομηνίας"/>
          <p:cNvSpPr>
            <a:spLocks noGrp="1"/>
          </p:cNvSpPr>
          <p:nvPr>
            <p:ph type="dt" sz="half" idx="10"/>
          </p:nvPr>
        </p:nvSpPr>
        <p:spPr/>
        <p:txBody>
          <a:bodyPr/>
          <a:lstStyle/>
          <a:p>
            <a:fld id="{1A92B1B1-1613-4134-B3B2-3D1BE31D9483}" type="datetime1">
              <a:rPr lang="el-GR" smtClean="0"/>
              <a:pPr/>
              <a:t>16/01/2013</a:t>
            </a:fld>
            <a:endParaRPr lang="el-GR" dirty="0"/>
          </a:p>
        </p:txBody>
      </p:sp>
      <p:sp>
        <p:nvSpPr>
          <p:cNvPr id="5" name="4 - Θέση αριθμού διαφάνειας"/>
          <p:cNvSpPr>
            <a:spLocks noGrp="1"/>
          </p:cNvSpPr>
          <p:nvPr>
            <p:ph type="sldNum" sz="quarter" idx="12"/>
          </p:nvPr>
        </p:nvSpPr>
        <p:spPr/>
        <p:txBody>
          <a:bodyPr/>
          <a:lstStyle/>
          <a:p>
            <a:fld id="{5BCC028F-BD7E-4124-8BBA-860C6648ED5B}" type="slidenum">
              <a:rPr lang="el-GR" smtClean="0"/>
              <a:pPr/>
              <a:t>16</a:t>
            </a:fld>
            <a:endParaRPr lang="el-GR" dirty="0"/>
          </a:p>
        </p:txBody>
      </p:sp>
      <p:sp>
        <p:nvSpPr>
          <p:cNvPr id="6" name="5 - Θέση υποσέλιδου"/>
          <p:cNvSpPr>
            <a:spLocks noGrp="1"/>
          </p:cNvSpPr>
          <p:nvPr>
            <p:ph type="ftr" sz="quarter" idx="11"/>
          </p:nvPr>
        </p:nvSpPr>
        <p:spPr/>
        <p:txBody>
          <a:bodyPr/>
          <a:lstStyle/>
          <a:p>
            <a:r>
              <a:rPr lang="el-GR" smtClean="0"/>
              <a:t>3ο Γυμνάσιο Τρικάλων-Β΄παγκόσμιος πόλεμος</a:t>
            </a:r>
            <a:endParaRPr lang="el-GR" dirty="0"/>
          </a:p>
        </p:txBody>
      </p:sp>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00034" y="500042"/>
            <a:ext cx="8072494" cy="3539430"/>
          </a:xfrm>
          <a:prstGeom prst="rect">
            <a:avLst/>
          </a:prstGeom>
        </p:spPr>
        <p:txBody>
          <a:bodyPr wrap="square">
            <a:spAutoFit/>
          </a:bodyPr>
          <a:lstStyle/>
          <a:p>
            <a:r>
              <a:rPr lang="el-GR" sz="3200" dirty="0" smtClean="0">
                <a:solidFill>
                  <a:schemeClr val="tx1">
                    <a:lumMod val="95000"/>
                  </a:schemeClr>
                </a:solidFill>
              </a:rPr>
              <a:t>Στη </a:t>
            </a:r>
            <a:r>
              <a:rPr lang="el-GR" sz="3200" dirty="0" smtClean="0">
                <a:solidFill>
                  <a:schemeClr val="tx1">
                    <a:lumMod val="95000"/>
                  </a:schemeClr>
                </a:solidFill>
                <a:hlinkClick r:id="rId2" tooltip="Διάσκεψη του Πότσδαμ"/>
              </a:rPr>
              <a:t>Διάσκεψη του </a:t>
            </a:r>
            <a:r>
              <a:rPr lang="el-GR" sz="3200" dirty="0" err="1" smtClean="0">
                <a:solidFill>
                  <a:schemeClr val="tx1">
                    <a:lumMod val="95000"/>
                  </a:schemeClr>
                </a:solidFill>
                <a:hlinkClick r:id="rId2" tooltip="Διάσκεψη του Πότσδαμ"/>
              </a:rPr>
              <a:t>Πότσδαμ</a:t>
            </a:r>
            <a:r>
              <a:rPr lang="el-GR" sz="3200" dirty="0" smtClean="0">
                <a:solidFill>
                  <a:schemeClr val="tx1">
                    <a:lumMod val="95000"/>
                  </a:schemeClr>
                </a:solidFill>
              </a:rPr>
              <a:t> των Αρχηγών των </a:t>
            </a:r>
            <a:r>
              <a:rPr lang="el-GR" sz="3200" dirty="0" smtClean="0">
                <a:solidFill>
                  <a:schemeClr val="tx1">
                    <a:lumMod val="95000"/>
                  </a:schemeClr>
                </a:solidFill>
                <a:hlinkClick r:id="rId3" tooltip="Μεγάλες Δυνάμεις"/>
              </a:rPr>
              <a:t>Μεγάλων Δυνάμεων</a:t>
            </a:r>
            <a:r>
              <a:rPr lang="el-GR" sz="3200" dirty="0" smtClean="0">
                <a:solidFill>
                  <a:schemeClr val="tx1">
                    <a:lumMod val="95000"/>
                  </a:schemeClr>
                </a:solidFill>
              </a:rPr>
              <a:t> (</a:t>
            </a:r>
            <a:r>
              <a:rPr lang="el-GR" sz="3200" dirty="0" smtClean="0">
                <a:solidFill>
                  <a:schemeClr val="tx1">
                    <a:lumMod val="95000"/>
                  </a:schemeClr>
                </a:solidFill>
                <a:hlinkClick r:id="rId4" tooltip="Χάρρυ Τρούμαν"/>
              </a:rPr>
              <a:t>Τρούμαν</a:t>
            </a:r>
            <a:r>
              <a:rPr lang="el-GR" sz="3200" dirty="0" smtClean="0">
                <a:solidFill>
                  <a:schemeClr val="tx1">
                    <a:lumMod val="95000"/>
                  </a:schemeClr>
                </a:solidFill>
              </a:rPr>
              <a:t>, </a:t>
            </a:r>
            <a:r>
              <a:rPr lang="el-GR" sz="3200" dirty="0" err="1" smtClean="0">
                <a:solidFill>
                  <a:schemeClr val="tx1">
                    <a:lumMod val="95000"/>
                  </a:schemeClr>
                </a:solidFill>
                <a:hlinkClick r:id="rId5" tooltip="Τσώρτσιλ"/>
              </a:rPr>
              <a:t>Τσώρτσιλ</a:t>
            </a:r>
            <a:r>
              <a:rPr lang="el-GR" sz="3200" dirty="0" smtClean="0">
                <a:solidFill>
                  <a:schemeClr val="tx1">
                    <a:lumMod val="95000"/>
                  </a:schemeClr>
                </a:solidFill>
              </a:rPr>
              <a:t>  και </a:t>
            </a:r>
            <a:r>
              <a:rPr lang="el-GR" sz="3200" dirty="0" smtClean="0">
                <a:solidFill>
                  <a:schemeClr val="tx1">
                    <a:lumMod val="95000"/>
                  </a:schemeClr>
                </a:solidFill>
                <a:hlinkClick r:id="rId6" tooltip="Στάλιν"/>
              </a:rPr>
              <a:t>Στάλιν</a:t>
            </a:r>
            <a:r>
              <a:rPr lang="el-GR" sz="3200" dirty="0" smtClean="0">
                <a:solidFill>
                  <a:schemeClr val="tx1">
                    <a:lumMod val="95000"/>
                  </a:schemeClr>
                </a:solidFill>
              </a:rPr>
              <a:t>) αποφασίστηκε, μεταξύ των άλλων, η πλήρης διάλυση της Γκεστάπο, η κατάσχεση του αρχείου της και η δίωξη των κυριοτέρων παραγόντων αυτής ως </a:t>
            </a:r>
            <a:r>
              <a:rPr lang="el-GR" sz="3200" dirty="0" smtClean="0">
                <a:solidFill>
                  <a:schemeClr val="tx1">
                    <a:lumMod val="95000"/>
                  </a:schemeClr>
                </a:solidFill>
                <a:hlinkClick r:id="rId7" tooltip="Εγκληματίας πολέμου"/>
              </a:rPr>
              <a:t>εγκληματιών πολέμου</a:t>
            </a:r>
            <a:r>
              <a:rPr lang="el-GR" sz="3200" dirty="0" smtClean="0">
                <a:solidFill>
                  <a:schemeClr val="tx1">
                    <a:lumMod val="95000"/>
                  </a:schemeClr>
                </a:solidFill>
              </a:rPr>
              <a:t>.</a:t>
            </a:r>
            <a:endParaRPr lang="el-GR" sz="3200" dirty="0">
              <a:solidFill>
                <a:schemeClr val="tx1">
                  <a:lumMod val="95000"/>
                </a:schemeClr>
              </a:solidFill>
            </a:endParaRPr>
          </a:p>
        </p:txBody>
      </p:sp>
      <p:pic>
        <p:nvPicPr>
          <p:cNvPr id="3074" name="Picture 2" descr="C:\Users\user\Downloads\220px-Gestapomen_following_the_white_buses.jpg"/>
          <p:cNvPicPr>
            <a:picLocks noChangeAspect="1" noChangeArrowheads="1"/>
          </p:cNvPicPr>
          <p:nvPr/>
        </p:nvPicPr>
        <p:blipFill>
          <a:blip r:embed="rId8"/>
          <a:srcRect/>
          <a:stretch>
            <a:fillRect/>
          </a:stretch>
        </p:blipFill>
        <p:spPr bwMode="auto">
          <a:xfrm>
            <a:off x="2571736" y="4071942"/>
            <a:ext cx="4071966" cy="2286016"/>
          </a:xfrm>
          <a:prstGeom prst="rect">
            <a:avLst/>
          </a:prstGeom>
          <a:noFill/>
        </p:spPr>
      </p:pic>
      <p:sp>
        <p:nvSpPr>
          <p:cNvPr id="4" name="3 - Θέση ημερομηνίας"/>
          <p:cNvSpPr>
            <a:spLocks noGrp="1"/>
          </p:cNvSpPr>
          <p:nvPr>
            <p:ph type="dt" sz="half" idx="10"/>
          </p:nvPr>
        </p:nvSpPr>
        <p:spPr/>
        <p:txBody>
          <a:bodyPr/>
          <a:lstStyle/>
          <a:p>
            <a:fld id="{3DDD4EE4-0163-46D3-98E6-38CE17B04964}" type="datetime1">
              <a:rPr lang="el-GR" smtClean="0"/>
              <a:pPr/>
              <a:t>16/01/2013</a:t>
            </a:fld>
            <a:endParaRPr lang="el-GR" dirty="0"/>
          </a:p>
        </p:txBody>
      </p:sp>
      <p:sp>
        <p:nvSpPr>
          <p:cNvPr id="5" name="4 - Θέση αριθμού διαφάνειας"/>
          <p:cNvSpPr>
            <a:spLocks noGrp="1"/>
          </p:cNvSpPr>
          <p:nvPr>
            <p:ph type="sldNum" sz="quarter" idx="12"/>
          </p:nvPr>
        </p:nvSpPr>
        <p:spPr/>
        <p:txBody>
          <a:bodyPr/>
          <a:lstStyle/>
          <a:p>
            <a:fld id="{5BCC028F-BD7E-4124-8BBA-860C6648ED5B}" type="slidenum">
              <a:rPr lang="el-GR" smtClean="0"/>
              <a:pPr/>
              <a:t>17</a:t>
            </a:fld>
            <a:endParaRPr lang="el-GR" dirty="0"/>
          </a:p>
        </p:txBody>
      </p:sp>
      <p:sp>
        <p:nvSpPr>
          <p:cNvPr id="6" name="5 - Θέση υποσέλιδου"/>
          <p:cNvSpPr>
            <a:spLocks noGrp="1"/>
          </p:cNvSpPr>
          <p:nvPr>
            <p:ph type="ftr" sz="quarter" idx="11"/>
          </p:nvPr>
        </p:nvSpPr>
        <p:spPr/>
        <p:txBody>
          <a:bodyPr/>
          <a:lstStyle/>
          <a:p>
            <a:r>
              <a:rPr lang="el-GR" smtClean="0"/>
              <a:t>3ο Γυμνάσιο Τρικάλων-Β΄παγκόσμιος πόλεμος</a:t>
            </a:r>
            <a:endParaRPr lang="el-GR" dirty="0"/>
          </a:p>
        </p:txBody>
      </p:sp>
    </p:spTree>
  </p:cSld>
  <p:clrMapOvr>
    <a:masterClrMapping/>
  </p:clrMapOvr>
  <p:transition>
    <p:circl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285728"/>
            <a:ext cx="8229600" cy="1147762"/>
          </a:xfrm>
        </p:spPr>
        <p:txBody>
          <a:bodyPr>
            <a:normAutofit/>
          </a:bodyPr>
          <a:lstStyle/>
          <a:p>
            <a:r>
              <a:rPr lang="el-GR" sz="2000" dirty="0" smtClean="0">
                <a:solidFill>
                  <a:schemeClr val="bg1"/>
                </a:solidFill>
              </a:rPr>
              <a:t>Το προσωπικό του Χίτλερ έφτιαχνε κρυφά για αυτόν ταινίες με βασανιστήρια και εκτελέσεις πολιτικών κρατούμενων, τις οποίες και απολάμβανε να παρακολουθεί. Οι βοηθοί του εξασφάλιζαν επίσης και πορνογραφικές ταινίες και φωτογραφίες.</a:t>
            </a:r>
            <a:endParaRPr lang="el-GR" sz="2000" dirty="0">
              <a:solidFill>
                <a:schemeClr val="bg1"/>
              </a:solidFill>
            </a:endParaRPr>
          </a:p>
        </p:txBody>
      </p:sp>
      <p:sp>
        <p:nvSpPr>
          <p:cNvPr id="3" name="2 - Θέση περιεχομένου"/>
          <p:cNvSpPr>
            <a:spLocks noGrp="1"/>
          </p:cNvSpPr>
          <p:nvPr>
            <p:ph sz="half" idx="1"/>
          </p:nvPr>
        </p:nvSpPr>
        <p:spPr/>
        <p:txBody>
          <a:bodyPr>
            <a:normAutofit fontScale="77500" lnSpcReduction="20000"/>
          </a:bodyPr>
          <a:lstStyle/>
          <a:p>
            <a:r>
              <a:rPr lang="el-GR" dirty="0" smtClean="0">
                <a:solidFill>
                  <a:schemeClr val="bg1"/>
                </a:solidFill>
              </a:rPr>
              <a:t>Ο Χίτλερ πάντα κράταγε την ιδιωτική του ζωή πολύ μυστική, αλλά μερικοί άνθρωποι λένε ότι γνωρίζουν πολλά για αυτήν. Για παράδειγμα, το γεγονός ότι ήταν ομοφυλόφιλος, αλλά είχε σχέσεις και με πολλές γυναίκες όπως την ανιψιά του </a:t>
            </a:r>
            <a:r>
              <a:rPr lang="el-GR" dirty="0" err="1" smtClean="0">
                <a:solidFill>
                  <a:schemeClr val="bg1"/>
                </a:solidFill>
              </a:rPr>
              <a:t>Geli</a:t>
            </a:r>
            <a:r>
              <a:rPr lang="el-GR" dirty="0" smtClean="0">
                <a:solidFill>
                  <a:schemeClr val="bg1"/>
                </a:solidFill>
              </a:rPr>
              <a:t> </a:t>
            </a:r>
            <a:r>
              <a:rPr lang="el-GR" dirty="0" err="1" smtClean="0">
                <a:solidFill>
                  <a:schemeClr val="bg1"/>
                </a:solidFill>
              </a:rPr>
              <a:t>Raubal</a:t>
            </a:r>
            <a:r>
              <a:rPr lang="el-GR" dirty="0" smtClean="0">
                <a:solidFill>
                  <a:schemeClr val="bg1"/>
                </a:solidFill>
              </a:rPr>
              <a:t> και φυσικά την </a:t>
            </a:r>
            <a:r>
              <a:rPr lang="el-GR" dirty="0" err="1" smtClean="0">
                <a:solidFill>
                  <a:schemeClr val="bg1"/>
                </a:solidFill>
              </a:rPr>
              <a:t>Eva</a:t>
            </a:r>
            <a:r>
              <a:rPr lang="el-GR" dirty="0" smtClean="0">
                <a:solidFill>
                  <a:schemeClr val="bg1"/>
                </a:solidFill>
              </a:rPr>
              <a:t> </a:t>
            </a:r>
            <a:r>
              <a:rPr lang="el-GR" dirty="0" err="1" smtClean="0">
                <a:solidFill>
                  <a:schemeClr val="bg1"/>
                </a:solidFill>
              </a:rPr>
              <a:t>Brown</a:t>
            </a:r>
            <a:r>
              <a:rPr lang="el-GR" dirty="0" smtClean="0">
                <a:solidFill>
                  <a:schemeClr val="bg1"/>
                </a:solidFill>
              </a:rPr>
              <a:t>. Η ομοφυλοφιλία του Αδόλφου Χίτλερ έχει αποδειχθεί πέρα από κάθε αμφισβήτηση από τον γερμανό ιστορικό </a:t>
            </a:r>
            <a:r>
              <a:rPr lang="el-GR" dirty="0" err="1" smtClean="0">
                <a:solidFill>
                  <a:schemeClr val="bg1"/>
                </a:solidFill>
              </a:rPr>
              <a:t>Lothan</a:t>
            </a:r>
            <a:r>
              <a:rPr lang="el-GR" dirty="0" smtClean="0">
                <a:solidFill>
                  <a:schemeClr val="bg1"/>
                </a:solidFill>
              </a:rPr>
              <a:t> </a:t>
            </a:r>
            <a:r>
              <a:rPr lang="el-GR" dirty="0" err="1" smtClean="0">
                <a:solidFill>
                  <a:schemeClr val="bg1"/>
                </a:solidFill>
              </a:rPr>
              <a:t>Machtan</a:t>
            </a:r>
            <a:r>
              <a:rPr lang="el-GR" dirty="0" smtClean="0">
                <a:solidFill>
                  <a:schemeClr val="bg1"/>
                </a:solidFill>
              </a:rPr>
              <a:t>. Στο νέο του βιβλίο, «</a:t>
            </a:r>
            <a:r>
              <a:rPr lang="el-GR" dirty="0" err="1" smtClean="0">
                <a:solidFill>
                  <a:schemeClr val="bg1"/>
                </a:solidFill>
              </a:rPr>
              <a:t>The</a:t>
            </a:r>
            <a:r>
              <a:rPr lang="el-GR" dirty="0" smtClean="0">
                <a:solidFill>
                  <a:schemeClr val="bg1"/>
                </a:solidFill>
              </a:rPr>
              <a:t> </a:t>
            </a:r>
            <a:r>
              <a:rPr lang="el-GR" dirty="0" err="1" smtClean="0">
                <a:solidFill>
                  <a:schemeClr val="bg1"/>
                </a:solidFill>
              </a:rPr>
              <a:t>Hidden</a:t>
            </a:r>
            <a:r>
              <a:rPr lang="el-GR" dirty="0" smtClean="0">
                <a:solidFill>
                  <a:schemeClr val="bg1"/>
                </a:solidFill>
              </a:rPr>
              <a:t> </a:t>
            </a:r>
            <a:r>
              <a:rPr lang="el-GR" dirty="0" err="1" smtClean="0">
                <a:solidFill>
                  <a:schemeClr val="bg1"/>
                </a:solidFill>
              </a:rPr>
              <a:t>Hitler</a:t>
            </a:r>
            <a:r>
              <a:rPr lang="el-GR" dirty="0" smtClean="0">
                <a:solidFill>
                  <a:schemeClr val="bg1"/>
                </a:solidFill>
              </a:rPr>
              <a:t>», δείχνει τον κεντρικό ρόλο που είχε η ομοφυλοφιλία στην προσωπική ζωή του Χίτλερ.</a:t>
            </a:r>
            <a:endParaRPr lang="el-GR" dirty="0">
              <a:solidFill>
                <a:schemeClr val="bg1"/>
              </a:solidFill>
            </a:endParaRPr>
          </a:p>
        </p:txBody>
      </p:sp>
      <p:sp>
        <p:nvSpPr>
          <p:cNvPr id="4" name="3 - Θέση περιεχομένου"/>
          <p:cNvSpPr>
            <a:spLocks noGrp="1"/>
          </p:cNvSpPr>
          <p:nvPr>
            <p:ph sz="half" idx="2"/>
          </p:nvPr>
        </p:nvSpPr>
        <p:spPr/>
        <p:txBody>
          <a:bodyPr>
            <a:normAutofit fontScale="77500" lnSpcReduction="20000"/>
          </a:bodyPr>
          <a:lstStyle/>
          <a:p>
            <a:r>
              <a:rPr lang="el-GR" dirty="0" smtClean="0">
                <a:solidFill>
                  <a:schemeClr val="bg1"/>
                </a:solidFill>
              </a:rPr>
              <a:t>Όλοι ξέρουν τον Χίτλερ σαν έναν έξαλλο και αδίστακτο στρατηγό, αλλά λίγοι γνωρίζουν ότι του άρεσε να λέει ανέκδοτα με τους στενούς του συνεργάτες όποτε είχε ελεύθερο χρόνο. Ο </a:t>
            </a:r>
            <a:r>
              <a:rPr lang="el-GR" dirty="0" err="1" smtClean="0">
                <a:solidFill>
                  <a:schemeClr val="bg1"/>
                </a:solidFill>
              </a:rPr>
              <a:t>Rochus</a:t>
            </a:r>
            <a:r>
              <a:rPr lang="el-GR" dirty="0" smtClean="0">
                <a:solidFill>
                  <a:schemeClr val="bg1"/>
                </a:solidFill>
              </a:rPr>
              <a:t> </a:t>
            </a:r>
            <a:r>
              <a:rPr lang="el-GR" dirty="0" err="1" smtClean="0">
                <a:solidFill>
                  <a:schemeClr val="bg1"/>
                </a:solidFill>
              </a:rPr>
              <a:t>Misch</a:t>
            </a:r>
            <a:r>
              <a:rPr lang="el-GR" dirty="0" smtClean="0">
                <a:solidFill>
                  <a:schemeClr val="bg1"/>
                </a:solidFill>
              </a:rPr>
              <a:t>, που είναι τώρα 90 χρονών και που υπηρέτησε σαν τηλεφωνητής στο Βερολίνο αναφέρει, «Ο Χίτλερ, που δολοφόνησε τόσους, είχε ένα μικρό σημειωματάριο με ανέκδοτα.»</a:t>
            </a:r>
            <a:endParaRPr lang="el-GR" dirty="0">
              <a:solidFill>
                <a:schemeClr val="bg1"/>
              </a:solidFill>
            </a:endParaRPr>
          </a:p>
        </p:txBody>
      </p:sp>
      <p:sp>
        <p:nvSpPr>
          <p:cNvPr id="5" name="4 - Θέση ημερομηνίας"/>
          <p:cNvSpPr>
            <a:spLocks noGrp="1"/>
          </p:cNvSpPr>
          <p:nvPr>
            <p:ph type="dt" sz="half" idx="10"/>
          </p:nvPr>
        </p:nvSpPr>
        <p:spPr/>
        <p:txBody>
          <a:bodyPr/>
          <a:lstStyle/>
          <a:p>
            <a:fld id="{E6C3702E-02C3-48A7-BD73-BC4F602589EA}" type="datetime1">
              <a:rPr lang="el-GR" smtClean="0"/>
              <a:pPr/>
              <a:t>16/01/2013</a:t>
            </a:fld>
            <a:endParaRPr lang="el-GR" dirty="0"/>
          </a:p>
        </p:txBody>
      </p:sp>
      <p:sp>
        <p:nvSpPr>
          <p:cNvPr id="6" name="5 - Θέση αριθμού διαφάνειας"/>
          <p:cNvSpPr>
            <a:spLocks noGrp="1"/>
          </p:cNvSpPr>
          <p:nvPr>
            <p:ph type="sldNum" sz="quarter" idx="12"/>
          </p:nvPr>
        </p:nvSpPr>
        <p:spPr/>
        <p:txBody>
          <a:bodyPr/>
          <a:lstStyle/>
          <a:p>
            <a:fld id="{5BCC028F-BD7E-4124-8BBA-860C6648ED5B}" type="slidenum">
              <a:rPr lang="el-GR" smtClean="0"/>
              <a:pPr/>
              <a:t>18</a:t>
            </a:fld>
            <a:endParaRPr lang="el-GR" dirty="0"/>
          </a:p>
        </p:txBody>
      </p:sp>
      <p:sp>
        <p:nvSpPr>
          <p:cNvPr id="7" name="6 - Θέση υποσέλιδου"/>
          <p:cNvSpPr>
            <a:spLocks noGrp="1"/>
          </p:cNvSpPr>
          <p:nvPr>
            <p:ph type="ftr" sz="quarter" idx="11"/>
          </p:nvPr>
        </p:nvSpPr>
        <p:spPr/>
        <p:txBody>
          <a:bodyPr/>
          <a:lstStyle/>
          <a:p>
            <a:r>
              <a:rPr lang="el-GR" smtClean="0"/>
              <a:t>3ο Γυμνάσιο Τρικάλων-Β΄παγκόσμιος πόλεμος</a:t>
            </a:r>
            <a:endParaRPr lang="el-GR" dirty="0"/>
          </a:p>
        </p:txBody>
      </p:sp>
    </p:spTree>
  </p:cSld>
  <p:clrMapOvr>
    <a:masterClrMapping/>
  </p:clrMapOvr>
  <p:transition>
    <p:pull dir="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Θέση περιεχομένου"/>
          <p:cNvSpPr>
            <a:spLocks noGrp="1"/>
          </p:cNvSpPr>
          <p:nvPr>
            <p:ph sz="quarter" idx="1"/>
          </p:nvPr>
        </p:nvSpPr>
        <p:spPr/>
        <p:txBody>
          <a:bodyPr>
            <a:normAutofit lnSpcReduction="10000"/>
          </a:bodyPr>
          <a:lstStyle/>
          <a:p>
            <a:r>
              <a:rPr lang="el-GR" dirty="0" smtClean="0"/>
              <a:t>Ο γραφικός χαρακτήρας του Χίτλερ ήταν άψογος. Όταν ο διάσημος ψυχολόγος </a:t>
            </a:r>
            <a:r>
              <a:rPr lang="el-GR" dirty="0" err="1" smtClean="0"/>
              <a:t>Carl</a:t>
            </a:r>
            <a:r>
              <a:rPr lang="el-GR" dirty="0" smtClean="0"/>
              <a:t> </a:t>
            </a:r>
            <a:r>
              <a:rPr lang="el-GR" dirty="0" err="1" smtClean="0"/>
              <a:t>Jung</a:t>
            </a:r>
            <a:r>
              <a:rPr lang="el-GR" dirty="0" smtClean="0"/>
              <a:t> είδε το γραφικό του χαρακτήρα, παρατήρησε: «Πίσω από αυτό τον γραφικό χαρακτήρα, αναγνωρίζω τα τυπικά χαρακτηριστικά ενός άνδρα με ένα ουσιαστικά θηλυκό ένστικτο.»</a:t>
            </a:r>
          </a:p>
          <a:p>
            <a:r>
              <a:rPr lang="el-GR" dirty="0" smtClean="0"/>
              <a:t>Μετά από σύγκριση διαφορετικών δειγμάτων του γραφικού χαρακτήρα του Χίτλερ, οι φυσιολόγοι βρήκαν πολύ ενδιαφέροντα πρότυπα, με τα οποία διέκριναν εύκολα την συναισθηματική του κατάρρευση στις τελευταίες του υπογραφές.</a:t>
            </a:r>
            <a:endParaRPr lang="el-GR" dirty="0"/>
          </a:p>
        </p:txBody>
      </p:sp>
      <p:sp>
        <p:nvSpPr>
          <p:cNvPr id="7" name="6 - Θέση κειμένου"/>
          <p:cNvSpPr>
            <a:spLocks noGrp="1"/>
          </p:cNvSpPr>
          <p:nvPr>
            <p:ph type="body" idx="2"/>
          </p:nvPr>
        </p:nvSpPr>
        <p:spPr>
          <a:xfrm>
            <a:off x="6781800" y="1600200"/>
            <a:ext cx="1984248" cy="4900634"/>
          </a:xfrm>
        </p:spPr>
        <p:txBody>
          <a:bodyPr>
            <a:noAutofit/>
          </a:bodyPr>
          <a:lstStyle/>
          <a:p>
            <a:r>
              <a:rPr lang="el-GR" sz="1050" dirty="0" smtClean="0">
                <a:solidFill>
                  <a:schemeClr val="bg1"/>
                </a:solidFill>
              </a:rPr>
              <a:t>Ο Χίτλερ ήταν πολύ περήφανος για το Γερμανικό Ποιμενικό του, την </a:t>
            </a:r>
            <a:r>
              <a:rPr lang="el-GR" sz="1050" dirty="0" err="1" smtClean="0">
                <a:solidFill>
                  <a:schemeClr val="bg1"/>
                </a:solidFill>
              </a:rPr>
              <a:t>Blondi</a:t>
            </a:r>
            <a:r>
              <a:rPr lang="el-GR" sz="1050" dirty="0" smtClean="0">
                <a:solidFill>
                  <a:schemeClr val="bg1"/>
                </a:solidFill>
              </a:rPr>
              <a:t>. Πέρναγε αμέτρητες ώρες εκπαιδεύοντας την και διέκοπτε ακόμα και συναντήσεις με τους στρατηγούς του για να της μάθει κόλπα. Οι στρατηγοί είχαν συνειδητοποιήσει ότι αν η </a:t>
            </a:r>
            <a:r>
              <a:rPr lang="el-GR" sz="1050" dirty="0" err="1" smtClean="0">
                <a:solidFill>
                  <a:schemeClr val="bg1"/>
                </a:solidFill>
              </a:rPr>
              <a:t>Blondi</a:t>
            </a:r>
            <a:r>
              <a:rPr lang="el-GR" sz="1050" dirty="0" smtClean="0">
                <a:solidFill>
                  <a:schemeClr val="bg1"/>
                </a:solidFill>
              </a:rPr>
              <a:t> τα πήγαινε καλά, ο Χίτλερ ήταν σε καλή διάθεση και ήταν πιο πιθανό να ακούσει τις συμβουλές τους. Αν τα πήγαινε άσχημα, γίνονταν σκυθρωπός και πεισματάρης. Ένας από τους αξιωματικούς ανέφερε αργότερα, «Μερικές φορές είχα την εντύπωση ότι η έκβαση της ρωσικής εκστρατείας εξαρτιόταν περισσότερο από την </a:t>
            </a:r>
            <a:r>
              <a:rPr lang="el-GR" sz="1050" dirty="0" err="1" smtClean="0">
                <a:solidFill>
                  <a:schemeClr val="bg1"/>
                </a:solidFill>
              </a:rPr>
              <a:t>Blondi</a:t>
            </a:r>
            <a:r>
              <a:rPr lang="el-GR" sz="1050" dirty="0" smtClean="0">
                <a:solidFill>
                  <a:schemeClr val="bg1"/>
                </a:solidFill>
              </a:rPr>
              <a:t> παρά  από το γερμανικό γενικό επιτελείο.»</a:t>
            </a:r>
            <a:endParaRPr lang="el-GR" sz="1050" dirty="0">
              <a:solidFill>
                <a:schemeClr val="bg1"/>
              </a:solidFill>
            </a:endParaRPr>
          </a:p>
        </p:txBody>
      </p:sp>
      <p:sp>
        <p:nvSpPr>
          <p:cNvPr id="5" name="4 - Τίτλος"/>
          <p:cNvSpPr>
            <a:spLocks noGrp="1"/>
          </p:cNvSpPr>
          <p:nvPr>
            <p:ph type="title"/>
          </p:nvPr>
        </p:nvSpPr>
        <p:spPr>
          <a:xfrm>
            <a:off x="6781800" y="457200"/>
            <a:ext cx="1981200" cy="900098"/>
          </a:xfrm>
        </p:spPr>
        <p:txBody>
          <a:bodyPr/>
          <a:lstStyle/>
          <a:p>
            <a:r>
              <a:rPr lang="el-GR" dirty="0" smtClean="0"/>
              <a:t>Ο γραφικός του χαρακτήρας </a:t>
            </a:r>
            <a:endParaRPr lang="el-GR" dirty="0"/>
          </a:p>
        </p:txBody>
      </p:sp>
      <p:sp>
        <p:nvSpPr>
          <p:cNvPr id="8" name="7 - Θέση ημερομηνίας"/>
          <p:cNvSpPr>
            <a:spLocks noGrp="1"/>
          </p:cNvSpPr>
          <p:nvPr>
            <p:ph type="dt" sz="half" idx="14"/>
          </p:nvPr>
        </p:nvSpPr>
        <p:spPr/>
        <p:txBody>
          <a:bodyPr/>
          <a:lstStyle/>
          <a:p>
            <a:fld id="{239CF14D-7AA7-4384-9F50-37A90D5CEE40}" type="datetime1">
              <a:rPr lang="el-GR" smtClean="0"/>
              <a:pPr/>
              <a:t>16/01/2013</a:t>
            </a:fld>
            <a:endParaRPr lang="el-GR" dirty="0"/>
          </a:p>
        </p:txBody>
      </p:sp>
      <p:sp>
        <p:nvSpPr>
          <p:cNvPr id="9" name="8 - Θέση αριθμού διαφάνειας"/>
          <p:cNvSpPr>
            <a:spLocks noGrp="1"/>
          </p:cNvSpPr>
          <p:nvPr>
            <p:ph type="sldNum" sz="quarter" idx="15"/>
          </p:nvPr>
        </p:nvSpPr>
        <p:spPr/>
        <p:txBody>
          <a:bodyPr/>
          <a:lstStyle/>
          <a:p>
            <a:fld id="{5BCC028F-BD7E-4124-8BBA-860C6648ED5B}" type="slidenum">
              <a:rPr lang="el-GR" smtClean="0"/>
              <a:pPr/>
              <a:t>19</a:t>
            </a:fld>
            <a:endParaRPr lang="el-GR" dirty="0"/>
          </a:p>
        </p:txBody>
      </p:sp>
      <p:sp>
        <p:nvSpPr>
          <p:cNvPr id="10" name="9 - Θέση υποσέλιδου"/>
          <p:cNvSpPr>
            <a:spLocks noGrp="1"/>
          </p:cNvSpPr>
          <p:nvPr>
            <p:ph type="ftr" sz="quarter" idx="16"/>
          </p:nvPr>
        </p:nvSpPr>
        <p:spPr/>
        <p:txBody>
          <a:bodyPr/>
          <a:lstStyle/>
          <a:p>
            <a:r>
              <a:rPr lang="el-GR" smtClean="0"/>
              <a:t>3ο Γυμνάσιο Τρικάλων-Β΄παγκόσμιος πόλεμος</a:t>
            </a:r>
            <a:endParaRPr lang="el-GR" dirty="0"/>
          </a:p>
        </p:txBody>
      </p:sp>
    </p:spTree>
  </p:cSld>
  <p:clrMapOvr>
    <a:masterClrMapping/>
  </p:clrMapOvr>
  <p:transition>
    <p:blinds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500034" y="2071678"/>
            <a:ext cx="8215370" cy="4357718"/>
          </a:xfrm>
          <a:effectLst>
            <a:innerShdw blurRad="63500" dist="50800" dir="16200000">
              <a:prstClr val="black">
                <a:alpha val="50000"/>
              </a:prstClr>
            </a:innerShdw>
            <a:softEdge rad="12700"/>
          </a:effectLst>
        </p:spPr>
        <p:style>
          <a:lnRef idx="1">
            <a:schemeClr val="accent3"/>
          </a:lnRef>
          <a:fillRef idx="3">
            <a:schemeClr val="accent3"/>
          </a:fillRef>
          <a:effectRef idx="2">
            <a:schemeClr val="accent3"/>
          </a:effectRef>
          <a:fontRef idx="minor">
            <a:schemeClr val="lt1"/>
          </a:fontRef>
        </p:style>
        <p:txBody>
          <a:bodyPr/>
          <a:lstStyle/>
          <a:p>
            <a:r>
              <a:rPr lang="el-GR" dirty="0" smtClean="0">
                <a:ln w="12700">
                  <a:solidFill>
                    <a:schemeClr val="tx2">
                      <a:satMod val="155000"/>
                    </a:schemeClr>
                  </a:solidFill>
                  <a:prstDash val="solid"/>
                </a:ln>
                <a:solidFill>
                  <a:schemeClr val="bg2">
                    <a:tint val="85000"/>
                    <a:satMod val="155000"/>
                  </a:schemeClr>
                </a:solidFill>
                <a:effectLst>
                  <a:glow rad="63500">
                    <a:schemeClr val="accent2">
                      <a:satMod val="175000"/>
                      <a:alpha val="40000"/>
                    </a:schemeClr>
                  </a:glow>
                  <a:outerShdw blurRad="50800" dist="38100" dir="2700000" algn="tl" rotWithShape="0">
                    <a:prstClr val="black">
                      <a:alpha val="40000"/>
                    </a:prstClr>
                  </a:outerShdw>
                </a:effectLst>
              </a:rPr>
              <a:t>Η κατοχή από το ναζιστικό κόμμα έγινε γιατί ο Αδόλφος Χίτλερ ήθελε όλο τον κόσμο δικό του . Εκείνη την εποχή δεν </a:t>
            </a:r>
            <a:r>
              <a:rPr lang="el-GR" sz="2400" dirty="0" smtClean="0">
                <a:ln w="12700">
                  <a:solidFill>
                    <a:schemeClr val="tx2">
                      <a:satMod val="155000"/>
                    </a:schemeClr>
                  </a:solidFill>
                  <a:prstDash val="solid"/>
                </a:ln>
                <a:solidFill>
                  <a:schemeClr val="bg2">
                    <a:tint val="85000"/>
                    <a:satMod val="155000"/>
                  </a:schemeClr>
                </a:solidFill>
                <a:effectLst>
                  <a:glow rad="63500">
                    <a:schemeClr val="accent2">
                      <a:satMod val="175000"/>
                      <a:alpha val="40000"/>
                    </a:schemeClr>
                  </a:glow>
                </a:effectLst>
              </a:rPr>
              <a:t>ήταν</a:t>
            </a:r>
            <a:r>
              <a:rPr lang="el-GR" dirty="0" smtClean="0">
                <a:ln w="12700">
                  <a:solidFill>
                    <a:schemeClr val="tx2">
                      <a:satMod val="155000"/>
                    </a:schemeClr>
                  </a:solidFill>
                  <a:prstDash val="solid"/>
                </a:ln>
                <a:solidFill>
                  <a:schemeClr val="bg2">
                    <a:tint val="85000"/>
                    <a:satMod val="155000"/>
                  </a:schemeClr>
                </a:solidFill>
                <a:effectLst>
                  <a:glow rad="63500">
                    <a:schemeClr val="accent2">
                      <a:satMod val="175000"/>
                      <a:alpha val="40000"/>
                    </a:schemeClr>
                  </a:glow>
                  <a:outerShdw blurRad="50800" dist="38100" dir="2700000" algn="tl" rotWithShape="0">
                    <a:prstClr val="black">
                      <a:alpha val="40000"/>
                    </a:prstClr>
                  </a:outerShdw>
                </a:effectLst>
              </a:rPr>
              <a:t> μόνος του ο Χίτλερ, τον βοηθούσε και ο Ιταλός Μουσολίνι . Η Ιταλία ήταν στην Ελλάδα και φρόντιζε οι έλληνες να μην πάνε στα βουνά να  υπερασπιστούν την ζωή τους . Ο  Χίτλερ και ο στρατός του προσπαθούσαν να κατακτήσουν όλο τον κόσμο .  Το 1942 έως 1943 οι ναζί πολεμούσαν στην πόλη Στάλινγκραντ που βρίσκεται στην Ρωσία αλλά εκεί ηττηθήκαν γιατί ο καιρός δεν ήταν μαζί με τους ναζί και χάσανε εξαιτίας του χειμώνα  και επειδή τους τελείωναν τα πυρομαχικά και τα τρόφιμα ενώ οι ρώσοι είχαν και τα πυρομαχικά αλλά και  τρόφιμα.</a:t>
            </a:r>
            <a:endParaRPr lang="el-GR" dirty="0">
              <a:ln w="12700">
                <a:solidFill>
                  <a:schemeClr val="tx2">
                    <a:satMod val="155000"/>
                  </a:schemeClr>
                </a:solidFill>
                <a:prstDash val="solid"/>
              </a:ln>
              <a:solidFill>
                <a:schemeClr val="bg2">
                  <a:tint val="85000"/>
                  <a:satMod val="155000"/>
                </a:schemeClr>
              </a:solidFill>
              <a:effectLst>
                <a:glow rad="63500">
                  <a:schemeClr val="accent2">
                    <a:satMod val="175000"/>
                    <a:alpha val="40000"/>
                  </a:schemeClr>
                </a:glow>
                <a:outerShdw blurRad="50800" dist="38100" dir="2700000" algn="tl" rotWithShape="0">
                  <a:prstClr val="black">
                    <a:alpha val="40000"/>
                  </a:prstClr>
                </a:outerShdw>
              </a:effectLst>
            </a:endParaRPr>
          </a:p>
        </p:txBody>
      </p:sp>
      <p:sp>
        <p:nvSpPr>
          <p:cNvPr id="2" name="1 - Τίτλος"/>
          <p:cNvSpPr>
            <a:spLocks noGrp="1"/>
          </p:cNvSpPr>
          <p:nvPr>
            <p:ph type="ctrTitle"/>
          </p:nvPr>
        </p:nvSpPr>
        <p:spPr>
          <a:xfrm>
            <a:off x="500034" y="214290"/>
            <a:ext cx="8215370" cy="1643074"/>
          </a:xfrm>
          <a:effectLst>
            <a:glow rad="228600">
              <a:schemeClr val="accent3">
                <a:satMod val="175000"/>
                <a:alpha val="40000"/>
              </a:schemeClr>
            </a:glow>
            <a:outerShdw blurRad="95000" rotWithShape="0">
              <a:srgbClr val="000000">
                <a:alpha val="50000"/>
              </a:srgbClr>
            </a:outerShdw>
            <a:softEdge rad="12700"/>
          </a:effectLst>
        </p:spPr>
        <p:style>
          <a:lnRef idx="1">
            <a:schemeClr val="accent3"/>
          </a:lnRef>
          <a:fillRef idx="3">
            <a:schemeClr val="accent3"/>
          </a:fillRef>
          <a:effectRef idx="2">
            <a:schemeClr val="accent3"/>
          </a:effectRef>
          <a:fontRef idx="minor">
            <a:schemeClr val="lt1"/>
          </a:fontRef>
        </p:style>
        <p:txBody>
          <a:bodyPr/>
          <a:lstStyle/>
          <a:p>
            <a:r>
              <a:rPr lang="el-GR" sz="2800" dirty="0" smtClean="0">
                <a:latin typeface="BatangChe" pitchFamily="49" charset="-127"/>
                <a:ea typeface="BatangChe" pitchFamily="49" charset="-127"/>
                <a:cs typeface="Aharoni" pitchFamily="2" charset="-79"/>
              </a:rPr>
              <a:t>Η  κατοχή</a:t>
            </a:r>
            <a:br>
              <a:rPr lang="el-GR" sz="2800" dirty="0" smtClean="0">
                <a:latin typeface="BatangChe" pitchFamily="49" charset="-127"/>
                <a:ea typeface="BatangChe" pitchFamily="49" charset="-127"/>
                <a:cs typeface="Aharoni" pitchFamily="2" charset="-79"/>
              </a:rPr>
            </a:br>
            <a:r>
              <a:rPr lang="el-GR" sz="2800" dirty="0" smtClean="0">
                <a:latin typeface="BatangChe" pitchFamily="49" charset="-127"/>
                <a:ea typeface="BatangChe" pitchFamily="49" charset="-127"/>
                <a:cs typeface="Aharoni" pitchFamily="2" charset="-79"/>
              </a:rPr>
              <a:t> το 1940 έως </a:t>
            </a:r>
            <a:r>
              <a:rPr lang="el-GR" sz="2800" dirty="0" smtClean="0">
                <a:latin typeface="BatangChe" pitchFamily="49" charset="-127"/>
                <a:ea typeface="BatangChe" pitchFamily="49" charset="-127"/>
                <a:cs typeface="Aharoni" pitchFamily="2" charset="-79"/>
              </a:rPr>
              <a:t>1945 και το τέλος του πολέμου: ο ρόλος του Αδόλφου Χίτλερ</a:t>
            </a:r>
            <a:r>
              <a:rPr lang="el-GR" sz="2400" dirty="0" smtClean="0">
                <a:latin typeface="BatangChe" pitchFamily="49" charset="-127"/>
                <a:ea typeface="BatangChe" pitchFamily="49" charset="-127"/>
                <a:cs typeface="Aharoni" pitchFamily="2" charset="-79"/>
              </a:rPr>
              <a:t/>
            </a:r>
            <a:br>
              <a:rPr lang="el-GR" sz="2400" dirty="0" smtClean="0">
                <a:latin typeface="BatangChe" pitchFamily="49" charset="-127"/>
                <a:ea typeface="BatangChe" pitchFamily="49" charset="-127"/>
                <a:cs typeface="Aharoni" pitchFamily="2" charset="-79"/>
              </a:rPr>
            </a:br>
            <a:r>
              <a:rPr lang="el-GR" sz="2400" dirty="0" smtClean="0">
                <a:latin typeface="BatangChe" pitchFamily="49" charset="-127"/>
                <a:ea typeface="BatangChe" pitchFamily="49" charset="-127"/>
                <a:cs typeface="Aharoni" pitchFamily="2" charset="-79"/>
              </a:rPr>
              <a:t>Χατζής Χρήστος, μαθητής Γ΄  Τάξης 3</a:t>
            </a:r>
            <a:r>
              <a:rPr lang="el-GR" sz="2400" baseline="30000" dirty="0" smtClean="0">
                <a:latin typeface="BatangChe" pitchFamily="49" charset="-127"/>
                <a:ea typeface="BatangChe" pitchFamily="49" charset="-127"/>
                <a:cs typeface="Aharoni" pitchFamily="2" charset="-79"/>
              </a:rPr>
              <a:t>ου</a:t>
            </a:r>
            <a:r>
              <a:rPr lang="el-GR" sz="2400" dirty="0" smtClean="0">
                <a:latin typeface="BatangChe" pitchFamily="49" charset="-127"/>
                <a:ea typeface="BatangChe" pitchFamily="49" charset="-127"/>
                <a:cs typeface="Aharoni" pitchFamily="2" charset="-79"/>
              </a:rPr>
              <a:t> Γυμνασίου Τρικάλων</a:t>
            </a:r>
            <a:endParaRPr lang="el-GR" sz="2400" dirty="0">
              <a:latin typeface="BatangChe" pitchFamily="49" charset="-127"/>
              <a:ea typeface="BatangChe" pitchFamily="49" charset="-127"/>
              <a:cs typeface="Aharoni" pitchFamily="2" charset="-79"/>
            </a:endParaRPr>
          </a:p>
        </p:txBody>
      </p:sp>
      <p:sp>
        <p:nvSpPr>
          <p:cNvPr id="4" name="3 - Θέση ημερομηνίας"/>
          <p:cNvSpPr>
            <a:spLocks noGrp="1"/>
          </p:cNvSpPr>
          <p:nvPr>
            <p:ph type="dt" sz="half" idx="10"/>
          </p:nvPr>
        </p:nvSpPr>
        <p:spPr/>
        <p:txBody>
          <a:bodyPr/>
          <a:lstStyle/>
          <a:p>
            <a:fld id="{4B23864F-CDB7-4F20-AED8-2E6407D26243}" type="datetime1">
              <a:rPr lang="el-GR" smtClean="0"/>
              <a:pPr/>
              <a:t>16/01/2013</a:t>
            </a:fld>
            <a:endParaRPr lang="el-GR" dirty="0"/>
          </a:p>
        </p:txBody>
      </p:sp>
      <p:sp>
        <p:nvSpPr>
          <p:cNvPr id="5" name="4 - Θέση αριθμού διαφάνειας"/>
          <p:cNvSpPr>
            <a:spLocks noGrp="1"/>
          </p:cNvSpPr>
          <p:nvPr>
            <p:ph type="sldNum" sz="quarter" idx="11"/>
          </p:nvPr>
        </p:nvSpPr>
        <p:spPr/>
        <p:txBody>
          <a:bodyPr/>
          <a:lstStyle/>
          <a:p>
            <a:fld id="{5BCC028F-BD7E-4124-8BBA-860C6648ED5B}" type="slidenum">
              <a:rPr lang="el-GR" smtClean="0"/>
              <a:pPr/>
              <a:t>2</a:t>
            </a:fld>
            <a:endParaRPr lang="el-GR" dirty="0"/>
          </a:p>
        </p:txBody>
      </p:sp>
      <p:sp>
        <p:nvSpPr>
          <p:cNvPr id="6" name="5 - Θέση υποσέλιδου"/>
          <p:cNvSpPr>
            <a:spLocks noGrp="1"/>
          </p:cNvSpPr>
          <p:nvPr>
            <p:ph type="ftr" sz="quarter" idx="12"/>
          </p:nvPr>
        </p:nvSpPr>
        <p:spPr/>
        <p:txBody>
          <a:bodyPr/>
          <a:lstStyle/>
          <a:p>
            <a:r>
              <a:rPr lang="el-GR" smtClean="0"/>
              <a:t>3ο Γυμνάσιο Τρικάλων-Β΄παγκόσμιος πόλεμος</a:t>
            </a:r>
            <a:endParaRPr lang="el-GR" dirty="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fontScale="90000"/>
          </a:bodyPr>
          <a:lstStyle/>
          <a:p>
            <a:r>
              <a:rPr lang="el-GR" dirty="0" smtClean="0"/>
              <a:t>Πλεονεκτήματα και μειονεκτήματα για τους γερμανούς στην Ρωσία</a:t>
            </a:r>
            <a:endParaRPr lang="el-GR" dirty="0"/>
          </a:p>
        </p:txBody>
      </p:sp>
      <p:graphicFrame>
        <p:nvGraphicFramePr>
          <p:cNvPr id="4" name="3 - Θέση περιεχομένου"/>
          <p:cNvGraphicFramePr>
            <a:graphicFrameLocks noGrp="1"/>
          </p:cNvGraphicFramePr>
          <p:nvPr>
            <p:ph sz="quarter" idx="4294967295"/>
          </p:nvPr>
        </p:nvGraphicFramePr>
        <p:xfrm>
          <a:off x="4643438" y="1857364"/>
          <a:ext cx="3000395" cy="3857652"/>
        </p:xfrm>
        <a:graphic>
          <a:graphicData uri="http://schemas.openxmlformats.org/drawingml/2006/table">
            <a:tbl>
              <a:tblPr firstRow="1" bandRow="1">
                <a:effectLst>
                  <a:reflection blurRad="6350" stA="50000" endA="300" endPos="55500" dist="50800" dir="5400000" sy="-100000" algn="bl" rotWithShape="0"/>
                </a:effectLst>
                <a:tableStyleId>{F5AB1C69-6EDB-4FF4-983F-18BD219EF322}</a:tableStyleId>
              </a:tblPr>
              <a:tblGrid>
                <a:gridCol w="989721"/>
                <a:gridCol w="1010542"/>
                <a:gridCol w="1000132"/>
              </a:tblGrid>
              <a:tr h="1068988">
                <a:tc>
                  <a:txBody>
                    <a:bodyPr/>
                    <a:lstStyle/>
                    <a:p>
                      <a:pPr algn="ctr"/>
                      <a:r>
                        <a:rPr lang="el-GR" sz="4000" dirty="0" smtClean="0"/>
                        <a:t>1</a:t>
                      </a:r>
                      <a:endParaRPr lang="el-GR" sz="4000" dirty="0"/>
                    </a:p>
                  </a:txBody>
                  <a:tcPr marL="69427" marR="69427"/>
                </a:tc>
                <a:tc>
                  <a:txBody>
                    <a:bodyPr/>
                    <a:lstStyle/>
                    <a:p>
                      <a:pPr algn="ctr"/>
                      <a:r>
                        <a:rPr lang="el-GR" sz="4000" dirty="0" smtClean="0"/>
                        <a:t>2</a:t>
                      </a:r>
                      <a:endParaRPr lang="el-GR" sz="4000" dirty="0"/>
                    </a:p>
                  </a:txBody>
                  <a:tcPr marL="69427" marR="69427"/>
                </a:tc>
                <a:tc>
                  <a:txBody>
                    <a:bodyPr/>
                    <a:lstStyle/>
                    <a:p>
                      <a:pPr algn="ctr"/>
                      <a:r>
                        <a:rPr lang="el-GR" sz="4000" dirty="0" smtClean="0"/>
                        <a:t>3</a:t>
                      </a:r>
                      <a:endParaRPr lang="el-GR" sz="4000" dirty="0"/>
                    </a:p>
                  </a:txBody>
                  <a:tcPr marL="69427" marR="69427"/>
                </a:tc>
              </a:tr>
              <a:tr h="2230931">
                <a:tc>
                  <a:txBody>
                    <a:bodyPr/>
                    <a:lstStyle/>
                    <a:p>
                      <a:r>
                        <a:rPr lang="el-GR" dirty="0" smtClean="0"/>
                        <a:t>Είχανε</a:t>
                      </a:r>
                      <a:r>
                        <a:rPr lang="el-GR" baseline="0" dirty="0" smtClean="0"/>
                        <a:t> ένα καλό και ισχυρό στρατό</a:t>
                      </a:r>
                      <a:endParaRPr lang="el-GR" dirty="0"/>
                    </a:p>
                  </a:txBody>
                  <a:tcPr marL="69427" marR="69427">
                    <a:solidFill>
                      <a:schemeClr val="tx2">
                        <a:lumMod val="90000"/>
                      </a:schemeClr>
                    </a:solidFill>
                  </a:tcPr>
                </a:tc>
                <a:tc>
                  <a:txBody>
                    <a:bodyPr/>
                    <a:lstStyle/>
                    <a:p>
                      <a:r>
                        <a:rPr lang="el-GR" dirty="0" smtClean="0"/>
                        <a:t>Είχαν  μεταφορικά μέσα</a:t>
                      </a:r>
                      <a:endParaRPr lang="el-GR" dirty="0"/>
                    </a:p>
                  </a:txBody>
                  <a:tcPr marL="69427" marR="69427">
                    <a:solidFill>
                      <a:schemeClr val="accent6"/>
                    </a:solidFill>
                  </a:tcPr>
                </a:tc>
                <a:tc>
                  <a:txBody>
                    <a:bodyPr/>
                    <a:lstStyle/>
                    <a:p>
                      <a:r>
                        <a:rPr lang="el-GR" dirty="0" smtClean="0"/>
                        <a:t>Είχαν  όπλα</a:t>
                      </a:r>
                      <a:endParaRPr lang="el-GR" dirty="0"/>
                    </a:p>
                  </a:txBody>
                  <a:tcPr marL="69427" marR="69427">
                    <a:solidFill>
                      <a:srgbClr val="7030A0"/>
                    </a:solidFill>
                  </a:tcPr>
                </a:tc>
              </a:tr>
              <a:tr h="557733">
                <a:tc>
                  <a:txBody>
                    <a:bodyPr/>
                    <a:lstStyle/>
                    <a:p>
                      <a:endParaRPr lang="el-GR" dirty="0"/>
                    </a:p>
                  </a:txBody>
                  <a:tcPr marL="69427" marR="69427"/>
                </a:tc>
                <a:tc>
                  <a:txBody>
                    <a:bodyPr/>
                    <a:lstStyle/>
                    <a:p>
                      <a:endParaRPr lang="el-GR" dirty="0"/>
                    </a:p>
                  </a:txBody>
                  <a:tcPr marL="69427" marR="69427"/>
                </a:tc>
                <a:tc>
                  <a:txBody>
                    <a:bodyPr/>
                    <a:lstStyle/>
                    <a:p>
                      <a:endParaRPr lang="el-GR" dirty="0"/>
                    </a:p>
                  </a:txBody>
                  <a:tcPr marL="69427" marR="69427"/>
                </a:tc>
              </a:tr>
            </a:tbl>
          </a:graphicData>
        </a:graphic>
      </p:graphicFrame>
      <p:graphicFrame>
        <p:nvGraphicFramePr>
          <p:cNvPr id="5" name="4 - Πίνακας"/>
          <p:cNvGraphicFramePr>
            <a:graphicFrameLocks noGrp="1"/>
          </p:cNvGraphicFramePr>
          <p:nvPr/>
        </p:nvGraphicFramePr>
        <p:xfrm>
          <a:off x="500034" y="1785926"/>
          <a:ext cx="3286116" cy="3901440"/>
        </p:xfrm>
        <a:graphic>
          <a:graphicData uri="http://schemas.openxmlformats.org/drawingml/2006/table">
            <a:tbl>
              <a:tblPr firstRow="1" bandRow="1">
                <a:effectLst>
                  <a:reflection blurRad="6350" stA="52000" endA="300" endPos="35000" dir="5400000" sy="-100000" algn="bl" rotWithShape="0"/>
                </a:effectLst>
                <a:tableStyleId>{F5AB1C69-6EDB-4FF4-983F-18BD219EF322}</a:tableStyleId>
              </a:tblPr>
              <a:tblGrid>
                <a:gridCol w="1214434"/>
                <a:gridCol w="1142997"/>
                <a:gridCol w="928685"/>
              </a:tblGrid>
              <a:tr h="642293">
                <a:tc>
                  <a:txBody>
                    <a:bodyPr/>
                    <a:lstStyle/>
                    <a:p>
                      <a:pPr algn="ctr"/>
                      <a:r>
                        <a:rPr lang="el-GR" sz="4000" dirty="0" smtClean="0"/>
                        <a:t>1</a:t>
                      </a:r>
                      <a:endParaRPr lang="el-GR" sz="4000" dirty="0"/>
                    </a:p>
                  </a:txBody>
                  <a:tcPr/>
                </a:tc>
                <a:tc>
                  <a:txBody>
                    <a:bodyPr/>
                    <a:lstStyle/>
                    <a:p>
                      <a:pPr algn="ctr"/>
                      <a:r>
                        <a:rPr lang="el-GR" sz="4000" dirty="0" smtClean="0"/>
                        <a:t>2</a:t>
                      </a:r>
                      <a:endParaRPr lang="el-GR" sz="4000" dirty="0"/>
                    </a:p>
                  </a:txBody>
                  <a:tcPr/>
                </a:tc>
                <a:tc>
                  <a:txBody>
                    <a:bodyPr/>
                    <a:lstStyle/>
                    <a:p>
                      <a:pPr algn="ctr"/>
                      <a:r>
                        <a:rPr lang="el-GR" sz="4000" dirty="0" smtClean="0"/>
                        <a:t>3</a:t>
                      </a:r>
                      <a:endParaRPr lang="el-GR" sz="4000" dirty="0"/>
                    </a:p>
                  </a:txBody>
                  <a:tcPr/>
                </a:tc>
              </a:tr>
              <a:tr h="2094432">
                <a:tc>
                  <a:txBody>
                    <a:bodyPr/>
                    <a:lstStyle/>
                    <a:p>
                      <a:r>
                        <a:rPr lang="el-GR" sz="2000" dirty="0" smtClean="0"/>
                        <a:t>Δεν </a:t>
                      </a:r>
                      <a:r>
                        <a:rPr lang="el-GR" sz="2000" dirty="0" err="1" smtClean="0"/>
                        <a:t>μπορού</a:t>
                      </a:r>
                      <a:r>
                        <a:rPr lang="el-GR" sz="2000" dirty="0" smtClean="0"/>
                        <a:t>-</a:t>
                      </a:r>
                    </a:p>
                    <a:p>
                      <a:r>
                        <a:rPr lang="el-GR" sz="2000" dirty="0" smtClean="0"/>
                        <a:t>σαν</a:t>
                      </a:r>
                      <a:r>
                        <a:rPr lang="el-GR" sz="2000" baseline="0" dirty="0" smtClean="0"/>
                        <a:t> </a:t>
                      </a:r>
                      <a:r>
                        <a:rPr lang="el-GR" sz="2000" dirty="0" smtClean="0"/>
                        <a:t>να νικήσουν</a:t>
                      </a:r>
                      <a:r>
                        <a:rPr lang="el-GR" sz="2000" baseline="0" dirty="0" smtClean="0"/>
                        <a:t> τους ρώσους</a:t>
                      </a:r>
                      <a:endParaRPr lang="el-GR" sz="2000" dirty="0"/>
                    </a:p>
                  </a:txBody>
                  <a:tcPr>
                    <a:solidFill>
                      <a:schemeClr val="accent6">
                        <a:lumMod val="50000"/>
                      </a:schemeClr>
                    </a:solidFill>
                  </a:tcPr>
                </a:tc>
                <a:tc>
                  <a:txBody>
                    <a:bodyPr/>
                    <a:lstStyle/>
                    <a:p>
                      <a:r>
                        <a:rPr lang="el-GR" dirty="0" smtClean="0"/>
                        <a:t>Δεν</a:t>
                      </a:r>
                      <a:r>
                        <a:rPr lang="el-GR" baseline="0" dirty="0" smtClean="0"/>
                        <a:t> είχαν πυρομαχικά και τρόφιμα</a:t>
                      </a:r>
                      <a:endParaRPr lang="el-GR" dirty="0"/>
                    </a:p>
                  </a:txBody>
                  <a:tcPr>
                    <a:solidFill>
                      <a:schemeClr val="bg2">
                        <a:lumMod val="75000"/>
                      </a:schemeClr>
                    </a:solidFill>
                  </a:tcPr>
                </a:tc>
                <a:tc>
                  <a:txBody>
                    <a:bodyPr/>
                    <a:lstStyle/>
                    <a:p>
                      <a:r>
                        <a:rPr lang="el-GR" dirty="0" smtClean="0"/>
                        <a:t>Δεν είχαν αρκετά καλό στρατό για νικήσουν</a:t>
                      </a:r>
                      <a:r>
                        <a:rPr lang="el-GR" baseline="0" dirty="0" smtClean="0"/>
                        <a:t> τους ρώσους</a:t>
                      </a:r>
                    </a:p>
                  </a:txBody>
                  <a:tcPr>
                    <a:solidFill>
                      <a:schemeClr val="tx2">
                        <a:lumMod val="50000"/>
                      </a:schemeClr>
                    </a:solidFill>
                  </a:tcPr>
                </a:tc>
              </a:tr>
              <a:tr h="335109">
                <a:tc>
                  <a:txBody>
                    <a:bodyPr/>
                    <a:lstStyle/>
                    <a:p>
                      <a:endParaRPr lang="el-GR" dirty="0"/>
                    </a:p>
                  </a:txBody>
                  <a:tcPr/>
                </a:tc>
                <a:tc>
                  <a:txBody>
                    <a:bodyPr/>
                    <a:lstStyle/>
                    <a:p>
                      <a:endParaRPr lang="el-GR" dirty="0"/>
                    </a:p>
                  </a:txBody>
                  <a:tcPr/>
                </a:tc>
                <a:tc>
                  <a:txBody>
                    <a:bodyPr/>
                    <a:lstStyle/>
                    <a:p>
                      <a:endParaRPr lang="el-GR" dirty="0"/>
                    </a:p>
                  </a:txBody>
                  <a:tcPr/>
                </a:tc>
              </a:tr>
            </a:tbl>
          </a:graphicData>
        </a:graphic>
      </p:graphicFrame>
      <p:sp>
        <p:nvSpPr>
          <p:cNvPr id="6" name="5 - Θέση ημερομηνίας"/>
          <p:cNvSpPr>
            <a:spLocks noGrp="1"/>
          </p:cNvSpPr>
          <p:nvPr>
            <p:ph type="dt" sz="half" idx="10"/>
          </p:nvPr>
        </p:nvSpPr>
        <p:spPr/>
        <p:txBody>
          <a:bodyPr/>
          <a:lstStyle/>
          <a:p>
            <a:fld id="{34F0BBC7-F85C-41B7-BFC6-BC7A7A7613D2}" type="datetime1">
              <a:rPr lang="el-GR" smtClean="0"/>
              <a:pPr/>
              <a:t>16/01/2013</a:t>
            </a:fld>
            <a:endParaRPr lang="el-GR" dirty="0"/>
          </a:p>
        </p:txBody>
      </p:sp>
      <p:sp>
        <p:nvSpPr>
          <p:cNvPr id="7" name="6 - Θέση αριθμού διαφάνειας"/>
          <p:cNvSpPr>
            <a:spLocks noGrp="1"/>
          </p:cNvSpPr>
          <p:nvPr>
            <p:ph type="sldNum" sz="quarter" idx="12"/>
          </p:nvPr>
        </p:nvSpPr>
        <p:spPr/>
        <p:txBody>
          <a:bodyPr/>
          <a:lstStyle/>
          <a:p>
            <a:fld id="{5BCC028F-BD7E-4124-8BBA-860C6648ED5B}" type="slidenum">
              <a:rPr lang="el-GR" smtClean="0"/>
              <a:pPr/>
              <a:t>3</a:t>
            </a:fld>
            <a:endParaRPr lang="el-GR" dirty="0"/>
          </a:p>
        </p:txBody>
      </p:sp>
      <p:sp>
        <p:nvSpPr>
          <p:cNvPr id="8" name="7 - Θέση υποσέλιδου"/>
          <p:cNvSpPr>
            <a:spLocks noGrp="1"/>
          </p:cNvSpPr>
          <p:nvPr>
            <p:ph type="ftr" sz="quarter" idx="11"/>
          </p:nvPr>
        </p:nvSpPr>
        <p:spPr/>
        <p:txBody>
          <a:bodyPr/>
          <a:lstStyle/>
          <a:p>
            <a:r>
              <a:rPr lang="el-GR" smtClean="0"/>
              <a:t>3ο Γυμνάσιο Τρικάλων-Β΄παγκόσμιος πόλεμος</a:t>
            </a:r>
            <a:endParaRPr lang="el-GR" dirty="0"/>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Θέση περιεχομένου"/>
          <p:cNvSpPr>
            <a:spLocks noGrp="1"/>
          </p:cNvSpPr>
          <p:nvPr>
            <p:ph idx="1"/>
          </p:nvPr>
        </p:nvSpPr>
        <p:spPr/>
        <p:style>
          <a:lnRef idx="2">
            <a:schemeClr val="dk1">
              <a:shade val="50000"/>
            </a:schemeClr>
          </a:lnRef>
          <a:fillRef idx="1">
            <a:schemeClr val="dk1"/>
          </a:fillRef>
          <a:effectRef idx="0">
            <a:schemeClr val="dk1"/>
          </a:effectRef>
          <a:fontRef idx="minor">
            <a:schemeClr val="lt1"/>
          </a:fontRef>
        </p:style>
        <p:txBody>
          <a:bodyPr>
            <a:normAutofit lnSpcReduction="10000"/>
          </a:bodyPr>
          <a:lstStyle/>
          <a:p>
            <a:r>
              <a:rPr lang="el-GR" dirty="0" smtClean="0"/>
              <a:t>Το τέλος του πολέμου  έγινε  το 1945  με την  αυτοκτονία  του Αδόλφου Χίτλερ ,γιατί έβλεπε  ότι  ο στρατός του ήταν αδύναμος για να τον προστατέψει από την δολοφονία και έβλεπε ότι δεν μπορούσε να κρατήσει για πολύ της στρατιές από άλλες χώρες όπως της Ρωσίας . Έτσι διεξάγει το τέλος του πολέμου το 1945. </a:t>
            </a:r>
          </a:p>
          <a:p>
            <a:r>
              <a:rPr lang="el-GR" dirty="0" smtClean="0"/>
              <a:t>Στο έτος 1945: το 1945 αυτοκτόνησε ο Χίτλερ μαζί με γυναίκα του </a:t>
            </a:r>
          </a:p>
          <a:p>
            <a:endParaRPr lang="el-GR" dirty="0" smtClean="0"/>
          </a:p>
          <a:p>
            <a:pPr>
              <a:buNone/>
            </a:pPr>
            <a:r>
              <a:rPr lang="el-GR" dirty="0" smtClean="0"/>
              <a:t> </a:t>
            </a:r>
            <a:endParaRPr lang="el-GR" dirty="0"/>
          </a:p>
        </p:txBody>
      </p:sp>
      <p:sp>
        <p:nvSpPr>
          <p:cNvPr id="2" name="1 - Τίτλος"/>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el-GR" dirty="0" smtClean="0"/>
              <a:t>Το τέλος του πολέμου: 1945</a:t>
            </a:r>
            <a:endParaRPr lang="el-GR" dirty="0"/>
          </a:p>
        </p:txBody>
      </p:sp>
      <p:sp>
        <p:nvSpPr>
          <p:cNvPr id="4" name="3 - Θέση ημερομηνίας"/>
          <p:cNvSpPr>
            <a:spLocks noGrp="1"/>
          </p:cNvSpPr>
          <p:nvPr>
            <p:ph type="dt" sz="half" idx="14"/>
          </p:nvPr>
        </p:nvSpPr>
        <p:spPr/>
        <p:txBody>
          <a:bodyPr/>
          <a:lstStyle/>
          <a:p>
            <a:fld id="{FC31CA7B-30F1-4958-BF2C-41EFEE5D95CC}" type="datetime1">
              <a:rPr lang="el-GR" smtClean="0"/>
              <a:pPr/>
              <a:t>16/01/2013</a:t>
            </a:fld>
            <a:endParaRPr lang="el-GR" dirty="0"/>
          </a:p>
        </p:txBody>
      </p:sp>
      <p:sp>
        <p:nvSpPr>
          <p:cNvPr id="5" name="4 - Θέση αριθμού διαφάνειας"/>
          <p:cNvSpPr>
            <a:spLocks noGrp="1"/>
          </p:cNvSpPr>
          <p:nvPr>
            <p:ph type="sldNum" sz="quarter" idx="15"/>
          </p:nvPr>
        </p:nvSpPr>
        <p:spPr/>
        <p:txBody>
          <a:bodyPr/>
          <a:lstStyle/>
          <a:p>
            <a:fld id="{5BCC028F-BD7E-4124-8BBA-860C6648ED5B}" type="slidenum">
              <a:rPr lang="el-GR" smtClean="0"/>
              <a:pPr/>
              <a:t>4</a:t>
            </a:fld>
            <a:endParaRPr lang="el-GR" dirty="0"/>
          </a:p>
        </p:txBody>
      </p:sp>
      <p:sp>
        <p:nvSpPr>
          <p:cNvPr id="7" name="6 - Θέση υποσέλιδου"/>
          <p:cNvSpPr>
            <a:spLocks noGrp="1"/>
          </p:cNvSpPr>
          <p:nvPr>
            <p:ph type="ftr" sz="quarter" idx="16"/>
          </p:nvPr>
        </p:nvSpPr>
        <p:spPr/>
        <p:txBody>
          <a:bodyPr/>
          <a:lstStyle/>
          <a:p>
            <a:r>
              <a:rPr lang="el-GR" smtClean="0"/>
              <a:t>3ο Γυμνάσιο Τρικάλων-Β΄παγκόσμιος πόλεμος</a:t>
            </a:r>
            <a:endParaRPr lang="el-GR" dirty="0"/>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111.jpg"/>
          <p:cNvPicPr>
            <a:picLocks noGrp="1" noChangeAspect="1"/>
          </p:cNvPicPr>
          <p:nvPr>
            <p:ph idx="1"/>
          </p:nvPr>
        </p:nvPicPr>
        <p:blipFill>
          <a:blip r:embed="rId2"/>
          <a:stretch>
            <a:fillRect/>
          </a:stretch>
        </p:blipFill>
        <p:spPr>
          <a:xfrm>
            <a:off x="1385066" y="1524000"/>
            <a:ext cx="6373868" cy="4572000"/>
          </a:xfrm>
        </p:spPr>
      </p:pic>
      <p:sp>
        <p:nvSpPr>
          <p:cNvPr id="3" name="2 - Τίτλος"/>
          <p:cNvSpPr>
            <a:spLocks noGrp="1"/>
          </p:cNvSpPr>
          <p:nvPr>
            <p:ph type="title"/>
          </p:nvPr>
        </p:nvSpPr>
        <p:spPr/>
        <p:txBody>
          <a:bodyPr>
            <a:normAutofit fontScale="90000"/>
          </a:bodyPr>
          <a:lstStyle/>
          <a:p>
            <a:r>
              <a:rPr lang="el-GR" dirty="0" smtClean="0"/>
              <a:t>Στην Γάλλια βλέπουμε ένα δρόμο που έχει δεχτεί μια βόμβα</a:t>
            </a:r>
            <a:endParaRPr lang="el-GR" dirty="0"/>
          </a:p>
        </p:txBody>
      </p:sp>
      <p:sp>
        <p:nvSpPr>
          <p:cNvPr id="5" name="4 - Θέση ημερομηνίας"/>
          <p:cNvSpPr>
            <a:spLocks noGrp="1"/>
          </p:cNvSpPr>
          <p:nvPr>
            <p:ph type="dt" sz="half" idx="14"/>
          </p:nvPr>
        </p:nvSpPr>
        <p:spPr/>
        <p:txBody>
          <a:bodyPr/>
          <a:lstStyle/>
          <a:p>
            <a:fld id="{3C8AF606-8AF5-4AB1-82DB-B664B9972C87}" type="datetime1">
              <a:rPr lang="el-GR" smtClean="0"/>
              <a:pPr/>
              <a:t>16/01/2013</a:t>
            </a:fld>
            <a:endParaRPr lang="el-GR" dirty="0"/>
          </a:p>
        </p:txBody>
      </p:sp>
      <p:sp>
        <p:nvSpPr>
          <p:cNvPr id="6" name="5 - Θέση αριθμού διαφάνειας"/>
          <p:cNvSpPr>
            <a:spLocks noGrp="1"/>
          </p:cNvSpPr>
          <p:nvPr>
            <p:ph type="sldNum" sz="quarter" idx="15"/>
          </p:nvPr>
        </p:nvSpPr>
        <p:spPr/>
        <p:txBody>
          <a:bodyPr/>
          <a:lstStyle/>
          <a:p>
            <a:fld id="{5BCC028F-BD7E-4124-8BBA-860C6648ED5B}" type="slidenum">
              <a:rPr lang="el-GR" smtClean="0"/>
              <a:pPr/>
              <a:t>5</a:t>
            </a:fld>
            <a:endParaRPr lang="el-GR" dirty="0"/>
          </a:p>
        </p:txBody>
      </p:sp>
      <p:sp>
        <p:nvSpPr>
          <p:cNvPr id="7" name="6 - Θέση υποσέλιδου"/>
          <p:cNvSpPr>
            <a:spLocks noGrp="1"/>
          </p:cNvSpPr>
          <p:nvPr>
            <p:ph type="ftr" sz="quarter" idx="16"/>
          </p:nvPr>
        </p:nvSpPr>
        <p:spPr/>
        <p:txBody>
          <a:bodyPr/>
          <a:lstStyle/>
          <a:p>
            <a:r>
              <a:rPr lang="el-GR" smtClean="0"/>
              <a:t>3ο Γυμνάσιο Τρικάλων-Β΄παγκόσμιος πόλεμος</a:t>
            </a:r>
            <a:endParaRPr lang="el-GR" dirty="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225px-Bundesarchiv_Bild_183-S33882,_Adolf_Hitler_retouched.jpg"/>
          <p:cNvPicPr>
            <a:picLocks noGrp="1" noChangeAspect="1"/>
          </p:cNvPicPr>
          <p:nvPr>
            <p:ph idx="1"/>
          </p:nvPr>
        </p:nvPicPr>
        <p:blipFill>
          <a:blip r:embed="rId2"/>
          <a:stretch>
            <a:fillRect/>
          </a:stretch>
        </p:blipFill>
        <p:spPr>
          <a:xfrm>
            <a:off x="357158" y="571480"/>
            <a:ext cx="3143272" cy="5521332"/>
          </a:xfrm>
        </p:spPr>
      </p:pic>
      <p:sp>
        <p:nvSpPr>
          <p:cNvPr id="3" name="2 - Τίτλος"/>
          <p:cNvSpPr>
            <a:spLocks noGrp="1"/>
          </p:cNvSpPr>
          <p:nvPr>
            <p:ph type="title"/>
          </p:nvPr>
        </p:nvSpPr>
        <p:spPr>
          <a:xfrm>
            <a:off x="3643306" y="357166"/>
            <a:ext cx="5043494" cy="5715040"/>
          </a:xfrm>
        </p:spPr>
        <p:txBody>
          <a:bodyPr>
            <a:noAutofit/>
          </a:bodyPr>
          <a:lstStyle/>
          <a:p>
            <a:r>
              <a:rPr lang="el-GR" sz="2400" b="1" dirty="0" smtClean="0"/>
              <a:t>Αδόλφος Χίτλερ</a:t>
            </a:r>
            <a:r>
              <a:rPr lang="el-GR" sz="2400" dirty="0" smtClean="0"/>
              <a:t> (</a:t>
            </a:r>
            <a:r>
              <a:rPr lang="el-GR" sz="2400" dirty="0" smtClean="0">
                <a:hlinkClick r:id="rId3" tooltip="Γερμανική γλώσσα"/>
              </a:rPr>
              <a:t>γερμ.</a:t>
            </a:r>
            <a:r>
              <a:rPr lang="el-GR" sz="2400" dirty="0" smtClean="0"/>
              <a:t> </a:t>
            </a:r>
            <a:r>
              <a:rPr lang="el-GR" sz="2400" i="1" dirty="0" err="1" smtClean="0"/>
              <a:t>Adolf</a:t>
            </a:r>
            <a:r>
              <a:rPr lang="el-GR" sz="2400" i="1" dirty="0" smtClean="0"/>
              <a:t> </a:t>
            </a:r>
            <a:r>
              <a:rPr lang="el-GR" sz="2400" i="1" dirty="0" err="1" smtClean="0"/>
              <a:t>Hitler</a:t>
            </a:r>
            <a:r>
              <a:rPr lang="el-GR" sz="2400" dirty="0" smtClean="0"/>
              <a:t>, προσωνυμία </a:t>
            </a:r>
            <a:r>
              <a:rPr lang="el-GR" sz="2400" b="1" dirty="0" err="1" smtClean="0">
                <a:hlinkClick r:id="rId4" tooltip="Φύρερ"/>
              </a:rPr>
              <a:t>Φύρερ</a:t>
            </a:r>
            <a:r>
              <a:rPr lang="el-GR" sz="2400" dirty="0" smtClean="0"/>
              <a:t> </a:t>
            </a:r>
            <a:r>
              <a:rPr lang="el-GR" sz="2400" i="1" dirty="0" err="1" smtClean="0"/>
              <a:t>Führer</a:t>
            </a:r>
            <a:r>
              <a:rPr lang="el-GR" sz="2400" dirty="0" smtClean="0"/>
              <a:t> [Ηγέτης] </a:t>
            </a:r>
            <a:r>
              <a:rPr lang="el-GR" sz="2400" dirty="0" smtClean="0">
                <a:hlinkClick r:id="rId5" tooltip="20 Απριλίου"/>
              </a:rPr>
              <a:t>20 Απριλίου</a:t>
            </a:r>
            <a:r>
              <a:rPr lang="el-GR" sz="2400" dirty="0" smtClean="0"/>
              <a:t> </a:t>
            </a:r>
            <a:r>
              <a:rPr lang="el-GR" sz="2400" dirty="0" smtClean="0">
                <a:hlinkClick r:id="rId6" tooltip="1889"/>
              </a:rPr>
              <a:t>1889</a:t>
            </a:r>
            <a:r>
              <a:rPr lang="el-GR" sz="2400" dirty="0" smtClean="0"/>
              <a:t> - </a:t>
            </a:r>
            <a:r>
              <a:rPr lang="el-GR" sz="2400" dirty="0" smtClean="0">
                <a:hlinkClick r:id="rId7" tooltip="30 Απριλίου"/>
              </a:rPr>
              <a:t>30 Απριλίου</a:t>
            </a:r>
            <a:r>
              <a:rPr lang="el-GR" sz="2400" dirty="0" smtClean="0"/>
              <a:t> </a:t>
            </a:r>
            <a:r>
              <a:rPr lang="el-GR" sz="2400" dirty="0" smtClean="0">
                <a:hlinkClick r:id="rId8" tooltip="1945"/>
              </a:rPr>
              <a:t>1945</a:t>
            </a:r>
            <a:r>
              <a:rPr lang="el-GR" sz="2400" dirty="0" smtClean="0"/>
              <a:t>) ήταν Γερμανός πολιτικός, ηγέτης του </a:t>
            </a:r>
            <a:r>
              <a:rPr lang="el-GR" sz="2400" dirty="0" smtClean="0">
                <a:hlinkClick r:id="rId9" tooltip="Εθνικοσοσιαλιστικό Γερμανικό Εργατικό Κόμμα"/>
              </a:rPr>
              <a:t>Εργατικού Εθνικοσοσιαλιστικού Κόμματος</a:t>
            </a:r>
            <a:r>
              <a:rPr lang="el-GR" sz="2400" dirty="0" smtClean="0"/>
              <a:t> (NSDAP) και </a:t>
            </a:r>
            <a:r>
              <a:rPr lang="el-GR" sz="2400" dirty="0" smtClean="0">
                <a:hlinkClick r:id="rId10" tooltip="Δικτάτορας"/>
              </a:rPr>
              <a:t>δικτάτορας</a:t>
            </a:r>
            <a:r>
              <a:rPr lang="el-GR" sz="2400" dirty="0" smtClean="0"/>
              <a:t> της </a:t>
            </a:r>
            <a:r>
              <a:rPr lang="el-GR" sz="2400" dirty="0" smtClean="0">
                <a:hlinkClick r:id="rId11" tooltip="Ναζιστική Γερμανία"/>
              </a:rPr>
              <a:t>Ναζιστικής Γερμανίας</a:t>
            </a:r>
            <a:r>
              <a:rPr lang="el-GR" sz="2400" dirty="0" smtClean="0"/>
              <a:t>. Από το </a:t>
            </a:r>
            <a:r>
              <a:rPr lang="el-GR" sz="2400" dirty="0" smtClean="0">
                <a:hlinkClick r:id="rId12" tooltip="1933"/>
              </a:rPr>
              <a:t>1933</a:t>
            </a:r>
            <a:r>
              <a:rPr lang="el-GR" sz="2400" dirty="0" smtClean="0"/>
              <a:t> έως το </a:t>
            </a:r>
            <a:r>
              <a:rPr lang="el-GR" sz="2400" dirty="0" smtClean="0">
                <a:hlinkClick r:id="rId8" tooltip="1945"/>
              </a:rPr>
              <a:t>1945</a:t>
            </a:r>
            <a:r>
              <a:rPr lang="el-GR" sz="2400" dirty="0" smtClean="0"/>
              <a:t> </a:t>
            </a:r>
            <a:r>
              <a:rPr lang="el-GR" sz="2400" dirty="0" err="1" smtClean="0"/>
              <a:t>διετέλεσε</a:t>
            </a:r>
            <a:r>
              <a:rPr lang="el-GR" sz="2400" dirty="0" err="1" smtClean="0">
                <a:hlinkClick r:id="rId13" tooltip="Καγκελάριος"/>
              </a:rPr>
              <a:t>Καγκελάριος</a:t>
            </a:r>
            <a:r>
              <a:rPr lang="el-GR" sz="2400" dirty="0" smtClean="0"/>
              <a:t> της Γερμανίας και από το </a:t>
            </a:r>
            <a:r>
              <a:rPr lang="el-GR" sz="2400" dirty="0" smtClean="0">
                <a:hlinkClick r:id="rId14" tooltip="1934"/>
              </a:rPr>
              <a:t>1934</a:t>
            </a:r>
            <a:r>
              <a:rPr lang="el-GR" sz="2400" dirty="0" smtClean="0"/>
              <a:t> έως το </a:t>
            </a:r>
            <a:r>
              <a:rPr lang="el-GR" sz="2400" dirty="0" smtClean="0">
                <a:hlinkClick r:id="rId8" tooltip="1945"/>
              </a:rPr>
              <a:t>1945</a:t>
            </a:r>
            <a:r>
              <a:rPr lang="el-GR" sz="2400" dirty="0" smtClean="0"/>
              <a:t> αρχηγός του γερμανικού κράτους, του </a:t>
            </a:r>
            <a:r>
              <a:rPr lang="el-GR" sz="2400" dirty="0" smtClean="0">
                <a:hlinkClick r:id="rId15" tooltip="Τρίτο Ράιχ"/>
              </a:rPr>
              <a:t>Τρίτου</a:t>
            </a:r>
            <a:r>
              <a:rPr lang="el-GR" sz="2400" dirty="0" smtClean="0"/>
              <a:t> Ράιχ.</a:t>
            </a:r>
            <a:endParaRPr lang="el-GR" sz="2400" dirty="0"/>
          </a:p>
        </p:txBody>
      </p:sp>
      <p:sp>
        <p:nvSpPr>
          <p:cNvPr id="5" name="4 - Θέση ημερομηνίας"/>
          <p:cNvSpPr>
            <a:spLocks noGrp="1"/>
          </p:cNvSpPr>
          <p:nvPr>
            <p:ph type="dt" sz="half" idx="14"/>
          </p:nvPr>
        </p:nvSpPr>
        <p:spPr/>
        <p:txBody>
          <a:bodyPr/>
          <a:lstStyle/>
          <a:p>
            <a:fld id="{5C756407-2B26-4F7D-B1CC-631295E2C5E8}" type="datetime1">
              <a:rPr lang="el-GR" smtClean="0"/>
              <a:pPr/>
              <a:t>16/01/2013</a:t>
            </a:fld>
            <a:endParaRPr lang="el-GR" dirty="0"/>
          </a:p>
        </p:txBody>
      </p:sp>
      <p:sp>
        <p:nvSpPr>
          <p:cNvPr id="6" name="5 - Θέση αριθμού διαφάνειας"/>
          <p:cNvSpPr>
            <a:spLocks noGrp="1"/>
          </p:cNvSpPr>
          <p:nvPr>
            <p:ph type="sldNum" sz="quarter" idx="15"/>
          </p:nvPr>
        </p:nvSpPr>
        <p:spPr/>
        <p:txBody>
          <a:bodyPr/>
          <a:lstStyle/>
          <a:p>
            <a:fld id="{5BCC028F-BD7E-4124-8BBA-860C6648ED5B}" type="slidenum">
              <a:rPr lang="el-GR" smtClean="0"/>
              <a:pPr/>
              <a:t>6</a:t>
            </a:fld>
            <a:endParaRPr lang="el-GR" dirty="0"/>
          </a:p>
        </p:txBody>
      </p:sp>
      <p:sp>
        <p:nvSpPr>
          <p:cNvPr id="7" name="6 - Θέση υποσέλιδου"/>
          <p:cNvSpPr>
            <a:spLocks noGrp="1"/>
          </p:cNvSpPr>
          <p:nvPr>
            <p:ph type="ftr" sz="quarter" idx="16"/>
          </p:nvPr>
        </p:nvSpPr>
        <p:spPr/>
        <p:txBody>
          <a:bodyPr/>
          <a:lstStyle/>
          <a:p>
            <a:r>
              <a:rPr lang="el-GR" smtClean="0"/>
              <a:t>3ο Γυμνάσιο Τρικάλων-Β΄παγκόσμιος πόλεμος</a:t>
            </a:r>
            <a:endParaRPr lang="el-GR" dirty="0"/>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42910" y="500042"/>
            <a:ext cx="7858180" cy="5632311"/>
          </a:xfrm>
          <a:prstGeom prst="rect">
            <a:avLst/>
          </a:prstGeom>
        </p:spPr>
        <p:txBody>
          <a:bodyPr wrap="square">
            <a:spAutoFit/>
          </a:bodyPr>
          <a:lstStyle/>
          <a:p>
            <a:r>
              <a:rPr lang="el-GR" sz="2400" dirty="0" smtClean="0"/>
              <a:t>Με την ηγεσία του Χίτλερ οι </a:t>
            </a:r>
            <a:r>
              <a:rPr lang="el-GR" sz="2400" dirty="0" smtClean="0">
                <a:hlinkClick r:id="rId2" tooltip="Εθνικοσοσιαλισμός"/>
              </a:rPr>
              <a:t>εθνικοσοσιαλιστές</a:t>
            </a:r>
            <a:r>
              <a:rPr lang="el-GR" sz="2400" dirty="0" smtClean="0"/>
              <a:t> εγκαθίδρυσαν στη Γερμανία τη δικτατορία του αποκαλούμενου Τρίτου Ράιχ. Τα κόμματα της Αντιπολίτευσης κηρύχθηκαν εκτός νόμου, οι πολιτικοί αντίπαλοι καταδιώκονταν και δολοφονούνταν. Ο Χίτλερ και οι οπαδοί του εφάρμοσαν τη συστηματική στέρηση δικαιωμάτων και την εξόντωση των </a:t>
            </a:r>
            <a:r>
              <a:rPr lang="el-GR" sz="2400" dirty="0" smtClean="0">
                <a:hlinkClick r:id="rId3" tooltip="Εβραίοι"/>
              </a:rPr>
              <a:t>Εβραίων</a:t>
            </a:r>
            <a:r>
              <a:rPr lang="el-GR" sz="2400" dirty="0" smtClean="0"/>
              <a:t> της Ευρώπης, καθώς και άλλων θρησκευτικών, εθνικών ή κοινωνικών ομάδων και πυροδότησαν το </a:t>
            </a:r>
            <a:r>
              <a:rPr lang="el-GR" sz="2400" dirty="0" smtClean="0">
                <a:hlinkClick r:id="rId4" tooltip="Δεύτερος Παγκόσμιος Πόλεμος"/>
              </a:rPr>
              <a:t>Δεύτερο Παγκόσμιο Πόλεμο</a:t>
            </a:r>
            <a:r>
              <a:rPr lang="el-GR" sz="2400" dirty="0" smtClean="0"/>
              <a:t>. Ως συνέπεια αυτής της πολιτικής, μόνο στο ευρωπαϊκό θέατρο του πολέμου έχασαν τη ζωή τους τριάντα εκατομμύρια άνθρωποι, μεταξύ αυτών έξι εκατομμύρια Εβραίοι. Η Γερμανία και η Ευρώπη κατά μεγάλο μέρος έγιναν ερείπια και διαιρέθηκαν κατά τη διάρκεια του </a:t>
            </a:r>
            <a:r>
              <a:rPr lang="el-GR" sz="2400" dirty="0" smtClean="0">
                <a:hlinkClick r:id="rId5" tooltip="Ψυχρός Πόλεμος"/>
              </a:rPr>
              <a:t>Ψυχρού Πολέμου</a:t>
            </a:r>
            <a:r>
              <a:rPr lang="el-GR" sz="2400" dirty="0" smtClean="0"/>
              <a:t>.</a:t>
            </a:r>
            <a:endParaRPr lang="el-GR" sz="2400" dirty="0"/>
          </a:p>
        </p:txBody>
      </p:sp>
      <p:sp>
        <p:nvSpPr>
          <p:cNvPr id="3" name="2 - Θέση ημερομηνίας"/>
          <p:cNvSpPr>
            <a:spLocks noGrp="1"/>
          </p:cNvSpPr>
          <p:nvPr>
            <p:ph type="dt" sz="half" idx="10"/>
          </p:nvPr>
        </p:nvSpPr>
        <p:spPr/>
        <p:txBody>
          <a:bodyPr/>
          <a:lstStyle/>
          <a:p>
            <a:fld id="{0D622ECE-32ED-4BF5-A013-E30D5247C9EB}" type="datetime1">
              <a:rPr lang="el-GR" smtClean="0"/>
              <a:pPr/>
              <a:t>16/01/2013</a:t>
            </a:fld>
            <a:endParaRPr lang="el-GR" dirty="0"/>
          </a:p>
        </p:txBody>
      </p:sp>
      <p:sp>
        <p:nvSpPr>
          <p:cNvPr id="4" name="3 - Θέση αριθμού διαφάνειας"/>
          <p:cNvSpPr>
            <a:spLocks noGrp="1"/>
          </p:cNvSpPr>
          <p:nvPr>
            <p:ph type="sldNum" sz="quarter" idx="12"/>
          </p:nvPr>
        </p:nvSpPr>
        <p:spPr/>
        <p:txBody>
          <a:bodyPr/>
          <a:lstStyle/>
          <a:p>
            <a:fld id="{5BCC028F-BD7E-4124-8BBA-860C6648ED5B}" type="slidenum">
              <a:rPr lang="el-GR" smtClean="0"/>
              <a:pPr/>
              <a:t>7</a:t>
            </a:fld>
            <a:endParaRPr lang="el-GR" dirty="0"/>
          </a:p>
        </p:txBody>
      </p:sp>
      <p:sp>
        <p:nvSpPr>
          <p:cNvPr id="5" name="4 - Θέση υποσέλιδου"/>
          <p:cNvSpPr>
            <a:spLocks noGrp="1"/>
          </p:cNvSpPr>
          <p:nvPr>
            <p:ph type="ftr" sz="quarter" idx="11"/>
          </p:nvPr>
        </p:nvSpPr>
        <p:spPr/>
        <p:txBody>
          <a:bodyPr/>
          <a:lstStyle/>
          <a:p>
            <a:r>
              <a:rPr lang="el-GR" smtClean="0"/>
              <a:t>3ο Γυμνάσιο Τρικάλων-Β΄παγκόσμιος πόλεμος</a:t>
            </a:r>
            <a:endParaRPr lang="el-GR" dirty="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57158" y="214290"/>
            <a:ext cx="8501122" cy="6001643"/>
          </a:xfrm>
          <a:prstGeom prst="rect">
            <a:avLst/>
          </a:prstGeom>
        </p:spPr>
        <p:txBody>
          <a:bodyPr wrap="square">
            <a:spAutoFit/>
          </a:bodyPr>
          <a:lstStyle/>
          <a:p>
            <a:r>
              <a:rPr lang="el-GR" sz="2400" dirty="0" smtClean="0"/>
              <a:t>Μετά την απόρριψη από την </a:t>
            </a:r>
            <a:r>
              <a:rPr lang="el-GR" sz="2400" dirty="0" smtClean="0">
                <a:hlinkClick r:id="rId2" tooltip="Πολωνία"/>
              </a:rPr>
              <a:t>Πολωνία</a:t>
            </a:r>
            <a:r>
              <a:rPr lang="el-GR" sz="2400" dirty="0" smtClean="0"/>
              <a:t> των γερμανικών προτάσεων σχετικά με την "Ελεύθερη Πόλη του </a:t>
            </a:r>
            <a:r>
              <a:rPr lang="el-GR" sz="2400" dirty="0" smtClean="0">
                <a:hlinkClick r:id="rId3" tooltip="Ντάντσιχ"/>
              </a:rPr>
              <a:t>Ντάντσιχ</a:t>
            </a:r>
            <a:r>
              <a:rPr lang="el-GR" sz="2400" dirty="0" smtClean="0"/>
              <a:t>" και τον "</a:t>
            </a:r>
            <a:r>
              <a:rPr lang="el-GR" sz="2400" dirty="0" smtClean="0">
                <a:hlinkClick r:id="rId4" tooltip="Πολωνικός Διάδρομος"/>
              </a:rPr>
              <a:t>Πολωνικό Διάδρομο</a:t>
            </a:r>
            <a:r>
              <a:rPr lang="el-GR" sz="2400" dirty="0" smtClean="0"/>
              <a:t>", ο Χίτλερ διέταξε επίθεση, την  1η Σεπτεμβρίου </a:t>
            </a:r>
            <a:r>
              <a:rPr lang="el-GR" sz="2400" dirty="0" smtClean="0">
                <a:hlinkClick r:id="rId5" tooltip="1939"/>
              </a:rPr>
              <a:t>1939</a:t>
            </a:r>
            <a:r>
              <a:rPr lang="el-GR" sz="2400" dirty="0" smtClean="0"/>
              <a:t>, πυροδοτώντας τον </a:t>
            </a:r>
            <a:r>
              <a:rPr lang="el-GR" sz="2400" dirty="0" smtClean="0">
                <a:hlinkClick r:id="rId6" tooltip="Β΄ Παγκόσμιος Πόλεμος"/>
              </a:rPr>
              <a:t>Β΄ Παγκόσμιο Πόλεμο</a:t>
            </a:r>
            <a:r>
              <a:rPr lang="el-GR" sz="2400" dirty="0" smtClean="0"/>
              <a:t>. Μετά από μια σειρά στρατιωτικών επιτυχιών, βασισμένων κυρίως στην τακτική του «αστραπιαίου πολέμου» (</a:t>
            </a:r>
            <a:r>
              <a:rPr lang="el-GR" sz="2400" i="1" dirty="0" err="1" smtClean="0">
                <a:hlinkClick r:id="rId7" tooltip="Blitzkrieg"/>
              </a:rPr>
              <a:t>Blitzkrieg</a:t>
            </a:r>
            <a:r>
              <a:rPr lang="el-GR" sz="2400" dirty="0" smtClean="0"/>
              <a:t>), η ναζιστική Γερμανία είχε υπό τον έλεγχό της το μεγαλύτερο μέρος </a:t>
            </a:r>
            <a:r>
              <a:rPr lang="el-GR" sz="2400" dirty="0" err="1" smtClean="0"/>
              <a:t>της</a:t>
            </a:r>
            <a:r>
              <a:rPr lang="el-GR" sz="2400" dirty="0" err="1" smtClean="0">
                <a:hlinkClick r:id="rId8" tooltip="Ευρώπη"/>
              </a:rPr>
              <a:t>Ευρώπης</a:t>
            </a:r>
            <a:r>
              <a:rPr lang="el-GR" sz="2400" dirty="0" smtClean="0"/>
              <a:t>. Το </a:t>
            </a:r>
            <a:r>
              <a:rPr lang="el-GR" sz="2400" dirty="0" smtClean="0">
                <a:hlinkClick r:id="rId9" tooltip="1942"/>
              </a:rPr>
              <a:t>1942</a:t>
            </a:r>
            <a:r>
              <a:rPr lang="el-GR" sz="2400" dirty="0" smtClean="0"/>
              <a:t> όμως, μετά την αποτυχία στο </a:t>
            </a:r>
            <a:r>
              <a:rPr lang="el-GR" sz="2400" dirty="0" smtClean="0">
                <a:hlinkClick r:id="rId10" tooltip="Μεγάλος Πατριωτικός Πόλεμος"/>
              </a:rPr>
              <a:t>Ανατολικό Μέτωπο</a:t>
            </a:r>
            <a:r>
              <a:rPr lang="el-GR" sz="2400" dirty="0" smtClean="0"/>
              <a:t> και τη </a:t>
            </a:r>
            <a:r>
              <a:rPr lang="el-GR" sz="2400" dirty="0" smtClean="0">
                <a:hlinkClick r:id="rId11" tooltip="Δεύτερη μάχη του Ελ Αλαμέιν"/>
              </a:rPr>
              <a:t>μάχη του Ελ Αλαμέιν</a:t>
            </a:r>
            <a:r>
              <a:rPr lang="el-GR" sz="2400" dirty="0" smtClean="0"/>
              <a:t> στη Βόρεια Αφρική, ο πόλεμος πήρε νέα τροπή και η Γερμανία του Χίτλερ βρέθηκε να αμύνεται ενάντια στους προελαύνοντες Συμμάχους. Αντιμέτωπος με την ολοκληρωτική ήττα, ο Χίτλερ αυτοκτόνησε στο </a:t>
            </a:r>
            <a:r>
              <a:rPr lang="el-GR" sz="2400" dirty="0" smtClean="0">
                <a:hlinkClick r:id="rId12" tooltip="Βερολίνο"/>
              </a:rPr>
              <a:t>Βερολίνο</a:t>
            </a:r>
            <a:r>
              <a:rPr lang="el-GR" sz="2400" dirty="0" smtClean="0"/>
              <a:t> τον Απρίλιο του 1945 λίγο πριν από την κατάληψη του </a:t>
            </a:r>
            <a:r>
              <a:rPr lang="el-GR" sz="2400" dirty="0" smtClean="0">
                <a:hlinkClick r:id="rId13" tooltip="Καταφύγιο του Χίτλερ"/>
              </a:rPr>
              <a:t>υπόγειου καταφυγίου</a:t>
            </a:r>
            <a:r>
              <a:rPr lang="el-GR" sz="2400" dirty="0" smtClean="0"/>
              <a:t> της Καγκελαρίας από τον </a:t>
            </a:r>
            <a:r>
              <a:rPr lang="el-GR" sz="2400" dirty="0" smtClean="0">
                <a:hlinkClick r:id="rId14" tooltip="Κόκκινος Στρατός"/>
              </a:rPr>
              <a:t>Κόκκινο Στρατό</a:t>
            </a:r>
            <a:r>
              <a:rPr lang="el-GR" sz="2400" dirty="0" smtClean="0"/>
              <a:t>. Το τέλος του σήμανε και το τέλος του καθεστώτος το οποίο άφησε τη Γερμανία σε ερείπια.</a:t>
            </a:r>
            <a:endParaRPr lang="el-GR" sz="2400" dirty="0"/>
          </a:p>
        </p:txBody>
      </p:sp>
      <p:sp>
        <p:nvSpPr>
          <p:cNvPr id="3" name="2 - Θέση ημερομηνίας"/>
          <p:cNvSpPr>
            <a:spLocks noGrp="1"/>
          </p:cNvSpPr>
          <p:nvPr>
            <p:ph type="dt" sz="half" idx="10"/>
          </p:nvPr>
        </p:nvSpPr>
        <p:spPr/>
        <p:txBody>
          <a:bodyPr/>
          <a:lstStyle/>
          <a:p>
            <a:fld id="{804B8A14-3782-4ED2-ADDD-7BDBA0C12EAC}" type="datetime1">
              <a:rPr lang="el-GR" smtClean="0"/>
              <a:pPr/>
              <a:t>16/01/2013</a:t>
            </a:fld>
            <a:endParaRPr lang="el-GR" dirty="0"/>
          </a:p>
        </p:txBody>
      </p:sp>
      <p:sp>
        <p:nvSpPr>
          <p:cNvPr id="4" name="3 - Θέση αριθμού διαφάνειας"/>
          <p:cNvSpPr>
            <a:spLocks noGrp="1"/>
          </p:cNvSpPr>
          <p:nvPr>
            <p:ph type="sldNum" sz="quarter" idx="12"/>
          </p:nvPr>
        </p:nvSpPr>
        <p:spPr/>
        <p:txBody>
          <a:bodyPr/>
          <a:lstStyle/>
          <a:p>
            <a:fld id="{5BCC028F-BD7E-4124-8BBA-860C6648ED5B}" type="slidenum">
              <a:rPr lang="el-GR" smtClean="0"/>
              <a:pPr/>
              <a:t>8</a:t>
            </a:fld>
            <a:endParaRPr lang="el-GR" dirty="0"/>
          </a:p>
        </p:txBody>
      </p:sp>
      <p:sp>
        <p:nvSpPr>
          <p:cNvPr id="5" name="4 - Θέση υποσέλιδου"/>
          <p:cNvSpPr>
            <a:spLocks noGrp="1"/>
          </p:cNvSpPr>
          <p:nvPr>
            <p:ph type="ftr" sz="quarter" idx="11"/>
          </p:nvPr>
        </p:nvSpPr>
        <p:spPr/>
        <p:txBody>
          <a:bodyPr/>
          <a:lstStyle/>
          <a:p>
            <a:r>
              <a:rPr lang="el-GR" smtClean="0"/>
              <a:t>3ο Γυμνάσιο Τρικάλων-Β΄παγκόσμιος πόλεμος</a:t>
            </a:r>
            <a:endParaRPr lang="el-GR" dirty="0"/>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Stars_&amp;_Stripes_&amp;_Hitler_Dead2.jpg"/>
          <p:cNvPicPr>
            <a:picLocks noGrp="1" noChangeAspect="1"/>
          </p:cNvPicPr>
          <p:nvPr>
            <p:ph idx="1"/>
          </p:nvPr>
        </p:nvPicPr>
        <p:blipFill>
          <a:blip r:embed="rId2"/>
          <a:stretch>
            <a:fillRect/>
          </a:stretch>
        </p:blipFill>
        <p:spPr>
          <a:xfrm>
            <a:off x="285720" y="357166"/>
            <a:ext cx="2857520" cy="5857916"/>
          </a:xfrm>
        </p:spPr>
      </p:pic>
      <p:sp>
        <p:nvSpPr>
          <p:cNvPr id="3" name="2 - Τίτλος"/>
          <p:cNvSpPr>
            <a:spLocks noGrp="1"/>
          </p:cNvSpPr>
          <p:nvPr>
            <p:ph type="title"/>
          </p:nvPr>
        </p:nvSpPr>
        <p:spPr>
          <a:xfrm flipH="1">
            <a:off x="3286114" y="260007"/>
            <a:ext cx="5354965" cy="6097951"/>
          </a:xfrm>
        </p:spPr>
        <p:txBody>
          <a:bodyPr>
            <a:normAutofit/>
          </a:bodyPr>
          <a:lstStyle/>
          <a:p>
            <a:r>
              <a:rPr lang="el-GR" sz="2000" dirty="0" smtClean="0">
                <a:solidFill>
                  <a:schemeClr val="tx2">
                    <a:lumMod val="10000"/>
                  </a:schemeClr>
                </a:solidFill>
              </a:rPr>
              <a:t>Η κατάσταση της υγείας του Χίτλερ όλο και χειροτερεύει με την εξέλιξη του πολέμου. Σύμφωνα με την επικρατούσα σήμερα αντίληψη, υπέφερε από πάρκινσον σε προχωρημένο στάδιο και από προϊούσα παραφροσύνη, διατηρούσε, όμως, την από πολλούς συγχρόνους του παρατηρημένη αυθυποβολή του. Στις </a:t>
            </a:r>
            <a:r>
              <a:rPr lang="el-GR" sz="2000" dirty="0" smtClean="0">
                <a:solidFill>
                  <a:schemeClr val="tx2">
                    <a:lumMod val="10000"/>
                  </a:schemeClr>
                </a:solidFill>
                <a:hlinkClick r:id="rId3" tooltip="19 Μαρτίου"/>
              </a:rPr>
              <a:t>19 Μαρτίου</a:t>
            </a:r>
            <a:r>
              <a:rPr lang="el-GR" sz="2000" dirty="0" smtClean="0">
                <a:solidFill>
                  <a:schemeClr val="tx2">
                    <a:lumMod val="10000"/>
                  </a:schemeClr>
                </a:solidFill>
              </a:rPr>
              <a:t> του </a:t>
            </a:r>
            <a:r>
              <a:rPr lang="el-GR" sz="2000" dirty="0" smtClean="0">
                <a:solidFill>
                  <a:schemeClr val="tx2">
                    <a:lumMod val="10000"/>
                  </a:schemeClr>
                </a:solidFill>
                <a:hlinkClick r:id="rId4" tooltip="1945"/>
              </a:rPr>
              <a:t>1945</a:t>
            </a:r>
            <a:r>
              <a:rPr lang="el-GR" sz="2000" dirty="0" smtClean="0">
                <a:solidFill>
                  <a:schemeClr val="tx2">
                    <a:lumMod val="10000"/>
                  </a:schemeClr>
                </a:solidFill>
              </a:rPr>
              <a:t> δίνει τη διαταγή "Νέρων" για την καταστροφή των υποδομών  του γερμανικού κράτους, κατά την υποχώρηση των μονάδων της </a:t>
            </a:r>
            <a:r>
              <a:rPr lang="el-GR" sz="2000" dirty="0" smtClean="0">
                <a:solidFill>
                  <a:schemeClr val="tx2">
                    <a:lumMod val="10000"/>
                  </a:schemeClr>
                </a:solidFill>
                <a:hlinkClick r:id="rId5" tooltip="Βέρμαχτ"/>
              </a:rPr>
              <a:t>Βέρμαχτ</a:t>
            </a:r>
            <a:r>
              <a:rPr lang="el-GR" sz="2000" dirty="0" smtClean="0">
                <a:solidFill>
                  <a:schemeClr val="tx2">
                    <a:lumMod val="10000"/>
                  </a:schemeClr>
                </a:solidFill>
              </a:rPr>
              <a:t>. Η διαταγή, όμως, αυτή δεν εφαρμόστηκε στην πράξη από τον Υπουργό Εξοπλισμού </a:t>
            </a:r>
            <a:r>
              <a:rPr lang="el-GR" sz="2000" dirty="0" err="1" smtClean="0">
                <a:solidFill>
                  <a:schemeClr val="tx2">
                    <a:lumMod val="10000"/>
                  </a:schemeClr>
                </a:solidFill>
                <a:hlinkClick r:id="rId6" tooltip="Άλμπερτ Σπέερ"/>
              </a:rPr>
              <a:t>Άλμπερτ</a:t>
            </a:r>
            <a:r>
              <a:rPr lang="el-GR" sz="2000" dirty="0" smtClean="0">
                <a:solidFill>
                  <a:schemeClr val="tx2">
                    <a:lumMod val="10000"/>
                  </a:schemeClr>
                </a:solidFill>
                <a:hlinkClick r:id="rId6" tooltip="Άλμπερτ Σπέερ"/>
              </a:rPr>
              <a:t> </a:t>
            </a:r>
            <a:r>
              <a:rPr lang="el-GR" sz="2000" dirty="0" err="1" smtClean="0">
                <a:solidFill>
                  <a:schemeClr val="tx2">
                    <a:lumMod val="10000"/>
                  </a:schemeClr>
                </a:solidFill>
                <a:hlinkClick r:id="rId6" tooltip="Άλμπερτ Σπέερ"/>
              </a:rPr>
              <a:t>Σπέερ</a:t>
            </a:r>
            <a:r>
              <a:rPr lang="el-GR" sz="2000" dirty="0" smtClean="0">
                <a:solidFill>
                  <a:schemeClr val="tx2">
                    <a:lumMod val="10000"/>
                  </a:schemeClr>
                </a:solidFill>
              </a:rPr>
              <a:t>. Αυτή η διαταγή είναι απόλυτα σύμφωνη με τον τρόπο σκέψης του Χίτλερ, που εκφράζεται με την επιλογή «νίκη ή καταστροφή». Στον εχθρό δεν έπρεπε να αφεθεί παρά μόνο «καμένη γη». Κατά τη γνώμη του, το μέλλον ανήκει πλέον στον λαό της ανατολής, ο οποίος αποδείχτηκε ισχυρότερος, ενώ οι Γερμανοί, λόγω της ήττας τους, έχασαν το δικαίωμα ύπαρξης.</a:t>
            </a:r>
            <a:endParaRPr lang="el-GR" sz="2000" dirty="0">
              <a:solidFill>
                <a:schemeClr val="tx2">
                  <a:lumMod val="10000"/>
                </a:schemeClr>
              </a:solidFill>
            </a:endParaRPr>
          </a:p>
        </p:txBody>
      </p:sp>
      <p:sp>
        <p:nvSpPr>
          <p:cNvPr id="5" name="4 - Θέση ημερομηνίας"/>
          <p:cNvSpPr>
            <a:spLocks noGrp="1"/>
          </p:cNvSpPr>
          <p:nvPr>
            <p:ph type="dt" sz="half" idx="14"/>
          </p:nvPr>
        </p:nvSpPr>
        <p:spPr/>
        <p:txBody>
          <a:bodyPr/>
          <a:lstStyle/>
          <a:p>
            <a:fld id="{8877AB40-B6FD-452B-83FD-4BAC6D4A6AC9}" type="datetime1">
              <a:rPr lang="el-GR" smtClean="0"/>
              <a:pPr/>
              <a:t>16/01/2013</a:t>
            </a:fld>
            <a:endParaRPr lang="el-GR" dirty="0"/>
          </a:p>
        </p:txBody>
      </p:sp>
      <p:sp>
        <p:nvSpPr>
          <p:cNvPr id="6" name="5 - Θέση αριθμού διαφάνειας"/>
          <p:cNvSpPr>
            <a:spLocks noGrp="1"/>
          </p:cNvSpPr>
          <p:nvPr>
            <p:ph type="sldNum" sz="quarter" idx="15"/>
          </p:nvPr>
        </p:nvSpPr>
        <p:spPr/>
        <p:txBody>
          <a:bodyPr/>
          <a:lstStyle/>
          <a:p>
            <a:fld id="{5BCC028F-BD7E-4124-8BBA-860C6648ED5B}" type="slidenum">
              <a:rPr lang="el-GR" smtClean="0"/>
              <a:pPr/>
              <a:t>9</a:t>
            </a:fld>
            <a:endParaRPr lang="el-GR" dirty="0"/>
          </a:p>
        </p:txBody>
      </p:sp>
      <p:sp>
        <p:nvSpPr>
          <p:cNvPr id="7" name="6 - Θέση υποσέλιδου"/>
          <p:cNvSpPr>
            <a:spLocks noGrp="1"/>
          </p:cNvSpPr>
          <p:nvPr>
            <p:ph type="ftr" sz="quarter" idx="16"/>
          </p:nvPr>
        </p:nvSpPr>
        <p:spPr/>
        <p:txBody>
          <a:bodyPr/>
          <a:lstStyle/>
          <a:p>
            <a:r>
              <a:rPr lang="el-GR" smtClean="0"/>
              <a:t>3ο Γυμνάσιο Τρικάλων-Β΄παγκόσμιος πόλεμος</a:t>
            </a:r>
            <a:endParaRPr lang="el-GR" dirty="0"/>
          </a:p>
        </p:txBody>
      </p:sp>
    </p:spTree>
  </p:cSld>
  <p:clrMapOvr>
    <a:masterClrMapping/>
  </p:clrMapOvr>
  <p:transition>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Χαρτί">
  <a:themeElements>
    <a:clrScheme name="Χαρτί">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Χαρτί">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Χαρτί">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177</TotalTime>
  <Words>1049</Words>
  <Application>Microsoft Office PowerPoint</Application>
  <PresentationFormat>Προβολή στην οθόνη (4:3)</PresentationFormat>
  <Paragraphs>111</Paragraphs>
  <Slides>19</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19</vt:i4>
      </vt:variant>
    </vt:vector>
  </HeadingPairs>
  <TitlesOfParts>
    <vt:vector size="20" baseType="lpstr">
      <vt:lpstr>Χαρτί</vt:lpstr>
      <vt:lpstr>Διαφάνεια 1</vt:lpstr>
      <vt:lpstr>Η  κατοχή  το 1940 έως 1945 και το τέλος του πολέμου: ο ρόλος του Αδόλφου Χίτλερ Χατζής Χρήστος, μαθητής Γ΄  Τάξης 3ου Γυμνασίου Τρικάλων</vt:lpstr>
      <vt:lpstr>Πλεονεκτήματα και μειονεκτήματα για τους γερμανούς στην Ρωσία</vt:lpstr>
      <vt:lpstr>Το τέλος του πολέμου: 1945</vt:lpstr>
      <vt:lpstr>Στην Γάλλια βλέπουμε ένα δρόμο που έχει δεχτεί μια βόμβα</vt:lpstr>
      <vt:lpstr>Αδόλφος Χίτλερ (γερμ. Adolf Hitler, προσωνυμία Φύρερ Führer [Ηγέτης] 20 Απριλίου 1889 - 30 Απριλίου 1945) ήταν Γερμανός πολιτικός, ηγέτης του Εργατικού Εθνικοσοσιαλιστικού Κόμματος (NSDAP) και δικτάτορας της Ναζιστικής Γερμανίας. Από το 1933 έως το 1945 διετέλεσεΚαγκελάριος της Γερμανίας και από το 1934 έως το 1945 αρχηγός του γερμανικού κράτους, του Τρίτου Ράιχ.</vt:lpstr>
      <vt:lpstr>Διαφάνεια 7</vt:lpstr>
      <vt:lpstr>Διαφάνεια 8</vt:lpstr>
      <vt:lpstr>Η κατάσταση της υγείας του Χίτλερ όλο και χειροτερεύει με την εξέλιξη του πολέμου. Σύμφωνα με την επικρατούσα σήμερα αντίληψη, υπέφερε από πάρκινσον σε προχωρημένο στάδιο και από προϊούσα παραφροσύνη, διατηρούσε, όμως, την από πολλούς συγχρόνους του παρατηρημένη αυθυποβολή του. Στις 19 Μαρτίου του 1945 δίνει τη διαταγή "Νέρων" για την καταστροφή των υποδομών  του γερμανικού κράτους, κατά την υποχώρηση των μονάδων της Βέρμαχτ. Η διαταγή, όμως, αυτή δεν εφαρμόστηκε στην πράξη από τον Υπουργό Εξοπλισμού Άλμπερτ Σπέερ. Αυτή η διαταγή είναι απόλυτα σύμφωνη με τον τρόπο σκέψης του Χίτλερ, που εκφράζεται με την επιλογή «νίκη ή καταστροφή». Στον εχθρό δεν έπρεπε να αφεθεί παρά μόνο «καμένη γη». Κατά τη γνώμη του, το μέλλον ανήκει πλέον στον λαό της ανατολής, ο οποίος αποδείχτηκε ισχυρότερος, ενώ οι Γερμανοί, λόγω της ήττας τους, έχασαν το δικαίωμα ύπαρξης.</vt:lpstr>
      <vt:lpstr>Διαφάνεια 10</vt:lpstr>
      <vt:lpstr>Διαφάνεια 11</vt:lpstr>
      <vt:lpstr>Ο Χίτλερ στην βρεφική του ηλικία</vt:lpstr>
      <vt:lpstr>Το γενεαλογικό δέντρο της οικογενείας Χίτλερ</vt:lpstr>
      <vt:lpstr>Οι αστυνομία της κατοχής: 1938 έως 1945</vt:lpstr>
      <vt:lpstr>Διαφάνεια 15</vt:lpstr>
      <vt:lpstr>Διαφάνεια 16</vt:lpstr>
      <vt:lpstr>Διαφάνεια 17</vt:lpstr>
      <vt:lpstr>Το προσωπικό του Χίτλερ έφτιαχνε κρυφά για αυτόν ταινίες με βασανιστήρια και εκτελέσεις πολιτικών κρατούμενων, τις οποίες και απολάμβανε να παρακολουθεί. Οι βοηθοί του εξασφάλιζαν επίσης και πορνογραφικές ταινίες και φωτογραφίες.</vt:lpstr>
      <vt:lpstr>Ο γραφικός του χαρακτήρας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Οι κατοχή το 1940 έως 1945</dc:title>
  <dc:creator>user</dc:creator>
  <cp:lastModifiedBy>.</cp:lastModifiedBy>
  <cp:revision>40</cp:revision>
  <dcterms:created xsi:type="dcterms:W3CDTF">2013-01-15T14:46:27Z</dcterms:created>
  <dcterms:modified xsi:type="dcterms:W3CDTF">2013-01-16T09:38:51Z</dcterms:modified>
</cp:coreProperties>
</file>