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3BBA605D-3BC0-48DA-9E84-A353A53C205A}" type="datetimeFigureOut">
              <a:rPr lang="el-GR" smtClean="0"/>
              <a:pPr/>
              <a:t>8/4/2013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A49E1E7-FE84-4F32-AB90-690AF4F172B3}"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BBA605D-3BC0-48DA-9E84-A353A53C205A}" type="datetimeFigureOut">
              <a:rPr lang="el-GR" smtClean="0"/>
              <a:pPr/>
              <a:t>8/4/2013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A49E1E7-FE84-4F32-AB90-690AF4F172B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BBA605D-3BC0-48DA-9E84-A353A53C205A}" type="datetimeFigureOut">
              <a:rPr lang="el-GR" smtClean="0"/>
              <a:pPr/>
              <a:t>8/4/2013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A49E1E7-FE84-4F32-AB90-690AF4F172B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BBA605D-3BC0-48DA-9E84-A353A53C205A}" type="datetimeFigureOut">
              <a:rPr lang="el-GR" smtClean="0"/>
              <a:pPr/>
              <a:t>8/4/2013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A49E1E7-FE84-4F32-AB90-690AF4F172B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BBA605D-3BC0-48DA-9E84-A353A53C205A}" type="datetimeFigureOut">
              <a:rPr lang="el-GR" smtClean="0"/>
              <a:pPr/>
              <a:t>8/4/2013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A49E1E7-FE84-4F32-AB90-690AF4F172B3}"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3BBA605D-3BC0-48DA-9E84-A353A53C205A}" type="datetimeFigureOut">
              <a:rPr lang="el-GR" smtClean="0"/>
              <a:pPr/>
              <a:t>8/4/2013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A49E1E7-FE84-4F32-AB90-690AF4F172B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3BBA605D-3BC0-48DA-9E84-A353A53C205A}" type="datetimeFigureOut">
              <a:rPr lang="el-GR" smtClean="0"/>
              <a:pPr/>
              <a:t>8/4/2013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A49E1E7-FE84-4F32-AB90-690AF4F172B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3BBA605D-3BC0-48DA-9E84-A353A53C205A}" type="datetimeFigureOut">
              <a:rPr lang="el-GR" smtClean="0"/>
              <a:pPr/>
              <a:t>8/4/2013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A49E1E7-FE84-4F32-AB90-690AF4F172B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BBA605D-3BC0-48DA-9E84-A353A53C205A}" type="datetimeFigureOut">
              <a:rPr lang="el-GR" smtClean="0"/>
              <a:pPr/>
              <a:t>8/4/2013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A49E1E7-FE84-4F32-AB90-690AF4F172B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BBA605D-3BC0-48DA-9E84-A353A53C205A}" type="datetimeFigureOut">
              <a:rPr lang="el-GR" smtClean="0"/>
              <a:pPr/>
              <a:t>8/4/2013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A49E1E7-FE84-4F32-AB90-690AF4F172B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BBA605D-3BC0-48DA-9E84-A353A53C205A}" type="datetimeFigureOut">
              <a:rPr lang="el-GR" smtClean="0"/>
              <a:pPr/>
              <a:t>8/4/2013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A49E1E7-FE84-4F32-AB90-690AF4F172B3}"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BA605D-3BC0-48DA-9E84-A353A53C205A}" type="datetimeFigureOut">
              <a:rPr lang="el-GR" smtClean="0"/>
              <a:pPr/>
              <a:t>8/4/2013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49E1E7-FE84-4F32-AB90-690AF4F172B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upload.wikimedia.org/wikipedia/commons/d/da/El_Greco-The_Martyrdom_of_St_Maurice.jpg"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upload.wikimedia.org/wikipedia/commons/6/69/The_Modena_Triptych.jp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upload.wikimedia.org/wikipedia/commons/7/7a/El_Greco_-_El_Espolio.jpg"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el.wikipedia.org/wiki/%CE%91%CF%81%CF%87%CE%B5%CE%AF%CE%BF:RetratodeTheotocopoulos.jpg"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251520" y="260648"/>
            <a:ext cx="8712565" cy="923330"/>
          </a:xfrm>
          <a:prstGeom prst="rect">
            <a:avLst/>
          </a:prstGeom>
          <a:noFill/>
        </p:spPr>
        <p:txBody>
          <a:bodyPr wrap="square" lIns="91440" tIns="45720" rIns="91440" bIns="45720">
            <a:spAutoFit/>
          </a:bodyPr>
          <a:lstStyle/>
          <a:p>
            <a:pPr algn="ctr"/>
            <a:r>
              <a:rPr lang="el-GR"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Δομίνικος Θεοτοκόπουλος</a:t>
            </a:r>
            <a:endParaRPr lang="el-GR"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15" name="14 - TextBox"/>
          <p:cNvSpPr txBox="1"/>
          <p:nvPr/>
        </p:nvSpPr>
        <p:spPr>
          <a:xfrm>
            <a:off x="467544" y="1700808"/>
            <a:ext cx="8280920" cy="3847207"/>
          </a:xfrm>
          <a:prstGeom prst="rect">
            <a:avLst/>
          </a:prstGeom>
          <a:noFill/>
        </p:spPr>
        <p:txBody>
          <a:bodyPr wrap="square" rtlCol="0">
            <a:spAutoFit/>
          </a:bodyPr>
          <a:lstStyle/>
          <a:p>
            <a:pPr algn="just"/>
            <a:r>
              <a:rPr lang="el-GR" sz="2000" dirty="0" smtClean="0">
                <a:latin typeface="Palatino Linotype" pitchFamily="18" charset="0"/>
              </a:rPr>
              <a:t>Ο Δομίνικος Θεοτοκόπουλος  γνωστός επίσης με το ιταλικό προσωνύμιο </a:t>
            </a:r>
            <a:r>
              <a:rPr lang="en-US" sz="2000" dirty="0" smtClean="0">
                <a:latin typeface="Palatino Linotype" pitchFamily="18" charset="0"/>
              </a:rPr>
              <a:t>El Greco </a:t>
            </a:r>
            <a:r>
              <a:rPr lang="el-GR" sz="2000" dirty="0" smtClean="0">
                <a:latin typeface="Palatino Linotype" pitchFamily="18" charset="0"/>
              </a:rPr>
              <a:t>, δηλαδή ο Έλληνας, ήταν Κρητικός ζωγράφος, γλύπτης και αρχιτέκτονας της Ισπανικής αναγέννησης. Έζησε το μεγαλύτερο μέρος της ζωής του στην Ιταλία και στην Ισπανία. Εκπαιδεύτηκε αρχικά ως αγιογράφος στην Κρήτη, που αποτελούσε τότε τμήμα της ενετικής επικράτειας, και  αργότερα ταξίδεψε στη Βενετία. Στην Ιταλία επηρεάστηκε από τους μεγαλύτερους δασκάλους της ιταλικής τέχνης, όπως ο Τιντορέτο και τον </a:t>
            </a:r>
            <a:r>
              <a:rPr lang="el-GR" sz="2000" dirty="0" err="1" smtClean="0">
                <a:latin typeface="Palatino Linotype" pitchFamily="18" charset="0"/>
              </a:rPr>
              <a:t>Τιτσιάνο</a:t>
            </a:r>
            <a:r>
              <a:rPr lang="el-GR" sz="2000" dirty="0" smtClean="0">
                <a:latin typeface="Palatino Linotype" pitchFamily="18" charset="0"/>
              </a:rPr>
              <a:t>, του οποίου  υπήρξε μαθητής, υιοθετώντας στοιχεία από τον μανιερισμό. Το 1577 εγκαταστάθηκε στο Τολέδο όπου έζησε μέχρι το τέλος της ζωής του και ολοκλήρωσε ορισμένα από τα πιο γνωστά έργα του. </a:t>
            </a:r>
            <a:r>
              <a:rPr lang="el-GR" sz="2400" dirty="0" smtClean="0"/>
              <a:t> </a:t>
            </a:r>
            <a:endParaRPr lang="el-GR"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spanisharts.info/pictures/elgreco/christdrivingtradersfromtemple.jpg"/>
          <p:cNvPicPr>
            <a:picLocks noChangeAspect="1" noChangeArrowheads="1"/>
          </p:cNvPicPr>
          <p:nvPr/>
        </p:nvPicPr>
        <p:blipFill>
          <a:blip r:embed="rId2" cstate="print"/>
          <a:srcRect/>
          <a:stretch>
            <a:fillRect/>
          </a:stretch>
        </p:blipFill>
        <p:spPr bwMode="auto">
          <a:xfrm>
            <a:off x="0" y="0"/>
            <a:ext cx="4707843" cy="3645024"/>
          </a:xfrm>
          <a:prstGeom prst="rect">
            <a:avLst/>
          </a:prstGeom>
          <a:noFill/>
        </p:spPr>
      </p:pic>
      <p:sp>
        <p:nvSpPr>
          <p:cNvPr id="3" name="2 - TextBox"/>
          <p:cNvSpPr txBox="1"/>
          <p:nvPr/>
        </p:nvSpPr>
        <p:spPr>
          <a:xfrm>
            <a:off x="4788024" y="188640"/>
            <a:ext cx="4032448" cy="6032421"/>
          </a:xfrm>
          <a:prstGeom prst="rect">
            <a:avLst/>
          </a:prstGeom>
          <a:noFill/>
        </p:spPr>
        <p:txBody>
          <a:bodyPr wrap="square" rtlCol="0">
            <a:spAutoFit/>
          </a:bodyPr>
          <a:lstStyle/>
          <a:p>
            <a:pPr algn="just"/>
            <a:r>
              <a:rPr lang="el-GR" sz="1600" dirty="0" smtClean="0">
                <a:latin typeface="Palatino Linotype" pitchFamily="18" charset="0"/>
              </a:rPr>
              <a:t>Υφολογικά, η τεχνοτροπία του Ελ Γκρέκο θεωρείται έκφραση της Βενετικής σχολής και του μανιερισμού όπως αυτός διαμορφώθηκε στο δεύτερο μισό του 16ου αιώνα. Παράλληλα χαρακτηρίζεται από προσωπικά στοιχεία , προϊόντα της τάσης του για πρωτοτυπία, τα οποία όμως δεν βρήκαν μιμητές στην εποχή του, γεγονός  που δεν ευνόησε και τη συνέχειά τους. Η μπαρόκ τεχνοτροπία που εκτόπισε τον μανιερισμό, αλλά και τα αμέσως μεταγενέστερα καλλιτεχνικά ρεύματα που δεν αντιμετώπισαν ευμενώς  το ύφος του, είχαν ως αποτέλεσμα να αγνοηθεί το έργο του Γκρέκο τους επόμενους αιώνες. Στη διάρκεια του 20</a:t>
            </a:r>
            <a:r>
              <a:rPr lang="el-GR" sz="1600" baseline="30000" dirty="0" smtClean="0">
                <a:latin typeface="Palatino Linotype" pitchFamily="18" charset="0"/>
              </a:rPr>
              <a:t>ού</a:t>
            </a:r>
            <a:r>
              <a:rPr lang="el-GR" sz="1600" dirty="0" smtClean="0">
                <a:latin typeface="Palatino Linotype" pitchFamily="18" charset="0"/>
              </a:rPr>
              <a:t> αιώνα, αναγνωρίστηκε ως πρόδρομος της μοντέρνας τέχνης  που αξιοποίησε στοιχεία της Ανατολικής και Δυτικής παράδοσης , διατηρώντας μέχρι σήμερα δεσπόζουσα θέση ανάμεσα στους μείζονες  ζωγράφους  όλων των εποχών</a:t>
            </a:r>
            <a:r>
              <a:rPr lang="el-GR" dirty="0" smtClean="0"/>
              <a:t>.</a:t>
            </a:r>
            <a:endParaRPr lang="el-GR" dirty="0"/>
          </a:p>
        </p:txBody>
      </p:sp>
      <p:pic>
        <p:nvPicPr>
          <p:cNvPr id="14340" name="Picture 4" descr="http://2008remodel.files.wordpress.com/2010/04/the-agony-in-the-garden-el-greco-1590-1600.jpg"/>
          <p:cNvPicPr>
            <a:picLocks noChangeAspect="1" noChangeArrowheads="1"/>
          </p:cNvPicPr>
          <p:nvPr/>
        </p:nvPicPr>
        <p:blipFill>
          <a:blip r:embed="rId3" cstate="print"/>
          <a:srcRect/>
          <a:stretch>
            <a:fillRect/>
          </a:stretch>
        </p:blipFill>
        <p:spPr bwMode="auto">
          <a:xfrm>
            <a:off x="0" y="3717032"/>
            <a:ext cx="4711451" cy="314096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sguide.gr/wp-content/gallery/dominikos-theotokopoulos-el-greco/julio-klovio.jpg"/>
          <p:cNvPicPr>
            <a:picLocks noChangeAspect="1" noChangeArrowheads="1"/>
          </p:cNvPicPr>
          <p:nvPr/>
        </p:nvPicPr>
        <p:blipFill>
          <a:blip r:embed="rId2" cstate="print"/>
          <a:srcRect/>
          <a:stretch>
            <a:fillRect/>
          </a:stretch>
        </p:blipFill>
        <p:spPr bwMode="auto">
          <a:xfrm>
            <a:off x="899592" y="188640"/>
            <a:ext cx="7073633" cy="5114784"/>
          </a:xfrm>
          <a:prstGeom prst="rect">
            <a:avLst/>
          </a:prstGeom>
          <a:noFill/>
        </p:spPr>
      </p:pic>
      <p:sp>
        <p:nvSpPr>
          <p:cNvPr id="5" name="4 - Ορθογώνιο"/>
          <p:cNvSpPr/>
          <p:nvPr/>
        </p:nvSpPr>
        <p:spPr>
          <a:xfrm>
            <a:off x="2051720" y="5517232"/>
            <a:ext cx="4572000" cy="1015663"/>
          </a:xfrm>
          <a:prstGeom prst="rect">
            <a:avLst/>
          </a:prstGeom>
        </p:spPr>
        <p:txBody>
          <a:bodyPr>
            <a:spAutoFit/>
          </a:bodyPr>
          <a:lstStyle/>
          <a:p>
            <a:r>
              <a:rPr lang="el-GR" sz="2000" i="1" dirty="0" smtClean="0">
                <a:latin typeface="Palatino Linotype" pitchFamily="18" charset="0"/>
              </a:rPr>
              <a:t>Προσωπογραφία του </a:t>
            </a:r>
            <a:r>
              <a:rPr lang="el-GR" sz="2000" i="1" dirty="0" err="1" smtClean="0">
                <a:latin typeface="Palatino Linotype" pitchFamily="18" charset="0"/>
              </a:rPr>
              <a:t>Τζούλιο</a:t>
            </a:r>
            <a:r>
              <a:rPr lang="el-GR" sz="2000" i="1" dirty="0" smtClean="0">
                <a:latin typeface="Palatino Linotype" pitchFamily="18" charset="0"/>
              </a:rPr>
              <a:t> </a:t>
            </a:r>
            <a:r>
              <a:rPr lang="el-GR" sz="2000" i="1" dirty="0" err="1" smtClean="0">
                <a:latin typeface="Palatino Linotype" pitchFamily="18" charset="0"/>
              </a:rPr>
              <a:t>Κλόβιο</a:t>
            </a:r>
            <a:r>
              <a:rPr lang="el-GR" sz="2000" dirty="0" smtClean="0">
                <a:latin typeface="Palatino Linotype" pitchFamily="18" charset="0"/>
              </a:rPr>
              <a:t>, λάδι σε μουσαμά, 58x56 εκ., Νάπολη, Μουσείο Καποντιμόντε</a:t>
            </a:r>
            <a:endParaRPr lang="el-GR" sz="2000" dirty="0">
              <a:latin typeface="Palatino Linotype"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Αρχείο:El Greco-The Martyrdom of St Maurice.jpg">
            <a:hlinkClick r:id="rId2"/>
          </p:cNvPr>
          <p:cNvPicPr>
            <a:picLocks noChangeAspect="1" noChangeArrowheads="1"/>
          </p:cNvPicPr>
          <p:nvPr/>
        </p:nvPicPr>
        <p:blipFill>
          <a:blip r:embed="rId3" cstate="print"/>
          <a:srcRect/>
          <a:stretch>
            <a:fillRect/>
          </a:stretch>
        </p:blipFill>
        <p:spPr bwMode="auto">
          <a:xfrm>
            <a:off x="0" y="0"/>
            <a:ext cx="4549140" cy="6858000"/>
          </a:xfrm>
          <a:prstGeom prst="rect">
            <a:avLst/>
          </a:prstGeom>
          <a:noFill/>
        </p:spPr>
      </p:pic>
      <p:sp>
        <p:nvSpPr>
          <p:cNvPr id="3" name="2 - Ορθογώνιο"/>
          <p:cNvSpPr/>
          <p:nvPr/>
        </p:nvSpPr>
        <p:spPr>
          <a:xfrm>
            <a:off x="4572000" y="5657671"/>
            <a:ext cx="4572000" cy="1477328"/>
          </a:xfrm>
          <a:prstGeom prst="rect">
            <a:avLst/>
          </a:prstGeom>
        </p:spPr>
        <p:txBody>
          <a:bodyPr>
            <a:spAutoFit/>
          </a:bodyPr>
          <a:lstStyle/>
          <a:p>
            <a:r>
              <a:rPr lang="el-GR" i="1" dirty="0" smtClean="0">
                <a:latin typeface="Palatino Linotype" pitchFamily="18" charset="0"/>
              </a:rPr>
              <a:t>Το Μαρτύριο του Αγίου Μαυρίκιου</a:t>
            </a:r>
            <a:r>
              <a:rPr lang="el-GR" dirty="0" smtClean="0">
                <a:latin typeface="Palatino Linotype" pitchFamily="18" charset="0"/>
              </a:rPr>
              <a:t> (1580-82), λάδι σε μουσαμά, 448x301 εκ., Εσκοριάλ, Μοναστηριακή Εκκλησία Αγίου Λαυρεντίου</a:t>
            </a: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Αρχείο:The Modena Triptych.jpg">
            <a:hlinkClick r:id="rId2"/>
          </p:cNvPr>
          <p:cNvPicPr>
            <a:picLocks noChangeAspect="1" noChangeArrowheads="1"/>
          </p:cNvPicPr>
          <p:nvPr/>
        </p:nvPicPr>
        <p:blipFill>
          <a:blip r:embed="rId3" cstate="print"/>
          <a:srcRect/>
          <a:stretch>
            <a:fillRect/>
          </a:stretch>
        </p:blipFill>
        <p:spPr bwMode="auto">
          <a:xfrm>
            <a:off x="827584" y="260648"/>
            <a:ext cx="7620000" cy="5010150"/>
          </a:xfrm>
          <a:prstGeom prst="rect">
            <a:avLst/>
          </a:prstGeom>
          <a:noFill/>
        </p:spPr>
      </p:pic>
      <p:sp>
        <p:nvSpPr>
          <p:cNvPr id="3" name="2 - Ορθογώνιο"/>
          <p:cNvSpPr/>
          <p:nvPr/>
        </p:nvSpPr>
        <p:spPr>
          <a:xfrm>
            <a:off x="2123728" y="5373216"/>
            <a:ext cx="4572000" cy="1200329"/>
          </a:xfrm>
          <a:prstGeom prst="rect">
            <a:avLst/>
          </a:prstGeom>
        </p:spPr>
        <p:txBody>
          <a:bodyPr>
            <a:spAutoFit/>
          </a:bodyPr>
          <a:lstStyle/>
          <a:p>
            <a:r>
              <a:rPr lang="el-GR" i="1" dirty="0" smtClean="0">
                <a:latin typeface="Palatino Linotype" pitchFamily="18" charset="0"/>
              </a:rPr>
              <a:t>Τρίπτυχο της Μόντενα</a:t>
            </a:r>
            <a:r>
              <a:rPr lang="el-GR" dirty="0" smtClean="0">
                <a:latin typeface="Palatino Linotype" pitchFamily="18" charset="0"/>
              </a:rPr>
              <a:t> (κύρια όψη), </a:t>
            </a:r>
            <a:r>
              <a:rPr lang="el-GR" dirty="0" err="1" smtClean="0">
                <a:latin typeface="Palatino Linotype" pitchFamily="18" charset="0"/>
              </a:rPr>
              <a:t>περ</a:t>
            </a:r>
            <a:r>
              <a:rPr lang="el-GR" dirty="0" smtClean="0">
                <a:latin typeface="Palatino Linotype" pitchFamily="18" charset="0"/>
              </a:rPr>
              <a:t>. 1560-65, Τέμπερα σε ξύλο, 37 x 23,8 εκ. (</a:t>
            </a:r>
            <a:r>
              <a:rPr lang="el-GR" dirty="0" err="1" smtClean="0">
                <a:latin typeface="Palatino Linotype" pitchFamily="18" charset="0"/>
              </a:rPr>
              <a:t>μεσσαίο</a:t>
            </a:r>
            <a:r>
              <a:rPr lang="el-GR" dirty="0" smtClean="0">
                <a:latin typeface="Palatino Linotype" pitchFamily="18" charset="0"/>
              </a:rPr>
              <a:t> φύλλο), 24 x 18 εκ. (πλάγια φύλλα), Μόντενα, </a:t>
            </a:r>
            <a:r>
              <a:rPr lang="el-GR" dirty="0" err="1" smtClean="0">
                <a:latin typeface="Palatino Linotype" pitchFamily="18" charset="0"/>
              </a:rPr>
              <a:t>Γκαλέρια</a:t>
            </a:r>
            <a:r>
              <a:rPr lang="el-GR" dirty="0" smtClean="0">
                <a:latin typeface="Palatino Linotype" pitchFamily="18" charset="0"/>
              </a:rPr>
              <a:t> </a:t>
            </a:r>
            <a:r>
              <a:rPr lang="el-GR" dirty="0" err="1" smtClean="0">
                <a:latin typeface="Palatino Linotype" pitchFamily="18" charset="0"/>
              </a:rPr>
              <a:t>Εστένσε</a:t>
            </a:r>
            <a:endParaRPr lang="el-GR" dirty="0">
              <a:latin typeface="Palatino Linotype"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Αρχείο:El Greco - El Espolio.jpg">
            <a:hlinkClick r:id="rId2"/>
          </p:cNvPr>
          <p:cNvPicPr>
            <a:picLocks noChangeAspect="1" noChangeArrowheads="1"/>
          </p:cNvPicPr>
          <p:nvPr/>
        </p:nvPicPr>
        <p:blipFill>
          <a:blip r:embed="rId3" cstate="print"/>
          <a:srcRect/>
          <a:stretch>
            <a:fillRect/>
          </a:stretch>
        </p:blipFill>
        <p:spPr bwMode="auto">
          <a:xfrm>
            <a:off x="1" y="-44830"/>
            <a:ext cx="4067944" cy="6902830"/>
          </a:xfrm>
          <a:prstGeom prst="rect">
            <a:avLst/>
          </a:prstGeom>
          <a:noFill/>
        </p:spPr>
      </p:pic>
      <p:sp>
        <p:nvSpPr>
          <p:cNvPr id="3" name="2 - Ορθογώνιο"/>
          <p:cNvSpPr/>
          <p:nvPr/>
        </p:nvSpPr>
        <p:spPr>
          <a:xfrm>
            <a:off x="4283968" y="5517232"/>
            <a:ext cx="4572000" cy="923330"/>
          </a:xfrm>
          <a:prstGeom prst="rect">
            <a:avLst/>
          </a:prstGeom>
        </p:spPr>
        <p:txBody>
          <a:bodyPr>
            <a:spAutoFit/>
          </a:bodyPr>
          <a:lstStyle/>
          <a:p>
            <a:r>
              <a:rPr lang="el-GR" i="1" dirty="0" err="1" smtClean="0">
                <a:latin typeface="Palatino Linotype" pitchFamily="18" charset="0"/>
              </a:rPr>
              <a:t>El</a:t>
            </a:r>
            <a:r>
              <a:rPr lang="el-GR" i="1" dirty="0" smtClean="0">
                <a:latin typeface="Palatino Linotype" pitchFamily="18" charset="0"/>
              </a:rPr>
              <a:t> </a:t>
            </a:r>
            <a:r>
              <a:rPr lang="el-GR" i="1" dirty="0" err="1" smtClean="0">
                <a:latin typeface="Palatino Linotype" pitchFamily="18" charset="0"/>
              </a:rPr>
              <a:t>Espolio</a:t>
            </a:r>
            <a:r>
              <a:rPr lang="el-GR" i="1" dirty="0" smtClean="0">
                <a:latin typeface="Palatino Linotype" pitchFamily="18" charset="0"/>
              </a:rPr>
              <a:t> – Ο διαμερισμός των ιματίων του Χριστού</a:t>
            </a:r>
            <a:r>
              <a:rPr lang="el-GR" dirty="0" smtClean="0">
                <a:latin typeface="Palatino Linotype" pitchFamily="18" charset="0"/>
              </a:rPr>
              <a:t>, 1577-9, λάδι σε μουσαμά, 285 x 173 εκ., Τολέδο, Καθεδρικός Ναός</a:t>
            </a:r>
            <a:endParaRPr lang="el-GR" dirty="0">
              <a:latin typeface="Palatino Linotype"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upload.wikimedia.org/wikipedia/commons/thumb/3/3c/RetratodeTheotocopoulos.jpg/220px-RetratodeTheotocopoulos.jpg">
            <a:hlinkClick r:id="rId2"/>
          </p:cNvPr>
          <p:cNvPicPr>
            <a:picLocks noChangeAspect="1" noChangeArrowheads="1"/>
          </p:cNvPicPr>
          <p:nvPr/>
        </p:nvPicPr>
        <p:blipFill>
          <a:blip r:embed="rId3" cstate="print"/>
          <a:srcRect/>
          <a:stretch>
            <a:fillRect/>
          </a:stretch>
        </p:blipFill>
        <p:spPr bwMode="auto">
          <a:xfrm>
            <a:off x="-1" y="0"/>
            <a:ext cx="4599877" cy="6858000"/>
          </a:xfrm>
          <a:prstGeom prst="rect">
            <a:avLst/>
          </a:prstGeom>
          <a:noFill/>
        </p:spPr>
      </p:pic>
      <p:sp>
        <p:nvSpPr>
          <p:cNvPr id="3" name="2 - Ορθογώνιο"/>
          <p:cNvSpPr/>
          <p:nvPr/>
        </p:nvSpPr>
        <p:spPr>
          <a:xfrm>
            <a:off x="4572000" y="5733256"/>
            <a:ext cx="4572000" cy="923330"/>
          </a:xfrm>
          <a:prstGeom prst="rect">
            <a:avLst/>
          </a:prstGeom>
        </p:spPr>
        <p:txBody>
          <a:bodyPr>
            <a:spAutoFit/>
          </a:bodyPr>
          <a:lstStyle/>
          <a:p>
            <a:r>
              <a:rPr lang="el-GR" i="1" dirty="0" smtClean="0"/>
              <a:t>Προσωπογραφία του </a:t>
            </a:r>
            <a:r>
              <a:rPr lang="el-GR" i="1" dirty="0" err="1" smtClean="0"/>
              <a:t>Χόρχε</a:t>
            </a:r>
            <a:r>
              <a:rPr lang="el-GR" i="1" dirty="0" smtClean="0"/>
              <a:t> </a:t>
            </a:r>
            <a:r>
              <a:rPr lang="el-GR" i="1" dirty="0" err="1" smtClean="0"/>
              <a:t>Μανουέλ</a:t>
            </a:r>
            <a:r>
              <a:rPr lang="el-GR" i="1" dirty="0" smtClean="0"/>
              <a:t> Θεοτοκόπουλου</a:t>
            </a:r>
            <a:r>
              <a:rPr lang="el-GR" dirty="0" smtClean="0"/>
              <a:t>, 1600-5, λάδι σε μουσαμά, 74 x 51,5 εκ., Σεβίλλη, Μουσείο Καλών Τεχνών</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Β1: ΓΚΕΚΑ ΑΡΕΤΗ</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367</Words>
  <Application>Microsoft Office PowerPoint</Application>
  <PresentationFormat>Προβολή στην οθόνη (4:3)</PresentationFormat>
  <Paragraphs>9</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Β1: ΓΚΕΚΑ ΑΡΕΤΗ</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Areth</dc:creator>
  <cp:lastModifiedBy>user</cp:lastModifiedBy>
  <cp:revision>11</cp:revision>
  <dcterms:created xsi:type="dcterms:W3CDTF">2013-04-02T17:33:55Z</dcterms:created>
  <dcterms:modified xsi:type="dcterms:W3CDTF">2013-04-08T19:01:37Z</dcterms:modified>
</cp:coreProperties>
</file>