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86796" autoAdjust="0"/>
  </p:normalViewPr>
  <p:slideViewPr>
    <p:cSldViewPr>
      <p:cViewPr varScale="1">
        <p:scale>
          <a:sx n="63" d="100"/>
          <a:sy n="63" d="100"/>
        </p:scale>
        <p:origin x="-16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E1FD3-3A27-4423-8EF9-14CE2863F82D}" type="datetimeFigureOut">
              <a:rPr lang="el-GR" smtClean="0"/>
              <a:pPr/>
              <a:t>6/4/2013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F54E8-D2AB-4118-AF1C-739F14B8350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cite_note-1"/><Relationship Id="rId13" Type="http://schemas.openxmlformats.org/officeDocument/2006/relationships/hyperlink" Target="#cite_note-3"/><Relationship Id="rId18" Type="http://schemas.openxmlformats.org/officeDocument/2006/relationships/hyperlink" Target="#cite_note-8"/><Relationship Id="rId3" Type="http://schemas.openxmlformats.org/officeDocument/2006/relationships/hyperlink" Target="http://el.wikipedia.org/wiki/%CE%91%CE%B3%CE%B3%CE%BB%CE%B9%CE%BA%CE%AE_%CE%B3%CE%BB%CF%8E%CF%83%CF%83%CE%B1" TargetMode="External"/><Relationship Id="rId7" Type="http://schemas.openxmlformats.org/officeDocument/2006/relationships/hyperlink" Target="http://el.wikipedia.org/wiki/1616" TargetMode="External"/><Relationship Id="rId12" Type="http://schemas.openxmlformats.org/officeDocument/2006/relationships/hyperlink" Target="#cite_note-2"/><Relationship Id="rId17" Type="http://schemas.openxmlformats.org/officeDocument/2006/relationships/hyperlink" Target="#cite_note-7"/><Relationship Id="rId2" Type="http://schemas.openxmlformats.org/officeDocument/2006/relationships/slide" Target="../slides/slide5.xml"/><Relationship Id="rId16" Type="http://schemas.openxmlformats.org/officeDocument/2006/relationships/hyperlink" Target="#cite_note-6"/><Relationship Id="rId1" Type="http://schemas.openxmlformats.org/officeDocument/2006/relationships/notesMaster" Target="../notesMasters/notesMaster1.xml"/><Relationship Id="rId6" Type="http://schemas.openxmlformats.org/officeDocument/2006/relationships/hyperlink" Target="http://el.wikipedia.org/wiki/23_%CE%91%CF%80%CF%81%CE%B9%CE%BB%CE%AF%CE%BF%CF%85" TargetMode="External"/><Relationship Id="rId11" Type="http://schemas.openxmlformats.org/officeDocument/2006/relationships/hyperlink" Target="http://el.wikipedia.org/wiki/%CE%98%CE%AD%CE%B1%CF%84%CF%81%CE%BF" TargetMode="External"/><Relationship Id="rId5" Type="http://schemas.openxmlformats.org/officeDocument/2006/relationships/hyperlink" Target="http://el.wikipedia.org/wiki/1564" TargetMode="External"/><Relationship Id="rId15" Type="http://schemas.openxmlformats.org/officeDocument/2006/relationships/hyperlink" Target="#cite_note-5"/><Relationship Id="rId10" Type="http://schemas.openxmlformats.org/officeDocument/2006/relationships/hyperlink" Target="http://el.wikipedia.org/wiki/%CE%A0%CE%BF%CE%AF%CE%B7%CF%83%CE%B7" TargetMode="External"/><Relationship Id="rId4" Type="http://schemas.openxmlformats.org/officeDocument/2006/relationships/hyperlink" Target="http://el.wikipedia.org/wiki/%CE%91%CF%80%CF%81%CE%AF%CE%BB%CE%B9%CE%BF%CF%82" TargetMode="External"/><Relationship Id="rId9" Type="http://schemas.openxmlformats.org/officeDocument/2006/relationships/hyperlink" Target="http://el.wikipedia.org/wiki/%CE%91%CE%B3%CE%B3%CE%BB%CE%AF%CE%B1" TargetMode="External"/><Relationship Id="rId14" Type="http://schemas.openxmlformats.org/officeDocument/2006/relationships/hyperlink" Target="#cite_note-4"/></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l.wikipedia.org/wiki/1603" TargetMode="External"/><Relationship Id="rId3" Type="http://schemas.openxmlformats.org/officeDocument/2006/relationships/hyperlink" Target="#cite_note-30"/><Relationship Id="rId7" Type="http://schemas.openxmlformats.org/officeDocument/2006/relationships/hyperlink" Target="#cite_note-33"/><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l.wikipedia.org/wiki/%CE%95%CE%BB%CE%B9%CF%83%CE%AC%CE%B2%CE%B5%CF%84_%CE%91'_%CF%84%CE%B7%CF%82_%CE%91%CE%B3%CE%B3%CE%BB%CE%AF%CE%B1%CF%82" TargetMode="External"/><Relationship Id="rId5" Type="http://schemas.openxmlformats.org/officeDocument/2006/relationships/hyperlink" Target="#cite_note-32"/><Relationship Id="rId10" Type="http://schemas.openxmlformats.org/officeDocument/2006/relationships/hyperlink" Target="#cite_note-34"/><Relationship Id="rId4" Type="http://schemas.openxmlformats.org/officeDocument/2006/relationships/hyperlink" Target="#cite_note-31"/><Relationship Id="rId9" Type="http://schemas.openxmlformats.org/officeDocument/2006/relationships/hyperlink" Target="http://el.wikipedia.org/wiki/%CE%99%CE%AC%CE%BA%CF%89%CE%B2%CE%BF%CF%82_%CE%91'_%CF%84%CE%B7%CF%82_%CE%91%CE%B3%CE%B3%CE%BB%CE%AF%CE%B1%CF%82"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DFF54E8-D2AB-4118-AF1C-739F14B8350C}"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b="1" dirty="0" smtClean="0"/>
              <a:t>Ουίλλιαμ Σαίξπηρ</a:t>
            </a:r>
            <a:r>
              <a:rPr lang="el-GR" dirty="0" smtClean="0"/>
              <a:t> (</a:t>
            </a:r>
            <a:r>
              <a:rPr lang="el-GR" dirty="0" smtClean="0">
                <a:hlinkClick r:id="rId3" action="ppaction://hlinkfile" tooltip="Αγγλική γλώσσα"/>
              </a:rPr>
              <a:t>αγγλικά</a:t>
            </a:r>
            <a:r>
              <a:rPr lang="el-GR" dirty="0" smtClean="0"/>
              <a:t>: </a:t>
            </a:r>
            <a:r>
              <a:rPr lang="el-GR" dirty="0" err="1" smtClean="0"/>
              <a:t>William</a:t>
            </a:r>
            <a:r>
              <a:rPr lang="el-GR" dirty="0" smtClean="0"/>
              <a:t> </a:t>
            </a:r>
            <a:r>
              <a:rPr lang="el-GR" dirty="0" err="1" smtClean="0"/>
              <a:t>Shakespeare</a:t>
            </a:r>
            <a:r>
              <a:rPr lang="el-GR" dirty="0" smtClean="0"/>
              <a:t>) (</a:t>
            </a:r>
            <a:r>
              <a:rPr lang="el-GR" dirty="0" smtClean="0">
                <a:hlinkClick r:id="rId4" action="ppaction://hlinkfile" tooltip="Απρίλιος"/>
              </a:rPr>
              <a:t>Απρίλιος</a:t>
            </a:r>
            <a:r>
              <a:rPr lang="el-GR" dirty="0" smtClean="0"/>
              <a:t> </a:t>
            </a:r>
            <a:r>
              <a:rPr lang="el-GR" dirty="0" smtClean="0">
                <a:hlinkClick r:id="rId5" action="ppaction://hlinkfile" tooltip="1564"/>
              </a:rPr>
              <a:t>1564</a:t>
            </a:r>
            <a:r>
              <a:rPr lang="el-GR" dirty="0" smtClean="0"/>
              <a:t> - </a:t>
            </a:r>
            <a:r>
              <a:rPr lang="el-GR" dirty="0" smtClean="0">
                <a:hlinkClick r:id="rId6" action="ppaction://hlinkfile" tooltip="23 Απριλίου"/>
              </a:rPr>
              <a:t>23 Απριλίου</a:t>
            </a:r>
            <a:r>
              <a:rPr lang="el-GR" dirty="0" smtClean="0"/>
              <a:t> </a:t>
            </a:r>
            <a:r>
              <a:rPr lang="el-GR" dirty="0" smtClean="0">
                <a:hlinkClick r:id="rId7" action="ppaction://hlinkfile" tooltip="1616"/>
              </a:rPr>
              <a:t>1616</a:t>
            </a:r>
            <a:r>
              <a:rPr lang="el-GR" dirty="0" smtClean="0"/>
              <a:t>)</a:t>
            </a:r>
            <a:r>
              <a:rPr lang="el-GR" baseline="30000" dirty="0" smtClean="0">
                <a:hlinkClick r:id="rId8" action="ppaction://hlinkfile"/>
              </a:rPr>
              <a:t>[1]</a:t>
            </a:r>
            <a:r>
              <a:rPr lang="el-GR" dirty="0" smtClean="0"/>
              <a:t> ήταν </a:t>
            </a:r>
            <a:r>
              <a:rPr lang="el-GR" dirty="0" smtClean="0">
                <a:hlinkClick r:id="rId9" action="ppaction://hlinkfile" tooltip="Αγγλία"/>
              </a:rPr>
              <a:t>Άγγλος</a:t>
            </a:r>
            <a:r>
              <a:rPr lang="el-GR" dirty="0" smtClean="0"/>
              <a:t> </a:t>
            </a:r>
            <a:r>
              <a:rPr lang="el-GR" dirty="0" smtClean="0">
                <a:hlinkClick r:id="rId10" action="ppaction://hlinkfile" tooltip="Ποίηση"/>
              </a:rPr>
              <a:t>ποιητής</a:t>
            </a:r>
            <a:r>
              <a:rPr lang="el-GR" dirty="0" smtClean="0"/>
              <a:t> και </a:t>
            </a:r>
            <a:r>
              <a:rPr lang="el-GR" dirty="0" smtClean="0">
                <a:hlinkClick r:id="rId11" action="ppaction://hlinkfile" tooltip="Θέατρο"/>
              </a:rPr>
              <a:t>θεατρικός</a:t>
            </a:r>
            <a:r>
              <a:rPr lang="el-GR" dirty="0" smtClean="0"/>
              <a:t> συγγραφέας. Θεωρείται ευρέως ως ο σημαντικότερος συγγραφέας που έγραψε στην αγγλική γλώσσα και ένας από τους σημαντικότερους δραματουργούς παγκοσμίως</a:t>
            </a:r>
            <a:r>
              <a:rPr lang="el-GR" baseline="30000" dirty="0" smtClean="0">
                <a:hlinkClick r:id="rId12" action="ppaction://hlinkfile"/>
              </a:rPr>
              <a:t>[2]</a:t>
            </a:r>
            <a:r>
              <a:rPr lang="el-GR" baseline="30000" dirty="0" smtClean="0">
                <a:hlinkClick r:id="rId13" action="ppaction://hlinkfile"/>
              </a:rPr>
              <a:t>[3]</a:t>
            </a:r>
            <a:r>
              <a:rPr lang="el-GR" baseline="30000" dirty="0" smtClean="0">
                <a:hlinkClick r:id="rId14" action="ppaction://hlinkfile"/>
              </a:rPr>
              <a:t>[4]</a:t>
            </a:r>
            <a:r>
              <a:rPr lang="el-GR" dirty="0" smtClean="0"/>
              <a:t>. Συχνά αποκαλείται εθνικός ποιητής της Αγγλίας και "Βάρδος του Έιβον"</a:t>
            </a:r>
            <a:r>
              <a:rPr lang="el-GR" baseline="30000" dirty="0" smtClean="0">
                <a:hlinkClick r:id="rId15" action="ppaction://hlinkfile"/>
              </a:rPr>
              <a:t>[5]</a:t>
            </a:r>
            <a:r>
              <a:rPr lang="el-GR" baseline="30000" dirty="0" smtClean="0">
                <a:hlinkClick r:id="rId16" action="ppaction://hlinkfile"/>
              </a:rPr>
              <a:t>[6]</a:t>
            </a:r>
            <a:r>
              <a:rPr lang="el-GR" dirty="0" smtClean="0"/>
              <a:t>. Τα σωζόμενα έργα του, συμπεριλαμβανομένων και ορισμένων συνεργασιών, αποτελούνται από περίπου 38 θεατρικά έργα</a:t>
            </a:r>
            <a:r>
              <a:rPr lang="el-GR" baseline="30000" dirty="0" smtClean="0">
                <a:hlinkClick r:id="rId17" action="ppaction://hlinkfile"/>
              </a:rPr>
              <a:t>[7]</a:t>
            </a:r>
            <a:r>
              <a:rPr lang="el-GR" dirty="0" smtClean="0"/>
              <a:t>, 154 σονέτα, δύο μεγάλα αφηγηματικά ποιήματα και πολλά άλλα ποιήματα. Τα έργα του έχουν μεταφραστεί στις περισσότερες γλώσσες του κόσμου και ερμηνεύονται περισσότερο συχνά από τα έργα οποιουδήποτε άλλου θεατρικού συγγραφέα</a:t>
            </a:r>
            <a:r>
              <a:rPr lang="el-GR" baseline="30000" dirty="0" smtClean="0">
                <a:hlinkClick r:id="rId18" action="ppaction://hlinkfile"/>
              </a:rPr>
              <a:t>[8]</a:t>
            </a:r>
            <a:r>
              <a:rPr lang="el-GR" dirty="0" smtClean="0"/>
              <a:t>.</a:t>
            </a:r>
            <a:endParaRPr lang="el-GR" dirty="0"/>
          </a:p>
        </p:txBody>
      </p:sp>
      <p:sp>
        <p:nvSpPr>
          <p:cNvPr id="4" name="3 - Θέση αριθμού διαφάνειας"/>
          <p:cNvSpPr>
            <a:spLocks noGrp="1"/>
          </p:cNvSpPr>
          <p:nvPr>
            <p:ph type="sldNum" sz="quarter" idx="10"/>
          </p:nvPr>
        </p:nvSpPr>
        <p:spPr/>
        <p:txBody>
          <a:bodyPr/>
          <a:lstStyle/>
          <a:p>
            <a:fld id="{8DFF54E8-D2AB-4118-AF1C-739F14B8350C}" type="slidenum">
              <a:rPr lang="el-GR" smtClean="0"/>
              <a:pPr/>
              <a:t>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rtl="0"/>
            <a:endParaRPr lang="el-GR" dirty="0">
              <a:latin typeface="Monotype Corsiva" pitchFamily="66" charset="0"/>
            </a:endParaRPr>
          </a:p>
        </p:txBody>
      </p:sp>
      <p:sp>
        <p:nvSpPr>
          <p:cNvPr id="4" name="3 - Θέση αριθμού διαφάνειας"/>
          <p:cNvSpPr>
            <a:spLocks noGrp="1"/>
          </p:cNvSpPr>
          <p:nvPr>
            <p:ph type="sldNum" sz="quarter" idx="10"/>
          </p:nvPr>
        </p:nvSpPr>
        <p:spPr/>
        <p:txBody>
          <a:bodyPr/>
          <a:lstStyle/>
          <a:p>
            <a:fld id="{8DFF54E8-D2AB-4118-AF1C-739F14B8350C}" type="slidenum">
              <a:rPr lang="el-GR" smtClean="0"/>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rtl="0"/>
            <a:r>
              <a:rPr lang="el-GR" dirty="0" smtClean="0"/>
              <a:t>Δεν είναι γνωστό πότε ακριβώς άρχισε να γράφει ο Σαίξπηρ αλλά αναφορές της εποχής του και αρχεία παραστάσεων δείχνουν ότι κάποια από τα έργα του είχαν ανέβει στη λονδρέζικη σκηνή από το 1592</a:t>
            </a:r>
            <a:r>
              <a:rPr lang="el-GR" baseline="30000" dirty="0" smtClean="0">
                <a:hlinkClick r:id="rId3" action="ppaction://hlinkfile"/>
              </a:rPr>
              <a:t>[30]</a:t>
            </a:r>
            <a:r>
              <a:rPr lang="el-GR" dirty="0" smtClean="0"/>
              <a:t>. Οι βιογράφοι θεωρούν ότι η καριέρα του πρέπει να άρχισε μετά τα μέσα της δεκαετίας του 1580</a:t>
            </a:r>
            <a:r>
              <a:rPr lang="el-GR" baseline="30000" dirty="0" smtClean="0">
                <a:hlinkClick r:id="rId4" action="ppaction://hlinkfile"/>
              </a:rPr>
              <a:t>[31]</a:t>
            </a:r>
            <a:r>
              <a:rPr lang="el-GR" baseline="30000" dirty="0" smtClean="0">
                <a:hlinkClick r:id="rId5" action="ppaction://hlinkfile"/>
              </a:rPr>
              <a:t>[32]</a:t>
            </a:r>
            <a:r>
              <a:rPr lang="el-GR" dirty="0" smtClean="0"/>
              <a:t>. Αργότερα ο Σαίξπηρ καθώς και όλη η θεατρική ομάδα στην οποία ανήκε, τελούσε υπό την εύνοια της βασίλισσας </a:t>
            </a:r>
            <a:r>
              <a:rPr lang="el-GR" dirty="0" smtClean="0">
                <a:hlinkClick r:id="rId6" action="ppaction://hlinkfile" tooltip="Ελισάβετ Α' της Αγγλίας"/>
              </a:rPr>
              <a:t>Ελισάβετ Α' της Αγγλίας</a:t>
            </a:r>
            <a:r>
              <a:rPr lang="el-GR" dirty="0" smtClean="0"/>
              <a:t>. Συχνά έπαιζαν μπροστά στη βασίλισσα και την αυλή της τις μέρες των Χριστουγέννων ή άλλων εορτών. Ο Αρχιθαλαμηπόλος της Ελισάβετ ήταν ο ανάδοχός τους γι' αυτό και τους έλεγαν "οι Άνθρωποι του Αρχιθαλαμηπόλου" (</a:t>
            </a:r>
            <a:r>
              <a:rPr lang="el-GR" dirty="0" err="1" smtClean="0"/>
              <a:t>The</a:t>
            </a:r>
            <a:r>
              <a:rPr lang="el-GR" dirty="0" smtClean="0"/>
              <a:t> </a:t>
            </a:r>
            <a:r>
              <a:rPr lang="el-GR" dirty="0" err="1" smtClean="0"/>
              <a:t>Lord</a:t>
            </a:r>
            <a:r>
              <a:rPr lang="el-GR" dirty="0" smtClean="0"/>
              <a:t> </a:t>
            </a:r>
            <a:r>
              <a:rPr lang="el-GR" dirty="0" err="1" smtClean="0"/>
              <a:t>Chamberlain's</a:t>
            </a:r>
            <a:r>
              <a:rPr lang="el-GR" dirty="0" smtClean="0"/>
              <a:t> </a:t>
            </a:r>
            <a:r>
              <a:rPr lang="el-GR" dirty="0" err="1" smtClean="0"/>
              <a:t>Men</a:t>
            </a:r>
            <a:r>
              <a:rPr lang="el-GR" dirty="0" smtClean="0"/>
              <a:t>). Τα έργα του Σαίξπηρ εκτελούνταν μόνο από τους </a:t>
            </a:r>
            <a:r>
              <a:rPr lang="el-GR" dirty="0" err="1" smtClean="0"/>
              <a:t>Lord</a:t>
            </a:r>
            <a:r>
              <a:rPr lang="el-GR" dirty="0" smtClean="0"/>
              <a:t> </a:t>
            </a:r>
            <a:r>
              <a:rPr lang="el-GR" dirty="0" err="1" smtClean="0"/>
              <a:t>Chamberlain's</a:t>
            </a:r>
            <a:r>
              <a:rPr lang="el-GR" dirty="0" smtClean="0"/>
              <a:t> </a:t>
            </a:r>
            <a:r>
              <a:rPr lang="el-GR" dirty="0" err="1" smtClean="0"/>
              <a:t>Men</a:t>
            </a:r>
            <a:r>
              <a:rPr lang="el-GR" dirty="0" smtClean="0"/>
              <a:t>, οι οποίοι ήταν πλέον η κορυφαία θεατρική ομάδα του Λονδίνου</a:t>
            </a:r>
            <a:r>
              <a:rPr lang="el-GR" baseline="30000" dirty="0" smtClean="0">
                <a:hlinkClick r:id="rId7" action="ppaction://hlinkfile"/>
              </a:rPr>
              <a:t>[33]</a:t>
            </a:r>
            <a:r>
              <a:rPr lang="el-GR" dirty="0" smtClean="0"/>
              <a:t>.</a:t>
            </a:r>
          </a:p>
          <a:p>
            <a:pPr rtl="0"/>
            <a:r>
              <a:rPr lang="el-GR" dirty="0" smtClean="0"/>
              <a:t>Μετά το θάνατο της </a:t>
            </a:r>
            <a:r>
              <a:rPr lang="el-GR" dirty="0" smtClean="0">
                <a:hlinkClick r:id="rId6" action="ppaction://hlinkfile" tooltip="Ελισάβετ Α' της Αγγλίας"/>
              </a:rPr>
              <a:t>Ελισάβετ Α'</a:t>
            </a:r>
            <a:r>
              <a:rPr lang="el-GR" dirty="0" smtClean="0"/>
              <a:t> το </a:t>
            </a:r>
            <a:r>
              <a:rPr lang="el-GR" dirty="0" smtClean="0">
                <a:hlinkClick r:id="rId8" action="ppaction://hlinkfile" tooltip="1603"/>
              </a:rPr>
              <a:t>1603</a:t>
            </a:r>
            <a:r>
              <a:rPr lang="el-GR" dirty="0" smtClean="0"/>
              <a:t>, βασιλιάς της Αγγλίας ανέλαβε ο </a:t>
            </a:r>
            <a:r>
              <a:rPr lang="el-GR" dirty="0" smtClean="0">
                <a:hlinkClick r:id="rId9" action="ppaction://hlinkfile" tooltip="Ιάκωβος Α' της Αγγλίας"/>
              </a:rPr>
              <a:t>Ιάκωβος Α'</a:t>
            </a:r>
            <a:r>
              <a:rPr lang="el-GR" dirty="0" smtClean="0"/>
              <a:t>. Όταν ο νέος βασιλιάς ήρθε στο Λονδίνο, ο Σαίξπηρ μαζί με άλλους εκλεκτούς ηθοποιούς και συγγραφείς της χώρας τον υποδέχτηκε στην είσοδο της πόλης. Ευτυχώς για τον Σαίξπηρ ο βασιλιάς Ιάκωβος αγαπούσε το θέατρο το ίδιο όπως κι η προκάτοχός του. Διανοούμενος ο ίδιος υποστήριζε τη φιλολογία και προστάτευε τις τέχνες. Δέκα μέρες μετά τη στέψη του ο βασιλιάς πήρε επίσημα υπό την προστασία του τον θίασο του Σαίξπηρ. Από τότε η θεατρική ομάδα μετονομάστηκε σε "οι Άνθρωποι του Βασιλιά" (</a:t>
            </a:r>
            <a:r>
              <a:rPr lang="el-GR" dirty="0" err="1" smtClean="0"/>
              <a:t>The</a:t>
            </a:r>
            <a:r>
              <a:rPr lang="el-GR" dirty="0" smtClean="0"/>
              <a:t> </a:t>
            </a:r>
            <a:r>
              <a:rPr lang="el-GR" dirty="0" err="1" smtClean="0"/>
              <a:t>King's</a:t>
            </a:r>
            <a:r>
              <a:rPr lang="el-GR" dirty="0" smtClean="0"/>
              <a:t> </a:t>
            </a:r>
            <a:r>
              <a:rPr lang="el-GR" dirty="0" err="1" smtClean="0"/>
              <a:t>Men</a:t>
            </a:r>
            <a:r>
              <a:rPr lang="el-GR" dirty="0" smtClean="0"/>
              <a:t>)</a:t>
            </a:r>
            <a:r>
              <a:rPr lang="el-GR" baseline="30000" dirty="0" smtClean="0">
                <a:hlinkClick r:id="rId10" action="ppaction://hlinkfile"/>
              </a:rPr>
              <a:t>[34]</a:t>
            </a:r>
            <a:r>
              <a:rPr lang="el-GR" dirty="0" smtClean="0"/>
              <a:t>.</a:t>
            </a:r>
          </a:p>
          <a:p>
            <a:endParaRPr lang="el-GR" dirty="0"/>
          </a:p>
        </p:txBody>
      </p:sp>
      <p:sp>
        <p:nvSpPr>
          <p:cNvPr id="4" name="3 - Θέση αριθμού διαφάνειας"/>
          <p:cNvSpPr>
            <a:spLocks noGrp="1"/>
          </p:cNvSpPr>
          <p:nvPr>
            <p:ph type="sldNum" sz="quarter" idx="10"/>
          </p:nvPr>
        </p:nvSpPr>
        <p:spPr/>
        <p:txBody>
          <a:bodyPr/>
          <a:lstStyle/>
          <a:p>
            <a:fld id="{8DFF54E8-D2AB-4118-AF1C-739F14B8350C}" type="slidenum">
              <a:rPr lang="el-GR" smtClean="0"/>
              <a:pPr/>
              <a:t>7</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20000"/>
          </a:bodyPr>
          <a:lstStyle/>
          <a:p>
            <a:r>
              <a:rPr lang="el-GR" i="1" dirty="0" smtClean="0"/>
              <a:t>Κ.</a:t>
            </a:r>
            <a:endParaRPr lang="el-GR" dirty="0"/>
          </a:p>
        </p:txBody>
      </p:sp>
      <p:sp>
        <p:nvSpPr>
          <p:cNvPr id="4" name="3 - Θέση αριθμού διαφάνειας"/>
          <p:cNvSpPr>
            <a:spLocks noGrp="1"/>
          </p:cNvSpPr>
          <p:nvPr>
            <p:ph type="sldNum" sz="quarter" idx="10"/>
          </p:nvPr>
        </p:nvSpPr>
        <p:spPr/>
        <p:txBody>
          <a:bodyPr/>
          <a:lstStyle/>
          <a:p>
            <a:fld id="{8DFF54E8-D2AB-4118-AF1C-739F14B8350C}"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1CA104C6-5BF7-4E45-95EB-EF9E2DE7A90B}"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1CA104C6-5BF7-4E45-95EB-EF9E2DE7A90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A104C6-5BF7-4E45-95EB-EF9E2DE7A90B}"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7AB60E-C307-42EA-B619-5E268CAD19EA}" type="datetimeFigureOut">
              <a:rPr lang="el-GR" smtClean="0"/>
              <a:pPr/>
              <a:t>6/4/2013</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1CA104C6-5BF7-4E45-95EB-EF9E2DE7A90B}"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97AB60E-C307-42EA-B619-5E268CAD19EA}" type="datetimeFigureOut">
              <a:rPr lang="el-GR" smtClean="0"/>
              <a:pPr/>
              <a:t>6/4/2013</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CA104C6-5BF7-4E45-95EB-EF9E2DE7A90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earch.ask.com/picdetails?apn_dtid=%5eBND406%5eYY%5eGR&amp;apn_dbr=&amp;apn_ptnrs=AG6&amp;o=14899&amp;apn_sauid=&amp;apn_uid=&amp;lang=en&amp;q=%CE%BF%CF%85%CE%B9%CE%BB%CE%B9%CE%B1%CE%BC+%CF%83%CE%B1%CE%B9%CE%BE%CF%80%CE%B7%CF%81&amp;surl=http://www.search.ask.com/pictures?l=dis&amp;q=%CE%BF%CF%85%CE%B9%CE%BB%CE%B9%CE%B1%CE%BC+%CF%83%CE%B1%CE%B9%CE%BE%CF%80%CE%B7%CF%81&amp;o=14899&amp;apn_dtid=%5eBND406%5eYY%5eGR&amp;shad=s_0046&amp;gct=hp&amp;apn_ptnrs=AG6&amp;lang=en&amp;atb=sysid%3D406%3Aappid%3D719%3Auid%3D3dbd196c36fba128%3Auc%3D1364303522%3Asrc%3Dhmp%3Ao%3D14899&amp;purl=http://www.tovima.gr/society/article/?aid=485705&amp;iurl=http://www.tovima.gr/files/1/2012/11/26/%CE%A3%CE%91%CE%99%CE%9E%CE%A0%CE%97%CE%A1.jpg&amp;iw=610&amp;ih=377&amp;turl=http://media5.picsearch.com/is?JYKW7v_ABY-lAkqxvbytu8N1haQfvu7hMBY-gK8Uzsk&amp;tw=128&amp;th=79"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User\Desktop\untitled.png"/>
          <p:cNvPicPr>
            <a:picLocks noChangeAspect="1" noChangeArrowheads="1"/>
          </p:cNvPicPr>
          <p:nvPr/>
        </p:nvPicPr>
        <p:blipFill>
          <a:blip r:embed="rId2" cstate="print"/>
          <a:srcRect/>
          <a:stretch>
            <a:fillRect/>
          </a:stretch>
        </p:blipFill>
        <p:spPr bwMode="auto">
          <a:xfrm>
            <a:off x="-214345" y="-118181"/>
            <a:ext cx="9358346" cy="6976181"/>
          </a:xfrm>
          <a:prstGeom prst="rect">
            <a:avLst/>
          </a:prstGeom>
          <a:noFill/>
        </p:spPr>
      </p:pic>
      <p:sp>
        <p:nvSpPr>
          <p:cNvPr id="2" name="1 - Τίτλος"/>
          <p:cNvSpPr>
            <a:spLocks noGrp="1"/>
          </p:cNvSpPr>
          <p:nvPr>
            <p:ph type="title"/>
          </p:nvPr>
        </p:nvSpPr>
        <p:spPr/>
        <p:txBody>
          <a:bodyPr/>
          <a:lstStyle/>
          <a:p>
            <a:r>
              <a:rPr lang="el-GR" b="1" dirty="0" smtClean="0">
                <a:solidFill>
                  <a:schemeClr val="bg1"/>
                </a:solidFill>
                <a:latin typeface="Monotype Corsiva" pitchFamily="66" charset="0"/>
              </a:rPr>
              <a:t>ΑΝΑΓΕΝΝΗΣΗ</a:t>
            </a:r>
            <a:endParaRPr lang="el-GR" b="1" dirty="0">
              <a:solidFill>
                <a:schemeClr val="bg1"/>
              </a:solidFill>
              <a:latin typeface="Monotype Corsiva" pitchFamily="66" charset="0"/>
            </a:endParaRPr>
          </a:p>
        </p:txBody>
      </p:sp>
      <p:sp>
        <p:nvSpPr>
          <p:cNvPr id="1030" name="AutoShape 6" descr="data:image/jpeg;base64,/9j/4AAQSkZJRgABAQAAAQABAAD/2wCEAAkGBhQSERUUEhQWFRQWGRoaGRgYGBobGxkYHBodFxgcGRoZHCYfGRwkIB4aHy8gIycpLC4sHB8xNTAqNSYrLSkBCQoKDgwOGg8PGiwkHyQsLCwpLCwtLCwsLCwsLCwsLCwsLCwsLCwsLCwsLCwsLCwsLCwsLCwsLCwsLCwsLCksLP/AABEIALIBGwMBIgACEQEDEQH/xAAbAAACAgMBAAAAAAAAAAAAAAAEBQMGAAECB//EAEMQAAIBAgQDBgMFBgQFBAMAAAECEQMhAAQSMQVBUQYTImFxgTKRoVKxwdHwFCNCYnLhBzOi8RUkgpKyFkNz4iVT0v/EABkBAAMBAQEAAAAAAAAAAAAAAAECAwQABf/EACwRAAICAgICAAQFBQEAAAAAAAABAhEDIRIxQVETIjJhBEKBkfBxobHB4SP/2gAMAwEAAhEDEQA/AE/DaMofXaNufvgooBckKOpMDpzwuftRRy6Msa3kkKLgWvq6Hp6yRtiscT49UrSWMCDCrYCxFpF/XflPReRlWFydvof8Q7Q0kJAJcjpyggc732/UhJxPimYqIXRCtPnYkCPW1pFzN522wnpZdiCt7ry9Zjry5Ya1MhnKyQKddkAE+AogibkkBQIHlthbZpjCK6QnWuDeoWZjM6iYHIbGSfWB64YJRptBVLzIW/iFjYCTp3ubfXAmWKCLF6kjbxR/SvM+ZnyGJ+IrWPi0VYgklkaABcm4+Zk7csAYjzAAYrMf0SwIIm0/fO/zxzl1DN8ZUDnpEny0z9Tg7KszAF2IUbjURO3xEHbyEcrzh7kMvRKs3c0yiCSYMzsBLTJJB3nrjulsW90kIKOTpiSahgtEhF5fDBnwX1T1jboTTzIVtS64WQYKgve5AvItcxG3nNjyXZ3KZoHuxpcCSoIDDzgSrr5geoGK7xvgb5dwr3knS4HxWHlZvL8xhHvQU7GFLjmmIqmHMEEBoEXkaAWG1gbjfpgrJcbUahE0xBBlpm8gKxYgGObRMb3GKwqD5XMA+3Mbg7YnFYBrCBuR1jTO9/Mb+u+E4JdFLtUy+066Mso2pbwRabxsbg22646ouNzywn7PoAhUmCzFgBsJCrpJ5NImPP3LTL1FaQDcTIkSIMGQNr4qpxlo8/LhlDxoYJmRy364mFXUMD0qBNowyocPaAbD/fyw1GfRFlqBPwz9Mb/YKhMQPWRhtlaEb39ARH0wWamkbekkY6hREvBKnWff8xhN2s4XUVEamtU1ZBGhDUAsR4kDXBBKkwbE+UPK/brKq4WSf5hAXfkTdvYR0JxxX7S06jCnRV2qNYavCs8jvJ+QwjypdmiH4fLppHlSZkN+4zczTnQ5+JGFgrBxLUzAGlhqHLmMCZEmlUV0YnQVcEgqAymAGMlfKdjJvj0Hj/Z0ODV0JRfxd7Cl6jMLQNDiZItFvhuBOK9k+xOYJLUwyAyNLASZ38AaFTrrIOwg8ypclo1NqPf/AAPq9qjUoBgxI7ypTdVClijHVTYBwRqC+HYgkxzBFOzmSHeFaJZhr0i4JYm6xpAEtyUAchvgzP8ADKtJiKqMxIiCCG072AkRbc+WAKVQqS14V1s0mNNxLJBBtAIgxMG2GuwRgl9J1TypVjrFQFYkRphgJhiwPnAI5+uJGzEsJZEAS8gHfcAFT4pM8z52xqpm6bHw01UArpW7ANIklqh2N9zFgCOeJqpVdWtZDKrxeNQMWKmPFG4tuOWFY6BzxkaWh6xf7RcibneG2+Hkee2+JcrlATqckarfEu5WD9hTztqnlc4Er0NA0INWuWBG+k6Y25jS3pJOJijB2+2RZz0ZY6wgHkJ+WOGCawporgaPgMCB4hyOoA6mnmT6gRAAylVArF1kGJg3mZAiBEwOYtO8RjvL5TVpJJJUwVUETTuTyBnfr8xgerS0l5AYyRIgDzIU/l5jbBQSdnV3pwoK3JEmPMsCxFhckRzwAaB0SLiTJjbYAkbj16+eGyZlNFz+7aIVlB8WohwTtazWixtBthbVy7q8ASpbwmZUidUBz4SvMz0k45HEV+pPXmDbeDB+eN6zsAYAkjr0JjcfT8d5jLFHOu2k3jTvGoARaPMWviJKniuSCTdg1/nMe+GOs7oVNOolZJFuQ9be3zxB3h/UYJrVSVJMdCDvPnAHyPTAeOOPQeFdg6LKDWzREG4SnMk/ZZm+pXflhynZXI0oZAzmQQKjB/oukH3GOcnmP3Z9SPTp+vPEVSqcDjfkzfGe9Dmn2gRAVRdKjeAFA89wPphLxPtyzDSANEFTOzA7iOc+89N8JeIZ9bgsQu5tueX+3ngMcNeoUakGcuG0rpuukgGQCbHeZ6g7X6SiGHIcZHtFUpAClT7tT9ikEk/IFj5XPlh/l+MnNZWsqhWqNTZVvKsSpAEH+I3gHc4qLcGzNA969JoXdhD6fUoTojzjDLhGZNRw2mWVfjnxMAfhbmxg2N7COSwr3tDedlcydPUwUW5luYB2A6E9eQw3XjBEplaUrNzpEE7SSbfMzgziHAF71qi6itUyFFgCR4gSPMkiIsRjusjUgoYBVsABsPIDCyyLorHFy2+iDLcMzLkV0WmlRLgowU+6xoaRuJE4c8VpJmshVq6IqquplYsSjpBbTJt4dREC4a8mYZ5CkrUjBCyIuQJt5/rfEvE8utOGsiVqbUnmwD6SKbEgGJDOJ2+gOdZXKVMvPEoRuJ5pk8oXUgyJJG5gC3L574s3CeztKqWVnIqaREm45AlSIIB6eVxbAeXTuqmgjVpbyOoHYiLHlt1w8zqljrB7s6lVVWzhYIfVbqOt/CP4cGcndDY4quQLwHs1mXotWphGIUzSJIJ5+HkSBYC3LHD0yXp1qNGtrcF20IzrUJYi7KdK7Tyg3PIYsmSzFXLCtTpVgVRFqGbHQA7Np1BoPwTAj8ROB8Z7uggFMFQBYMQbncat79Y9eQSFOVsTK5KFJWN6GQbSvefFA1RtqgatuU4Y0wAI2xxwnPU64JRrjdSPEs9QeXmJHnhrSyIJ2HyGNvI8Xg/IG1Gen69vxwl7Y5hkyjaZ8RCkiDYzPzFveOeLd/wtfb9e2BeM8CV8vVQkqCpk7wN5I6W2wHK0PCNSTKr2Uz4NKolOiKwGkPTIB1KTGxs0b+XTCSrwV6GeelRJBUhqYsxCsusKNTAFgNSgi50jaZxx2QzTiqgBN7eIOVKEzcJ4jBAMdRBnD/tpwF62bUUiqMKMqCdJeG8IM/CfjI6WmJxgaptI91NJ2znK8RDgGorI1wzqzIpb4SdMyCYFysTYztiB87VXNqgqHuk3WACZpyuoGB8VjtFj54iymfq0zNbLPuF8dEliYiNbKD1iC1usYsNbhFPNUNDEiQdDJZkvI0EdLCNrRthsa/L0Qy1GXJ7X7lL472UGcqd7RqZdKh+KlBTW/Oaikhz/ADQo8+eAc12YpU2ZKlRdaRFIo1NehZiPGZvEGNrtElglOvl8x3NZe8KqWkf+5T310xsKgGqQIJgjcAmz5DjFDOE0mYOLinUIj2ki46cj88UWSaexnhhSa6fo85qcFqvIpLYNvrAkWM/vCGHMWK8/TA3/AKazIJ/cwInXSdLKPsw4BmxOq/Prj0N+xVOjWhmqoHsjKwAJMATKlRflsZ3EQKvlc2lHXpValGbVIalDRIBWSqCYEjw9Ytg/El4/n9yscON1t/z9CpPTam370PTVpIJTVMb6WPxDrB3MxiJaofV4yqj7RvvYyBysPfHp3CzQeloNICix1NTYQAwj0E/zLFr+WEeU4fQp1JC6gXfT4RAVdmMEwI3NoM3gGO+Pp6JywVJKylJnFEkjWQbk+IEEmSdieUE3v6QHmqxaTBgGJ9ST0HLr54tvavs8lJHqKoVqTrqEeFkewJE9Y9nI5DFXrOGSAFVQZ1aYaGO1jcbwCbRY7zeElJWiU4uLpklegO4psrEyTbTpAK7yLh97P0BB6Bhk8ijtUR3ZEBhSIhSBZmVfCJJsQdyRJJkiVuGOlJS0JrUME1shZL6Xhl0tPk0xFr3J4InxBauiQitJGpkchWC2iLAQTsTZhOHZLwY+VAqulYqSuktpJh1A1yLRdY9PuW5l5Lu6L4wDFjEwbQZFvvwx4vwxaWYZFLFRohiZIDKo8VvEsmOVjgbK5Nmdp1J4SdlBIgEg94RPqx877YCGTvb9AuYyIC+EXBYkzMpbSV6gQxPr5WBw+akHXUEZEAIUG8gb+MAarSxiFEcrLhBqwV9wno2QzRK/DAnfrt842xo58udFNNR2m5M/hjrhlPwHY+LbpgpZWYH4fPrhu0Y+XFsrfE6dKkSpHe1+knRT8jBBdv5QQBzMyMdNmq1OoVy5YUzoEIZGpkBPwksBOuBhlxbhQrDUVVKhadSqQrK0k95H8QOkAgbTM8uuE8IamTBFXRHhGoCTFhG/qRhH1svFr8o+4H/y47ytSKs3/uK7xJ3Dh28JPmL4Fz3DqZY1sn4ai3NGIJ66V5n036TcsU4m7DR3LyRB1qCscxqLAHCnjVKnlMu9YqC5hUTU5QOZAgM0kAAnpaIE4VLZPkrJBnaiLqbRS1zFJzDlhuaafEnM+IRv6YS1vE2pyWM7sSx+Zwl4IjPVerUJLabE89Ui3KIBFrdMPBSvtY2xOfZrxxaRduEcZo06ah3C6jpJ/hWQSNTbLJHP++Kr2q7cirNGgoZNixDEN/SBcjzkeQ54A7XcU000y6IgQwxYSG1A35wet53wo4Llu8qqgm48RBgxEm/Tlbck4lHGvqKTyNPigmhVqNVFSu+xJh2Cm5ltIm0m+wxZHhKTVaboxF7uJc76ecseXn1w3yvZzK06YYU0mP4gDc9ZwfR7CZfM0idPdsNmpws+TCIYc/LrhZZE3bOUKRWk7QCrScRVQuFWt3hhYUqFVF1eUkwIAMbnEy5oooJuBYMDIIAPNh0tBiByJuAez3AHz4RtXdqL1GFyTzAHpsYiGA5GWZ/w5zSf5demw89ST7AMMUSXRGcqe2QjjWmtSqUxL94BbYoWCMpgCzLFoEGCNser0KcMRE7jFI7P9iO6datc63UyqoDoDC6te5INwAAJg8sW2gTquTGKKkqRkyvk1Q2cqilmIAFyTsMULtfk62cZGprUFEWUaoGqbsVkbgxe4jlJGLH2iq6u6pT8TSfQf3P0wW9ZBppkgBBMnbrjPly1pGn8Pjr5ioZPhdTKVKAqLoQ6aasxSJksSSrGJk2MWvciMS9qKFSnmv21JZWCo2rZIICkcwpFgdg03OoDDzjHFqVVAjCaYIkkML8tMX67X6A74L4fwakyBqa6ZDBleWDqRpIYMSRI/uDaM6dOzdJ3tlczPFFqgaiV03DhZF1I8aHYQTfaJvzw3yPZ9ZnWxcCQwJAE3sN4O/M+fWpVKHcV62XExRqDQSZIR17xVk7xYSep85tvZTMLUy4QxqQBDPSLeoidsVg25UyWaChjUoaQt7e5EJllriA9GqjKemtghEzMGVJvuAbYr4rCmHyhFVyStWgypPdhxI17QAx0MN/KwxY/8R82BRpUJvVqAmeSJdiffT8jivcO4si596ld17vu0uwEIukVADbcBpnzw+R0yv4SLeKn9wnhXF+/Hd5jUShuJMagbTpBaxAkE3jfBHFey8J3tEqR/EoBWesqzEH2P/ScLDw6nVqMlGojhnPcVIlSRGui5iSQLh9ysXMGJM1kHyxAqeEEWIupJ84lTzuBIBF98dyT0DjPG+UWL+zimkaoAinGpPhgGdLC41ECBA2AY77lPXpvQqOQp7tj8YkwGtBIIg77xuN98R55SaukASbAgTuZkcxcjbfyvi18IyummoYqUaBLQFJgtpabAwLg9OeGkqJc7d9CHKcUVdTEBgQohoIhYXaDFgD5b9Dh7Wy1GqtNM46kCqHWAEFU6IQVgLEiTtZoG1wUnafIU1rd5lCoUiWXYBpKEpy0kgbGxbYWAVcR4iaioj2FiOmpbSCASOZjAScXaHfDLGpd+Cy9qOGVsxU1Gr/y4UnQoPiIAsxHvMbAAD4jEWW4Zlq9NUemtUliEhgrqFpy7M9ORIjYSJKiADZXkuLVGDIr1JIH+W6hgZtBMi58PmP6rZw+gKiVqbVGWqwOounj0ghmBMhnJCwVOk+LoSRaM2+zLkxcNJi6pw4nOMlU60IChwIWogIiCLTEAxscFnLqeJMjBSrDYgEGyRvjWRVO/TRSKAqIbV8QURq0jcnfXAB5CAMEVaccVjqBH/av6+WGvYr/ANMS5vKf87VQbNpWNpBpi08usxy9ZqlWkVJBEEWIxdc0scQqA3/yh037oWPKxO3KcVKvS8RkQekbRaD54omFar+h6Pw/IkU9x8R2meW/62x3Vq92JaSvOASRteBcj0/DB+QyoNGYg6jfrYYX5uoKZ1Ekm9hz2026W/1H2CZBpM6zmbFNNRWZso6kgkT5Ykpj9mprUqMPFOoWlmgtbptHv6DC6txkGkFqhdQbUEDBSbFQLkw0mfbmYGK1xTjTV2lrKLARsJ/Hf9DHNcuxoLitfqWKl2pr1H8CpHIHb3Nyfu8sMuMcFTNUEpmt40IaTpIYgEFSBpgXNx8sUvL5gmIlV5R8R/L78OKYQJJu882Y26fFY4ZxOquhtUp91pDgAjlEgLsCGJJM7aQAN4G+GGU7UKh0BSycywmT/Sbx9fIYUCuHp2JY07qWHiCtYgkG42M2ggiLiTODZdYLsC0chc4yZIqPZtxvmtDr9iyGZH72ghHVSywf+hgBiTLdk8hTOqkz0ydxqLAxtc+IfPlhXnuCOykZeBmCpcmSIGyqNO53gc4wpyeQ8J7/ADdUmbaX0WtyCsDz3Pyvia2tMZwpl90ZRBLDXEfFf/ynHHFO21GlRdlgWIRZuzkQAPeJ6DHnNXPaGKq+u4hmWW2YsL2LCFHTxi3LDVf8OMzWrK9cimoN5fW5UGQFUSEO9rAecXKxLyJKfHss3+HXCzlssTUu1QiB0RRpQxym59NPOcWQ1AZP4GfliAwoAFgAAB5CwxvvVkLIDHbziZgbnmfbFHswNtuyXLcSVS0kwsBtxHMBtQ2I+fLEtNCTtby6HAy5ddZcWdlCmCbhSSLdbm+8WwZlzpHIDlHznA6ObtUB0aivmWdyAiWBJgALuZ5CZOFFJu8r1azEihrkTaFEAE+ZiY8+uxGXyZqHTPhkE+frzxritVHikkGmm/Rn/ED7/bGS7Z6ajxpIhzebZhrWkwSOREgbiw5+UjDTgXGT3VZxZwsqCzsDyAl2Y7xtiTLvNBFiPEOXS+BO1Ap0u5KKF7yqBAsLKxJjYeLR88ct6RzlemB9qOGBazMD46tOmwvdu7GgkekAn1HXDbsrlJpuR8RKnoD4beh/OMQdrVD0cpWv4KoQldwKq6ZHowQ/2OGvZ6oppIyjSWRCR6DTty/KMPBfOn/PQMsv/GjzXtrxFq+cqVBSd6dImksAwdBhgCBaX1SZsD8wezuXqw9eoCaofvYg3j4gOQ8JMD+UDGdpOHVstXr0nqd2lSqai1DtDE3DfwzYEnZlib4jynFcxkCVZxWpusmWB8wyPc+1wemxxWVs2Y3GMU10kW7tRnVzOWWlTRiXAek9MhQrKJsZEH4kMfa88dVuJrV4eruAY1Bx6zJI68zteYjFIyna8IYC1KaTMAAjztqty2w9PFU0PWs6ZjSbR4qiyrEgiA3wTIuZPXE5QaSTKY+NtoV9n6XeSwqAoWKSVMimFgFz/CBcbc8PqHDl0VyNUUpmQQ6qDUJ9goB0gEXBEnFL4Xn60stKVpltRVRabwLWCzBufszh1T43XCl6lQNTEr3alLkjTcKJ0w5ud4NsaXo8uTTkOOxnDkeoTUUMCCTN5tafIdNrYXdoeFRXrUqZump6Q/pAdkM7yjGP/jPXDfsbw+o1OVMGBzAAkEkXvESN8VvNcT7rMVXdtVciqEAFpYMpZvsgKbDnb1C9thV6oRZTPoagMQ/NhzvNxPi5efmMFrUNOpqLrBN4FrbHxyRvhVlwpPgBBHWABYQATHnv5YjYMGiee3p+ojBcS3J+RzVzLrVNVm1kI7D+YM1RiR5y23LC+hxmo9ZqzsquEHi0mJ1U02UEj1AkTIxLnVJRABYK9hcAwrGOV7kgbRhTlqRLsNXIRIsfEtjI25+ww0drZCSSY2u6sQZYgaqqx8KFdO0Em08pPdjlard9FgTHKww+/aGY6NOkNpJ0Gx+FRpvFjFh4ZAnayBiASLNBNxN/MXxWIjPT+E56qEbw0/iMkkjkP5rAfniTiWSaoQTTSRIBVwJFwRuQwBkesjBXBsqDTYktEmZsIgEwZ87+uB6vEFNMpl0tHxQAB/SNz6nCcjOk5Ol2IuI8EqNpCKFC8pkTe4mw5W2wjzfCjTjXALDYdNr8h7Dli2ZWmQvxD6H588JeNZdidVjHT3w6n4KOEoguRUDTeY5xYCdyNz+rYueUyBagBVVZa+kgbcrDb2wk4VxcLQKU6YRjALbmTOtrjyAAMjbeMOciihAxbUW+Ji0npFzjnYroq71TSqk0yRHI3tzDA/jY/MYccPz4b4EqA9KY1rPUAwV92PtgvOZakxBhW9VU/wCoj7vnyx0tVrBbDkNhPQeeElJPwUgmtp0Puy2WZHJaSWgm49h4SQI9Tvivcf7P/wD5Gt3is1BgHVQTBZgGYeFlIGrVz54a9n+IMjNKkwYIG4O/Pryw1zFY1XZyImLRMAW+eIK1Kxsk0lp7FHCMhkcs4qJSqu4jT3ihgnPwLrgXvLSZ54sX/qERrOoIpCmQJ8QMH4iIt1uTjVPLCNl/7Rgg8FR9LFVJUhlmQAw2MbH39cc5X2QjLds0vGaU/wAduYAj1EsDjMxxSjU0lldihDL4QCGW6mdQv9DzwQeEnbQv3ffjn/go30icLzQLkQjjw/8A01Sdt6c/+WIqPHnW7UKopwNMqFM87sw1CdoX52wwp8NgXH698SjIXx3M5aW0LMnxUU4jL1GIgAswAHQkAH8fKMCxHeeZifffDvMZcBSRhFQEhhzm3zxKX2NeGblbZY6GVZqNILHhcE9YvsffBHbDhIrZSqLBwjOh+zUQEiOkiVPkThfwKs9lgnB3afPinRIJ8TDSB5t4fxwq0x6sV00I4XVY+IooqSebUitQeklMV/M9qczoAy4RFQKJK6qiiPDIL6bgC4UgxbFi47VFLhRX+KsBTA83sf8ATqPthECGFNuZprPnYSf9Kj2HTDLTQZV8Ntlaz37XmrVqhrC8KyiBO8BWWNhcRsOmEtXIvT00rAiQB4SRJLRZyBdibxv7C75/gxqi71FB5KzaD/0Ax92EGd7PvTSZTRIkqhVli8zqPSN+frjTyMuOfJ8bFOZyrBVldRZZtFj0iT5HfYjriWhlTTyyUqkK1arqCHdVjTMHYm3sB5xYuzeRWqpLu1MErApwDBsTLKQJgsRpF2MAYO4ll+H5WuutTWqkTL1HdxH8oIVecWHlhOe6/wAG1NQtoRUeHUANKF0RRJZtJdmF5A1aTsFgmBJN8H1+Hasm1OmvfVTUkMisQJjVB5LpAEWE/Mljtrlab2ydPVe+gTvHQ4aZXtlmKx/c5diNrKbe/l+uuKO1szI64PRq5eiQFIeJF1u2lgo+vwkD3uceX9ouGkMarhqZZV7ubaiIDQCJYec2i+4x6fmznXKq1EgkkjYkgLqIsYkEBokEkRzGF3aTI0auXddOsVC4pPpAqU8wPEocRfUSom1miFMjBj2N0eYVw4pAiKiWUyIak/QEbK1yD8Ji4kYI4pw1gO9pOKq/E0fEoNj3iSSLg+ISOsWw0bsPnkWHoXZRKd4gJBkkfFcjTJAJKkAkC2K3nchUoMO8FSk4PhLKVmOjbNFhIwyNDlFheTy7vQd0PwuZE/w6NcwenXe/ngHvRqMCRFuhuvliw8NZWp1ohS6l9IFg2lqbwBtcgW2mdtqwtSF9A022un5YENtiZo8aaDcrTqaqilTT1JezQot4oAJIkCYHLyxX23tfDTJVWZuoUTHOIvHpvhWxvi0dGfwet5PLtUoMoFtWwMatiVsbdPfB2Q4YIBqCIiw2tbaefTlhXwaq8nfu2tcm5EWETsIHywXneK6BzL8kHL13gevyxCjLykm4obV6FMrDRA+0u3pJviu5/hVOCUeAOgJHTn+Y3wPScz3laSfPl6DGs9xI1BsQo2H4nqf16i2no0Qw0ts44Xw0Mb7Df8cPWy4HhooAdmYC4nkDvJ+nrspyGfVGFMz4iJPQdPX023xa/wBrpqNNO55SLC33/nfE5OVmtcIxti2twIwFDQx6RCLvJndjsFHqTAgm5Ts8lMh18T/aqEsYNvCf4fWMYM4hgEep6nrP4XxKmaSD/a/tFz+pw1OjDLJcrQwpZYAfAocgTe3l0mLjBK5cdBf5flhKeIqDBJjexnEqcYRdwZ9REdbH9b4TixLQ1BAiw9JE4lp1Aece+EdLibF2BC93B0sJ1SDBDAysWN55bDlL3yrcqwNrHn5i/wCvPAcTizpUBG/69sbep+v94xXOFOBIZtQYzBto6LNzpAtebze+GJqLEiYBuAR7bjb9dMLQz0HHMkdPL9TiMZ06oMDC7NZ4afAuogSQIJiDPQTyg843wNwvjDOupqRp3GkMw1R/MAoK7D1B8sckzm1xvyWCtUlG1dOs4V9nuHJULBhI/Wx5HHObz4hgOfKZ8zzww7GQdRAwkjRh+hsqPE61ak9RaVUKiMwDGNTBbN5QDaYuYjfGcEyOYzNWi1d/ATqE/FHKbR578sb7QU1p516Tk6WMg3DQSaunzEuRqjkbSoxYKWUp56iaSOKZAjUsNaBMKGuNxvAg72OBbRtdcRZ2iz4zOaRad6FEFVI2NSYck9RpUKOY1HnGNnJlfhBIAgCwJttewnzOAODZOnQn+MnZtrf03+X347z/AG8ylJQdWtvspDMd/Zfc4qoNuzzs2XkuEegLN8UzF1/ZqtPodHee4gx9CMVbPdo6asRU7yq4tpaQAfSQo/VsB8f7a5jOMwk0qJsKak3H85HxHYGIFtuq3KU6abrJ9YGL/D9k4/KMn43UeDp7sAEeFmGoERBiLeW3IziTLIEZGcGwsARcXBjof7HmDgj/AIsppGmyJpItYSOQII5jEGdYq9NlNwqMNLbEtyI2IufUdRgR9VRvxtOPsZ5XKw4eNV1i0EhrgidpDD5nHpPZkuFkMTDXEDnIEjmvIXHwXnHl/D30UEYXZGmBzRWWpH+s/LF14Txn9nZqgYkaCNMjS9h3RCyYk6YIIMk2vgT2Z64ui/cLza1RrZCrsQNQBhgBIYEEwsSBMcxzug7R8HL1S+WqAVl+JAyqxOmVAOltJIk3iQdwJxvhHEaemmqtJsjVVVhqZFCgIomTE+knrhnng5bvNLaQPCFB1QtzLTEmwG1tQ2JwjYyKFwTKtmGAWt+9DERXpLUgTzLTcgTZVE2tibjlGm9DRmKavTqHUlTLgIDUAsVVhpRyLbANMeKYwy7U8CNOoc7QICyHYAlYAgsxIN0JnVHw/FfxSj4fXDUX7xgtLLB2MrUYBC3iDJK6mGxBV1EwQRtRb2hTz+ovcVmpltLI8rUi1xKlhfwspBi8bXnDfNMa1KK2WYxEPRCPYdDOpVtsQbc8L+M55M5nmqMGAqAJJ0gkABA7BRAaACAPsjffC/LZlwKmWcHwtcSfiEgAxuCbiOg9cM1e0bIy+T5iKrXpl37ukaUKTGsmbEX1COZ2jCBt8OHzrOaqk+ELNxJ3UXJ8RN+ZwnnF4GSdPo9KyFRmJT4byYA29faPLywXlaBY/uxoH2jdj6D8TjOzYADlzsSo8vCpke7D5jDA1VAuIHltEb3/AFvjOtsnkk4RVdsS8SpgOFEswFyTNzsOgt5c8FZXLhRFi/M8l8h5/dgPhrlmaq25JiftNt8sFKxBPn9/X1wVG2dKfCKXlneddVUF4UdSbdQI9sSpUbpJN5n6CLY57lXTxMQRz6GQREENPp/uI9UzN/U4otkJJxSQ0qZg2BUBhvbf1Btt0Axo5xhso9IMDmPP6nCz9pbYze87+/njbZsxvbp+uXljqEsZUMxY7TYibkenI++OabMDMX5Gbg+2B6dc6ZEhuVrHz3tzn09sQVc803j5bekYFHWOKJIEaQOmkKovzIVb9fn1nG1rmLkyOgkRG2/0wop59wYiecXgzfl87YLo5osfArMbyAC0ddhfcYRqhtsPpZtiZJiPr+eCaWbvN7dBv/v5/wBsL6tSpTgVE0SJgwpI9GI+vUYP4fQq19QoKCVjVLqNyQLTHI8zibaG+HL0FUswIkiD0A3+X446XOA30AG4A5T7Hf8AXTEHEGqUWC1dIbSD4SLXI8gfX78CrWd3CiSYZrEGAokmcLaasHw5X0G1as3gCeny64f9hatmxU1zcggDmJ333AEgfjizdj20U3Y7E2+eEmacFqLTAu1nD/2rOKgaCi2MTBYnlbkB9MJ/2NsjUqoCDUVSCwBjSyCN7zDTBJjSeoxYuyp77MVK/JiSP6dl/wBIGEnajiC1My7JZTAB66QBqPUGB8h1OFq9F3k4qioZ/gtSvJ76oATOhjK+wBFukzthS/ZOog/hI9W//nF4pVOsD9fr547YjyxqU2efKTXRQx2eqx8I/wC4/ljF4Y4P+Q7elQfr6YvXdA9AvXe8fTrgeoBaInng8rApsqAybAE/s9UDrOoe8csR5ii57skNqqsQJmTOmCBuZDEg8zMYujt+5qEblTHLlPucUUEs/hYyGBW+0o0EdP4ccuzXhk2mFDOvJ8KkFgbgiImLgjry3wUOIklVUiBoIAN5BBAAJ8ShupsLXixHAeHmszEktUVQE1EhQRCg9fCNuVha2IK+TanWQVI1qBqiLnWGMkbkixN+e4GO5K6NHwm420eg8FzJSmAplpiNIgrBPjY7ywBmCJJtJkPanFKtFQ9RV7upBlHJ0sQAovOnYXJ0k3EzGKXwbiJUgtLMYNhFjaxuJAx6EK1N6a6kFQFW3AKiQFYEkQAQYg736EiUuyCYuTO0jRQqZRHh1nSdLmDqCxNzBHPVfHnnDAoauHLKiAqzKYcFf3KlTN3NxBsfEDacPuO0VyLeLX+z1hUFNoJZG0kaHDESFsysTMDclZNY49RU95oIBOsnTcBWbXcjYpUYgbSjjbbFIoD+5WmoolcMtQAknTTWWgGwGra0xJHL2xI3EV1atWqpB6eIKJVmP2tMKfMc5sn4dW1V6c2GpZ9NQxFQq9eS1OfPQI+oxTjfY6yNdHLVZqVDG69bWg++2ATg3J+JnMTFNzHop6fPAWKom+j1Hhyrok2lp5b6QLgCeh9hiDOZxmYUVHxRJ8jYx6x9ccZLMK1GBY6p9BAtPOZ+7piXh9Ve+Z23ER6BQfzxn6iKopzpuwqrQ0qADOmbeZifvA9jgOo1uYP626jEVbNEksDcmT6kzy88DvXaLC/34rFUqM85cpNhHesDY4mp1J3MfO/T39Ywp/4nBv8AfjscWk2ucMLTHBrGNPLpiJ3B9cK242Bafljg8bUDrgHUxzTqmNJNunL9WxtKSkaphZjbdrEheXMHfn8ktHjOsmFsLlvsjb5kwBzxduHUaWbyfd0gEZYOmfhbrJuwNxP4jEpz4lceK/qGHB+AUauUDpqLMCrBiGCNzgRAE+IeuEPZviD0swoc3BKMNhB8JjpBg+2D+xfEjSrNRqWD2IPKoPhP4eYI6Y32v4Iadbvl2qWPk4EfUfjjNvk0/JspJaGXbOhrRW5ix9DfA3+HuZP7Q6z8Sf8Aif8A7YcZdf2nKjqy/wCof/YYq/ZZjSzqg89S/SfwGAvpaCPO3VKaq+aH8/xws7PVL1GPJI+dsOu3AtSfYQw+7CPhCxRqtyMD9fPAS+Sgp7MqZkb2kzp8rRPqRPt64ZVs+Uyq0BZ3tbcIx8THpIlR6k8sa7OZFGLVqvwJJA9BJPt0wBk0NfNWsXeTHLy9gAPYY7X7DsK7V5o5SklCg8d5LMRuEECPQmfZSOuFVdgtJO9nW4mwiE5Eiwk72i0bzjOLMtbPVSxmlSOnf+Cn4TB/mafd8LKuZevUZybsfZQOn4DyGKRjSIun2T0M4CzKD8PXaegPM+WMq5i9+u2B1yqXBkU1+I8/JRy1Nf0ueVws3xQ1CdKAACEC2CqLAbfD5m++9xiqM88a/KMjXAtt15zhZxHtRTSUmWWdhz/DEWZqshU6tQYel9iD+unUYCzWWSp8aiftDf5jcesjFIpEUqexZneN1K5KltNMn4Z3jaTz+7BHeHWjG20n0uJ89x7jEbdnyT+7IbyY6W9v4T9MQcPqA6h5Hzvgv7GrG6dIuPZOmRV1l7ecAC/38rYm43oqVxUUzrR9jIOkavn4cD8Fz1F6JR0LUz4XMlTq+JYAPisJvaV5xjvhtCmM7l6VOApFQDqQaTiT1O2+MzW2z0oySil4CODZyQJF1tPUgx6zAB98egdmeNvVlXUQATtDAWCqbkNzE8rD08y7g0KjLNixInruB5TB+QxaezXHBBIWoSOVMBjHKbzcbWIF+ezyVq0YGuMnFjXt1XGYyh+NTSYVACsSJCMduQcwphrGQcedcZz4SkajQDUpVEcCPiqJ4CBO8qGMbDyjF349nGrUgtNWpo0PULq+swdWhV03uASQb2FhMpsx2Uy9ZahqB6hVTpKrXBQmDJOnTyJjQSdibCDBpLYslbPL+DN+/p/1r/5DHGVHib+ip/4Nh9xLs0MpUWotQ1KaMpYNTenUCyIJRxBB6gn0Avirk40rewdBXDz8f/xuP9JwLgnIj4/6H/8AE4GwfJz6Lvkc4NM235b8t8SVM6FOpWF4IHoZE/Ifo3QZatAJ2v8APl+f1x2aurb9DrhEtbIu1K0Mf2rmpA63vH5YFbMA2m+AnqEGVJHnjVIE2mPWw9MEVRJqlPck3Bv+EX53+U7TAuYrEWI5ziapWsBPOZOxEDT7Tr+eIaqgrdhaQBImffl585tzgjg1SviJq2MKEGGsD5becY4NON/98Ghi0dh+IrQd6tS4ZTSi2x0sxg2OwEHzxbxw3u2GYyLSBc0xM+YUfeh9uUVD/D3tOmTrv3oJp1EKb2BJUywNiCFg+3ni/GjQLa8s/wCzVPskfu28ig+Ef02H2eeM2XsomEVcumdpivl7Vks68z5ev2Tz232f5XMLnMtoqHxRDHmrfwtHr9ZxVq+ZZagqoO4r87zSrDnDbEnob9cNclxBXmrTGiqP8yn16kdQf1cYzyWhkS9lqxp1Hy9SzKSw6T/EPcQ498Bdpsp3WZSsmxYP7g+IfrkcGZ9xV01aZiokX5kDkfMfW+DagGYpkRfceTAXHuPwwLp2HyddpKYq5WRcAqw9CI/HFbU6Mq3UvHqbH7gcP8tX/wCXem5A0jc8gLj5YrFcGopKyKanpdmNgB+AwY9UFWdZvjBC0svT2+KoesHUB6WJPouGXB6n7PQfMH4z4Kc/bNgfQXY+mK1lMm/7UaZHisDzgm3vaRhn2gz85nuB/l5dVEdXI1OfnpH/AE+eC474hvViniDd3TIHxVD76QbT6mT/ANIxNlKOhAs3iWJ2UDefIfU23IwuqZgPV1fwrt5xYfW+O67lv3c7nxnqRso8l+/rAi1EbOMzX746VOmksx1PVj1Y/kNgME08gNMyEpjdj1+9j5D6YjLKhCqNRGyD73PIfX03xupl3qQarTyCqLAdABsPQYJxDnc7SdDSpqVX4u8YSzMJiw+EXO0+pjCSrVKMQ24j6gEbxyjDnMVVWxZKY6TJ+Sgmf6owm4waZRTTZmIsxKhfNYAZuQIm1ot1aIkkmbGfGBs2ZqiooiYD33P2vfmet+eBDVxLls4VYGJIP4YpQsdMuHZ4LVylSn8APiDDlAv8W9p/UY1w5kpZnLuFOlKqHUxlo1AN9CbYqzcdq98oJCqSJXYEHw+Ikz7nbfFgzNENGkNqFhufhO/kbbk8jiDg1d+TZLLdJB3anhrd+97TFtx0MncggX8hhPwvOEOQ9iOY9bmI5cx5zyjFgz+fFasO8ZKTVfgBuWYnl8Igm07b7m2FGc4DWRtZQC8SSACTAJEwRczcDcjlg47UakJnalK4lhy/E306Uqo0yDDaCPOSwPlYb4er2h0pGYBpM8lKhbVTY9GYEld9je+2PP6HEqlJglRZI5GH3IA6gjqOWHFR6ehu4qIGK+JQ6BTIMBqTeCNxAFoBIPMSgiaY7zDpmaVahmdQkG8zEqIKaSCUBhhqkG07jHiWZy7U3ZHBDKSrA8iDBGPRndiSlJ5AM02WCzUhDLCgFtPjZZC2PkPCu45wajmX7wViKrWgUiVIUAeKIIaI2BFuW5pCoheyp8LH+YOqMBHU2GAcN+LcLfKOBJOoWJQrsQbTIPLY+uFGLL2AaU2ABi5PL0/t9+OqbgxMadp5jc/j74Ep1IFt9t4jkYxH3hVvCSLcjyPLzwEhWhhVzAACnlf5+fTyxosTcfrpgBmJ3Mnr1x3SzB0kAwY35xv+ovfHULQeqgwGsQd45TcHp1HuPSJqQZrR6fSMQ07zBuALc9uWMUFTBlSfLlt7c8CgNEv7OSPCRabeW/vzP6EjtlJEjl9344ICMJAIB2IMTEXi0kR05eWNBWRtNtQvyG4kb7yCD54JwGaOHHDe0b0wEqliosDALAejEah7jAZy/KASBN5EDrLACPPEDOCIMWNjePP7hy5Y7vsZMuGV7SUSNP7Q2k7q9BYPzrR9cH0OIUlIbvK5A5JSTborGu0fXHnL0iPQ7Ebf74kymZdDKGPLkfUYR4xkz11sjmQq1aANalUUMrLuVIka05MOe9wcTZLjr0TNSm6htwykCfIm04ofBe1laldGKDyPgJ81Mj3HzxLn+02ZrWNdr/ZhTEbAi4HUDfnNsQePdMey58V4p3rKFhUMlifDcbXPLmd+R5YFftNTR6ekB0p7LIu0fF6ztIm3XFCGUm5c35m/1I/HBuTpKjTBkbluXty/V8DgiieqHua4nUWo2YqUmpKxEG7CB1IW3vhvxRRXp/tVEDWV01FG5YAAOBsbRPoDe+FR48Ckcv1/blzGAspxfugVUA0zMr0PMbGQRyiYIg3sqt7DJJKkbCkCADPOxkHn6EY5pMYCrIO1gZ9B0+/GuH9palI6GZqqcgGZXUcgrjeOjBl8sScQ7av3bhXdKsjSdAkiebbC3MAbW3xWmyOiOnmdBIAvzkHfzmDiUt3lnqNB/hUhR9N8I27ZZlv80rWjcVEVj/3RqHsRiN+0fMUAp/ldo/1hj9cNxkC0WZeH5cRpSnP8+p/xI+mE/aWqiAIujVMwgA07i8AQTa3lhRmO0tVvhIQfy7/M/hGFrqxvB9cMoewMI/bMRVM8x9MDERjMVoWjp3JMm+L5/h8e9DCqGdVstyYsNvTFHymVao4Rdz9BzJxc+I585DKJTomHqz4uiiJPqScSy7XFdlYLy+itdpshUo5molVi7bhiZ1KfhPytHKCOWJcv2tzCU1ph5CtILSx5QLmCBFrSJMEYW5jNPVbVUYs3n09sRuL7R5YolrYje9HdXOMzlyfETPvy9hix8M4+jDQ6ksR/FcWuAGBDD6++Kuw6Y0rQZG4xzVgLN2hy70tNWmiojWDKTIJB3IiLT1nmcYP8QMwVCuEeN2IIZrRdgZ/XS2GPDOKLWyrJUFjY+vOPvH9sUmokEjoSPlhIpPTHetolzebaoxZjuZjkPQcsQYzGYoITqPnt+eOzTWBeDGxB+YI394998Qo2OqlTmeeCE41kW/XTE9NBAjfmOo3tgcrjpTv52xwAkH5+XyxLSdRMjcbwLGek3578j5DAYePX++JO/EQJvvPpaLnAoDQQEBO4J6wYPrMHGwA3xED122ttgSlmYuRP65+WOqeZEyQT0AgCfOxt5R8sCgUT1KZ+EtYHabA87bYFqU72gx93pjlswxmSZNycb77zmeuCgnZXwgRaSevTp6DGqQA+IGOg/PEfeHrjrvr2j8cccEBwJ06oPKbD35n1wQlaNxBtzmReZPXAQqk7ECOR/DGu/jmZ9fywKsA3pO4JawJO08v11x1msx3mkaGBAAMDoALfnhKa5539cS/tnhj6fnheAdjqnWpkBSYZZBMWgMbgAib2ueQ6YxM0BAYqqop8QIM7kW3J8o9uiJ80Tz5R7W/IY0tcdBPnjuBztjHMcQGttIETY3E9DvbrHntiKvWlDIuNJERbkZtsd/WMCBhYt/bEjNYwGN7n0waAdZmqWIewLC8CJ339ccGBBncf2xJ4WtJWAOQPrees41opA3LG4/iB9dsEKQJrg2xhcnDNRQAMMfcDoRv6HHWXzWXUg3naY67nax9sdy+w1CpaRO3rjGoMNxGGFTiCKCKYkHcMDAvIi8n3/KO/+Ng/+2gNr3O235ew6X636OAMuait4JVvlbe/lsb2x1XpVHl2liRJJMmOpG4HL6YO/wCPRuitt1AtBFscVu0DGwVQOm/+/O0Rc9cdb9B0LTTPQ32x21KLQdXv8o8sOzxtSJbVMRMKb7SDuPnzPU4hPF6XJG26Lv139cC36AK6GWLGACbiwIk3Atv13iMdnKeERc+QaSIk+VhBPTV5YYLxKkBafTSLHruBgduIID4UtzmxvYgEauXP6YNv0E2rusqgKhmBggGDtv6yI8vUAdstqg6pkmbyfaw+eCnzkj/LnVB+I3vAnETcSMfCR/1t+o2HsMdv0cRVck3SLX8jAMfX6HAsYIGZbkTB6tOBycEBJR3xOUFrDljMZjgPszOIBsIuf/FcDD88ZjMcEmA/XvjhluMZjMEBxz+WJid/11xrGY4Y3mRf2xpdx6LjMZjgGkXG838XsPuGMxmFAaC2/XliFcZjMMcTjbBL0xAsP8snbn1xmMwAoipIJNuR+44KrUxC2HPl5kfgPljMZhH2cH8LorDHSJVVgwJHi5dMT1KK+Lwjc8h0xmMxGRwu4lTAEgAHyHrhNrJ5nGYzF4dHMkFQjYn54jLHrjMZhwElIYwqMbxmAFElJB0GC1or9kfIYzGYnIZEwoLfwj5DEVRB0GMxmI3sdHCUh0HyxwaY6D5YzGYeLOIqiidsS0aQjYfLGYzBl0AjroOgwFjMZikegSP/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untitled.png"/>
          <p:cNvPicPr>
            <a:picLocks noChangeAspect="1" noChangeArrowheads="1"/>
          </p:cNvPicPr>
          <p:nvPr/>
        </p:nvPicPr>
        <p:blipFill>
          <a:blip r:embed="rId2" cstate="print"/>
          <a:srcRect/>
          <a:stretch>
            <a:fillRect/>
          </a:stretch>
        </p:blipFill>
        <p:spPr bwMode="auto">
          <a:xfrm>
            <a:off x="0" y="19459"/>
            <a:ext cx="9144000" cy="6838541"/>
          </a:xfrm>
          <a:prstGeom prst="rect">
            <a:avLst/>
          </a:prstGeom>
          <a:noFill/>
        </p:spPr>
      </p:pic>
      <p:sp>
        <p:nvSpPr>
          <p:cNvPr id="2" name="1 - Τίτλος"/>
          <p:cNvSpPr>
            <a:spLocks noGrp="1"/>
          </p:cNvSpPr>
          <p:nvPr>
            <p:ph type="title"/>
          </p:nvPr>
        </p:nvSpPr>
        <p:spPr/>
        <p:txBody>
          <a:bodyPr>
            <a:normAutofit/>
          </a:bodyPr>
          <a:lstStyle/>
          <a:p>
            <a:r>
              <a:rPr lang="el-GR" b="1" dirty="0" smtClean="0">
                <a:solidFill>
                  <a:schemeClr val="bg1"/>
                </a:solidFill>
                <a:latin typeface="Monotype Corsiva" pitchFamily="66" charset="0"/>
              </a:rPr>
              <a:t>ΕΡΓΑ </a:t>
            </a:r>
            <a:endParaRPr lang="el-GR" b="1" dirty="0">
              <a:solidFill>
                <a:schemeClr val="bg1"/>
              </a:solidFill>
              <a:latin typeface="Monotype Corsiva" pitchFamily="66" charset="0"/>
            </a:endParaRPr>
          </a:p>
        </p:txBody>
      </p:sp>
      <p:sp>
        <p:nvSpPr>
          <p:cNvPr id="3" name="2 - Θέση περιεχομένου"/>
          <p:cNvSpPr>
            <a:spLocks noGrp="1"/>
          </p:cNvSpPr>
          <p:nvPr>
            <p:ph sz="quarter" idx="1"/>
          </p:nvPr>
        </p:nvSpPr>
        <p:spPr/>
        <p:txBody>
          <a:bodyPr/>
          <a:lstStyle/>
          <a:p>
            <a:pPr>
              <a:buFont typeface="Wingdings" pitchFamily="2" charset="2"/>
              <a:buChar char="v"/>
            </a:pPr>
            <a:r>
              <a:rPr lang="el-GR" b="1" dirty="0" smtClean="0">
                <a:solidFill>
                  <a:schemeClr val="bg1"/>
                </a:solidFill>
                <a:latin typeface="Monotype Corsiva" pitchFamily="66" charset="0"/>
              </a:rPr>
              <a:t>Άμλετ</a:t>
            </a:r>
          </a:p>
          <a:p>
            <a:pPr>
              <a:buFont typeface="Wingdings" pitchFamily="2" charset="2"/>
              <a:buChar char="v"/>
            </a:pPr>
            <a:r>
              <a:rPr lang="el-GR" b="1" dirty="0" smtClean="0">
                <a:solidFill>
                  <a:schemeClr val="bg1"/>
                </a:solidFill>
                <a:latin typeface="Monotype Corsiva" pitchFamily="66" charset="0"/>
              </a:rPr>
              <a:t>Ρωμαίος και Ιουλιέτα</a:t>
            </a:r>
          </a:p>
          <a:p>
            <a:pPr>
              <a:buFont typeface="Wingdings" pitchFamily="2" charset="2"/>
              <a:buChar char="v"/>
            </a:pPr>
            <a:r>
              <a:rPr lang="el-GR" b="1" dirty="0" smtClean="0">
                <a:solidFill>
                  <a:schemeClr val="bg1"/>
                </a:solidFill>
                <a:latin typeface="Monotype Corsiva" pitchFamily="66" charset="0"/>
              </a:rPr>
              <a:t>Μάκβεθ</a:t>
            </a:r>
          </a:p>
          <a:p>
            <a:pPr>
              <a:buFont typeface="Wingdings" pitchFamily="2" charset="2"/>
              <a:buChar char="v"/>
            </a:pPr>
            <a:r>
              <a:rPr lang="el-GR" b="1" dirty="0" smtClean="0">
                <a:solidFill>
                  <a:schemeClr val="bg1"/>
                </a:solidFill>
                <a:latin typeface="Monotype Corsiva" pitchFamily="66" charset="0"/>
              </a:rPr>
              <a:t>Όνειρο θερινής νύχτας</a:t>
            </a:r>
          </a:p>
          <a:p>
            <a:pPr>
              <a:buFont typeface="Wingdings" pitchFamily="2" charset="2"/>
              <a:buChar char="v"/>
            </a:pPr>
            <a:r>
              <a:rPr lang="el-GR" b="1" dirty="0" smtClean="0">
                <a:solidFill>
                  <a:schemeClr val="bg1"/>
                </a:solidFill>
                <a:latin typeface="Monotype Corsiva" pitchFamily="66" charset="0"/>
              </a:rPr>
              <a:t>Τρικυμία</a:t>
            </a:r>
          </a:p>
          <a:p>
            <a:pPr>
              <a:buFont typeface="Wingdings" pitchFamily="2" charset="2"/>
              <a:buChar char="v"/>
            </a:pPr>
            <a:r>
              <a:rPr lang="el-GR" b="1" dirty="0" smtClean="0">
                <a:solidFill>
                  <a:schemeClr val="bg1"/>
                </a:solidFill>
                <a:latin typeface="Monotype Corsiva" pitchFamily="66" charset="0"/>
              </a:rPr>
              <a:t>Το ημέρωμα της στρίγγλας</a:t>
            </a:r>
          </a:p>
          <a:p>
            <a:pPr>
              <a:buFont typeface="Wingdings" pitchFamily="2" charset="2"/>
              <a:buChar char="v"/>
            </a:pPr>
            <a:r>
              <a:rPr lang="el-GR" b="1" dirty="0" smtClean="0">
                <a:solidFill>
                  <a:schemeClr val="bg1"/>
                </a:solidFill>
                <a:latin typeface="Monotype Corsiva" pitchFamily="66" charset="0"/>
              </a:rPr>
              <a:t>Οθέλλο</a:t>
            </a:r>
          </a:p>
          <a:p>
            <a:pPr>
              <a:buFont typeface="Wingdings" pitchFamily="2" charset="2"/>
              <a:buChar char="v"/>
            </a:pPr>
            <a:endParaRPr lang="el-GR" dirty="0" smtClean="0">
              <a:latin typeface="Monotype Corsiva" pitchFamily="66" charset="0"/>
            </a:endParaRPr>
          </a:p>
          <a:p>
            <a:pPr>
              <a:buNone/>
            </a:pPr>
            <a:endParaRPr lang="el-GR" dirty="0">
              <a:latin typeface="Monotype Corsiva"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images.jpg"/>
          <p:cNvPicPr>
            <a:picLocks noChangeAspect="1" noChangeArrowheads="1"/>
          </p:cNvPicPr>
          <p:nvPr/>
        </p:nvPicPr>
        <p:blipFill>
          <a:blip r:embed="rId2" cstate="print"/>
          <a:srcRect/>
          <a:stretch>
            <a:fillRect/>
          </a:stretch>
        </p:blipFill>
        <p:spPr bwMode="auto">
          <a:xfrm>
            <a:off x="0" y="-14311"/>
            <a:ext cx="9144000" cy="688662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ΠΑΠΑΓΟΡΑ ΛΥΔΙΑ</a:t>
            </a:r>
            <a:endParaRPr lang="el-GR" dirty="0"/>
          </a:p>
        </p:txBody>
      </p:sp>
      <p:sp>
        <p:nvSpPr>
          <p:cNvPr id="3" name="2 - Θέση κειμένου"/>
          <p:cNvSpPr>
            <a:spLocks noGrp="1"/>
          </p:cNvSpPr>
          <p:nvPr>
            <p:ph type="body" idx="1"/>
          </p:nvPr>
        </p:nvSpPr>
        <p:spPr/>
        <p:txBody>
          <a:bodyPr/>
          <a:lstStyle/>
          <a:p>
            <a:r>
              <a:rPr lang="el-GR" dirty="0" smtClean="0"/>
              <a:t>5/04 /2013 Β3: 3</a:t>
            </a:r>
            <a:r>
              <a:rPr lang="el-GR" baseline="30000" dirty="0" smtClean="0"/>
              <a:t>ο</a:t>
            </a:r>
            <a:r>
              <a:rPr lang="el-GR" dirty="0" smtClean="0"/>
              <a:t> Γ/ΣΙΟ ΤΡΙΚΑΛΩΝ</a:t>
            </a:r>
            <a:endParaRPr lang="el-GR" dirty="0"/>
          </a:p>
        </p:txBody>
      </p:sp>
      <p:pic>
        <p:nvPicPr>
          <p:cNvPr id="6" name="Picture 2" descr="http://media5.picsearch.com/is?JYKW7v_ABY-lAkqxvbytu8N1haQfvu7hMBY-gK8Uzsk">
            <a:hlinkClick r:id="rId2"/>
          </p:cNvPr>
          <p:cNvPicPr>
            <a:picLocks noChangeAspect="1" noChangeArrowheads="1"/>
          </p:cNvPicPr>
          <p:nvPr/>
        </p:nvPicPr>
        <p:blipFill>
          <a:blip r:embed="rId3"/>
          <a:srcRect/>
          <a:stretch>
            <a:fillRect/>
          </a:stretch>
        </p:blipFill>
        <p:spPr bwMode="auto">
          <a:xfrm>
            <a:off x="2771800" y="2492896"/>
            <a:ext cx="5904656" cy="35283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newego_LARGE_t_1101_5382815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p:txBody>
          <a:bodyPr/>
          <a:lstStyle/>
          <a:p>
            <a:r>
              <a:rPr lang="el-GR" b="1" dirty="0" smtClean="0">
                <a:solidFill>
                  <a:schemeClr val="bg1"/>
                </a:solidFill>
                <a:latin typeface="Monotype Corsiva" pitchFamily="66" charset="0"/>
              </a:rPr>
              <a:t>ΑΝΑΓΕΝΝΗΣΗ</a:t>
            </a:r>
            <a:endParaRPr lang="el-GR" b="1" dirty="0">
              <a:solidFill>
                <a:schemeClr val="bg1"/>
              </a:solidFill>
              <a:latin typeface="Monotype Corsiva" pitchFamily="66" charset="0"/>
            </a:endParaRPr>
          </a:p>
        </p:txBody>
      </p:sp>
      <p:sp>
        <p:nvSpPr>
          <p:cNvPr id="3" name="2 - Θέση περιεχομένου"/>
          <p:cNvSpPr>
            <a:spLocks noGrp="1"/>
          </p:cNvSpPr>
          <p:nvPr>
            <p:ph sz="quarter" idx="1"/>
          </p:nvPr>
        </p:nvSpPr>
        <p:spPr/>
        <p:txBody>
          <a:bodyPr>
            <a:normAutofit/>
          </a:bodyPr>
          <a:lstStyle/>
          <a:p>
            <a:pPr>
              <a:buNone/>
            </a:pPr>
            <a:r>
              <a:rPr lang="el-GR" dirty="0" smtClean="0">
                <a:solidFill>
                  <a:schemeClr val="bg1"/>
                </a:solidFill>
                <a:latin typeface="Monotype Corsiva" pitchFamily="66" charset="0"/>
              </a:rPr>
              <a:t>&lt;</a:t>
            </a:r>
            <a:r>
              <a:rPr lang="el-GR" b="1" dirty="0" smtClean="0">
                <a:solidFill>
                  <a:schemeClr val="bg1"/>
                </a:solidFill>
                <a:latin typeface="Monotype Corsiva" pitchFamily="66" charset="0"/>
              </a:rPr>
              <a:t>Αναγέννηση&gt;, ένα πολυσύνθετο ιστορικό, κοινωνικό και πολιτιστικό φαινόμενο, το οποίο σηματοδοτεί την είσοδο στη σύγχρονή εποχή από τον Μεσαίωνα</a:t>
            </a:r>
          </a:p>
          <a:p>
            <a:pPr>
              <a:buNone/>
            </a:pPr>
            <a:r>
              <a:rPr lang="el-GR" b="1" dirty="0">
                <a:solidFill>
                  <a:schemeClr val="bg1"/>
                </a:solidFill>
                <a:latin typeface="Monotype Corsiva" pitchFamily="66" charset="0"/>
              </a:rPr>
              <a:t>Η</a:t>
            </a:r>
            <a:r>
              <a:rPr lang="el-GR" b="1" dirty="0" smtClean="0">
                <a:solidFill>
                  <a:schemeClr val="bg1"/>
                </a:solidFill>
                <a:latin typeface="Monotype Corsiva" pitchFamily="66" charset="0"/>
              </a:rPr>
              <a:t> αναγέννηση υπήρξε και μία περίοδος βαρβαρότητας. Σύμφωνα με αυστηρές κριτικές το φαινόμενο της αναγέννησης, είναι εναντίον των θεσμών και των ιδεών που είχαν κυριαρχήσει στην Ευρώπη, από τη πτώση της Ρωμαϊκής αυτοκρατορίας κι έπειτα.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imagesCA12AU0Q.jpg"/>
          <p:cNvPicPr>
            <a:picLocks noChangeAspect="1" noChangeArrowheads="1"/>
          </p:cNvPicPr>
          <p:nvPr/>
        </p:nvPicPr>
        <p:blipFill>
          <a:blip r:embed="rId2" cstate="print"/>
          <a:srcRect/>
          <a:stretch>
            <a:fillRect/>
          </a:stretch>
        </p:blipFill>
        <p:spPr bwMode="auto">
          <a:xfrm>
            <a:off x="0" y="0"/>
            <a:ext cx="9144000" cy="6888841"/>
          </a:xfrm>
          <a:prstGeom prst="rect">
            <a:avLst/>
          </a:prstGeom>
          <a:noFill/>
        </p:spPr>
      </p:pic>
      <p:sp>
        <p:nvSpPr>
          <p:cNvPr id="2" name="1 - Τίτλος"/>
          <p:cNvSpPr>
            <a:spLocks noGrp="1"/>
          </p:cNvSpPr>
          <p:nvPr>
            <p:ph type="title"/>
          </p:nvPr>
        </p:nvSpPr>
        <p:spPr/>
        <p:txBody>
          <a:bodyPr/>
          <a:lstStyle/>
          <a:p>
            <a:r>
              <a:rPr lang="el-GR" b="1" dirty="0" smtClean="0">
                <a:solidFill>
                  <a:schemeClr val="bg1"/>
                </a:solidFill>
                <a:latin typeface="Monotype Corsiva" pitchFamily="66" charset="0"/>
              </a:rPr>
              <a:t>ΑΝΑΓΕΝΝΗΣΗ</a:t>
            </a:r>
            <a:endParaRPr lang="el-GR" b="1" dirty="0">
              <a:solidFill>
                <a:schemeClr val="bg1"/>
              </a:solidFill>
              <a:latin typeface="Monotype Corsiva" pitchFamily="66" charset="0"/>
            </a:endParaRPr>
          </a:p>
        </p:txBody>
      </p:sp>
      <p:sp>
        <p:nvSpPr>
          <p:cNvPr id="3" name="2 - Θέση περιεχομένου"/>
          <p:cNvSpPr>
            <a:spLocks noGrp="1"/>
          </p:cNvSpPr>
          <p:nvPr>
            <p:ph sz="quarter" idx="1"/>
          </p:nvPr>
        </p:nvSpPr>
        <p:spPr/>
        <p:txBody>
          <a:bodyPr>
            <a:normAutofit/>
          </a:bodyPr>
          <a:lstStyle/>
          <a:p>
            <a:pPr>
              <a:buNone/>
            </a:pPr>
            <a:r>
              <a:rPr lang="el-GR" b="1" dirty="0" smtClean="0">
                <a:solidFill>
                  <a:schemeClr val="bg1"/>
                </a:solidFill>
                <a:latin typeface="Monotype Corsiva" pitchFamily="66" charset="0"/>
              </a:rPr>
              <a:t>Η περίοδος της αναγέννησης, υπήρξε η απαρχή της άνθησης των γραμμάτων, των τεχνών και των επιστημών. Κατά τη περίοδο αυτή οι άνθρωποι του πνεύματος (επιστήμονες, ζωγράφοι, γλύπτες κ.τ.λ.) έφτασαν στο απόγειο της δόξας.</a:t>
            </a:r>
          </a:p>
          <a:p>
            <a:pPr>
              <a:buNone/>
            </a:pPr>
            <a:r>
              <a:rPr lang="el-GR" b="1" dirty="0" smtClean="0">
                <a:solidFill>
                  <a:schemeClr val="bg1"/>
                </a:solidFill>
                <a:latin typeface="Monotype Corsiva" pitchFamily="66" charset="0"/>
              </a:rPr>
              <a:t>Ανατρέχοντας στην ιστορία, ανακαλύπτουμε ό,τι η αναγέννηση εμφανίζεται ως περίοδος βαθιάς κρίσης των δύο κυριότερων θεσμών του Μεσαίωνα, που δεν είναι άλλοι από τον παπισμό και την αυτοκρατορία.</a:t>
            </a:r>
            <a:endParaRPr lang="el-GR" b="1" dirty="0">
              <a:solidFill>
                <a:schemeClr val="bg1"/>
              </a:solidFill>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untitled.png"/>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
        <p:nvSpPr>
          <p:cNvPr id="2" name="1 - Τίτλος"/>
          <p:cNvSpPr>
            <a:spLocks noGrp="1"/>
          </p:cNvSpPr>
          <p:nvPr>
            <p:ph type="title"/>
          </p:nvPr>
        </p:nvSpPr>
        <p:spPr/>
        <p:txBody>
          <a:bodyPr/>
          <a:lstStyle/>
          <a:p>
            <a:r>
              <a:rPr lang="el-GR" b="1" dirty="0" smtClean="0">
                <a:solidFill>
                  <a:srgbClr val="C00000"/>
                </a:solidFill>
                <a:latin typeface="Monotype Corsiva" pitchFamily="66" charset="0"/>
              </a:rPr>
              <a:t>ΣΥΓΓΡΑΦΕΙΣ</a:t>
            </a:r>
            <a:endParaRPr lang="el-GR" b="1" dirty="0">
              <a:solidFill>
                <a:srgbClr val="C00000"/>
              </a:solidFill>
              <a:latin typeface="Monotype Corsiva" pitchFamily="66" charset="0"/>
            </a:endParaRPr>
          </a:p>
        </p:txBody>
      </p:sp>
      <p:sp>
        <p:nvSpPr>
          <p:cNvPr id="3" name="2 - Θέση περιεχομένου"/>
          <p:cNvSpPr>
            <a:spLocks noGrp="1"/>
          </p:cNvSpPr>
          <p:nvPr>
            <p:ph sz="quarter" idx="1"/>
          </p:nvPr>
        </p:nvSpPr>
        <p:spPr>
          <a:xfrm>
            <a:off x="457200" y="1571612"/>
            <a:ext cx="8258204" cy="4554551"/>
          </a:xfrm>
        </p:spPr>
        <p:txBody>
          <a:bodyPr>
            <a:normAutofit/>
          </a:bodyPr>
          <a:lstStyle/>
          <a:p>
            <a:pPr>
              <a:buNone/>
            </a:pPr>
            <a:r>
              <a:rPr lang="el-GR" b="1" dirty="0" smtClean="0">
                <a:solidFill>
                  <a:srgbClr val="C00000"/>
                </a:solidFill>
                <a:latin typeface="Monotype Corsiva" pitchFamily="66" charset="0"/>
              </a:rPr>
              <a:t>Η αναγέννηση περιλαμβάνει έναν μεγάλο αριθμό συγγραφέων</a:t>
            </a:r>
            <a:r>
              <a:rPr lang="en-US" b="1" dirty="0" smtClean="0">
                <a:solidFill>
                  <a:srgbClr val="C00000"/>
                </a:solidFill>
                <a:latin typeface="Monotype Corsiva" pitchFamily="66" charset="0"/>
              </a:rPr>
              <a:t>,</a:t>
            </a:r>
            <a:r>
              <a:rPr lang="el-GR" b="1" dirty="0" smtClean="0">
                <a:solidFill>
                  <a:srgbClr val="C00000"/>
                </a:solidFill>
                <a:latin typeface="Monotype Corsiva" pitchFamily="66" charset="0"/>
              </a:rPr>
              <a:t> ο καθένας σπουδαίος και τα έργα του μοναδικά </a:t>
            </a:r>
            <a:r>
              <a:rPr lang="en-US" b="1" dirty="0" smtClean="0">
                <a:solidFill>
                  <a:srgbClr val="C00000"/>
                </a:solidFill>
                <a:latin typeface="Monotype Corsiva" pitchFamily="66" charset="0"/>
              </a:rPr>
              <a:t>,</a:t>
            </a:r>
            <a:r>
              <a:rPr lang="el-GR" b="1" dirty="0" smtClean="0">
                <a:solidFill>
                  <a:srgbClr val="C00000"/>
                </a:solidFill>
                <a:latin typeface="Monotype Corsiva" pitchFamily="66" charset="0"/>
              </a:rPr>
              <a:t>το καθένα με το δικό του μοναδικό τους τρόπο [Νικολό Μακιαβέλλι (15</a:t>
            </a:r>
            <a:r>
              <a:rPr lang="el-GR" b="1" baseline="30000" dirty="0" smtClean="0">
                <a:solidFill>
                  <a:srgbClr val="C00000"/>
                </a:solidFill>
                <a:latin typeface="Monotype Corsiva" pitchFamily="66" charset="0"/>
              </a:rPr>
              <a:t>ος</a:t>
            </a:r>
            <a:r>
              <a:rPr lang="el-GR" b="1" dirty="0" smtClean="0">
                <a:solidFill>
                  <a:srgbClr val="C00000"/>
                </a:solidFill>
                <a:latin typeface="Monotype Corsiva" pitchFamily="66" charset="0"/>
              </a:rPr>
              <a:t> - 16</a:t>
            </a:r>
            <a:r>
              <a:rPr lang="el-GR" b="1" baseline="30000" dirty="0" smtClean="0">
                <a:solidFill>
                  <a:srgbClr val="C00000"/>
                </a:solidFill>
                <a:latin typeface="Monotype Corsiva" pitchFamily="66" charset="0"/>
              </a:rPr>
              <a:t>ος</a:t>
            </a:r>
            <a:r>
              <a:rPr lang="el-GR" b="1" dirty="0" smtClean="0">
                <a:solidFill>
                  <a:srgbClr val="C00000"/>
                </a:solidFill>
                <a:latin typeface="Monotype Corsiva" pitchFamily="66" charset="0"/>
              </a:rPr>
              <a:t> αι.), Μισέλ ντε Μονταίν(16</a:t>
            </a:r>
            <a:r>
              <a:rPr lang="el-GR" b="1" baseline="30000" dirty="0" smtClean="0">
                <a:solidFill>
                  <a:srgbClr val="C00000"/>
                </a:solidFill>
                <a:latin typeface="Monotype Corsiva" pitchFamily="66" charset="0"/>
              </a:rPr>
              <a:t>ος</a:t>
            </a:r>
            <a:r>
              <a:rPr lang="el-GR" b="1" dirty="0" smtClean="0">
                <a:solidFill>
                  <a:srgbClr val="C00000"/>
                </a:solidFill>
                <a:latin typeface="Monotype Corsiva" pitchFamily="66" charset="0"/>
              </a:rPr>
              <a:t> αι.), Μινγκουέλ Θερβάντες(16</a:t>
            </a:r>
            <a:r>
              <a:rPr lang="el-GR" b="1" baseline="30000" dirty="0" smtClean="0">
                <a:solidFill>
                  <a:srgbClr val="C00000"/>
                </a:solidFill>
                <a:latin typeface="Monotype Corsiva" pitchFamily="66" charset="0"/>
              </a:rPr>
              <a:t>ος</a:t>
            </a:r>
            <a:r>
              <a:rPr lang="el-GR" b="1" dirty="0" smtClean="0">
                <a:solidFill>
                  <a:srgbClr val="C00000"/>
                </a:solidFill>
                <a:latin typeface="Monotype Corsiva" pitchFamily="66" charset="0"/>
              </a:rPr>
              <a:t> -17</a:t>
            </a:r>
            <a:r>
              <a:rPr lang="el-GR" b="1" baseline="30000" dirty="0" smtClean="0">
                <a:solidFill>
                  <a:srgbClr val="C00000"/>
                </a:solidFill>
                <a:latin typeface="Monotype Corsiva" pitchFamily="66" charset="0"/>
              </a:rPr>
              <a:t>ος</a:t>
            </a:r>
            <a:r>
              <a:rPr lang="el-GR" b="1" dirty="0" smtClean="0">
                <a:solidFill>
                  <a:srgbClr val="C00000"/>
                </a:solidFill>
                <a:latin typeface="Monotype Corsiva" pitchFamily="66" charset="0"/>
              </a:rPr>
              <a:t> αι.) και άλλοι πολλοί].</a:t>
            </a:r>
          </a:p>
          <a:p>
            <a:pPr>
              <a:buNone/>
            </a:pPr>
            <a:r>
              <a:rPr lang="el-GR" b="1" dirty="0" smtClean="0">
                <a:solidFill>
                  <a:srgbClr val="C00000"/>
                </a:solidFill>
                <a:latin typeface="Monotype Corsiva" pitchFamily="66" charset="0"/>
              </a:rPr>
              <a:t>Παραδείγματος χάρη, σημαντικός θεατρικός άγγλος συγγραφέας υπήρξε ο Ουίλιαμ Σαίξπηρ θεατρικός συγγραφέας του οποίου τα έργα ήταν, είναι και θα είναι ανεπανάληπτα. Η αξία των αριστουργημάτων αυτών παραμένει και θα συνεχίσει να παραμένει αναλλοίωτη όσα χρόνια και όσοι αιώνες κι αν περάσουν.</a:t>
            </a:r>
            <a:endParaRPr lang="el-GR" b="1" dirty="0">
              <a:solidFill>
                <a:srgbClr val="C00000"/>
              </a:solidFill>
              <a:latin typeface="Monotype Corsiva"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imagesCAVBYX30.jpg"/>
          <p:cNvPicPr>
            <a:picLocks noChangeAspect="1" noChangeArrowheads="1"/>
          </p:cNvPicPr>
          <p:nvPr/>
        </p:nvPicPr>
        <p:blipFill>
          <a:blip r:embed="rId3" cstate="print"/>
          <a:srcRect/>
          <a:stretch>
            <a:fillRect/>
          </a:stretch>
        </p:blipFill>
        <p:spPr bwMode="auto">
          <a:xfrm>
            <a:off x="0" y="-17698"/>
            <a:ext cx="9144000" cy="6875698"/>
          </a:xfrm>
          <a:prstGeom prst="rect">
            <a:avLst/>
          </a:prstGeom>
          <a:noFill/>
        </p:spPr>
      </p:pic>
      <p:sp>
        <p:nvSpPr>
          <p:cNvPr id="2" name="1 - Τίτλος"/>
          <p:cNvSpPr>
            <a:spLocks noGrp="1"/>
          </p:cNvSpPr>
          <p:nvPr>
            <p:ph type="title"/>
          </p:nvPr>
        </p:nvSpPr>
        <p:spPr/>
        <p:txBody>
          <a:bodyPr>
            <a:normAutofit fontScale="90000"/>
          </a:bodyPr>
          <a:lstStyle/>
          <a:p>
            <a:r>
              <a:rPr lang="el-GR" dirty="0" smtClean="0">
                <a:latin typeface="Monotype Corsiva" pitchFamily="66" charset="0"/>
              </a:rPr>
              <a:t/>
            </a:r>
            <a:br>
              <a:rPr lang="el-GR" dirty="0" smtClean="0">
                <a:latin typeface="Monotype Corsiva" pitchFamily="66" charset="0"/>
              </a:rPr>
            </a:br>
            <a:r>
              <a:rPr lang="el-GR" b="1" dirty="0" smtClean="0">
                <a:solidFill>
                  <a:srgbClr val="C00000"/>
                </a:solidFill>
                <a:latin typeface="Monotype Corsiva" pitchFamily="66" charset="0"/>
              </a:rPr>
              <a:t>ΟΥΙΛΙΑΜ ΣΑΙΞΠΗΡ</a:t>
            </a:r>
            <a:br>
              <a:rPr lang="el-GR" b="1" dirty="0" smtClean="0">
                <a:solidFill>
                  <a:srgbClr val="C00000"/>
                </a:solidFill>
                <a:latin typeface="Monotype Corsiva" pitchFamily="66" charset="0"/>
              </a:rPr>
            </a:br>
            <a:endParaRPr lang="el-GR" b="1" dirty="0">
              <a:solidFill>
                <a:srgbClr val="C00000"/>
              </a:solidFill>
              <a:latin typeface="Monotype Corsiva" pitchFamily="66" charset="0"/>
            </a:endParaRPr>
          </a:p>
        </p:txBody>
      </p:sp>
      <p:sp>
        <p:nvSpPr>
          <p:cNvPr id="3" name="2 - Θέση περιεχομένου"/>
          <p:cNvSpPr>
            <a:spLocks noGrp="1"/>
          </p:cNvSpPr>
          <p:nvPr>
            <p:ph sz="quarter" idx="1"/>
          </p:nvPr>
        </p:nvSpPr>
        <p:spPr/>
        <p:txBody>
          <a:bodyPr/>
          <a:lstStyle/>
          <a:p>
            <a:pPr>
              <a:buNone/>
            </a:pPr>
            <a:r>
              <a:rPr lang="el-GR" b="1" dirty="0" smtClean="0">
                <a:solidFill>
                  <a:srgbClr val="C00000"/>
                </a:solidFill>
                <a:latin typeface="Monotype Corsiva" pitchFamily="66" charset="0"/>
              </a:rPr>
              <a:t>Ο σπουδαίος αυτός άγγλος ποιητής γεννήθηκε τον Απρίλιο του 1564(η ακριβής ημερομηνία παραμένει μέχρι σήμερα άγνωστη), στο χωριό Στράτφορντ και απεβίωσε στις 23 Απριλίου το 1616. Ευρέως, θεωρείται  ο σημαντικότερος συγγραφέας της αγγλικής γλώσσας και παγκοσμίως ένας από τους σπουδαιότερους δραματουργούς.</a:t>
            </a:r>
            <a:endParaRPr lang="el-GR" b="1" dirty="0">
              <a:solidFill>
                <a:srgbClr val="C00000"/>
              </a:solidFill>
              <a:latin typeface="Monotype Corsiva"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untitled.png"/>
          <p:cNvPicPr>
            <a:picLocks noChangeAspect="1" noChangeArrowheads="1"/>
          </p:cNvPicPr>
          <p:nvPr/>
        </p:nvPicPr>
        <p:blipFill>
          <a:blip r:embed="rId3" cstate="print"/>
          <a:srcRect/>
          <a:stretch>
            <a:fillRect/>
          </a:stretch>
        </p:blipFill>
        <p:spPr bwMode="auto">
          <a:xfrm>
            <a:off x="0" y="-22204"/>
            <a:ext cx="9144000" cy="6880204"/>
          </a:xfrm>
          <a:prstGeom prst="rect">
            <a:avLst/>
          </a:prstGeom>
          <a:noFill/>
        </p:spPr>
      </p:pic>
      <p:sp>
        <p:nvSpPr>
          <p:cNvPr id="2" name="1 - Τίτλος"/>
          <p:cNvSpPr>
            <a:spLocks noGrp="1"/>
          </p:cNvSpPr>
          <p:nvPr>
            <p:ph type="title"/>
          </p:nvPr>
        </p:nvSpPr>
        <p:spPr/>
        <p:txBody>
          <a:bodyPr>
            <a:normAutofit/>
          </a:bodyPr>
          <a:lstStyle/>
          <a:p>
            <a:r>
              <a:rPr lang="el-GR" b="1" dirty="0" smtClean="0">
                <a:solidFill>
                  <a:schemeClr val="bg1"/>
                </a:solidFill>
                <a:latin typeface="Monotype Corsiva" pitchFamily="66" charset="0"/>
              </a:rPr>
              <a:t>ΤΑ ΠΡΩΤΑ ΧΡΟΝΙΑ ΤΗΣ ΖΩΗΣ ΤΟΥ</a:t>
            </a:r>
            <a:endParaRPr lang="el-GR" b="1" dirty="0">
              <a:solidFill>
                <a:schemeClr val="bg1"/>
              </a:solidFill>
              <a:latin typeface="Monotype Corsiva" pitchFamily="66" charset="0"/>
            </a:endParaRPr>
          </a:p>
        </p:txBody>
      </p:sp>
      <p:sp>
        <p:nvSpPr>
          <p:cNvPr id="3" name="2 - Θέση περιεχομένου"/>
          <p:cNvSpPr>
            <a:spLocks noGrp="1"/>
          </p:cNvSpPr>
          <p:nvPr>
            <p:ph sz="quarter" idx="1"/>
          </p:nvPr>
        </p:nvSpPr>
        <p:spPr/>
        <p:txBody>
          <a:bodyPr>
            <a:normAutofit/>
          </a:bodyPr>
          <a:lstStyle/>
          <a:p>
            <a:pPr>
              <a:buNone/>
            </a:pPr>
            <a:r>
              <a:rPr lang="el-GR" sz="2000" b="1" dirty="0" smtClean="0">
                <a:solidFill>
                  <a:schemeClr val="bg1"/>
                </a:solidFill>
                <a:latin typeface="Monotype Corsiva" pitchFamily="66" charset="0"/>
              </a:rPr>
              <a:t>Ήταν ο μεγαλύτερος επιζών γιος του Τζων Σαίξπηρ (που ήταν ένας από τους προύχοντες του χωριού) και της Μαίρης Άρντεν(κόρη ενός εύπορου γαιοκτήμονα) και ήταν το τρίτο από τα οκτώ παιδιά τους. Συνεπώς, η οικογένεια Σαίξπηρ υπήρξε μία από τις πιο εύπορες οικογένειες του χωριού.</a:t>
            </a:r>
          </a:p>
          <a:p>
            <a:pPr>
              <a:buNone/>
            </a:pPr>
            <a:r>
              <a:rPr lang="el-GR" sz="2000" b="1" dirty="0" smtClean="0">
                <a:solidFill>
                  <a:schemeClr val="bg1"/>
                </a:solidFill>
                <a:latin typeface="Monotype Corsiva" pitchFamily="66" charset="0"/>
              </a:rPr>
              <a:t>Έτσι, ανήκοντας σε μία τόσο εξέχουσα οικογένεια, ο Ουίλλιαμ έμαθε από πολύ μικρή ηλικία να γράφει και να διαβάζει. Μάλιστα, σύμφωνα με πηγές ο μικρός  Ουίλλιαμ σε ηλικία τεσσάρων ετών διορίστηκε δήμαρχος του Στράτφορντ.</a:t>
            </a:r>
            <a:r>
              <a:rPr lang="en-US" sz="2000" b="1" dirty="0" smtClean="0">
                <a:solidFill>
                  <a:schemeClr val="bg1"/>
                </a:solidFill>
                <a:latin typeface="Monotype Corsiva" pitchFamily="66" charset="0"/>
              </a:rPr>
              <a:t> </a:t>
            </a:r>
            <a:r>
              <a:rPr lang="el-GR" sz="2000" b="1" dirty="0" smtClean="0">
                <a:solidFill>
                  <a:schemeClr val="bg1"/>
                </a:solidFill>
                <a:latin typeface="Monotype Corsiva" pitchFamily="66" charset="0"/>
              </a:rPr>
              <a:t>Έχοντας μελετηρό χαρακτήρα, ο νεαρός Ουίλλιαμ, παρά το γεγονός ό,τι δεν έγραφε πολύ, διάβαζε αρκετά κατά τη διάρκεια των παιδικών του χρόνων. Ένα μεγάλο μέρος του χρόνου του, τον αξιοποιούσε μελετώντας Λατινικά και απαγγέλλοντας απ΄έξω μεγάλα αποσπάσματα από ποιήματα .Μην έχοντας το γνώση, ακόνιζε έτσι τη μνήμη του και την ομιλία του, απαραίτητα γνωρίσματα για τη μετέπειτα σταδιοδρομία του ως ηθοποιός.</a:t>
            </a:r>
            <a:endParaRPr lang="el-GR" sz="2000" b="1" dirty="0">
              <a:solidFill>
                <a:schemeClr val="bg1"/>
              </a:solidFill>
              <a:latin typeface="Monotype Corsiva"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b="1" dirty="0">
              <a:latin typeface="Monotype Corsiva" pitchFamily="66" charset="0"/>
            </a:endParaRPr>
          </a:p>
        </p:txBody>
      </p:sp>
      <p:sp>
        <p:nvSpPr>
          <p:cNvPr id="3" name="2 - Θέση περιεχομένου"/>
          <p:cNvSpPr>
            <a:spLocks noGrp="1"/>
          </p:cNvSpPr>
          <p:nvPr>
            <p:ph sz="quarter" idx="1"/>
          </p:nvPr>
        </p:nvSpPr>
        <p:spPr/>
        <p:txBody>
          <a:bodyPr>
            <a:normAutofit/>
          </a:bodyPr>
          <a:lstStyle/>
          <a:p>
            <a:pPr>
              <a:buNone/>
            </a:pPr>
            <a:endParaRPr lang="el-GR" b="1" dirty="0">
              <a:latin typeface="Monotype Corsiva" pitchFamily="66" charset="0"/>
            </a:endParaRPr>
          </a:p>
        </p:txBody>
      </p:sp>
      <p:pic>
        <p:nvPicPr>
          <p:cNvPr id="2050" name="Picture 2" descr="C:\Users\User\Desktop\k11579408.jpg"/>
          <p:cNvPicPr>
            <a:picLocks noChangeAspect="1" noChangeArrowheads="1"/>
          </p:cNvPicPr>
          <p:nvPr/>
        </p:nvPicPr>
        <p:blipFill>
          <a:blip r:embed="rId3" cstate="print"/>
          <a:srcRect/>
          <a:stretch>
            <a:fillRect/>
          </a:stretch>
        </p:blipFill>
        <p:spPr bwMode="auto">
          <a:xfrm>
            <a:off x="0" y="-25"/>
            <a:ext cx="9144000" cy="68580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295400" y="3200400"/>
            <a:ext cx="6400800" cy="3396952"/>
          </a:xfrm>
        </p:spPr>
        <p:txBody>
          <a:bodyPr>
            <a:normAutofit fontScale="32500" lnSpcReduction="20000"/>
          </a:bodyPr>
          <a:lstStyle/>
          <a:p>
            <a:pPr algn="just"/>
            <a:r>
              <a:rPr lang="el-GR" sz="6000" b="1" dirty="0" smtClean="0">
                <a:solidFill>
                  <a:schemeClr val="accent2">
                    <a:lumMod val="60000"/>
                    <a:lumOff val="40000"/>
                  </a:schemeClr>
                </a:solidFill>
                <a:latin typeface="Monotype Corsiva" pitchFamily="66" charset="0"/>
              </a:rPr>
              <a:t>Ο </a:t>
            </a:r>
            <a:r>
              <a:rPr lang="el-GR" sz="6000" b="1" dirty="0" err="1" smtClean="0">
                <a:solidFill>
                  <a:schemeClr val="accent2">
                    <a:lumMod val="60000"/>
                    <a:lumOff val="40000"/>
                  </a:schemeClr>
                </a:solidFill>
                <a:latin typeface="Monotype Corsiva" pitchFamily="66" charset="0"/>
              </a:rPr>
              <a:t>Ουίλλιαμ</a:t>
            </a:r>
            <a:r>
              <a:rPr lang="el-GR" sz="6000" b="1" dirty="0" smtClean="0">
                <a:solidFill>
                  <a:schemeClr val="accent2">
                    <a:lumMod val="60000"/>
                    <a:lumOff val="40000"/>
                  </a:schemeClr>
                </a:solidFill>
                <a:latin typeface="Monotype Corsiva" pitchFamily="66" charset="0"/>
              </a:rPr>
              <a:t> Σαίξπηρ παντρεύτηκε, αφήνοντας πίσω τη παιδική του ηλικία, την (κατά οκτώ χρόνια μεγαλύτερη του), </a:t>
            </a:r>
            <a:r>
              <a:rPr lang="el-GR" sz="6000" b="1" dirty="0" err="1" smtClean="0">
                <a:solidFill>
                  <a:schemeClr val="accent2">
                    <a:lumMod val="60000"/>
                    <a:lumOff val="40000"/>
                  </a:schemeClr>
                </a:solidFill>
                <a:latin typeface="Monotype Corsiva" pitchFamily="66" charset="0"/>
              </a:rPr>
              <a:t>Ανν</a:t>
            </a:r>
            <a:r>
              <a:rPr lang="el-GR" sz="6000" b="1" dirty="0" smtClean="0">
                <a:solidFill>
                  <a:schemeClr val="accent2">
                    <a:lumMod val="60000"/>
                    <a:lumOff val="40000"/>
                  </a:schemeClr>
                </a:solidFill>
                <a:latin typeface="Monotype Corsiva" pitchFamily="66" charset="0"/>
              </a:rPr>
              <a:t> </a:t>
            </a:r>
            <a:r>
              <a:rPr lang="el-GR" sz="6000" b="1" dirty="0" err="1" smtClean="0">
                <a:solidFill>
                  <a:schemeClr val="accent2">
                    <a:lumMod val="60000"/>
                    <a:lumOff val="40000"/>
                  </a:schemeClr>
                </a:solidFill>
                <a:latin typeface="Monotype Corsiva" pitchFamily="66" charset="0"/>
              </a:rPr>
              <a:t>Χάθαγουεϊ</a:t>
            </a:r>
            <a:r>
              <a:rPr lang="el-GR" sz="6000" b="1" dirty="0" smtClean="0">
                <a:solidFill>
                  <a:schemeClr val="accent2">
                    <a:lumMod val="60000"/>
                    <a:lumOff val="40000"/>
                  </a:schemeClr>
                </a:solidFill>
                <a:latin typeface="Monotype Corsiva" pitchFamily="66" charset="0"/>
              </a:rPr>
              <a:t>. Έξι μήνες αργότερα, απέκτησαν μία κόρη τη </a:t>
            </a:r>
            <a:r>
              <a:rPr lang="el-GR" sz="6000" b="1" dirty="0" err="1" smtClean="0">
                <a:solidFill>
                  <a:schemeClr val="accent2">
                    <a:lumMod val="60000"/>
                    <a:lumOff val="40000"/>
                  </a:schemeClr>
                </a:solidFill>
                <a:latin typeface="Monotype Corsiva" pitchFamily="66" charset="0"/>
              </a:rPr>
              <a:t>Σουζάνα</a:t>
            </a:r>
            <a:r>
              <a:rPr lang="el-GR" sz="6000" b="1" dirty="0" smtClean="0">
                <a:solidFill>
                  <a:schemeClr val="accent2">
                    <a:lumMod val="60000"/>
                    <a:lumOff val="40000"/>
                  </a:schemeClr>
                </a:solidFill>
                <a:latin typeface="Monotype Corsiva" pitchFamily="66" charset="0"/>
              </a:rPr>
              <a:t>, η οποία βαπτίστηκε στις 26 Μαΐου (1583). Ύστερα από δύο χρόνια, (συγκεκριμένα στις 2 Φεβρουαρίου του 1585) πραγματοποιήθηκε η βάπτιση των δίδυμων παιδιών τους, του </a:t>
            </a:r>
            <a:r>
              <a:rPr lang="el-GR" sz="6000" b="1" dirty="0" err="1" smtClean="0">
                <a:solidFill>
                  <a:schemeClr val="accent2">
                    <a:lumMod val="60000"/>
                    <a:lumOff val="40000"/>
                  </a:schemeClr>
                </a:solidFill>
                <a:latin typeface="Monotype Corsiva" pitchFamily="66" charset="0"/>
              </a:rPr>
              <a:t>Χάμνετ</a:t>
            </a:r>
            <a:r>
              <a:rPr lang="el-GR" sz="6000" b="1" dirty="0" smtClean="0">
                <a:solidFill>
                  <a:schemeClr val="accent2">
                    <a:lumMod val="60000"/>
                    <a:lumOff val="40000"/>
                  </a:schemeClr>
                </a:solidFill>
                <a:latin typeface="Monotype Corsiva" pitchFamily="66" charset="0"/>
              </a:rPr>
              <a:t> και της </a:t>
            </a:r>
            <a:r>
              <a:rPr lang="el-GR" sz="6000" b="1" dirty="0" err="1" smtClean="0">
                <a:solidFill>
                  <a:schemeClr val="accent2">
                    <a:lumMod val="60000"/>
                    <a:lumOff val="40000"/>
                  </a:schemeClr>
                </a:solidFill>
                <a:latin typeface="Monotype Corsiva" pitchFamily="66" charset="0"/>
              </a:rPr>
              <a:t>Τζούντιθ</a:t>
            </a:r>
            <a:r>
              <a:rPr lang="el-GR" sz="6000" b="1" dirty="0" smtClean="0">
                <a:solidFill>
                  <a:schemeClr val="accent2">
                    <a:lumMod val="60000"/>
                    <a:lumOff val="40000"/>
                  </a:schemeClr>
                </a:solidFill>
                <a:latin typeface="Monotype Corsiva" pitchFamily="66" charset="0"/>
              </a:rPr>
              <a:t>. Μετά τη γέννηση των διδύμων, παρατηρούνται ελάχιστα ιστορικά ίχνη του </a:t>
            </a:r>
            <a:r>
              <a:rPr lang="el-GR" sz="6000" b="1" dirty="0" err="1" smtClean="0">
                <a:solidFill>
                  <a:schemeClr val="accent2">
                    <a:lumMod val="60000"/>
                    <a:lumOff val="40000"/>
                  </a:schemeClr>
                </a:solidFill>
                <a:latin typeface="Monotype Corsiva" pitchFamily="66" charset="0"/>
              </a:rPr>
              <a:t>Ουίλλιαμ</a:t>
            </a:r>
            <a:r>
              <a:rPr lang="el-GR" sz="6000" b="1" dirty="0" smtClean="0">
                <a:solidFill>
                  <a:schemeClr val="accent2">
                    <a:lumMod val="60000"/>
                    <a:lumOff val="40000"/>
                  </a:schemeClr>
                </a:solidFill>
                <a:latin typeface="Monotype Corsiva" pitchFamily="66" charset="0"/>
              </a:rPr>
              <a:t> Σαίξπηρ (</a:t>
            </a:r>
            <a:r>
              <a:rPr lang="el-GR" sz="6000" b="1" dirty="0" err="1" smtClean="0">
                <a:solidFill>
                  <a:schemeClr val="accent2">
                    <a:lumMod val="60000"/>
                    <a:lumOff val="40000"/>
                  </a:schemeClr>
                </a:solidFill>
                <a:latin typeface="Monotype Corsiva" pitchFamily="66" charset="0"/>
              </a:rPr>
              <a:t>εώς</a:t>
            </a:r>
            <a:r>
              <a:rPr lang="el-GR" sz="6000" b="1" dirty="0" smtClean="0">
                <a:solidFill>
                  <a:schemeClr val="accent2">
                    <a:lumMod val="60000"/>
                    <a:lumOff val="40000"/>
                  </a:schemeClr>
                </a:solidFill>
                <a:latin typeface="Monotype Corsiva" pitchFamily="66" charset="0"/>
              </a:rPr>
              <a:t> το 1582).</a:t>
            </a:r>
          </a:p>
          <a:p>
            <a:pPr algn="just"/>
            <a:r>
              <a:rPr lang="el-GR" sz="6000" b="1" dirty="0" smtClean="0">
                <a:solidFill>
                  <a:schemeClr val="accent2">
                    <a:lumMod val="60000"/>
                    <a:lumOff val="40000"/>
                  </a:schemeClr>
                </a:solidFill>
                <a:latin typeface="Monotype Corsiva" pitchFamily="66" charset="0"/>
              </a:rPr>
              <a:t>Το πότε άρχισε να γράφει ο Σαίξπηρ παραμένει άγνωστο. Σύμφωνα με αναφορές της εποχής και αρχεία παραστάσεων, κάποια από τα έργα του είχαν ανέβει στη Λονδρέζικη σκηνή από το 1592. Οι βιογράφοι θεωρούν ότι η καριέρα του πρέπει να άρχισε από τα μέσα της δεκαετίας του 1580. Όταν ο βασιλιάς</a:t>
            </a:r>
            <a:endParaRPr lang="el-GR" sz="6000" dirty="0">
              <a:solidFill>
                <a:schemeClr val="accent2">
                  <a:lumMod val="60000"/>
                  <a:lumOff val="40000"/>
                </a:schemeClr>
              </a:solidFill>
            </a:endParaRPr>
          </a:p>
        </p:txBody>
      </p:sp>
      <p:sp>
        <p:nvSpPr>
          <p:cNvPr id="2" name="1 - Τίτλος"/>
          <p:cNvSpPr>
            <a:spLocks noGrp="1"/>
          </p:cNvSpPr>
          <p:nvPr>
            <p:ph type="ctrTitle"/>
          </p:nvPr>
        </p:nvSpPr>
        <p:spPr/>
        <p:txBody>
          <a:bodyPr/>
          <a:lstStyle/>
          <a:p>
            <a:r>
              <a:rPr lang="el-GR" b="1" dirty="0" smtClean="0">
                <a:latin typeface="Monotype Corsiva" pitchFamily="66" charset="0"/>
              </a:rPr>
              <a:t>ΕΝΗΛΙΚΙΩΣΗ-ΓΑΜΟΣ-ΚΑΡΙΕΡΑ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esktop\untitled.png"/>
          <p:cNvPicPr>
            <a:picLocks noChangeAspect="1" noChangeArrowheads="1"/>
          </p:cNvPicPr>
          <p:nvPr/>
        </p:nvPicPr>
        <p:blipFill>
          <a:blip r:embed="rId3" cstate="print"/>
          <a:srcRect/>
          <a:stretch>
            <a:fillRect/>
          </a:stretch>
        </p:blipFill>
        <p:spPr bwMode="auto">
          <a:xfrm>
            <a:off x="0" y="-63898"/>
            <a:ext cx="9144000" cy="6921898"/>
          </a:xfrm>
          <a:prstGeom prst="rect">
            <a:avLst/>
          </a:prstGeom>
          <a:noFill/>
        </p:spPr>
      </p:pic>
      <p:sp>
        <p:nvSpPr>
          <p:cNvPr id="2" name="1 - Τίτλος"/>
          <p:cNvSpPr>
            <a:spLocks noGrp="1"/>
          </p:cNvSpPr>
          <p:nvPr>
            <p:ph type="title"/>
          </p:nvPr>
        </p:nvSpPr>
        <p:spPr/>
        <p:txBody>
          <a:bodyPr/>
          <a:lstStyle/>
          <a:p>
            <a:r>
              <a:rPr lang="el-GR" b="1" dirty="0" smtClean="0">
                <a:solidFill>
                  <a:schemeClr val="bg1"/>
                </a:solidFill>
                <a:latin typeface="Monotype Corsiva" pitchFamily="66" charset="0"/>
              </a:rPr>
              <a:t>Ο ΘΑΝΑΤΟΣ ΤΟΥ</a:t>
            </a:r>
            <a:endParaRPr lang="el-GR" b="1" dirty="0">
              <a:solidFill>
                <a:schemeClr val="bg1"/>
              </a:solidFill>
              <a:latin typeface="Monotype Corsiva" pitchFamily="66" charset="0"/>
            </a:endParaRPr>
          </a:p>
        </p:txBody>
      </p:sp>
      <p:sp>
        <p:nvSpPr>
          <p:cNvPr id="3" name="2 - Θέση περιεχομένου"/>
          <p:cNvSpPr>
            <a:spLocks noGrp="1"/>
          </p:cNvSpPr>
          <p:nvPr>
            <p:ph sz="quarter" idx="1"/>
          </p:nvPr>
        </p:nvSpPr>
        <p:spPr>
          <a:xfrm>
            <a:off x="428596" y="1714488"/>
            <a:ext cx="8229600" cy="4525963"/>
          </a:xfrm>
        </p:spPr>
        <p:txBody>
          <a:bodyPr>
            <a:normAutofit fontScale="70000" lnSpcReduction="20000"/>
          </a:bodyPr>
          <a:lstStyle/>
          <a:p>
            <a:pPr>
              <a:buNone/>
            </a:pPr>
            <a:r>
              <a:rPr lang="el-GR" b="1" dirty="0" smtClean="0">
                <a:solidFill>
                  <a:schemeClr val="bg1"/>
                </a:solidFill>
                <a:latin typeface="Monotype Corsiva" pitchFamily="66" charset="0"/>
              </a:rPr>
              <a:t>Μετά το 1606, ο Ουίλλιαμ έγραψε λίγα έργα.</a:t>
            </a:r>
          </a:p>
          <a:p>
            <a:pPr>
              <a:buNone/>
            </a:pPr>
            <a:r>
              <a:rPr lang="el-GR" b="1" dirty="0" smtClean="0">
                <a:solidFill>
                  <a:schemeClr val="bg1"/>
                </a:solidFill>
                <a:latin typeface="Monotype Corsiva" pitchFamily="66" charset="0"/>
              </a:rPr>
              <a:t>Απεβίωσε στις 23 Απρίλιου το 1614, αφήνοντας πίσω την σύζυγο του και τις δύο κόρες του. Στην διαθήκη, το μεγαλύτερο μέρος της περιουσίας του, το άφησε στην μεγαλύτερη του, την Σουζάνα. Η κηδεία έγινε δύο μέρες μετά τον θάνατο του. Στον τάφο του τοποθετήθηκε το κατόπιν δικής του επιθυμίας μία επιγραφή χαραγμένη στην πέτρινη πλάκα.</a:t>
            </a:r>
          </a:p>
          <a:p>
            <a:pPr>
              <a:buNone/>
            </a:pPr>
            <a:r>
              <a:rPr lang="el-GR" b="1" dirty="0" smtClean="0">
                <a:solidFill>
                  <a:schemeClr val="bg1"/>
                </a:solidFill>
                <a:latin typeface="Monotype Corsiva" pitchFamily="66" charset="0"/>
              </a:rPr>
              <a:t>Η επιγραφή, περιέχει μία κατάρα, ενάντια στην μετακίνηση των οστών του. Η επιγραφή έλεγε</a:t>
            </a:r>
            <a:r>
              <a:rPr lang="el-GR" b="1" dirty="0" smtClean="0">
                <a:solidFill>
                  <a:schemeClr val="bg1"/>
                </a:solidFill>
              </a:rPr>
              <a:t>:</a:t>
            </a:r>
            <a:r>
              <a:rPr lang="en-US" b="1" dirty="0" smtClean="0">
                <a:solidFill>
                  <a:schemeClr val="bg1"/>
                </a:solidFill>
                <a:latin typeface="Monotype Corsiva" pitchFamily="66" charset="0"/>
              </a:rPr>
              <a:t> </a:t>
            </a:r>
            <a:r>
              <a:rPr lang="en-US" sz="4000" b="1" dirty="0" smtClean="0">
                <a:solidFill>
                  <a:schemeClr val="bg1"/>
                </a:solidFill>
                <a:latin typeface="Batang" pitchFamily="18" charset="-127"/>
                <a:ea typeface="Batang" pitchFamily="18" charset="-127"/>
              </a:rPr>
              <a:t>Good frend for Iesvs sake forbeare, To digg the dvst encloased heare. Blaste ve man vt spares thes stones, And cvrst be he vt moves my bones.</a:t>
            </a:r>
          </a:p>
          <a:p>
            <a:pPr>
              <a:buNone/>
            </a:pPr>
            <a:r>
              <a:rPr lang="el-GR" b="1" dirty="0" smtClean="0">
                <a:solidFill>
                  <a:schemeClr val="bg1"/>
                </a:solidFill>
                <a:latin typeface="Monotype Corsiva" pitchFamily="66" charset="0"/>
              </a:rPr>
              <a:t>Που σημαίνει: Καλέ φίλε, στο όνομα του Θεού συγκρατήσου, Από το να σκάψεις τη σκόνη που εσωκλείεται εδώ. </a:t>
            </a:r>
            <a:r>
              <a:rPr lang="el-GR" b="1" dirty="0" smtClean="0">
                <a:solidFill>
                  <a:schemeClr val="bg1"/>
                </a:solidFill>
                <a:latin typeface="Batang" pitchFamily="18" charset="-127"/>
                <a:ea typeface="Batang" pitchFamily="18" charset="-127"/>
              </a:rPr>
              <a:t>Ευλογημένος ας είναι όποιος ήσυχες αφήσει αυτές τις πέτρες, Και καταραμένος ας είναι όποιος μετακινήσει τα κόκαλα μου.</a:t>
            </a:r>
            <a:endParaRPr lang="en-US" b="1" dirty="0" smtClean="0">
              <a:solidFill>
                <a:schemeClr val="bg1"/>
              </a:solidFill>
              <a:latin typeface="Batang" pitchFamily="18" charset="-127"/>
              <a:ea typeface="Batang" pitchFamily="18" charset="-127"/>
            </a:endParaRPr>
          </a:p>
          <a:p>
            <a:pPr>
              <a:buNone/>
            </a:pPr>
            <a:endParaRPr lang="el-GR" dirty="0">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331</TotalTime>
  <Words>1160</Words>
  <Application>Microsoft Office PowerPoint</Application>
  <PresentationFormat>Προβολή στην οθόνη (4:3)</PresentationFormat>
  <Paragraphs>42</Paragraphs>
  <Slides>12</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Δικαιοσύνη</vt:lpstr>
      <vt:lpstr>ΑΝΑΓΕΝΝΗΣΗ</vt:lpstr>
      <vt:lpstr>ΑΝΑΓΕΝΝΗΣΗ</vt:lpstr>
      <vt:lpstr>ΑΝΑΓΕΝΝΗΣΗ</vt:lpstr>
      <vt:lpstr>ΣΥΓΓΡΑΦΕΙΣ</vt:lpstr>
      <vt:lpstr> ΟΥΙΛΙΑΜ ΣΑΙΞΠΗΡ </vt:lpstr>
      <vt:lpstr>ΤΑ ΠΡΩΤΑ ΧΡΟΝΙΑ ΤΗΣ ΖΩΗΣ ΤΟΥ</vt:lpstr>
      <vt:lpstr>Διαφάνεια 7</vt:lpstr>
      <vt:lpstr>ΕΝΗΛΙΚΙΩΣΗ-ΓΑΜΟΣ-ΚΑΡΙΕΡΑ</vt:lpstr>
      <vt:lpstr>Ο ΘΑΝΑΤΟΣ ΤΟΥ</vt:lpstr>
      <vt:lpstr>ΕΡΓΑ </vt:lpstr>
      <vt:lpstr>Διαφάνεια 11</vt:lpstr>
      <vt:lpstr>ΠΑΠΑΓΟΡΑ ΛΥΔΙΑ</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ΑΝΑΓΕΝΝΗΣΗ</dc:title>
  <dc:creator>User</dc:creator>
  <cp:lastModifiedBy>user</cp:lastModifiedBy>
  <cp:revision>39</cp:revision>
  <dcterms:created xsi:type="dcterms:W3CDTF">2013-03-30T16:49:48Z</dcterms:created>
  <dcterms:modified xsi:type="dcterms:W3CDTF">2013-04-05T21:20:30Z</dcterms:modified>
</cp:coreProperties>
</file>