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55458" autoAdjust="0"/>
  </p:normalViewPr>
  <p:slideViewPr>
    <p:cSldViewPr>
      <p:cViewPr varScale="1">
        <p:scale>
          <a:sx n="61" d="100"/>
          <a:sy n="61" d="100"/>
        </p:scale>
        <p:origin x="-72"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BB6A8A7-6D8A-4CA4-A3B3-8F5F017611E2}" type="datetimeFigureOut">
              <a:rPr lang="el-GR" smtClean="0"/>
              <a:pPr/>
              <a:t>7/4/2013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8EFA2B3-5CCC-4150-A23E-04EE341B01E2}" type="slidenum">
              <a:rPr lang="el-GR" smtClean="0"/>
              <a:pPr/>
              <a:t>‹#›</a:t>
            </a:fld>
            <a:endParaRPr lang="el-GR" dirty="0"/>
          </a:p>
        </p:txBody>
      </p:sp>
    </p:spTree>
  </p:cSld>
  <p:clrMapOvr>
    <a:masterClrMapping/>
  </p:clrMapOvr>
  <p:transition>
    <p:sndAc>
      <p:stSnd>
        <p:snd r:embed="rId1" name="click.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6A8A7-6D8A-4CA4-A3B3-8F5F017611E2}" type="datetimeFigureOut">
              <a:rPr lang="el-GR" smtClean="0"/>
              <a:pPr/>
              <a:t>7/4/2013</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FA2B3-5CCC-4150-A23E-04EE341B01E2}"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lick.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57224" y="428604"/>
            <a:ext cx="6858048" cy="523220"/>
          </a:xfrm>
          <a:prstGeom prst="rect">
            <a:avLst/>
          </a:prstGeom>
          <a:noFill/>
        </p:spPr>
        <p:txBody>
          <a:bodyPr wrap="square" rtlCol="0">
            <a:spAutoFit/>
          </a:bodyPr>
          <a:lstStyle/>
          <a:p>
            <a:pPr algn="ctr"/>
            <a:r>
              <a:rPr lang="el-GR" sz="2800" b="1" dirty="0" smtClean="0">
                <a:solidFill>
                  <a:schemeClr val="accent2">
                    <a:lumMod val="75000"/>
                  </a:schemeClr>
                </a:solidFill>
              </a:rPr>
              <a:t>Ουίλλιαμ Σαίξπηρ</a:t>
            </a:r>
            <a:endParaRPr lang="el-GR" sz="2800" b="1" dirty="0">
              <a:solidFill>
                <a:schemeClr val="accent2">
                  <a:lumMod val="75000"/>
                </a:schemeClr>
              </a:solidFill>
            </a:endParaRPr>
          </a:p>
        </p:txBody>
      </p:sp>
      <p:pic>
        <p:nvPicPr>
          <p:cNvPr id="6" name="5 - Εικόνα" descr="william shakespeare.jpg"/>
          <p:cNvPicPr>
            <a:picLocks noChangeAspect="1"/>
          </p:cNvPicPr>
          <p:nvPr/>
        </p:nvPicPr>
        <p:blipFill>
          <a:blip r:embed="rId3"/>
          <a:stretch>
            <a:fillRect/>
          </a:stretch>
        </p:blipFill>
        <p:spPr>
          <a:xfrm>
            <a:off x="2857488" y="1285860"/>
            <a:ext cx="2857500" cy="3676650"/>
          </a:xfrm>
          <a:prstGeom prst="rect">
            <a:avLst/>
          </a:prstGeom>
        </p:spPr>
      </p:pic>
    </p:spTree>
  </p:cSld>
  <p:clrMapOvr>
    <a:masterClrMapping/>
  </p:clrMapOvr>
  <p:transition>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57158" y="357166"/>
            <a:ext cx="8501122" cy="2585323"/>
          </a:xfrm>
          <a:prstGeom prst="rect">
            <a:avLst/>
          </a:prstGeom>
        </p:spPr>
        <p:txBody>
          <a:bodyPr wrap="square">
            <a:spAutoFit/>
          </a:bodyPr>
          <a:lstStyle/>
          <a:p>
            <a:pPr algn="just"/>
            <a:r>
              <a:rPr lang="el-GR" dirty="0" smtClean="0"/>
              <a:t>	Ο</a:t>
            </a:r>
            <a:r>
              <a:rPr lang="el-GR" dirty="0"/>
              <a:t> </a:t>
            </a:r>
            <a:r>
              <a:rPr lang="el-GR" b="1" dirty="0" smtClean="0"/>
              <a:t>Ουίλλιαμ Σαίξπηρ</a:t>
            </a:r>
            <a:r>
              <a:rPr lang="el-GR" b="1" dirty="0"/>
              <a:t> </a:t>
            </a:r>
            <a:r>
              <a:rPr lang="el-GR" dirty="0" smtClean="0"/>
              <a:t>ήταν</a:t>
            </a:r>
            <a:r>
              <a:rPr lang="el-GR" dirty="0"/>
              <a:t> </a:t>
            </a:r>
            <a:r>
              <a:rPr lang="el-GR" dirty="0" smtClean="0"/>
              <a:t>Άγγλος ποιητής </a:t>
            </a:r>
            <a:r>
              <a:rPr lang="el-GR" dirty="0"/>
              <a:t> και </a:t>
            </a:r>
            <a:r>
              <a:rPr lang="el-GR" dirty="0" smtClean="0"/>
              <a:t>θεατρικός</a:t>
            </a:r>
            <a:r>
              <a:rPr lang="el-GR" dirty="0"/>
              <a:t> συγγραφέας. Θεωρείται ευρέως ως ο σημαντικότερος συγγραφέας που έγραψε στην αγγλική γλώσσα και ένας από τους σημαντικότερους δραματουργούς </a:t>
            </a:r>
            <a:r>
              <a:rPr lang="el-GR" dirty="0" smtClean="0"/>
              <a:t>παγκοσμίως. </a:t>
            </a:r>
            <a:r>
              <a:rPr lang="el-GR" dirty="0"/>
              <a:t>Συχνά αποκαλείται εθνικός ποιητής της Αγγλίας και "Βάρδος του Έιβον</a:t>
            </a:r>
            <a:r>
              <a:rPr lang="el-GR" dirty="0" smtClean="0"/>
              <a:t>". </a:t>
            </a:r>
            <a:r>
              <a:rPr lang="el-GR" dirty="0"/>
              <a:t>Τα σωζόμενα έργα του, συμπεριλαμβανομένων και ορισμένων συνεργασιών, αποτελούνται από περίπου 38 θεατρικά </a:t>
            </a:r>
            <a:r>
              <a:rPr lang="el-GR" dirty="0" smtClean="0"/>
              <a:t>έργα, </a:t>
            </a:r>
            <a:r>
              <a:rPr lang="el-GR" dirty="0"/>
              <a:t>154 σονέτα, δύο μεγάλα αφηγηματικά ποιήματα και πολλά άλλα ποιήματα. Τα έργα του έχουν μεταφραστεί στις περισσότερες γλώσσες του κόσμου και ερμηνεύονται περισσότερο συχνά από τα έργα οποιουδήποτε άλλου θεατρικού </a:t>
            </a:r>
            <a:r>
              <a:rPr lang="el-GR" dirty="0" smtClean="0"/>
              <a:t>συγγραφέα.</a:t>
            </a:r>
            <a:endParaRPr lang="el-GR" dirty="0"/>
          </a:p>
        </p:txBody>
      </p:sp>
      <p:sp>
        <p:nvSpPr>
          <p:cNvPr id="5" name="4 - Ορθογώνιο"/>
          <p:cNvSpPr/>
          <p:nvPr/>
        </p:nvSpPr>
        <p:spPr>
          <a:xfrm>
            <a:off x="428596" y="3000371"/>
            <a:ext cx="8215370" cy="3139321"/>
          </a:xfrm>
          <a:prstGeom prst="rect">
            <a:avLst/>
          </a:prstGeom>
        </p:spPr>
        <p:txBody>
          <a:bodyPr wrap="square">
            <a:spAutoFit/>
          </a:bodyPr>
          <a:lstStyle/>
          <a:p>
            <a:pPr algn="just"/>
            <a:r>
              <a:rPr lang="el-GR" dirty="0"/>
              <a:t>	</a:t>
            </a:r>
            <a:r>
              <a:rPr lang="el-GR" dirty="0" smtClean="0"/>
              <a:t>Δεν </a:t>
            </a:r>
            <a:r>
              <a:rPr lang="el-GR" dirty="0"/>
              <a:t>έχουν σωθεί παρά λίγες καταγραφές για την ιδιωτική ζωή του Σαίξπηρ και έχουν σημειωθεί σημαντικές εικασίες για ζητήματα όπως η εξωτερική του εμφάνιση, η σεξουαλικότητά του, οι θρησκευτικές του πεποιθήσεις και κατά πόσον τα έργα που του αποδίδονται είναι γραμμένα από </a:t>
            </a:r>
            <a:r>
              <a:rPr lang="el-GR" dirty="0" smtClean="0"/>
              <a:t>άλλους.</a:t>
            </a:r>
            <a:endParaRPr lang="el-GR" dirty="0"/>
          </a:p>
          <a:p>
            <a:pPr algn="just"/>
            <a:r>
              <a:rPr lang="el-GR" dirty="0"/>
              <a:t>Ο Σαίξπηρ έγραψε τα περισσότερα από τα γνωστά έργα του μεταξύ του </a:t>
            </a:r>
            <a:r>
              <a:rPr lang="el-GR" dirty="0" smtClean="0"/>
              <a:t>1589 και </a:t>
            </a:r>
            <a:r>
              <a:rPr lang="el-GR" dirty="0"/>
              <a:t>του </a:t>
            </a:r>
            <a:r>
              <a:rPr lang="el-GR" dirty="0" smtClean="0"/>
              <a:t>1613</a:t>
            </a:r>
            <a:r>
              <a:rPr lang="el-GR" dirty="0"/>
              <a:t> και κατάφερε να χειριστεί με απόλυτη δεξιοτεχνία τόσο </a:t>
            </a:r>
            <a:r>
              <a:rPr lang="el-GR" dirty="0" smtClean="0"/>
              <a:t>την κωμωδία όσο </a:t>
            </a:r>
            <a:r>
              <a:rPr lang="el-GR" dirty="0"/>
              <a:t>και το </a:t>
            </a:r>
            <a:r>
              <a:rPr lang="el-GR" dirty="0" smtClean="0"/>
              <a:t>δράμα</a:t>
            </a:r>
            <a:r>
              <a:rPr lang="el-GR" dirty="0"/>
              <a:t> και την </a:t>
            </a:r>
            <a:r>
              <a:rPr lang="el-GR" dirty="0" smtClean="0"/>
              <a:t>τραγωδία. </a:t>
            </a:r>
            <a:r>
              <a:rPr lang="el-GR" dirty="0"/>
              <a:t>Τα έργα του διαπνέονται από μία βαθειά κατανόηση της ανθρώπινης φύσης και παραμένουν επίκαιρα. Η επίδρασή του, ειδικότερα στην αγγλική λογοτεχνία, θεωρείται τεράστια. </a:t>
            </a:r>
            <a:r>
              <a:rPr lang="el-GR" dirty="0" smtClean="0"/>
              <a:t>Οι Ρομαντικοί</a:t>
            </a:r>
            <a:r>
              <a:rPr lang="el-GR" dirty="0"/>
              <a:t> αναγνώρισαν την ιδιοφυία του και οι Βικτωριανοί τον λάτρεψαν κατά τρόπο που ο Τζορτζ </a:t>
            </a:r>
            <a:r>
              <a:rPr lang="el-GR" dirty="0" smtClean="0"/>
              <a:t>Μπέρναρντ Σω αποκάλεσε </a:t>
            </a:r>
            <a:r>
              <a:rPr lang="el-GR" dirty="0"/>
              <a:t>"βαρδολατρεία</a:t>
            </a:r>
            <a:r>
              <a:rPr lang="el-GR" dirty="0" smtClean="0"/>
              <a:t>".</a:t>
            </a:r>
            <a:endParaRPr lang="el-GR" dirty="0"/>
          </a:p>
        </p:txBody>
      </p:sp>
    </p:spTree>
  </p:cSld>
  <p:clrMapOvr>
    <a:masterClrMapping/>
  </p:clrMapOvr>
  <p:transition>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4)">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428596" y="571480"/>
            <a:ext cx="8358246" cy="2308324"/>
          </a:xfrm>
          <a:prstGeom prst="rect">
            <a:avLst/>
          </a:prstGeom>
        </p:spPr>
        <p:txBody>
          <a:bodyPr wrap="square">
            <a:spAutoFit/>
          </a:bodyPr>
          <a:lstStyle/>
          <a:p>
            <a:pPr algn="just"/>
            <a:r>
              <a:rPr lang="el-GR" dirty="0" smtClean="0"/>
              <a:t>	</a:t>
            </a:r>
          </a:p>
          <a:p>
            <a:pPr algn="just"/>
            <a:r>
              <a:rPr lang="el-GR" dirty="0" smtClean="0"/>
              <a:t>	Ο </a:t>
            </a:r>
            <a:r>
              <a:rPr lang="el-GR" dirty="0"/>
              <a:t>Σαίξπηρ γεννήθηκε στο χωριό </a:t>
            </a:r>
            <a:r>
              <a:rPr lang="el-GR" dirty="0" smtClean="0"/>
              <a:t>Στράτφορντ-απόν-Έιβον (ή </a:t>
            </a:r>
            <a:r>
              <a:rPr lang="el-GR" dirty="0"/>
              <a:t>απλά Στράτφορντ) το 1564. Η ακριβής ημερομηνία γέννησης παραμένει έως σήμερα άγνωστη. Η μόνη γνωστή πληροφορία που υπάρχει σχετικά είναι πως η βάπτισή του έγινε στις 26 Απριλίου, όπως καταγράφεται στα μητρώα εκκλησίας του Στράτφορντ. Επιπλέον, είναι γνωστό πως την εποχή εκείνη η τελετή της βάφτισης γινόταν λίγες μόνο ημέρες μετά τη γέννηση. Παραδοσιακά έχει επικρατήσει να θεωρείται ως ημερομηνία γέννησης του Σαίξπηρ η 23η Απριλίου, ημέρα του Αγίου </a:t>
            </a:r>
            <a:r>
              <a:rPr lang="el-GR" dirty="0" smtClean="0"/>
              <a:t>Γεωργίου.</a:t>
            </a:r>
            <a:endParaRPr lang="el-GR" dirty="0"/>
          </a:p>
        </p:txBody>
      </p:sp>
      <p:sp>
        <p:nvSpPr>
          <p:cNvPr id="5" name="4 - Ορθογώνιο"/>
          <p:cNvSpPr/>
          <p:nvPr/>
        </p:nvSpPr>
        <p:spPr>
          <a:xfrm>
            <a:off x="285720" y="2714620"/>
            <a:ext cx="8429684" cy="3693319"/>
          </a:xfrm>
          <a:prstGeom prst="rect">
            <a:avLst/>
          </a:prstGeom>
        </p:spPr>
        <p:txBody>
          <a:bodyPr wrap="square">
            <a:spAutoFit/>
          </a:bodyPr>
          <a:lstStyle/>
          <a:p>
            <a:pPr algn="just"/>
            <a:r>
              <a:rPr lang="el-GR" dirty="0" smtClean="0"/>
              <a:t>	</a:t>
            </a:r>
          </a:p>
          <a:p>
            <a:pPr algn="just"/>
            <a:r>
              <a:rPr lang="el-GR" dirty="0"/>
              <a:t>	</a:t>
            </a:r>
            <a:r>
              <a:rPr lang="el-GR" dirty="0" smtClean="0"/>
              <a:t>Ο </a:t>
            </a:r>
            <a:r>
              <a:rPr lang="el-GR" dirty="0"/>
              <a:t>Ουίλλιαμ Σαίξπηρ ήταν το τρίτο από τα οκτώ παιδιά και ο μεγαλύτερος επιζών γιος του Τζων Σαίξπηρ και της Μαίρης </a:t>
            </a:r>
            <a:r>
              <a:rPr lang="el-GR" dirty="0" smtClean="0"/>
              <a:t>Άρντεν. </a:t>
            </a:r>
            <a:r>
              <a:rPr lang="el-GR" dirty="0"/>
              <a:t>Η Μαίρη </a:t>
            </a:r>
            <a:r>
              <a:rPr lang="el-GR" dirty="0" smtClean="0"/>
              <a:t>Άρντεν </a:t>
            </a:r>
            <a:r>
              <a:rPr lang="el-GR" dirty="0"/>
              <a:t>ήταν κόρη ενός εύπορου γαιοκτήμονα και ο Τζων Σαίξπηρ ήταν ένας από τους προύχοντες του </a:t>
            </a:r>
            <a:r>
              <a:rPr lang="el-GR" dirty="0" smtClean="0"/>
              <a:t>χωριού. </a:t>
            </a:r>
            <a:r>
              <a:rPr lang="el-GR" dirty="0"/>
              <a:t>Ο Τζων Σαίξπηρ ανήκε επίσης στο σωματείο των κατασκευαστών γαντιών αλλά συμμετείχε και σ' άλλες επιχειρήσεις, όπως στο εμπόριο δερμάτων. Είχε πολιτικές γνωριμίες και αρκετές φορές διορίστηκε σε ανώτερες θέσεις. Για ένα διάστημα μάλιστα, όταν ο Ουίλλιαμ ήταν 4 ετών, υπήρξε δήμαρχος του Στράτφορντ.</a:t>
            </a:r>
          </a:p>
          <a:p>
            <a:pPr algn="just"/>
            <a:r>
              <a:rPr lang="el-GR" dirty="0"/>
              <a:t>Σαν μέλος λοιπόν μίας τόσο εξέχουσας οικογένειας ο Ουίλλιαμ Σαίξπηρ έμαθε από πολύ μικρός να γράφει και να διαβάζει. Αν και δεν έχουν σωθεί παρουσιολόγια εκείνης της περιόδου, οι περισσότεροι βιογράφοι συμφωνούν ότι ο Σαίξπηρ πιθανότατα εκπαιδεύτηκε στο Νέο Σχολείο του </a:t>
            </a:r>
            <a:r>
              <a:rPr lang="el-GR" dirty="0" smtClean="0"/>
              <a:t>Στράτφορντ, </a:t>
            </a:r>
            <a:r>
              <a:rPr lang="el-GR" dirty="0"/>
              <a:t>το οποίο ιδρύθηκε το 1553 από το βασιλιά Εδουάρδο ΣΤ'.</a:t>
            </a:r>
          </a:p>
        </p:txBody>
      </p:sp>
      <p:sp>
        <p:nvSpPr>
          <p:cNvPr id="6" name="5 - TextBox"/>
          <p:cNvSpPr txBox="1"/>
          <p:nvPr/>
        </p:nvSpPr>
        <p:spPr>
          <a:xfrm>
            <a:off x="2786050" y="285728"/>
            <a:ext cx="3071834" cy="584775"/>
          </a:xfrm>
          <a:prstGeom prst="rect">
            <a:avLst/>
          </a:prstGeom>
          <a:noFill/>
        </p:spPr>
        <p:txBody>
          <a:bodyPr wrap="square" rtlCol="0">
            <a:spAutoFit/>
          </a:bodyPr>
          <a:lstStyle/>
          <a:p>
            <a:pPr algn="ctr"/>
            <a:r>
              <a:rPr lang="el-GR" sz="3200" b="1" dirty="0" smtClean="0">
                <a:solidFill>
                  <a:schemeClr val="accent2">
                    <a:lumMod val="75000"/>
                  </a:schemeClr>
                </a:solidFill>
              </a:rPr>
              <a:t>Βιογραφία</a:t>
            </a:r>
            <a:endParaRPr lang="el-GR" sz="3200" b="1" dirty="0">
              <a:solidFill>
                <a:schemeClr val="accent2">
                  <a:lumMod val="75000"/>
                </a:schemeClr>
              </a:solidFill>
            </a:endParaRPr>
          </a:p>
        </p:txBody>
      </p:sp>
    </p:spTree>
  </p:cSld>
  <p:clrMapOvr>
    <a:masterClrMapping/>
  </p:clrMapOvr>
  <p:transition>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0" fill="hold"/>
                                        <p:tgtEl>
                                          <p:spTgt spid="4"/>
                                        </p:tgtEl>
                                        <p:attrNameLst>
                                          <p:attrName>ppt_w</p:attrName>
                                        </p:attrNameLst>
                                      </p:cBhvr>
                                      <p:tavLst>
                                        <p:tav tm="0" fmla="#ppt_w*sin(2.5*pi*$)">
                                          <p:val>
                                            <p:fltVal val="0"/>
                                          </p:val>
                                        </p:tav>
                                        <p:tav tm="100000">
                                          <p:val>
                                            <p:fltVal val="1"/>
                                          </p:val>
                                        </p:tav>
                                      </p:tavLst>
                                    </p:anim>
                                    <p:anim calcmode="lin" valueType="num">
                                      <p:cBhvr>
                                        <p:cTn id="19"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randombar(horizont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57158" y="500042"/>
            <a:ext cx="8786842" cy="7785617"/>
          </a:xfrm>
          <a:prstGeom prst="rect">
            <a:avLst/>
          </a:prstGeom>
        </p:spPr>
        <p:txBody>
          <a:bodyPr wrap="square">
            <a:spAutoFit/>
          </a:bodyPr>
          <a:lstStyle/>
          <a:p>
            <a:r>
              <a:rPr lang="el-GR" b="1" dirty="0" smtClean="0"/>
              <a:t>1590-1: </a:t>
            </a:r>
            <a:r>
              <a:rPr lang="el-GR" dirty="0" smtClean="0"/>
              <a:t>ΕΡΡΙΚΟΣ Ο ΣΤ, Μέρος 20</a:t>
            </a:r>
          </a:p>
          <a:p>
            <a:r>
              <a:rPr lang="el-GR" dirty="0" smtClean="0"/>
              <a:t>               ΕΡΡΙΚΟΣ Ο ΣΤ, Μέρος 30</a:t>
            </a:r>
          </a:p>
          <a:p>
            <a:r>
              <a:rPr lang="el-GR" b="1" dirty="0" smtClean="0"/>
              <a:t>1591-2: </a:t>
            </a:r>
            <a:r>
              <a:rPr lang="el-GR" dirty="0" smtClean="0"/>
              <a:t>ΕΡΡΙΚΟΣ Ο ΣΤ, Μέρος 1ο</a:t>
            </a:r>
          </a:p>
          <a:p>
            <a:r>
              <a:rPr lang="el-GR" b="1" dirty="0" smtClean="0"/>
              <a:t>1592-3: </a:t>
            </a:r>
            <a:r>
              <a:rPr lang="el-GR" dirty="0" smtClean="0"/>
              <a:t>ΡΙΧΑΡ∆ΟΣ Ο Γ'</a:t>
            </a:r>
          </a:p>
          <a:p>
            <a:r>
              <a:rPr lang="el-GR" dirty="0" smtClean="0"/>
              <a:t>               Η ΚΩΜΩ∆ΙΑ ΤΩΝ ΑΛΘΩΝ</a:t>
            </a:r>
          </a:p>
          <a:p>
            <a:r>
              <a:rPr lang="el-GR" b="1" dirty="0" smtClean="0"/>
              <a:t>1593-4: </a:t>
            </a:r>
            <a:r>
              <a:rPr lang="el-GR" dirty="0" smtClean="0"/>
              <a:t>ΤΙΤΟΣ ΑΝ∆ΡΟΝΙΚΟΣ</a:t>
            </a:r>
          </a:p>
          <a:p>
            <a:r>
              <a:rPr lang="el-GR" dirty="0" smtClean="0"/>
              <a:t>               ΤΟ ΗΜΕΡΩΜΑ ΤΗΣ ΣΤΡΙΓΓΛΑΣ</a:t>
            </a:r>
          </a:p>
          <a:p>
            <a:r>
              <a:rPr lang="el-GR" b="1" dirty="0" smtClean="0"/>
              <a:t>1593: </a:t>
            </a:r>
            <a:r>
              <a:rPr lang="el-GR" dirty="0" smtClean="0"/>
              <a:t>ΑΦΡΟ∆ΙΤΗ ΚΑΙ Α∆ΩΝΙΣ</a:t>
            </a:r>
          </a:p>
          <a:p>
            <a:r>
              <a:rPr lang="el-GR" b="1" dirty="0" smtClean="0"/>
              <a:t>1594</a:t>
            </a:r>
            <a:r>
              <a:rPr lang="el-GR" dirty="0" smtClean="0"/>
              <a:t>: Η ΑΡΠΑΓΗ ΤΗΣ ΛΟΥΚΡΗΤΙΑΣ</a:t>
            </a:r>
          </a:p>
          <a:p>
            <a:r>
              <a:rPr lang="el-GR" b="1" dirty="0" smtClean="0"/>
              <a:t>1594-5: </a:t>
            </a:r>
            <a:r>
              <a:rPr lang="el-GR" dirty="0" smtClean="0"/>
              <a:t>∆ΥΟ ΑΡΧΟΝΤΕΣ ΑΠΟ ΤΗ </a:t>
            </a:r>
          </a:p>
          <a:p>
            <a:r>
              <a:rPr lang="el-GR" dirty="0"/>
              <a:t> </a:t>
            </a:r>
            <a:r>
              <a:rPr lang="el-GR" dirty="0" smtClean="0"/>
              <a:t>              ΒΕΡΟΝΑ,</a:t>
            </a:r>
          </a:p>
          <a:p>
            <a:r>
              <a:rPr lang="el-GR" dirty="0" smtClean="0"/>
              <a:t>               ΑΓΑΠΗΣ ΑΓΩΝΑΣ ΑΓΟΝΟΣ</a:t>
            </a:r>
          </a:p>
          <a:p>
            <a:r>
              <a:rPr lang="el-GR" b="1" dirty="0" smtClean="0"/>
              <a:t>1595-6</a:t>
            </a:r>
            <a:r>
              <a:rPr lang="el-GR" dirty="0" smtClean="0"/>
              <a:t>: ΡΩΜΑΙΟΣ ΚΑΙ ΙΟΥΛΙΕΤΤΑ,</a:t>
            </a:r>
          </a:p>
          <a:p>
            <a:r>
              <a:rPr lang="el-GR" dirty="0" smtClean="0"/>
              <a:t>               ΡΙΧΑΡ∆ΟΣ Ο Β‘,</a:t>
            </a:r>
          </a:p>
          <a:p>
            <a:r>
              <a:rPr lang="el-GR" dirty="0" smtClean="0"/>
              <a:t>              ΟΝΕΙΡΟ ΘΕΡΙΝΗΣ ΝΥΚΤΟΣ</a:t>
            </a:r>
          </a:p>
          <a:p>
            <a:r>
              <a:rPr lang="el-GR" b="1" dirty="0" smtClean="0"/>
              <a:t>1596-7</a:t>
            </a:r>
            <a:r>
              <a:rPr lang="el-GR" dirty="0" smtClean="0"/>
              <a:t>: ΒΑΣΙΛΕΥΣ ΙΩΑΝΝΗΣ,</a:t>
            </a:r>
          </a:p>
          <a:p>
            <a:r>
              <a:rPr lang="el-GR" dirty="0" smtClean="0"/>
              <a:t>              Ο ΕΜΠΟΡΟΣ ΤΗΣ ΒΕΝΕΤΙΑΣ</a:t>
            </a:r>
          </a:p>
          <a:p>
            <a:r>
              <a:rPr lang="el-GR" b="1" dirty="0" smtClean="0"/>
              <a:t>1597-8</a:t>
            </a:r>
            <a:r>
              <a:rPr lang="el-GR" dirty="0" smtClean="0"/>
              <a:t>: ΕΡΡΙΚΟΣ Ο ∆', Μέρος 1</a:t>
            </a:r>
            <a:r>
              <a:rPr lang="el-GR" baseline="30000" dirty="0" smtClean="0"/>
              <a:t>ο</a:t>
            </a:r>
            <a:r>
              <a:rPr lang="el-GR" dirty="0" smtClean="0"/>
              <a:t>,</a:t>
            </a:r>
          </a:p>
          <a:p>
            <a:r>
              <a:rPr lang="el-GR" dirty="0" smtClean="0"/>
              <a:t>               ΕΡΡΙΚΟΣ Ο ∆', Μέρος 2ο</a:t>
            </a:r>
          </a:p>
          <a:p>
            <a:r>
              <a:rPr lang="el-GR" b="1" dirty="0" smtClean="0"/>
              <a:t>1598-9: </a:t>
            </a:r>
            <a:r>
              <a:rPr lang="el-GR" dirty="0" smtClean="0"/>
              <a:t>ΠΟΛΥ ΚΑΚΟ ΓΙΑ ΤΟ ΤΙΠΟΤΑ,</a:t>
            </a:r>
          </a:p>
          <a:p>
            <a:r>
              <a:rPr lang="el-GR" dirty="0" smtClean="0"/>
              <a:t>               ΕΡΡΙΚΟΣ Ο Ε‘,</a:t>
            </a:r>
          </a:p>
          <a:p>
            <a:r>
              <a:rPr lang="el-GR" dirty="0" smtClean="0"/>
              <a:t>               ΟΙ ΕΥΘΥΜΕΣ ΚΥΡΑ∆ΕΣ </a:t>
            </a:r>
          </a:p>
          <a:p>
            <a:r>
              <a:rPr lang="el-GR" dirty="0"/>
              <a:t> </a:t>
            </a:r>
            <a:r>
              <a:rPr lang="el-GR" dirty="0" smtClean="0"/>
              <a:t>              ΤΟΥ ΟΥΙΝ∆ΣΟΡ</a:t>
            </a:r>
          </a:p>
          <a:p>
            <a:endParaRPr lang="el-GR" dirty="0" smtClean="0"/>
          </a:p>
          <a:p>
            <a:endParaRPr lang="el-GR" dirty="0" smtClean="0"/>
          </a:p>
          <a:p>
            <a:endParaRPr lang="el-GR" dirty="0"/>
          </a:p>
          <a:p>
            <a:endParaRPr lang="el-GR" dirty="0" smtClean="0"/>
          </a:p>
        </p:txBody>
      </p:sp>
      <p:sp>
        <p:nvSpPr>
          <p:cNvPr id="5" name="4 - Ορθογώνιο"/>
          <p:cNvSpPr/>
          <p:nvPr/>
        </p:nvSpPr>
        <p:spPr>
          <a:xfrm>
            <a:off x="4214810" y="1142984"/>
            <a:ext cx="4429156" cy="5221189"/>
          </a:xfrm>
          <a:prstGeom prst="rect">
            <a:avLst/>
          </a:prstGeom>
        </p:spPr>
        <p:txBody>
          <a:bodyPr wrap="square">
            <a:spAutoFit/>
          </a:bodyPr>
          <a:lstStyle/>
          <a:p>
            <a:r>
              <a:rPr lang="el-GR" dirty="0" smtClean="0"/>
              <a:t>                  </a:t>
            </a:r>
          </a:p>
          <a:p>
            <a:r>
              <a:rPr lang="el-GR" b="1" dirty="0" smtClean="0"/>
              <a:t>1600-1</a:t>
            </a:r>
            <a:r>
              <a:rPr lang="el-GR" dirty="0" smtClean="0"/>
              <a:t>: ΑΜΛΕΤ</a:t>
            </a:r>
          </a:p>
          <a:p>
            <a:r>
              <a:rPr lang="el-GR" b="1" dirty="0" smtClean="0"/>
              <a:t>1601-2</a:t>
            </a:r>
            <a:r>
              <a:rPr lang="el-GR" dirty="0" smtClean="0"/>
              <a:t>: ΤΡΩΪΛΟΣ ΚΑΙ ΧΡΥΣΗΙ∆Α</a:t>
            </a:r>
          </a:p>
          <a:p>
            <a:r>
              <a:rPr lang="el-GR" b="1" dirty="0" smtClean="0"/>
              <a:t>1602-3</a:t>
            </a:r>
            <a:r>
              <a:rPr lang="el-GR" dirty="0" smtClean="0"/>
              <a:t>: ΤΕΛΟΣ ΚΑΛΟ, ΟΛΑ ΚΑΛΑ</a:t>
            </a:r>
          </a:p>
          <a:p>
            <a:r>
              <a:rPr lang="el-GR" b="1" dirty="0" smtClean="0"/>
              <a:t>1604-5</a:t>
            </a:r>
            <a:r>
              <a:rPr lang="el-GR" dirty="0" smtClean="0"/>
              <a:t>: ΜΕ ΤΟ Ι∆ΙΟ ΜΕΤΡΟ,</a:t>
            </a:r>
          </a:p>
          <a:p>
            <a:r>
              <a:rPr lang="el-GR" dirty="0" smtClean="0"/>
              <a:t>               ΟΘΕΛΛΟΣ</a:t>
            </a:r>
          </a:p>
          <a:p>
            <a:r>
              <a:rPr lang="el-GR" b="1" dirty="0" smtClean="0"/>
              <a:t>1605-6</a:t>
            </a:r>
            <a:r>
              <a:rPr lang="el-GR" dirty="0" smtClean="0"/>
              <a:t>: ΜΑΚΒΕΘ,</a:t>
            </a:r>
          </a:p>
          <a:p>
            <a:r>
              <a:rPr lang="el-GR" dirty="0" smtClean="0"/>
              <a:t>               ΒΑΣΙΛΙΑΣ ΛΗΡ</a:t>
            </a:r>
          </a:p>
          <a:p>
            <a:r>
              <a:rPr lang="el-GR" b="1" dirty="0" smtClean="0"/>
              <a:t>1606-7</a:t>
            </a:r>
            <a:r>
              <a:rPr lang="el-GR" dirty="0" smtClean="0"/>
              <a:t>: ΑΝΤΩΝΙΟΣ ΚΑΙ ΚΛΕΟΠΑΤΡΑ,</a:t>
            </a:r>
          </a:p>
          <a:p>
            <a:r>
              <a:rPr lang="el-GR" dirty="0" smtClean="0"/>
              <a:t>               ΤΙΜΩΝ Ο ΑΘΗΝΑΙΟΣ</a:t>
            </a:r>
          </a:p>
          <a:p>
            <a:r>
              <a:rPr lang="el-GR" b="1" dirty="0" smtClean="0"/>
              <a:t>1607-8</a:t>
            </a:r>
            <a:r>
              <a:rPr lang="el-GR" dirty="0" smtClean="0"/>
              <a:t>: ΚΟΡΙΟΛΑΝΟΣ</a:t>
            </a:r>
          </a:p>
          <a:p>
            <a:r>
              <a:rPr lang="el-GR" b="1" dirty="0" smtClean="0"/>
              <a:t>1608-9</a:t>
            </a:r>
            <a:r>
              <a:rPr lang="el-GR" dirty="0" smtClean="0"/>
              <a:t>: ΠΕΡΙΚΛΗΣ</a:t>
            </a:r>
          </a:p>
          <a:p>
            <a:r>
              <a:rPr lang="el-GR" b="1" dirty="0" smtClean="0"/>
              <a:t>1609</a:t>
            </a:r>
            <a:r>
              <a:rPr lang="el-GR" dirty="0" smtClean="0"/>
              <a:t>: ΤΑ ΣΟΝΕΤΑ</a:t>
            </a:r>
          </a:p>
          <a:p>
            <a:r>
              <a:rPr lang="el-GR" b="1" dirty="0" smtClean="0"/>
              <a:t>1609-10</a:t>
            </a:r>
            <a:r>
              <a:rPr lang="el-GR" dirty="0" smtClean="0"/>
              <a:t>: ΚΥΜΒΕΛΙΝΟΣ</a:t>
            </a:r>
          </a:p>
          <a:p>
            <a:r>
              <a:rPr lang="el-GR" b="1" dirty="0" smtClean="0"/>
              <a:t>1610-11</a:t>
            </a:r>
            <a:r>
              <a:rPr lang="el-GR" dirty="0" smtClean="0"/>
              <a:t>: ΧΕΙΜΩΝΙΑΤΙΚΟ ΠΑΡΑΜΥΘΙ</a:t>
            </a:r>
          </a:p>
          <a:p>
            <a:r>
              <a:rPr lang="el-GR" b="1" dirty="0" smtClean="0"/>
              <a:t>1611-12</a:t>
            </a:r>
            <a:r>
              <a:rPr lang="el-GR" dirty="0" smtClean="0"/>
              <a:t>: Η ΤΡΙΚΥΜΙΑ</a:t>
            </a:r>
          </a:p>
          <a:p>
            <a:r>
              <a:rPr lang="el-GR" b="1" dirty="0" smtClean="0"/>
              <a:t>1612-13</a:t>
            </a:r>
            <a:r>
              <a:rPr lang="el-GR" dirty="0" smtClean="0"/>
              <a:t>: ΕΡΡΙΚΟΣ Ο Η‘,</a:t>
            </a:r>
          </a:p>
          <a:p>
            <a:r>
              <a:rPr lang="el-GR" dirty="0" smtClean="0"/>
              <a:t>                ΟΙ ∆ΥΟ ΣΥΓΓΕΝΕΙΣ ΑΡΧΟΝΤΕΣ</a:t>
            </a:r>
            <a:endParaRPr lang="el-GR" dirty="0"/>
          </a:p>
        </p:txBody>
      </p:sp>
      <p:sp>
        <p:nvSpPr>
          <p:cNvPr id="6" name="5 - Ορθογώνιο"/>
          <p:cNvSpPr/>
          <p:nvPr/>
        </p:nvSpPr>
        <p:spPr>
          <a:xfrm>
            <a:off x="4143372" y="571480"/>
            <a:ext cx="4572032" cy="923330"/>
          </a:xfrm>
          <a:prstGeom prst="rect">
            <a:avLst/>
          </a:prstGeom>
        </p:spPr>
        <p:txBody>
          <a:bodyPr wrap="square">
            <a:spAutoFit/>
          </a:bodyPr>
          <a:lstStyle/>
          <a:p>
            <a:r>
              <a:rPr lang="el-GR" b="1" dirty="0" smtClean="0"/>
              <a:t>1599-60</a:t>
            </a:r>
            <a:r>
              <a:rPr lang="el-GR" dirty="0" smtClean="0"/>
              <a:t>: ΙΟΥΛΙΟΣ ΚΑΙΣΑΡ,</a:t>
            </a:r>
          </a:p>
          <a:p>
            <a:r>
              <a:rPr lang="el-GR" dirty="0" smtClean="0"/>
              <a:t>                 ΕΤΣΙ ΕΙΝΑΙ ΑΝ ΕΤΣΙ ΝΟΜΙΖΕΤΕ,                                        	</a:t>
            </a:r>
          </a:p>
        </p:txBody>
      </p:sp>
      <p:sp>
        <p:nvSpPr>
          <p:cNvPr id="9" name="8 - Ορθογώνιο"/>
          <p:cNvSpPr/>
          <p:nvPr/>
        </p:nvSpPr>
        <p:spPr>
          <a:xfrm>
            <a:off x="5072066" y="1142984"/>
            <a:ext cx="1863395" cy="369332"/>
          </a:xfrm>
          <a:prstGeom prst="rect">
            <a:avLst/>
          </a:prstGeom>
        </p:spPr>
        <p:txBody>
          <a:bodyPr wrap="square">
            <a:spAutoFit/>
          </a:bodyPr>
          <a:lstStyle/>
          <a:p>
            <a:r>
              <a:rPr lang="el-GR" dirty="0" smtClean="0"/>
              <a:t>∆Ω∆ΕΚΑΤΗ ΝΥΧΤΑ</a:t>
            </a:r>
            <a:endParaRPr lang="el-GR" dirty="0"/>
          </a:p>
        </p:txBody>
      </p:sp>
      <p:sp>
        <p:nvSpPr>
          <p:cNvPr id="10" name="9 - TextBox"/>
          <p:cNvSpPr txBox="1"/>
          <p:nvPr/>
        </p:nvSpPr>
        <p:spPr>
          <a:xfrm>
            <a:off x="2857488" y="0"/>
            <a:ext cx="3071834" cy="523220"/>
          </a:xfrm>
          <a:prstGeom prst="rect">
            <a:avLst/>
          </a:prstGeom>
          <a:noFill/>
        </p:spPr>
        <p:txBody>
          <a:bodyPr wrap="square" rtlCol="0">
            <a:spAutoFit/>
          </a:bodyPr>
          <a:lstStyle/>
          <a:p>
            <a:pPr algn="ctr"/>
            <a:r>
              <a:rPr lang="el-GR" sz="2800" b="1" dirty="0" smtClean="0">
                <a:solidFill>
                  <a:schemeClr val="tx2">
                    <a:lumMod val="50000"/>
                  </a:schemeClr>
                </a:solidFill>
              </a:rPr>
              <a:t>Τα έργα του</a:t>
            </a:r>
            <a:endParaRPr lang="el-GR" sz="2800" b="1" dirty="0">
              <a:solidFill>
                <a:schemeClr val="tx2">
                  <a:lumMod val="50000"/>
                </a:schemeClr>
              </a:solidFill>
            </a:endParaRPr>
          </a:p>
        </p:txBody>
      </p:sp>
    </p:spTree>
  </p:cSld>
  <p:clrMapOvr>
    <a:masterClrMapping/>
  </p:clrMapOvr>
  <p:transition>
    <p:sndAc>
      <p:stSnd>
        <p:snd r:embed="rId2" name="click.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o tafos tou shakespeare.jpg"/>
          <p:cNvPicPr>
            <a:picLocks noGrp="1" noChangeAspect="1"/>
          </p:cNvPicPr>
          <p:nvPr>
            <p:ph idx="1"/>
          </p:nvPr>
        </p:nvPicPr>
        <p:blipFill>
          <a:blip r:embed="rId3"/>
          <a:stretch>
            <a:fillRect/>
          </a:stretch>
        </p:blipFill>
        <p:spPr>
          <a:xfrm>
            <a:off x="5143504" y="1071546"/>
            <a:ext cx="3214710" cy="2500330"/>
          </a:xfrm>
        </p:spPr>
      </p:pic>
      <p:sp>
        <p:nvSpPr>
          <p:cNvPr id="5" name="4 - TextBox"/>
          <p:cNvSpPr txBox="1"/>
          <p:nvPr/>
        </p:nvSpPr>
        <p:spPr>
          <a:xfrm>
            <a:off x="5500694" y="214290"/>
            <a:ext cx="2714644" cy="830997"/>
          </a:xfrm>
          <a:prstGeom prst="rect">
            <a:avLst/>
          </a:prstGeom>
          <a:noFill/>
        </p:spPr>
        <p:txBody>
          <a:bodyPr wrap="square" rtlCol="0">
            <a:spAutoFit/>
          </a:bodyPr>
          <a:lstStyle/>
          <a:p>
            <a:pPr algn="ctr"/>
            <a:r>
              <a:rPr lang="el-GR" sz="2400" b="1" dirty="0" smtClean="0">
                <a:solidFill>
                  <a:schemeClr val="accent2">
                    <a:lumMod val="75000"/>
                  </a:schemeClr>
                </a:solidFill>
              </a:rPr>
              <a:t>Ο τάφος του Σαίξπηρ</a:t>
            </a:r>
            <a:endParaRPr lang="el-GR" sz="2400" b="1" dirty="0">
              <a:solidFill>
                <a:schemeClr val="accent2">
                  <a:lumMod val="75000"/>
                </a:schemeClr>
              </a:solidFill>
            </a:endParaRPr>
          </a:p>
        </p:txBody>
      </p:sp>
      <p:pic>
        <p:nvPicPr>
          <p:cNvPr id="6" name="5 - Εικόνα" descr="i ipographi tou shakespeare.jpg"/>
          <p:cNvPicPr>
            <a:picLocks noChangeAspect="1"/>
          </p:cNvPicPr>
          <p:nvPr/>
        </p:nvPicPr>
        <p:blipFill>
          <a:blip r:embed="rId4"/>
          <a:stretch>
            <a:fillRect/>
          </a:stretch>
        </p:blipFill>
        <p:spPr>
          <a:xfrm>
            <a:off x="2500298" y="4786322"/>
            <a:ext cx="4000528" cy="928694"/>
          </a:xfrm>
          <a:prstGeom prst="rect">
            <a:avLst/>
          </a:prstGeom>
        </p:spPr>
      </p:pic>
      <p:sp>
        <p:nvSpPr>
          <p:cNvPr id="7" name="6 - TextBox"/>
          <p:cNvSpPr txBox="1"/>
          <p:nvPr/>
        </p:nvSpPr>
        <p:spPr>
          <a:xfrm>
            <a:off x="2928926" y="3929066"/>
            <a:ext cx="3143272" cy="830997"/>
          </a:xfrm>
          <a:prstGeom prst="rect">
            <a:avLst/>
          </a:prstGeom>
          <a:noFill/>
        </p:spPr>
        <p:txBody>
          <a:bodyPr wrap="square" rtlCol="0">
            <a:spAutoFit/>
          </a:bodyPr>
          <a:lstStyle/>
          <a:p>
            <a:pPr algn="ctr"/>
            <a:r>
              <a:rPr lang="el-GR" sz="2400" b="1" dirty="0" smtClean="0">
                <a:solidFill>
                  <a:schemeClr val="accent2">
                    <a:lumMod val="75000"/>
                  </a:schemeClr>
                </a:solidFill>
              </a:rPr>
              <a:t>Η υπογραφή του Σαίξπηρ</a:t>
            </a:r>
            <a:endParaRPr lang="el-GR" sz="2400" b="1" dirty="0">
              <a:solidFill>
                <a:schemeClr val="accent2">
                  <a:lumMod val="75000"/>
                </a:schemeClr>
              </a:solidFill>
            </a:endParaRPr>
          </a:p>
        </p:txBody>
      </p:sp>
      <p:pic>
        <p:nvPicPr>
          <p:cNvPr id="8" name="7 - Εικόνα" descr="romaios kai  ioulieta.jpg"/>
          <p:cNvPicPr>
            <a:picLocks noChangeAspect="1"/>
          </p:cNvPicPr>
          <p:nvPr/>
        </p:nvPicPr>
        <p:blipFill>
          <a:blip r:embed="rId5"/>
          <a:stretch>
            <a:fillRect/>
          </a:stretch>
        </p:blipFill>
        <p:spPr>
          <a:xfrm>
            <a:off x="928662" y="1142984"/>
            <a:ext cx="3000396" cy="2286016"/>
          </a:xfrm>
          <a:prstGeom prst="rect">
            <a:avLst/>
          </a:prstGeom>
        </p:spPr>
      </p:pic>
      <p:sp>
        <p:nvSpPr>
          <p:cNvPr id="9" name="8 - TextBox"/>
          <p:cNvSpPr txBox="1"/>
          <p:nvPr/>
        </p:nvSpPr>
        <p:spPr>
          <a:xfrm>
            <a:off x="500034" y="214290"/>
            <a:ext cx="3643338" cy="830997"/>
          </a:xfrm>
          <a:prstGeom prst="rect">
            <a:avLst/>
          </a:prstGeom>
          <a:noFill/>
        </p:spPr>
        <p:txBody>
          <a:bodyPr wrap="square" rtlCol="0">
            <a:spAutoFit/>
          </a:bodyPr>
          <a:lstStyle/>
          <a:p>
            <a:pPr algn="ctr"/>
            <a:r>
              <a:rPr lang="el-GR" sz="2400" b="1" dirty="0" smtClean="0">
                <a:solidFill>
                  <a:schemeClr val="accent2">
                    <a:lumMod val="75000"/>
                  </a:schemeClr>
                </a:solidFill>
              </a:rPr>
              <a:t>Ένα από </a:t>
            </a:r>
            <a:r>
              <a:rPr lang="el-GR" sz="2400" b="1" dirty="0" smtClean="0">
                <a:solidFill>
                  <a:schemeClr val="accent2">
                    <a:lumMod val="75000"/>
                  </a:schemeClr>
                </a:solidFill>
              </a:rPr>
              <a:t>τα</a:t>
            </a:r>
            <a:r>
              <a:rPr lang="en-US" sz="2400" b="1" dirty="0" smtClean="0">
                <a:solidFill>
                  <a:schemeClr val="accent2">
                    <a:lumMod val="75000"/>
                  </a:schemeClr>
                </a:solidFill>
              </a:rPr>
              <a:t> </a:t>
            </a:r>
            <a:r>
              <a:rPr lang="el-GR" sz="2400" b="1" dirty="0" smtClean="0">
                <a:solidFill>
                  <a:schemeClr val="accent2">
                    <a:lumMod val="75000"/>
                  </a:schemeClr>
                </a:solidFill>
              </a:rPr>
              <a:t>σπουδαιότερα </a:t>
            </a:r>
            <a:r>
              <a:rPr lang="el-GR" sz="2400" b="1" dirty="0" smtClean="0">
                <a:solidFill>
                  <a:schemeClr val="accent2">
                    <a:lumMod val="75000"/>
                  </a:schemeClr>
                </a:solidFill>
              </a:rPr>
              <a:t>έργα του  Σαίξπηρ</a:t>
            </a:r>
            <a:endParaRPr lang="el-GR" sz="2400" b="1" dirty="0">
              <a:solidFill>
                <a:schemeClr val="accent2">
                  <a:lumMod val="75000"/>
                </a:schemeClr>
              </a:solidFill>
            </a:endParaRPr>
          </a:p>
        </p:txBody>
      </p:sp>
    </p:spTree>
  </p:cSld>
  <p:clrMapOvr>
    <a:masterClrMapping/>
  </p:clrMapOvr>
  <p:transition>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plus(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Scale>
                                      <p:cBhvr>
                                        <p:cTn id="12"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8"/>
                                        </p:tgtEl>
                                        <p:attrNameLst>
                                          <p:attrName>ppt_x</p:attrName>
                                          <p:attrName>ppt_y</p:attrName>
                                        </p:attrNameLst>
                                      </p:cBhvr>
                                    </p:animMotion>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1"/>
                                          </p:val>
                                        </p:tav>
                                        <p:tav tm="100000">
                                          <p:val>
                                            <p:strVal val="#ppt_x"/>
                                          </p:val>
                                        </p:tav>
                                      </p:tavLst>
                                    </p:anim>
                                    <p:anim calcmode="lin" valueType="num">
                                      <p:cBhvr>
                                        <p:cTn id="21"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3"/>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to="" calcmode="lin" valueType="num">
                                      <p:cBhvr>
                                        <p:cTn id="33" dur="1" fill="hold"/>
                                        <p:tgtEl>
                                          <p:spTgt spid="7"/>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58" presetClass="entr" presetSubtype="0" accel="100000"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500" fill="hold"/>
                                        <p:tgtEl>
                                          <p:spTgt spid="6"/>
                                        </p:tgtEl>
                                        <p:attrNameLst>
                                          <p:attrName>ppt_w</p:attrName>
                                        </p:attrNameLst>
                                      </p:cBhvr>
                                      <p:tavLst>
                                        <p:tav tm="0">
                                          <p:val>
                                            <p:strVal val="#ppt_w*2.5"/>
                                          </p:val>
                                        </p:tav>
                                        <p:tav tm="100000">
                                          <p:val>
                                            <p:strVal val="#ppt_w"/>
                                          </p:val>
                                        </p:tav>
                                      </p:tavLst>
                                    </p:anim>
                                    <p:anim calcmode="lin" valueType="num">
                                      <p:cBhvr>
                                        <p:cTn id="39" dur="500" fill="hold"/>
                                        <p:tgtEl>
                                          <p:spTgt spid="6"/>
                                        </p:tgtEl>
                                        <p:attrNameLst>
                                          <p:attrName>ppt_h</p:attrName>
                                        </p:attrNameLst>
                                      </p:cBhvr>
                                      <p:tavLst>
                                        <p:tav tm="0">
                                          <p:val>
                                            <p:strVal val="#ppt_h*0.01"/>
                                          </p:val>
                                        </p:tav>
                                        <p:tav tm="100000">
                                          <p:val>
                                            <p:strVal val="#ppt_h"/>
                                          </p:val>
                                        </p:tav>
                                      </p:tavLst>
                                    </p:anim>
                                    <p:anim calcmode="lin" valueType="num">
                                      <p:cBhvr>
                                        <p:cTn id="40" dur="500" fill="hold"/>
                                        <p:tgtEl>
                                          <p:spTgt spid="6"/>
                                        </p:tgtEl>
                                        <p:attrNameLst>
                                          <p:attrName>ppt_x</p:attrName>
                                        </p:attrNameLst>
                                      </p:cBhvr>
                                      <p:tavLst>
                                        <p:tav tm="0">
                                          <p:val>
                                            <p:strVal val="#ppt_x"/>
                                          </p:val>
                                        </p:tav>
                                        <p:tav tm="100000">
                                          <p:val>
                                            <p:strVal val="#ppt_x"/>
                                          </p:val>
                                        </p:tav>
                                      </p:tavLst>
                                    </p:anim>
                                    <p:anim calcmode="lin" valueType="num">
                                      <p:cBhvr>
                                        <p:cTn id="41" dur="500" fill="hold"/>
                                        <p:tgtEl>
                                          <p:spTgt spid="6"/>
                                        </p:tgtEl>
                                        <p:attrNameLst>
                                          <p:attrName>ppt_y</p:attrName>
                                        </p:attrNameLst>
                                      </p:cBhvr>
                                      <p:tavLst>
                                        <p:tav tm="0">
                                          <p:val>
                                            <p:strVal val="#ppt_h+1"/>
                                          </p:val>
                                        </p:tav>
                                        <p:tav tm="100000">
                                          <p:val>
                                            <p:strVal val="#ppt_y"/>
                                          </p:val>
                                        </p:tav>
                                      </p:tavLst>
                                    </p:anim>
                                    <p:animEffect transition="in" filter="fade">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214546" y="2000240"/>
            <a:ext cx="4643470" cy="1569660"/>
          </a:xfrm>
          <a:prstGeom prst="rect">
            <a:avLst/>
          </a:prstGeom>
          <a:noFill/>
        </p:spPr>
        <p:txBody>
          <a:bodyPr wrap="square" rtlCol="0">
            <a:spAutoFit/>
          </a:bodyPr>
          <a:lstStyle/>
          <a:p>
            <a:pPr algn="ctr"/>
            <a:r>
              <a:rPr lang="el-GR" sz="9600" b="1" dirty="0" smtClean="0">
                <a:solidFill>
                  <a:schemeClr val="accent6">
                    <a:lumMod val="75000"/>
                  </a:schemeClr>
                </a:solidFill>
              </a:rPr>
              <a:t>Τέλος</a:t>
            </a:r>
            <a:r>
              <a:rPr lang="el-GR" sz="4800" b="1" dirty="0" smtClean="0">
                <a:solidFill>
                  <a:schemeClr val="accent6">
                    <a:lumMod val="75000"/>
                  </a:schemeClr>
                </a:solidFill>
              </a:rPr>
              <a:t>  </a:t>
            </a:r>
            <a:endParaRPr lang="el-GR" sz="4800" b="1" dirty="0">
              <a:solidFill>
                <a:schemeClr val="accent6">
                  <a:lumMod val="75000"/>
                </a:schemeClr>
              </a:solidFill>
            </a:endParaRPr>
          </a:p>
        </p:txBody>
      </p:sp>
      <p:sp>
        <p:nvSpPr>
          <p:cNvPr id="5" name="4 - TextBox"/>
          <p:cNvSpPr txBox="1"/>
          <p:nvPr/>
        </p:nvSpPr>
        <p:spPr>
          <a:xfrm>
            <a:off x="6786578" y="6072206"/>
            <a:ext cx="2143140" cy="400110"/>
          </a:xfrm>
          <a:prstGeom prst="rect">
            <a:avLst/>
          </a:prstGeom>
          <a:noFill/>
        </p:spPr>
        <p:txBody>
          <a:bodyPr wrap="square" rtlCol="0">
            <a:spAutoFit/>
          </a:bodyPr>
          <a:lstStyle/>
          <a:p>
            <a:r>
              <a:rPr lang="el-GR" sz="2000" b="1" u="sng" dirty="0" smtClean="0">
                <a:solidFill>
                  <a:schemeClr val="accent1">
                    <a:lumMod val="50000"/>
                  </a:schemeClr>
                </a:solidFill>
              </a:rPr>
              <a:t>Γιάννης Βαγγελός </a:t>
            </a:r>
            <a:endParaRPr lang="el-GR" sz="2000" b="1" u="sng" dirty="0">
              <a:solidFill>
                <a:schemeClr val="accent1">
                  <a:lumMod val="50000"/>
                </a:schemeClr>
              </a:solidFill>
            </a:endParaRPr>
          </a:p>
        </p:txBody>
      </p:sp>
    </p:spTree>
  </p:cSld>
  <p:clrMapOvr>
    <a:masterClrMapping/>
  </p:clrMapOvr>
  <p:transition>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265</Words>
  <Application>Microsoft Office PowerPoint</Application>
  <PresentationFormat>Προβολή στην οθόνη (4:3)</PresentationFormat>
  <Paragraphs>62</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Διαφάνεια 1</vt:lpstr>
      <vt:lpstr>Διαφάνεια 2</vt:lpstr>
      <vt:lpstr>Διαφάνεια 3</vt:lpstr>
      <vt:lpstr>Διαφάνεια 4</vt:lpstr>
      <vt:lpstr>Διαφάνεια 5</vt:lpstr>
      <vt:lpstr>Διαφάνεια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c:creator>
  <cp:lastModifiedBy>*</cp:lastModifiedBy>
  <cp:revision>17</cp:revision>
  <dcterms:created xsi:type="dcterms:W3CDTF">2013-04-07T08:18:12Z</dcterms:created>
  <dcterms:modified xsi:type="dcterms:W3CDTF">2013-04-07T13:17:55Z</dcterms:modified>
</cp:coreProperties>
</file>