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8" r:id="rId3"/>
    <p:sldId id="257"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441" autoAdjust="0"/>
    <p:restoredTop sz="94660"/>
  </p:normalViewPr>
  <p:slideViewPr>
    <p:cSldViewPr>
      <p:cViewPr varScale="1">
        <p:scale>
          <a:sx n="69" d="100"/>
          <a:sy n="69" d="100"/>
        </p:scale>
        <p:origin x="-139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5A5CFB-F0FE-4D97-83F8-24EE9D9FEA9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l-GR"/>
        </a:p>
      </dgm:t>
    </dgm:pt>
    <dgm:pt modelId="{5A012EFC-C024-4A67-A73B-544870D7C317}">
      <dgm:prSet/>
      <dgm:spPr/>
      <dgm:t>
        <a:bodyPr/>
        <a:lstStyle/>
        <a:p>
          <a:pPr rtl="0"/>
          <a:r>
            <a:rPr lang="el-GR" dirty="0" smtClean="0">
              <a:latin typeface="Monotype Corsiva" pitchFamily="66" charset="0"/>
            </a:rPr>
            <a:t>Η αξία των βιβλίων δεν θα αλλοιωθεί ποτέ, όσα χρόνια και αν περάσουν. Οποιοδήποτε βιβλίο είναι θησαυρός. Βέβαια στις μέρες μας ελάχιστοι άνθρωποι </a:t>
          </a:r>
          <a:r>
            <a:rPr lang="el-GR" dirty="0" smtClean="0">
              <a:latin typeface="Monotype Corsiva" pitchFamily="66" charset="0"/>
            </a:rPr>
            <a:t> </a:t>
          </a:r>
          <a:r>
            <a:rPr lang="el-GR" dirty="0" smtClean="0">
              <a:latin typeface="Monotype Corsiva" pitchFamily="66" charset="0"/>
            </a:rPr>
            <a:t>εκτιμούν την αξία αυτή.</a:t>
          </a:r>
          <a:endParaRPr lang="el-GR" dirty="0">
            <a:latin typeface="Monotype Corsiva" pitchFamily="66" charset="0"/>
          </a:endParaRPr>
        </a:p>
      </dgm:t>
    </dgm:pt>
    <dgm:pt modelId="{97B07D92-E5F5-43A6-B337-A12D1FA911AC}" type="parTrans" cxnId="{F15EB4F2-999C-48A6-ACE9-3D76E104B7D3}">
      <dgm:prSet/>
      <dgm:spPr/>
      <dgm:t>
        <a:bodyPr/>
        <a:lstStyle/>
        <a:p>
          <a:endParaRPr lang="el-GR"/>
        </a:p>
      </dgm:t>
    </dgm:pt>
    <dgm:pt modelId="{0E7A11AC-5FDE-4538-AD2A-0409524F1016}" type="sibTrans" cxnId="{F15EB4F2-999C-48A6-ACE9-3D76E104B7D3}">
      <dgm:prSet/>
      <dgm:spPr/>
      <dgm:t>
        <a:bodyPr/>
        <a:lstStyle/>
        <a:p>
          <a:endParaRPr lang="el-GR"/>
        </a:p>
      </dgm:t>
    </dgm:pt>
    <dgm:pt modelId="{D6A5AD8D-3783-47C6-AA7F-CED89A54AC82}">
      <dgm:prSet/>
      <dgm:spPr/>
      <dgm:t>
        <a:bodyPr/>
        <a:lstStyle/>
        <a:p>
          <a:pPr rtl="0"/>
          <a:r>
            <a:rPr lang="el-GR" dirty="0" smtClean="0">
              <a:latin typeface="Monotype Corsiva" pitchFamily="66" charset="0"/>
            </a:rPr>
            <a:t>Παρόλαυτα η σημασία των βιβλίων εξακολουθεί να παραμένει ανυπολόγιστη.</a:t>
          </a:r>
          <a:endParaRPr lang="el-GR" dirty="0">
            <a:latin typeface="Monotype Corsiva" pitchFamily="66" charset="0"/>
          </a:endParaRPr>
        </a:p>
      </dgm:t>
    </dgm:pt>
    <dgm:pt modelId="{2F38E2F1-98B9-4520-BF12-667CC1AE7CDF}" type="parTrans" cxnId="{3C662DA3-622A-4CCD-8E54-D23D30124389}">
      <dgm:prSet/>
      <dgm:spPr/>
      <dgm:t>
        <a:bodyPr/>
        <a:lstStyle/>
        <a:p>
          <a:endParaRPr lang="el-GR"/>
        </a:p>
      </dgm:t>
    </dgm:pt>
    <dgm:pt modelId="{7F1BD44E-5851-462A-B4B0-51B37CB20402}" type="sibTrans" cxnId="{3C662DA3-622A-4CCD-8E54-D23D30124389}">
      <dgm:prSet/>
      <dgm:spPr/>
      <dgm:t>
        <a:bodyPr/>
        <a:lstStyle/>
        <a:p>
          <a:endParaRPr lang="el-GR"/>
        </a:p>
      </dgm:t>
    </dgm:pt>
    <dgm:pt modelId="{8967739F-9953-48C6-A062-34E07FE0BBE3}" type="pres">
      <dgm:prSet presAssocID="{685A5CFB-F0FE-4D97-83F8-24EE9D9FEA95}" presName="compositeShape" presStyleCnt="0">
        <dgm:presLayoutVars>
          <dgm:chMax val="7"/>
          <dgm:dir/>
          <dgm:resizeHandles val="exact"/>
        </dgm:presLayoutVars>
      </dgm:prSet>
      <dgm:spPr/>
      <dgm:t>
        <a:bodyPr/>
        <a:lstStyle/>
        <a:p>
          <a:endParaRPr lang="el-GR"/>
        </a:p>
      </dgm:t>
    </dgm:pt>
    <dgm:pt modelId="{2715C173-6799-4DC5-A074-02F49B23D0BC}" type="pres">
      <dgm:prSet presAssocID="{5A012EFC-C024-4A67-A73B-544870D7C317}" presName="circ1" presStyleLbl="vennNode1" presStyleIdx="0" presStyleCnt="2"/>
      <dgm:spPr/>
      <dgm:t>
        <a:bodyPr/>
        <a:lstStyle/>
        <a:p>
          <a:endParaRPr lang="el-GR"/>
        </a:p>
      </dgm:t>
    </dgm:pt>
    <dgm:pt modelId="{BE1F7BD5-B336-4449-8ADF-970B118501CE}" type="pres">
      <dgm:prSet presAssocID="{5A012EFC-C024-4A67-A73B-544870D7C317}" presName="circ1Tx" presStyleLbl="revTx" presStyleIdx="0" presStyleCnt="0">
        <dgm:presLayoutVars>
          <dgm:chMax val="0"/>
          <dgm:chPref val="0"/>
          <dgm:bulletEnabled val="1"/>
        </dgm:presLayoutVars>
      </dgm:prSet>
      <dgm:spPr/>
      <dgm:t>
        <a:bodyPr/>
        <a:lstStyle/>
        <a:p>
          <a:endParaRPr lang="el-GR"/>
        </a:p>
      </dgm:t>
    </dgm:pt>
    <dgm:pt modelId="{996CE161-3823-4B3D-9625-0F46192C2F09}" type="pres">
      <dgm:prSet presAssocID="{D6A5AD8D-3783-47C6-AA7F-CED89A54AC82}" presName="circ2" presStyleLbl="vennNode1" presStyleIdx="1" presStyleCnt="2"/>
      <dgm:spPr/>
      <dgm:t>
        <a:bodyPr/>
        <a:lstStyle/>
        <a:p>
          <a:endParaRPr lang="el-GR"/>
        </a:p>
      </dgm:t>
    </dgm:pt>
    <dgm:pt modelId="{A76A65DB-02E4-4552-A61B-C3D7D773BECD}" type="pres">
      <dgm:prSet presAssocID="{D6A5AD8D-3783-47C6-AA7F-CED89A54AC82}" presName="circ2Tx" presStyleLbl="revTx" presStyleIdx="0" presStyleCnt="0">
        <dgm:presLayoutVars>
          <dgm:chMax val="0"/>
          <dgm:chPref val="0"/>
          <dgm:bulletEnabled val="1"/>
        </dgm:presLayoutVars>
      </dgm:prSet>
      <dgm:spPr/>
      <dgm:t>
        <a:bodyPr/>
        <a:lstStyle/>
        <a:p>
          <a:endParaRPr lang="el-GR"/>
        </a:p>
      </dgm:t>
    </dgm:pt>
  </dgm:ptLst>
  <dgm:cxnLst>
    <dgm:cxn modelId="{1FB99AE9-77FF-4802-823A-609A0D96874F}" type="presOf" srcId="{5A012EFC-C024-4A67-A73B-544870D7C317}" destId="{BE1F7BD5-B336-4449-8ADF-970B118501CE}" srcOrd="1" destOrd="0" presId="urn:microsoft.com/office/officeart/2005/8/layout/venn1"/>
    <dgm:cxn modelId="{725ED975-2687-43C8-8ACB-CE040A6D73E1}" type="presOf" srcId="{5A012EFC-C024-4A67-A73B-544870D7C317}" destId="{2715C173-6799-4DC5-A074-02F49B23D0BC}" srcOrd="0" destOrd="0" presId="urn:microsoft.com/office/officeart/2005/8/layout/venn1"/>
    <dgm:cxn modelId="{B391B3E5-4BDE-4B38-9881-130F58D0C2BB}" type="presOf" srcId="{D6A5AD8D-3783-47C6-AA7F-CED89A54AC82}" destId="{A76A65DB-02E4-4552-A61B-C3D7D773BECD}" srcOrd="1" destOrd="0" presId="urn:microsoft.com/office/officeart/2005/8/layout/venn1"/>
    <dgm:cxn modelId="{18047DA6-78EB-48BF-B38C-387B5097C27B}" type="presOf" srcId="{685A5CFB-F0FE-4D97-83F8-24EE9D9FEA95}" destId="{8967739F-9953-48C6-A062-34E07FE0BBE3}" srcOrd="0" destOrd="0" presId="urn:microsoft.com/office/officeart/2005/8/layout/venn1"/>
    <dgm:cxn modelId="{3C662DA3-622A-4CCD-8E54-D23D30124389}" srcId="{685A5CFB-F0FE-4D97-83F8-24EE9D9FEA95}" destId="{D6A5AD8D-3783-47C6-AA7F-CED89A54AC82}" srcOrd="1" destOrd="0" parTransId="{2F38E2F1-98B9-4520-BF12-667CC1AE7CDF}" sibTransId="{7F1BD44E-5851-462A-B4B0-51B37CB20402}"/>
    <dgm:cxn modelId="{F15EB4F2-999C-48A6-ACE9-3D76E104B7D3}" srcId="{685A5CFB-F0FE-4D97-83F8-24EE9D9FEA95}" destId="{5A012EFC-C024-4A67-A73B-544870D7C317}" srcOrd="0" destOrd="0" parTransId="{97B07D92-E5F5-43A6-B337-A12D1FA911AC}" sibTransId="{0E7A11AC-5FDE-4538-AD2A-0409524F1016}"/>
    <dgm:cxn modelId="{F7B57376-31B4-46A5-B15D-FCF7C13B3FF8}" type="presOf" srcId="{D6A5AD8D-3783-47C6-AA7F-CED89A54AC82}" destId="{996CE161-3823-4B3D-9625-0F46192C2F09}" srcOrd="0" destOrd="0" presId="urn:microsoft.com/office/officeart/2005/8/layout/venn1"/>
    <dgm:cxn modelId="{A116E72E-DBE3-44EB-979A-AA0CD272A48C}" type="presParOf" srcId="{8967739F-9953-48C6-A062-34E07FE0BBE3}" destId="{2715C173-6799-4DC5-A074-02F49B23D0BC}" srcOrd="0" destOrd="0" presId="urn:microsoft.com/office/officeart/2005/8/layout/venn1"/>
    <dgm:cxn modelId="{9F292373-F987-4C54-88C2-7955343E850D}" type="presParOf" srcId="{8967739F-9953-48C6-A062-34E07FE0BBE3}" destId="{BE1F7BD5-B336-4449-8ADF-970B118501CE}" srcOrd="1" destOrd="0" presId="urn:microsoft.com/office/officeart/2005/8/layout/venn1"/>
    <dgm:cxn modelId="{F7B74446-C378-4C4C-B9B7-435B6CBBFDC1}" type="presParOf" srcId="{8967739F-9953-48C6-A062-34E07FE0BBE3}" destId="{996CE161-3823-4B3D-9625-0F46192C2F09}" srcOrd="2" destOrd="0" presId="urn:microsoft.com/office/officeart/2005/8/layout/venn1"/>
    <dgm:cxn modelId="{AAD3A507-3B93-47CE-A185-258A782E2F0D}" type="presParOf" srcId="{8967739F-9953-48C6-A062-34E07FE0BBE3}" destId="{A76A65DB-02E4-4552-A61B-C3D7D773BECD}" srcOrd="3" destOrd="0" presId="urn:microsoft.com/office/officeart/2005/8/layout/ven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15C173-6799-4DC5-A074-02F49B23D0BC}">
      <dsp:nvSpPr>
        <dsp:cNvPr id="0" name=""/>
        <dsp:cNvSpPr/>
      </dsp:nvSpPr>
      <dsp:spPr>
        <a:xfrm>
          <a:off x="242023"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rtl="0">
            <a:lnSpc>
              <a:spcPct val="90000"/>
            </a:lnSpc>
            <a:spcBef>
              <a:spcPct val="0"/>
            </a:spcBef>
            <a:spcAft>
              <a:spcPct val="35000"/>
            </a:spcAft>
          </a:pPr>
          <a:r>
            <a:rPr lang="el-GR" sz="2500" kern="1200" dirty="0" smtClean="0">
              <a:latin typeface="Monotype Corsiva" pitchFamily="66" charset="0"/>
            </a:rPr>
            <a:t>Η αξία των βιβλίων δεν θα αλλοιωθεί ποτέ, όσα χρόνια και αν περάσουν. Οποιοδήποτε βιβλίο είναι θησαυρός. Βέβαια στις μέρες μας ελάχιστοι άνθρωποι και εκτιμούν την αξία αυτή.</a:t>
          </a:r>
          <a:endParaRPr lang="el-GR" sz="2500" kern="1200" dirty="0">
            <a:latin typeface="Monotype Corsiva" pitchFamily="66" charset="0"/>
          </a:endParaRPr>
        </a:p>
      </dsp:txBody>
      <dsp:txXfrm>
        <a:off x="870589" y="543115"/>
        <a:ext cx="2595368" cy="3439731"/>
      </dsp:txXfrm>
    </dsp:sp>
    <dsp:sp modelId="{996CE161-3823-4B3D-9625-0F46192C2F09}">
      <dsp:nvSpPr>
        <dsp:cNvPr id="0" name=""/>
        <dsp:cNvSpPr/>
      </dsp:nvSpPr>
      <dsp:spPr>
        <a:xfrm>
          <a:off x="3486234" y="12310"/>
          <a:ext cx="4501341" cy="45013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rtl="0">
            <a:lnSpc>
              <a:spcPct val="90000"/>
            </a:lnSpc>
            <a:spcBef>
              <a:spcPct val="0"/>
            </a:spcBef>
            <a:spcAft>
              <a:spcPct val="35000"/>
            </a:spcAft>
          </a:pPr>
          <a:r>
            <a:rPr lang="el-GR" sz="2500" kern="1200" dirty="0" smtClean="0">
              <a:latin typeface="Monotype Corsiva" pitchFamily="66" charset="0"/>
            </a:rPr>
            <a:t>Παρόλαυτα η σημασία των βιβλίων εξακολουθεί να παραμένει ανυπολόγιστη.</a:t>
          </a:r>
          <a:endParaRPr lang="el-GR" sz="2500" kern="1200" dirty="0">
            <a:latin typeface="Monotype Corsiva" pitchFamily="66" charset="0"/>
          </a:endParaRPr>
        </a:p>
      </dsp:txBody>
      <dsp:txXfrm>
        <a:off x="4763642" y="543115"/>
        <a:ext cx="2595368" cy="343973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481F50-1436-46D5-8FE3-5AD833D3EAF7}" type="datetimeFigureOut">
              <a:rPr lang="el-GR" smtClean="0"/>
              <a:pPr/>
              <a:t>18/09/2013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464AC-968A-4F85-ACB0-EBE79B155AD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CE464AC-968A-4F85-ACB0-EBE79B155AD7}"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082C986-6063-41F7-BCB1-11F1BC7B0FA6}" type="datetime1">
              <a:rPr lang="el-GR" smtClean="0"/>
              <a:t>18/09/2013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6" name="5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8873F46-116C-4803-9B00-51E1B8438CB2}" type="datetime1">
              <a:rPr lang="el-GR" smtClean="0"/>
              <a:t>18/09/2013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6" name="5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CC575E-B132-4F82-ACF7-6CE7610AD3B3}" type="datetime1">
              <a:rPr lang="el-GR" smtClean="0"/>
              <a:t>18/09/2013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6" name="5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FCF4C0F-82F1-47E1-B7A7-28750F2D069B}" type="datetime1">
              <a:rPr lang="el-GR" smtClean="0"/>
              <a:t>18/09/2013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6" name="5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BD14FE1-AFF4-4F25-B6D7-5FBE4357C4EF}" type="datetime1">
              <a:rPr lang="el-GR" smtClean="0"/>
              <a:t>18/09/2013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6" name="5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56425BF-F8F8-4DE2-8151-7804B8D6B4B6}" type="datetime1">
              <a:rPr lang="el-GR" smtClean="0"/>
              <a:t>18/09/2013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7" name="6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7AEE022-838F-4D9A-8E77-6AE8DF368E61}" type="datetime1">
              <a:rPr lang="el-GR" smtClean="0"/>
              <a:t>18/09/2013</a:t>
            </a:fld>
            <a:endParaRPr lang="el-GR"/>
          </a:p>
        </p:txBody>
      </p:sp>
      <p:sp>
        <p:nvSpPr>
          <p:cNvPr id="8" name="7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9" name="8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2D054B9-ED11-4B2A-87B8-CA5103B2A0CD}" type="datetime1">
              <a:rPr lang="el-GR" smtClean="0"/>
              <a:t>18/09/2013</a:t>
            </a:fld>
            <a:endParaRPr lang="el-GR"/>
          </a:p>
        </p:txBody>
      </p:sp>
      <p:sp>
        <p:nvSpPr>
          <p:cNvPr id="4" name="3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5" name="4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F32460E-E6A4-4F16-A448-4D1486E78FC9}" type="datetime1">
              <a:rPr lang="el-GR" smtClean="0"/>
              <a:t>18/09/2013</a:t>
            </a:fld>
            <a:endParaRPr lang="el-GR"/>
          </a:p>
        </p:txBody>
      </p:sp>
      <p:sp>
        <p:nvSpPr>
          <p:cNvPr id="3" name="2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4" name="3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E584A51-1072-4545-9703-8C5934679DDE}" type="datetime1">
              <a:rPr lang="el-GR" smtClean="0"/>
              <a:t>18/09/2013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7" name="6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067CE5-CED7-4D55-B8D5-FE9FF0B90403}" type="datetime1">
              <a:rPr lang="el-GR" smtClean="0"/>
              <a:t>18/09/2013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
        <p:nvSpPr>
          <p:cNvPr id="7" name="6 - Θέση αριθμού διαφάνειας"/>
          <p:cNvSpPr>
            <a:spLocks noGrp="1"/>
          </p:cNvSpPr>
          <p:nvPr>
            <p:ph type="sldNum" sz="quarter" idx="12"/>
          </p:nvPr>
        </p:nvSpPr>
        <p:spPr/>
        <p:txBody>
          <a:bodyPr/>
          <a:lstStyle/>
          <a:p>
            <a:fld id="{47CE6942-5674-4D1E-A058-4E92C3769CC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D3D16-380F-472B-9DDA-46212BC202D3}" type="datetime1">
              <a:rPr lang="el-GR" smtClean="0"/>
              <a:t>18/09/2013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3ο Γυμνάσιο Τρικάλων, Εργαστήρι Δημιουργικής Ανάγνωσης &amp; Γραφής</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E6942-5674-4D1E-A058-4E92C3769CC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85918" y="3982998"/>
            <a:ext cx="6000792" cy="769441"/>
          </a:xfrm>
          <a:prstGeom prst="rect">
            <a:avLst/>
          </a:prstGeom>
        </p:spPr>
        <p:txBody>
          <a:bodyPr wrap="square">
            <a:spAutoFit/>
          </a:bodyPr>
          <a:lstStyle/>
          <a:p>
            <a:r>
              <a:rPr lang="el-GR" sz="4400" b="1" dirty="0" smtClean="0">
                <a:latin typeface="Monotype Corsiva" pitchFamily="66" charset="0"/>
              </a:rPr>
              <a:t>Η εποχή των υακίνθων </a:t>
            </a:r>
            <a:endParaRPr lang="el-GR" sz="4400" dirty="0"/>
          </a:p>
        </p:txBody>
      </p:sp>
      <p:sp>
        <p:nvSpPr>
          <p:cNvPr id="3" name="2 - Ορθογώνιο"/>
          <p:cNvSpPr/>
          <p:nvPr/>
        </p:nvSpPr>
        <p:spPr>
          <a:xfrm>
            <a:off x="3071803" y="2928933"/>
            <a:ext cx="3500461" cy="646331"/>
          </a:xfrm>
          <a:prstGeom prst="rect">
            <a:avLst/>
          </a:prstGeom>
        </p:spPr>
        <p:txBody>
          <a:bodyPr wrap="square">
            <a:spAutoFit/>
          </a:bodyPr>
          <a:lstStyle/>
          <a:p>
            <a:r>
              <a:rPr lang="el-GR" sz="3600" b="1" dirty="0" smtClean="0">
                <a:latin typeface="Monotype Corsiva" pitchFamily="66" charset="0"/>
              </a:rPr>
              <a:t>Τούλα Τίγκα</a:t>
            </a:r>
            <a:endParaRPr lang="el-GR" sz="36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5" name="Εικόνα 2"/>
          <p:cNvPicPr>
            <a:picLocks noChangeAspect="1" noChangeArrowheads="1"/>
          </p:cNvPicPr>
          <p:nvPr/>
        </p:nvPicPr>
        <p:blipFill>
          <a:blip r:embed="rId2"/>
          <a:srcRect/>
          <a:stretch>
            <a:fillRect/>
          </a:stretch>
        </p:blipFill>
        <p:spPr bwMode="auto">
          <a:xfrm>
            <a:off x="3714744" y="357166"/>
            <a:ext cx="1571636" cy="1143008"/>
          </a:xfrm>
          <a:prstGeom prst="rect">
            <a:avLst/>
          </a:prstGeom>
          <a:noFill/>
        </p:spPr>
      </p:pic>
      <p:sp>
        <p:nvSpPr>
          <p:cNvPr id="1027" name="Rectangle 3"/>
          <p:cNvSpPr>
            <a:spLocks noChangeArrowheads="1"/>
          </p:cNvSpPr>
          <p:nvPr/>
        </p:nvSpPr>
        <p:spPr bwMode="auto">
          <a:xfrm>
            <a:off x="428595" y="1643050"/>
            <a:ext cx="8358247"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1" i="1" u="none" strike="noStrike" cap="none" normalizeH="0" baseline="0" dirty="0" smtClean="0">
                <a:ln>
                  <a:noFill/>
                </a:ln>
                <a:solidFill>
                  <a:srgbClr val="000000"/>
                </a:solidFill>
                <a:effectLst/>
                <a:latin typeface="Arial" pitchFamily="34" charset="0"/>
                <a:ea typeface="Times New Roman" pitchFamily="18" charset="0"/>
              </a:rPr>
              <a:t>Εργαστήρι δημιουργικής ανάγνωσης και γραφής του 3</a:t>
            </a:r>
            <a:r>
              <a:rPr kumimoji="0" lang="el-GR" sz="2000" b="1" i="1" u="none" strike="noStrike" cap="none" normalizeH="0" baseline="30000" dirty="0" smtClean="0">
                <a:ln>
                  <a:noFill/>
                </a:ln>
                <a:solidFill>
                  <a:srgbClr val="000000"/>
                </a:solidFill>
                <a:effectLst/>
                <a:latin typeface="Arial" pitchFamily="34" charset="0"/>
                <a:ea typeface="Times New Roman" pitchFamily="18" charset="0"/>
              </a:rPr>
              <a:t>ου</a:t>
            </a:r>
            <a:r>
              <a:rPr kumimoji="0" lang="el-GR" sz="2000" b="1" i="1" u="none" strike="noStrike" cap="none" normalizeH="0" baseline="0" dirty="0" smtClean="0">
                <a:ln>
                  <a:noFill/>
                </a:ln>
                <a:solidFill>
                  <a:srgbClr val="000000"/>
                </a:solidFill>
                <a:effectLst/>
                <a:latin typeface="Arial" pitchFamily="34" charset="0"/>
                <a:ea typeface="Times New Roman" pitchFamily="18" charset="0"/>
              </a:rPr>
              <a:t> Γυμνασίου Τρικάλων  σχολικού έτους 2013-2014(υπεύθυνη: Αμαλία Κ. Ηλιάδη, φιλόλογος-ιστορικός, Δ/</a:t>
            </a:r>
            <a:r>
              <a:rPr kumimoji="0" lang="el-GR" sz="2000" b="1" i="1" u="none" strike="noStrike" cap="none" normalizeH="0" baseline="0" dirty="0" err="1" smtClean="0">
                <a:ln>
                  <a:noFill/>
                </a:ln>
                <a:solidFill>
                  <a:srgbClr val="000000"/>
                </a:solidFill>
                <a:effectLst/>
                <a:latin typeface="Arial" pitchFamily="34" charset="0"/>
                <a:ea typeface="Times New Roman" pitchFamily="18" charset="0"/>
              </a:rPr>
              <a:t>ντρια</a:t>
            </a:r>
            <a:r>
              <a:rPr kumimoji="0" lang="el-GR" sz="2000" b="1" i="1" u="none" strike="noStrike" cap="none" normalizeH="0" baseline="0" dirty="0" smtClean="0">
                <a:ln>
                  <a:noFill/>
                </a:ln>
                <a:solidFill>
                  <a:srgbClr val="000000"/>
                </a:solidFill>
                <a:effectLst/>
                <a:latin typeface="Arial" pitchFamily="34" charset="0"/>
                <a:ea typeface="Times New Roman" pitchFamily="18" charset="0"/>
              </a:rPr>
              <a:t> 3ου Γυμνασίου Τρικάλων )</a:t>
            </a:r>
            <a:endParaRPr kumimoji="0" lang="el-GR" sz="2000" b="0" i="0" u="none" strike="noStrike" cap="none" normalizeH="0" baseline="0" dirty="0" smtClean="0">
              <a:ln>
                <a:noFill/>
              </a:ln>
              <a:solidFill>
                <a:schemeClr val="tx1"/>
              </a:solidFill>
              <a:effectLst/>
              <a:latin typeface="Arial" pitchFamily="34" charset="0"/>
            </a:endParaRPr>
          </a:p>
        </p:txBody>
      </p:sp>
      <p:sp>
        <p:nvSpPr>
          <p:cNvPr id="7" name="6 - Θέση αριθμού διαφάνειας"/>
          <p:cNvSpPr>
            <a:spLocks noGrp="1"/>
          </p:cNvSpPr>
          <p:nvPr>
            <p:ph type="sldNum" sz="quarter" idx="12"/>
          </p:nvPr>
        </p:nvSpPr>
        <p:spPr/>
        <p:txBody>
          <a:bodyPr/>
          <a:lstStyle/>
          <a:p>
            <a:fld id="{47CE6942-5674-4D1E-A058-4E92C3769CC8}" type="slidenum">
              <a:rPr lang="el-GR" smtClean="0"/>
              <a:pPr/>
              <a:t>1</a:t>
            </a:fld>
            <a:endParaRPr lang="el-GR"/>
          </a:p>
        </p:txBody>
      </p:sp>
      <p:sp>
        <p:nvSpPr>
          <p:cNvPr id="8" name="7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a:xfrm>
            <a:off x="500034" y="357166"/>
            <a:ext cx="8215370" cy="2643206"/>
          </a:xfrm>
        </p:spPr>
        <p:txBody>
          <a:bodyPr>
            <a:normAutofit fontScale="90000"/>
          </a:bodyPr>
          <a:lstStyle/>
          <a:p>
            <a:r>
              <a:rPr lang="el-GR" sz="3600" b="1" dirty="0" smtClean="0">
                <a:latin typeface="Bookman Old Style" pitchFamily="18" charset="0"/>
              </a:rPr>
              <a:t>Εργασία </a:t>
            </a:r>
            <a:r>
              <a:rPr lang="el-GR" sz="3600" b="1" dirty="0" smtClean="0">
                <a:latin typeface="Bookman Old Style" pitchFamily="18" charset="0"/>
              </a:rPr>
              <a:t>–παρουσίαση της μαθήτριας Λυδίας  </a:t>
            </a:r>
            <a:r>
              <a:rPr lang="el-GR" sz="3600" b="1" dirty="0" err="1" smtClean="0">
                <a:latin typeface="Bookman Old Style" pitchFamily="18" charset="0"/>
              </a:rPr>
              <a:t>Παπαγόρα</a:t>
            </a:r>
            <a:r>
              <a:rPr lang="el-GR" sz="3600" b="1" dirty="0" smtClean="0">
                <a:latin typeface="Bookman Old Style" pitchFamily="18" charset="0"/>
              </a:rPr>
              <a:t>(</a:t>
            </a:r>
            <a:r>
              <a:rPr lang="el-GR" sz="3600" b="1" dirty="0" err="1" smtClean="0">
                <a:latin typeface="Bookman Old Style" pitchFamily="18" charset="0"/>
              </a:rPr>
              <a:t>Γ΄Τάξη</a:t>
            </a:r>
            <a:r>
              <a:rPr lang="el-GR" sz="3600" b="1" dirty="0" smtClean="0">
                <a:latin typeface="Bookman Old Style" pitchFamily="18" charset="0"/>
              </a:rPr>
              <a:t>) του 3</a:t>
            </a:r>
            <a:r>
              <a:rPr lang="el-GR" sz="3600" b="1" baseline="30000" dirty="0" smtClean="0">
                <a:latin typeface="Bookman Old Style" pitchFamily="18" charset="0"/>
              </a:rPr>
              <a:t>ου</a:t>
            </a:r>
            <a:r>
              <a:rPr lang="el-GR" sz="3600" b="1" dirty="0" smtClean="0">
                <a:latin typeface="Bookman Old Style" pitchFamily="18" charset="0"/>
              </a:rPr>
              <a:t> Γυμνασίου Τρικάλων</a:t>
            </a:r>
            <a:br>
              <a:rPr lang="el-GR" sz="3600" b="1" dirty="0" smtClean="0">
                <a:latin typeface="Bookman Old Style" pitchFamily="18" charset="0"/>
              </a:rPr>
            </a:br>
            <a:r>
              <a:rPr lang="el-GR" sz="3600" b="1" dirty="0" smtClean="0">
                <a:latin typeface="Bookman Old Style" pitchFamily="18" charset="0"/>
              </a:rPr>
              <a:t> </a:t>
            </a:r>
            <a:r>
              <a:rPr lang="el-GR" b="1" dirty="0" smtClean="0">
                <a:latin typeface="Monotype Corsiva" pitchFamily="66" charset="0"/>
              </a:rPr>
              <a:t/>
            </a:r>
            <a:br>
              <a:rPr lang="el-GR" b="1" dirty="0" smtClean="0">
                <a:latin typeface="Monotype Corsiva" pitchFamily="66" charset="0"/>
              </a:rPr>
            </a:br>
            <a:r>
              <a:rPr lang="el-GR" b="1" dirty="0" smtClean="0">
                <a:latin typeface="Monotype Corsiva" pitchFamily="66" charset="0"/>
              </a:rPr>
              <a:t>Τούλα Τίγκα:</a:t>
            </a:r>
            <a:endParaRPr lang="el-GR" b="1" dirty="0">
              <a:latin typeface="Monotype Corsiva" pitchFamily="66" charset="0"/>
            </a:endParaRPr>
          </a:p>
        </p:txBody>
      </p:sp>
      <p:sp>
        <p:nvSpPr>
          <p:cNvPr id="4" name="3 - Θέση περιεχομένου"/>
          <p:cNvSpPr>
            <a:spLocks noGrp="1"/>
          </p:cNvSpPr>
          <p:nvPr>
            <p:ph idx="1"/>
          </p:nvPr>
        </p:nvSpPr>
        <p:spPr>
          <a:xfrm>
            <a:off x="457200" y="3071810"/>
            <a:ext cx="8229600" cy="3054353"/>
          </a:xfrm>
        </p:spPr>
        <p:txBody>
          <a:bodyPr>
            <a:normAutofit/>
          </a:bodyPr>
          <a:lstStyle/>
          <a:p>
            <a:pPr>
              <a:buNone/>
            </a:pPr>
            <a:r>
              <a:rPr lang="el-GR" b="1" dirty="0" smtClean="0">
                <a:latin typeface="Monotype Corsiva" pitchFamily="66" charset="0"/>
              </a:rPr>
              <a:t>Μία συγγραφέας της οποίας τα βιβλία δεν προσεγγίζουν μόνο τη τρυφερή ηλικία των παιδιών αλλά και τους ενήλικες. Τα βιβλία της Τούλας Τίγκα αντικατοπτρίζουν πραγματικές καταστάσεις όπως η εφηβία, η αγάπη, ο έρωτας κτλ…</a:t>
            </a:r>
            <a:endParaRPr lang="el-GR" b="1" dirty="0">
              <a:latin typeface="Monotype Corsiva" pitchFamily="66" charset="0"/>
            </a:endParaRPr>
          </a:p>
        </p:txBody>
      </p:sp>
      <p:sp>
        <p:nvSpPr>
          <p:cNvPr id="5" name="4 - Θέση αριθμού διαφάνειας"/>
          <p:cNvSpPr>
            <a:spLocks noGrp="1"/>
          </p:cNvSpPr>
          <p:nvPr>
            <p:ph type="sldNum" sz="quarter" idx="12"/>
          </p:nvPr>
        </p:nvSpPr>
        <p:spPr/>
        <p:txBody>
          <a:bodyPr/>
          <a:lstStyle/>
          <a:p>
            <a:fld id="{47CE6942-5674-4D1E-A058-4E92C3769CC8}" type="slidenum">
              <a:rPr lang="el-GR" smtClean="0"/>
              <a:pPr/>
              <a:t>2</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untitled.pn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p:txBody>
          <a:bodyPr/>
          <a:lstStyle/>
          <a:p>
            <a:r>
              <a:rPr lang="el-GR" b="1" dirty="0" smtClean="0">
                <a:solidFill>
                  <a:schemeClr val="bg1"/>
                </a:solidFill>
                <a:latin typeface="Monotype Corsiva" pitchFamily="66" charset="0"/>
              </a:rPr>
              <a:t>Λίγα Λόγια</a:t>
            </a:r>
            <a:endParaRPr lang="el-GR" b="1" dirty="0">
              <a:solidFill>
                <a:schemeClr val="bg1"/>
              </a:solidFill>
              <a:latin typeface="Monotype Corsiva" pitchFamily="66" charset="0"/>
            </a:endParaRPr>
          </a:p>
        </p:txBody>
      </p:sp>
      <p:sp>
        <p:nvSpPr>
          <p:cNvPr id="3" name="2 - Θέση περιεχομένου"/>
          <p:cNvSpPr>
            <a:spLocks noGrp="1"/>
          </p:cNvSpPr>
          <p:nvPr>
            <p:ph idx="1"/>
          </p:nvPr>
        </p:nvSpPr>
        <p:spPr>
          <a:xfrm>
            <a:off x="428596" y="1643050"/>
            <a:ext cx="8229600" cy="4525963"/>
          </a:xfrm>
        </p:spPr>
        <p:txBody>
          <a:bodyPr>
            <a:normAutofit/>
          </a:bodyPr>
          <a:lstStyle/>
          <a:p>
            <a:pPr>
              <a:buNone/>
            </a:pPr>
            <a:r>
              <a:rPr lang="el-GR" b="1" dirty="0" smtClean="0">
                <a:solidFill>
                  <a:schemeClr val="bg1"/>
                </a:solidFill>
                <a:latin typeface="Monotype Corsiva" pitchFamily="66" charset="0"/>
              </a:rPr>
              <a:t>Η Τούλα Τίγκα γεννήθηκε στα Τρίκαλα. Όσον αφορ</a:t>
            </a:r>
            <a:r>
              <a:rPr lang="el-GR" b="1" dirty="0" smtClean="0">
                <a:solidFill>
                  <a:schemeClr val="bg1">
                    <a:lumMod val="95000"/>
                  </a:schemeClr>
                </a:solidFill>
                <a:latin typeface="Monotype Corsiva" pitchFamily="66" charset="0"/>
              </a:rPr>
              <a:t>ά </a:t>
            </a:r>
            <a:r>
              <a:rPr lang="el-GR" b="1" dirty="0" smtClean="0">
                <a:solidFill>
                  <a:schemeClr val="bg1"/>
                </a:solidFill>
                <a:latin typeface="Monotype Corsiva" pitchFamily="66" charset="0"/>
              </a:rPr>
              <a:t>τις σπουδές της, η κα Τίγκα σπούδασε αγγλική φιλολογία στο πανεπιστήμιο της Θεσσαλονίκης.</a:t>
            </a:r>
          </a:p>
          <a:p>
            <a:pPr>
              <a:buNone/>
            </a:pPr>
            <a:r>
              <a:rPr lang="el-GR" b="1" dirty="0" smtClean="0">
                <a:solidFill>
                  <a:schemeClr val="bg1">
                    <a:lumMod val="85000"/>
                  </a:schemeClr>
                </a:solidFill>
                <a:latin typeface="Monotype Corsiva" pitchFamily="66" charset="0"/>
              </a:rPr>
              <a:t>Σ</a:t>
            </a:r>
            <a:r>
              <a:rPr lang="el-GR" b="1" dirty="0" smtClean="0">
                <a:solidFill>
                  <a:schemeClr val="bg1"/>
                </a:solidFill>
                <a:latin typeface="Monotype Corsiva" pitchFamily="66" charset="0"/>
              </a:rPr>
              <a:t>ήμερα με την φήμη που έχει κερδίσει εξακολουθεί να </a:t>
            </a:r>
            <a:r>
              <a:rPr lang="el-GR" b="1" dirty="0" smtClean="0">
                <a:solidFill>
                  <a:schemeClr val="bg1">
                    <a:lumMod val="85000"/>
                  </a:schemeClr>
                </a:solidFill>
                <a:latin typeface="Monotype Corsiva" pitchFamily="66" charset="0"/>
              </a:rPr>
              <a:t>ζει</a:t>
            </a:r>
            <a:r>
              <a:rPr lang="el-GR" b="1" dirty="0" smtClean="0">
                <a:solidFill>
                  <a:schemeClr val="bg1"/>
                </a:solidFill>
                <a:latin typeface="Monotype Corsiva" pitchFamily="66" charset="0"/>
              </a:rPr>
              <a:t> στην γενέτειρα της τα Τρίκαλα.</a:t>
            </a:r>
            <a:endParaRPr lang="el-GR" b="1" dirty="0">
              <a:solidFill>
                <a:schemeClr val="bg1"/>
              </a:solidFill>
              <a:latin typeface="Monotype Corsiva" pitchFamily="66" charset="0"/>
            </a:endParaRPr>
          </a:p>
        </p:txBody>
      </p:sp>
      <p:sp>
        <p:nvSpPr>
          <p:cNvPr id="5" name="4 - Θέση αριθμού διαφάνειας"/>
          <p:cNvSpPr>
            <a:spLocks noGrp="1"/>
          </p:cNvSpPr>
          <p:nvPr>
            <p:ph type="sldNum" sz="quarter" idx="12"/>
          </p:nvPr>
        </p:nvSpPr>
        <p:spPr/>
        <p:txBody>
          <a:bodyPr/>
          <a:lstStyle/>
          <a:p>
            <a:fld id="{47CE6942-5674-4D1E-A058-4E92C3769CC8}" type="slidenum">
              <a:rPr lang="el-GR" smtClean="0"/>
              <a:pPr/>
              <a:t>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0" dirty="0" smtClean="0">
                <a:latin typeface="Monotype Corsiva" pitchFamily="66" charset="0"/>
              </a:rPr>
              <a:t>Βιβλία </a:t>
            </a:r>
            <a:endParaRPr lang="el-GR" sz="3600" b="0" dirty="0">
              <a:latin typeface="Monotype Corsiva" pitchFamily="66" charset="0"/>
            </a:endParaRPr>
          </a:p>
        </p:txBody>
      </p:sp>
      <p:pic>
        <p:nvPicPr>
          <p:cNvPr id="1026" name="Picture 2" descr="C:\Users\User\Desktop\untitled.png"/>
          <p:cNvPicPr>
            <a:picLocks noGrp="1" noChangeAspect="1" noChangeArrowheads="1"/>
          </p:cNvPicPr>
          <p:nvPr>
            <p:ph idx="1"/>
          </p:nvPr>
        </p:nvPicPr>
        <p:blipFill>
          <a:blip r:embed="rId2" cstate="print"/>
          <a:stretch>
            <a:fillRect/>
          </a:stretch>
        </p:blipFill>
        <p:spPr bwMode="auto">
          <a:xfrm>
            <a:off x="3500430" y="785794"/>
            <a:ext cx="1743075" cy="2619375"/>
          </a:xfrm>
          <a:prstGeom prst="rect">
            <a:avLst/>
          </a:prstGeom>
          <a:noFill/>
        </p:spPr>
      </p:pic>
      <p:sp>
        <p:nvSpPr>
          <p:cNvPr id="5" name="4 - Θέση κειμένου"/>
          <p:cNvSpPr>
            <a:spLocks noGrp="1"/>
          </p:cNvSpPr>
          <p:nvPr>
            <p:ph type="body" sz="half" idx="2"/>
          </p:nvPr>
        </p:nvSpPr>
        <p:spPr>
          <a:xfrm>
            <a:off x="457201" y="1435100"/>
            <a:ext cx="2686040" cy="4691063"/>
          </a:xfrm>
        </p:spPr>
        <p:txBody>
          <a:bodyPr>
            <a:noAutofit/>
          </a:bodyPr>
          <a:lstStyle/>
          <a:p>
            <a:pPr>
              <a:buFont typeface="Wingdings" pitchFamily="2" charset="2"/>
              <a:buChar char="v"/>
            </a:pPr>
            <a:r>
              <a:rPr lang="el-GR" sz="2400" dirty="0" smtClean="0">
                <a:latin typeface="Monotype Corsiva" pitchFamily="66" charset="0"/>
              </a:rPr>
              <a:t>Φεγγάρι στο νερό</a:t>
            </a:r>
          </a:p>
          <a:p>
            <a:pPr>
              <a:buFont typeface="Wingdings" pitchFamily="2" charset="2"/>
              <a:buChar char="v"/>
            </a:pPr>
            <a:r>
              <a:rPr lang="el-GR" sz="2400" dirty="0" smtClean="0">
                <a:latin typeface="Monotype Corsiva" pitchFamily="66" charset="0"/>
              </a:rPr>
              <a:t>Τα χρόνια τρέχοντας</a:t>
            </a:r>
          </a:p>
          <a:p>
            <a:pPr>
              <a:buFont typeface="Wingdings" pitchFamily="2" charset="2"/>
              <a:buChar char="v"/>
            </a:pPr>
            <a:r>
              <a:rPr lang="el-GR" sz="2400" dirty="0" smtClean="0">
                <a:latin typeface="Monotype Corsiva" pitchFamily="66" charset="0"/>
              </a:rPr>
              <a:t>Οδός Γραβιάς </a:t>
            </a:r>
          </a:p>
          <a:p>
            <a:pPr>
              <a:buFont typeface="Wingdings" pitchFamily="2" charset="2"/>
              <a:buChar char="v"/>
            </a:pPr>
            <a:r>
              <a:rPr lang="el-GR" sz="2400" dirty="0" smtClean="0">
                <a:latin typeface="Monotype Corsiva" pitchFamily="66" charset="0"/>
              </a:rPr>
              <a:t>Αχ Σαλονίκη</a:t>
            </a:r>
          </a:p>
          <a:p>
            <a:pPr>
              <a:buFont typeface="Wingdings" pitchFamily="2" charset="2"/>
              <a:buChar char="v"/>
            </a:pPr>
            <a:r>
              <a:rPr lang="el-GR" sz="2400" dirty="0" smtClean="0">
                <a:latin typeface="Monotype Corsiva" pitchFamily="66" charset="0"/>
              </a:rPr>
              <a:t>Τα πουλιά στο χιόνι κ.α…..</a:t>
            </a:r>
            <a:endParaRPr lang="el-GR" sz="2400" dirty="0">
              <a:latin typeface="Monotype Corsiva" pitchFamily="66" charset="0"/>
            </a:endParaRPr>
          </a:p>
        </p:txBody>
      </p:sp>
      <p:pic>
        <p:nvPicPr>
          <p:cNvPr id="1027" name="Picture 3" descr="C:\Users\User\Desktop\108012748.jpg"/>
          <p:cNvPicPr>
            <a:picLocks noChangeAspect="1" noChangeArrowheads="1"/>
          </p:cNvPicPr>
          <p:nvPr/>
        </p:nvPicPr>
        <p:blipFill>
          <a:blip r:embed="rId3" cstate="print"/>
          <a:srcRect/>
          <a:stretch>
            <a:fillRect/>
          </a:stretch>
        </p:blipFill>
        <p:spPr bwMode="auto">
          <a:xfrm>
            <a:off x="6215074" y="857232"/>
            <a:ext cx="1785950" cy="2728932"/>
          </a:xfrm>
          <a:prstGeom prst="rect">
            <a:avLst/>
          </a:prstGeom>
          <a:noFill/>
        </p:spPr>
      </p:pic>
      <p:pic>
        <p:nvPicPr>
          <p:cNvPr id="1028" name="Picture 4" descr="C:\Users\User\Desktop\untitled.png"/>
          <p:cNvPicPr>
            <a:picLocks noChangeAspect="1" noChangeArrowheads="1"/>
          </p:cNvPicPr>
          <p:nvPr/>
        </p:nvPicPr>
        <p:blipFill>
          <a:blip r:embed="rId4" cstate="print"/>
          <a:srcRect/>
          <a:stretch>
            <a:fillRect/>
          </a:stretch>
        </p:blipFill>
        <p:spPr bwMode="auto">
          <a:xfrm>
            <a:off x="3286116" y="3786190"/>
            <a:ext cx="1752600" cy="2609850"/>
          </a:xfrm>
          <a:prstGeom prst="rect">
            <a:avLst/>
          </a:prstGeom>
          <a:noFill/>
        </p:spPr>
      </p:pic>
      <p:pic>
        <p:nvPicPr>
          <p:cNvPr id="1029" name="Picture 5" descr="C:\Users\User\Desktop\images.jpg"/>
          <p:cNvPicPr>
            <a:picLocks noChangeAspect="1" noChangeArrowheads="1"/>
          </p:cNvPicPr>
          <p:nvPr/>
        </p:nvPicPr>
        <p:blipFill>
          <a:blip r:embed="rId5" cstate="print"/>
          <a:srcRect/>
          <a:stretch>
            <a:fillRect/>
          </a:stretch>
        </p:blipFill>
        <p:spPr bwMode="auto">
          <a:xfrm>
            <a:off x="6143636" y="3786190"/>
            <a:ext cx="1818438" cy="2623321"/>
          </a:xfrm>
          <a:prstGeom prst="rect">
            <a:avLst/>
          </a:prstGeom>
          <a:noFill/>
        </p:spPr>
      </p:pic>
      <p:sp>
        <p:nvSpPr>
          <p:cNvPr id="8" name="7 - Θέση αριθμού διαφάνειας"/>
          <p:cNvSpPr>
            <a:spLocks noGrp="1"/>
          </p:cNvSpPr>
          <p:nvPr>
            <p:ph type="sldNum" sz="quarter" idx="12"/>
          </p:nvPr>
        </p:nvSpPr>
        <p:spPr/>
        <p:txBody>
          <a:bodyPr/>
          <a:lstStyle/>
          <a:p>
            <a:fld id="{47CE6942-5674-4D1E-A058-4E92C3769CC8}" type="slidenum">
              <a:rPr lang="el-GR" smtClean="0"/>
              <a:pPr/>
              <a:t>4</a:t>
            </a:fld>
            <a:endParaRPr lang="el-GR"/>
          </a:p>
        </p:txBody>
      </p:sp>
      <p:sp>
        <p:nvSpPr>
          <p:cNvPr id="9" name="8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User\Desktop\ki.png"/>
          <p:cNvPicPr>
            <a:picLocks noChangeAspect="1" noChangeArrowheads="1"/>
          </p:cNvPicPr>
          <p:nvPr/>
        </p:nvPicPr>
        <p:blipFill>
          <a:blip r:embed="rId2" cstate="print"/>
          <a:srcRect/>
          <a:stretch>
            <a:fillRect/>
          </a:stretch>
        </p:blipFill>
        <p:spPr bwMode="auto">
          <a:xfrm>
            <a:off x="0" y="0"/>
            <a:ext cx="9144000" cy="6888678"/>
          </a:xfrm>
          <a:prstGeom prst="rect">
            <a:avLst/>
          </a:prstGeom>
          <a:noFill/>
        </p:spPr>
      </p:pic>
      <p:sp>
        <p:nvSpPr>
          <p:cNvPr id="2" name="1 - Τίτλος"/>
          <p:cNvSpPr>
            <a:spLocks noGrp="1"/>
          </p:cNvSpPr>
          <p:nvPr>
            <p:ph type="title"/>
          </p:nvPr>
        </p:nvSpPr>
        <p:spPr/>
        <p:txBody>
          <a:bodyPr>
            <a:normAutofit/>
          </a:bodyPr>
          <a:lstStyle/>
          <a:p>
            <a:r>
              <a:rPr lang="el-GR" b="1" dirty="0" smtClean="0">
                <a:latin typeface="Monotype Corsiva" pitchFamily="66" charset="0"/>
              </a:rPr>
              <a:t>Η εποχή των υακίνθων </a:t>
            </a:r>
            <a:endParaRPr lang="el-GR" b="1" dirty="0">
              <a:latin typeface="Monotype Corsiva" pitchFamily="66" charset="0"/>
            </a:endParaRPr>
          </a:p>
        </p:txBody>
      </p:sp>
      <p:sp>
        <p:nvSpPr>
          <p:cNvPr id="3" name="2 - Θέση περιεχομένου"/>
          <p:cNvSpPr>
            <a:spLocks noGrp="1"/>
          </p:cNvSpPr>
          <p:nvPr>
            <p:ph idx="1"/>
          </p:nvPr>
        </p:nvSpPr>
        <p:spPr>
          <a:xfrm>
            <a:off x="428596" y="1785926"/>
            <a:ext cx="8372476" cy="4383087"/>
          </a:xfrm>
        </p:spPr>
        <p:txBody>
          <a:bodyPr>
            <a:normAutofit fontScale="85000" lnSpcReduction="20000"/>
          </a:bodyPr>
          <a:lstStyle/>
          <a:p>
            <a:pPr>
              <a:buNone/>
            </a:pPr>
            <a:r>
              <a:rPr lang="el-GR" b="1" dirty="0" smtClean="0">
                <a:latin typeface="Monotype Corsiva" pitchFamily="66" charset="0"/>
              </a:rPr>
              <a:t>Η εποχή των υακίνθων περιστρέφεται γύρω από μία έφηβη την Ελένη, η οποία αντιμετωπίζει όπως όλα τα παιδιά τα προβλήματα της εφηβείας. Σαν να μην της έφτανε όλο αυτό, </a:t>
            </a:r>
            <a:r>
              <a:rPr lang="el-GR" b="1" dirty="0" smtClean="0">
                <a:latin typeface="Monotype Corsiva" pitchFamily="66" charset="0"/>
              </a:rPr>
              <a:t>η ζωή της έχει </a:t>
            </a:r>
            <a:r>
              <a:rPr lang="el-GR" b="1" dirty="0" smtClean="0">
                <a:latin typeface="Monotype Corsiva" pitchFamily="66" charset="0"/>
              </a:rPr>
              <a:t>πάρει μία νέα τροπή. Συγκεκριμένα, οι γονείς της Ελένης μόλις χώρισαν και στο σπίτι της εγκαταστάθηκε ο καινούργιος σύντροφος της μητέρας της μαζί με την κόρη του την Αγγελική. Σύντομα, δεν αλλάζει μόνο η ζωή της Ελένης αλλά και η ίδια. Χάρη στην Αγγελική και στον δεσμό που αναπτύχθηκε σιγά σιγά ανάμεσα στα δύο αυτά κορίτσια , την θέση της παχουλής και χωρίς ίχνος αυτοπεποίθησης Ελένης ήρθε </a:t>
            </a:r>
            <a:r>
              <a:rPr lang="el-GR" b="1" dirty="0" smtClean="0">
                <a:latin typeface="Monotype Corsiva" pitchFamily="66" charset="0"/>
              </a:rPr>
              <a:t>να πάρει μία </a:t>
            </a:r>
            <a:r>
              <a:rPr lang="el-GR" b="1" dirty="0" smtClean="0">
                <a:latin typeface="Monotype Corsiva" pitchFamily="66" charset="0"/>
              </a:rPr>
              <a:t>νέα </a:t>
            </a:r>
            <a:r>
              <a:rPr lang="el-GR" b="1" dirty="0" smtClean="0">
                <a:latin typeface="Monotype Corsiva" pitchFamily="66" charset="0"/>
              </a:rPr>
              <a:t> κοπέλα που </a:t>
            </a:r>
            <a:r>
              <a:rPr lang="el-GR" b="1" dirty="0" smtClean="0">
                <a:latin typeface="Monotype Corsiva" pitchFamily="66" charset="0"/>
              </a:rPr>
              <a:t>διαφέρει κατά πολύ από την πρώτη</a:t>
            </a:r>
            <a:r>
              <a:rPr lang="en-US" b="1" dirty="0" smtClean="0">
                <a:latin typeface="Monotype Corsiva" pitchFamily="66" charset="0"/>
              </a:rPr>
              <a:t>.</a:t>
            </a:r>
            <a:endParaRPr lang="el-GR" b="1" dirty="0">
              <a:latin typeface="Monotype Corsiva" pitchFamily="66" charset="0"/>
            </a:endParaRPr>
          </a:p>
        </p:txBody>
      </p:sp>
      <p:sp>
        <p:nvSpPr>
          <p:cNvPr id="5" name="4 - Θέση αριθμού διαφάνειας"/>
          <p:cNvSpPr>
            <a:spLocks noGrp="1"/>
          </p:cNvSpPr>
          <p:nvPr>
            <p:ph type="sldNum" sz="quarter" idx="12"/>
          </p:nvPr>
        </p:nvSpPr>
        <p:spPr/>
        <p:txBody>
          <a:bodyPr/>
          <a:lstStyle/>
          <a:p>
            <a:fld id="{47CE6942-5674-4D1E-A058-4E92C3769CC8}" type="slidenum">
              <a:rPr lang="el-GR" smtClean="0"/>
              <a:pPr/>
              <a:t>5</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14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a:xfrm>
            <a:off x="457200" y="0"/>
            <a:ext cx="8229600" cy="642918"/>
          </a:xfrm>
        </p:spPr>
        <p:txBody>
          <a:bodyPr>
            <a:normAutofit fontScale="90000"/>
          </a:bodyPr>
          <a:lstStyle/>
          <a:p>
            <a:r>
              <a:rPr lang="el-GR" b="1" dirty="0" smtClean="0">
                <a:solidFill>
                  <a:schemeClr val="bg1"/>
                </a:solidFill>
                <a:latin typeface="Monotype Corsiva" pitchFamily="66" charset="0"/>
              </a:rPr>
              <a:t>Εντυπώσεις </a:t>
            </a:r>
            <a:endParaRPr lang="el-GR" b="1" dirty="0">
              <a:solidFill>
                <a:schemeClr val="bg1"/>
              </a:solidFill>
              <a:latin typeface="Monotype Corsiva" pitchFamily="66" charset="0"/>
            </a:endParaRPr>
          </a:p>
        </p:txBody>
      </p:sp>
      <p:sp>
        <p:nvSpPr>
          <p:cNvPr id="5" name="4 - Θέση περιεχομένου"/>
          <p:cNvSpPr>
            <a:spLocks noGrp="1"/>
          </p:cNvSpPr>
          <p:nvPr>
            <p:ph idx="1"/>
          </p:nvPr>
        </p:nvSpPr>
        <p:spPr>
          <a:xfrm>
            <a:off x="0" y="785794"/>
            <a:ext cx="9144000" cy="5143536"/>
          </a:xfrm>
        </p:spPr>
        <p:txBody>
          <a:bodyPr>
            <a:noAutofit/>
          </a:bodyPr>
          <a:lstStyle/>
          <a:p>
            <a:pPr>
              <a:buNone/>
            </a:pPr>
            <a:r>
              <a:rPr lang="el-GR" sz="2400" b="1" dirty="0" smtClean="0">
                <a:solidFill>
                  <a:schemeClr val="bg1"/>
                </a:solidFill>
                <a:latin typeface="Monotype Corsiva" pitchFamily="66" charset="0"/>
              </a:rPr>
              <a:t>Η εποχή των υακίνθων είναι ένα βιβλίο το οποίο πρέπει να το διαβάσουν όλα τα παιδιά που βρίσκονται στην εφηβεία. </a:t>
            </a:r>
          </a:p>
          <a:p>
            <a:pPr>
              <a:buNone/>
            </a:pPr>
            <a:r>
              <a:rPr lang="el-GR" sz="2400" b="1" dirty="0" smtClean="0">
                <a:solidFill>
                  <a:schemeClr val="bg1"/>
                </a:solidFill>
                <a:latin typeface="Monotype Corsiva" pitchFamily="66" charset="0"/>
              </a:rPr>
              <a:t>Διαβάζοντας και κατανοώντας σε βάθος το βιβλίο αυτό, ένας αναγνώστης μπορεί να διαπιστώσει ότι η Τούλα Τίγκα με αυτό το βιβλίο επιδιώκει να κάνει τα παιδιά να καταλάβουν ότι όλοι οι έφηβοι στην ηλικία αυτή αντιμετωπίζουν ένα δύσκολο στάδιο</a:t>
            </a:r>
            <a:r>
              <a:rPr lang="en-US" sz="2400" b="1" dirty="0" smtClean="0">
                <a:solidFill>
                  <a:schemeClr val="bg1"/>
                </a:solidFill>
                <a:latin typeface="Monotype Corsiva" pitchFamily="66" charset="0"/>
              </a:rPr>
              <a:t> </a:t>
            </a:r>
            <a:r>
              <a:rPr lang="el-GR" sz="2400" b="1" dirty="0" smtClean="0">
                <a:solidFill>
                  <a:schemeClr val="bg1"/>
                </a:solidFill>
                <a:latin typeface="Monotype Corsiva" pitchFamily="66" charset="0"/>
              </a:rPr>
              <a:t>το οποίο δυσκολεύει ακόμα περισσότερο όταν συμβαίνουν απρόσμενες αλλαγές (όπως αυτές που συνέβησαν στην ζωή της Ελένης).</a:t>
            </a:r>
          </a:p>
          <a:p>
            <a:pPr>
              <a:buNone/>
            </a:pPr>
            <a:r>
              <a:rPr lang="el-GR" sz="2400" b="1" dirty="0" smtClean="0">
                <a:solidFill>
                  <a:schemeClr val="bg1"/>
                </a:solidFill>
                <a:latin typeface="Monotype Corsiva" pitchFamily="66" charset="0"/>
              </a:rPr>
              <a:t>Η Τούλα Τίγκα με το βιβλίο αυτό επιδιώκει να κάνει κάθε παιδί να καταλάβει ότι όλα τα παιδιά στην ηλικία του αντιμετωπίζουν τα ίδια προβλήματα (αν όχι και περισσότερα). Η συγγραφέας δεν θα μπορούσε να βρει πιο κατάλληλο τίτλο από αυτόν, αφού όμοια με το άνθισμα των υακίνθων έτσι άνθισε μία νέα περίοδο στη ζωή της Ελένης με την βοήθεια της νέας θετής της αδερφής της Αγγελικής.</a:t>
            </a:r>
          </a:p>
          <a:p>
            <a:pPr>
              <a:buNone/>
            </a:pPr>
            <a:r>
              <a:rPr lang="el-GR" sz="2400" b="1" dirty="0" smtClean="0">
                <a:solidFill>
                  <a:schemeClr val="bg1"/>
                </a:solidFill>
                <a:latin typeface="Monotype Corsiva" pitchFamily="66" charset="0"/>
              </a:rPr>
              <a:t>Βασικός στόχος του βιβλίου είναι να εμφυσεύσει στον αναγνώστη την πεποίθηση ότι όλα τα προβλήματα μπορούν να λυθούν εάν υπάρχει προθυμία, καλή θέληση και πάνω απ΄όλα αισιοδοξία</a:t>
            </a:r>
            <a:r>
              <a:rPr lang="el-GR" sz="2400" dirty="0" smtClean="0">
                <a:solidFill>
                  <a:schemeClr val="bg1"/>
                </a:solidFill>
                <a:latin typeface="Monotype Corsiva" pitchFamily="66" charset="0"/>
              </a:rPr>
              <a:t>.</a:t>
            </a:r>
          </a:p>
          <a:p>
            <a:pPr>
              <a:buNone/>
            </a:pPr>
            <a:endParaRPr lang="el-GR" sz="2000" dirty="0">
              <a:solidFill>
                <a:schemeClr val="bg1"/>
              </a:solidFill>
              <a:latin typeface="Monotype Corsiva" pitchFamily="66" charset="0"/>
            </a:endParaRPr>
          </a:p>
        </p:txBody>
      </p:sp>
      <p:sp>
        <p:nvSpPr>
          <p:cNvPr id="6" name="5 - Θέση αριθμού διαφάνειας"/>
          <p:cNvSpPr>
            <a:spLocks noGrp="1"/>
          </p:cNvSpPr>
          <p:nvPr>
            <p:ph type="sldNum" sz="quarter" idx="12"/>
          </p:nvPr>
        </p:nvSpPr>
        <p:spPr/>
        <p:txBody>
          <a:bodyPr/>
          <a:lstStyle/>
          <a:p>
            <a:fld id="{47CE6942-5674-4D1E-A058-4E92C3769CC8}" type="slidenum">
              <a:rPr lang="el-GR" smtClean="0"/>
              <a:pPr/>
              <a:t>6</a:t>
            </a:fld>
            <a:endParaRPr lang="el-GR"/>
          </a:p>
        </p:txBody>
      </p:sp>
      <p:sp>
        <p:nvSpPr>
          <p:cNvPr id="7" name="6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r>
              <a:rPr lang="el-GR" dirty="0" smtClean="0">
                <a:latin typeface="Monotype Corsiva" pitchFamily="66" charset="0"/>
              </a:rPr>
              <a:t>Η σημασία των βιβλίων</a:t>
            </a:r>
            <a:endParaRPr lang="el-GR" dirty="0">
              <a:latin typeface="Monotype Corsiva" pitchFamily="66" charset="0"/>
            </a:endParaRPr>
          </a:p>
        </p:txBody>
      </p:sp>
      <p:graphicFrame>
        <p:nvGraphicFramePr>
          <p:cNvPr id="9" name="8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 Θέση αριθμού διαφάνειας"/>
          <p:cNvSpPr>
            <a:spLocks noGrp="1"/>
          </p:cNvSpPr>
          <p:nvPr>
            <p:ph type="sldNum" sz="quarter" idx="12"/>
          </p:nvPr>
        </p:nvSpPr>
        <p:spPr/>
        <p:txBody>
          <a:bodyPr/>
          <a:lstStyle/>
          <a:p>
            <a:fld id="{47CE6942-5674-4D1E-A058-4E92C3769CC8}" type="slidenum">
              <a:rPr lang="el-GR" smtClean="0"/>
              <a:pPr/>
              <a:t>7</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 Εργαστήρι Δημιουργικής Ανάγνωσης &amp; Γραφής</a:t>
            </a:r>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566</Words>
  <Application>Microsoft Office PowerPoint</Application>
  <PresentationFormat>Προβολή στην οθόνη (4:3)</PresentationFormat>
  <Paragraphs>39</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Διαφάνεια 1</vt:lpstr>
      <vt:lpstr>Εργασία –παρουσίαση της μαθήτριας Λυδίας  Παπαγόρα(Γ΄Τάξη) του 3ου Γυμνασίου Τρικάλων   Τούλα Τίγκα:</vt:lpstr>
      <vt:lpstr>Λίγα Λόγια</vt:lpstr>
      <vt:lpstr>Βιβλία </vt:lpstr>
      <vt:lpstr>Η εποχή των υακίνθων </vt:lpstr>
      <vt:lpstr>Εντυπώσεις </vt:lpstr>
      <vt:lpstr>Η σημασία των βιβλίων</vt:lpstr>
    </vt:vector>
  </TitlesOfParts>
  <Company>BLACK EDITION - tum0r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Βιβλία</dc:title>
  <dc:creator>User</dc:creator>
  <cp:lastModifiedBy>.</cp:lastModifiedBy>
  <cp:revision>35</cp:revision>
  <dcterms:created xsi:type="dcterms:W3CDTF">2013-09-07T15:42:06Z</dcterms:created>
  <dcterms:modified xsi:type="dcterms:W3CDTF">2013-09-18T07:07:25Z</dcterms:modified>
</cp:coreProperties>
</file>