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6"/>
  </p:notesMasterIdLst>
  <p:sldIdLst>
    <p:sldId id="276" r:id="rId2"/>
    <p:sldId id="259" r:id="rId3"/>
    <p:sldId id="263" r:id="rId4"/>
    <p:sldId id="264" r:id="rId5"/>
    <p:sldId id="266" r:id="rId6"/>
    <p:sldId id="272" r:id="rId7"/>
    <p:sldId id="274" r:id="rId8"/>
    <p:sldId id="275" r:id="rId9"/>
    <p:sldId id="265" r:id="rId10"/>
    <p:sldId id="267" r:id="rId11"/>
    <p:sldId id="269" r:id="rId12"/>
    <p:sldId id="270" r:id="rId13"/>
    <p:sldId id="268" r:id="rId14"/>
    <p:sldId id="271" r:id="rId15"/>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9" d="100"/>
          <a:sy n="69" d="100"/>
        </p:scale>
        <p:origin x="-1194"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50018CE-8D3E-469D-A6B6-A56103AABFB8}" type="datetimeFigureOut">
              <a:rPr lang="el-GR" smtClean="0"/>
              <a:pPr/>
              <a:t>17/12/2013</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7BF7C5F-B0D2-43F6-868C-9F8B7D70CA11}" type="slidenum">
              <a:rPr lang="el-GR" smtClean="0"/>
              <a:pPr/>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E7E09F35-EA3B-45E4-A909-C0F58DABC552}" type="datetime1">
              <a:rPr lang="el-GR" smtClean="0"/>
              <a:pPr/>
              <a:t>17/12/2013</a:t>
            </a:fld>
            <a:endParaRPr lang="el-GR"/>
          </a:p>
        </p:txBody>
      </p:sp>
      <p:sp>
        <p:nvSpPr>
          <p:cNvPr id="5" name="4 - Θέση υποσέλιδου"/>
          <p:cNvSpPr>
            <a:spLocks noGrp="1"/>
          </p:cNvSpPr>
          <p:nvPr>
            <p:ph type="ftr" sz="quarter" idx="11"/>
          </p:nvPr>
        </p:nvSpPr>
        <p:spPr/>
        <p:txBody>
          <a:bodyPr/>
          <a:lstStyle/>
          <a:p>
            <a:r>
              <a:rPr lang="el-GR" smtClean="0"/>
              <a:t>3ο Γυμνάσιο Τρικάλων</a:t>
            </a:r>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36BA1943-B7E9-4572-BFD9-C63C73F12825}" type="datetime1">
              <a:rPr lang="el-GR" smtClean="0"/>
              <a:pPr/>
              <a:t>17/12/2013</a:t>
            </a:fld>
            <a:endParaRPr lang="el-GR"/>
          </a:p>
        </p:txBody>
      </p:sp>
      <p:sp>
        <p:nvSpPr>
          <p:cNvPr id="5" name="4 - Θέση υποσέλιδου"/>
          <p:cNvSpPr>
            <a:spLocks noGrp="1"/>
          </p:cNvSpPr>
          <p:nvPr>
            <p:ph type="ftr" sz="quarter" idx="11"/>
          </p:nvPr>
        </p:nvSpPr>
        <p:spPr/>
        <p:txBody>
          <a:bodyPr/>
          <a:lstStyle/>
          <a:p>
            <a:r>
              <a:rPr lang="el-GR" smtClean="0"/>
              <a:t>3ο Γυμνάσιο Τρικάλων</a:t>
            </a:r>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223BED75-282F-4FFE-91CC-118D60F5C4C6}" type="datetime1">
              <a:rPr lang="el-GR" smtClean="0"/>
              <a:pPr/>
              <a:t>17/12/2013</a:t>
            </a:fld>
            <a:endParaRPr lang="el-GR"/>
          </a:p>
        </p:txBody>
      </p:sp>
      <p:sp>
        <p:nvSpPr>
          <p:cNvPr id="5" name="4 - Θέση υποσέλιδου"/>
          <p:cNvSpPr>
            <a:spLocks noGrp="1"/>
          </p:cNvSpPr>
          <p:nvPr>
            <p:ph type="ftr" sz="quarter" idx="11"/>
          </p:nvPr>
        </p:nvSpPr>
        <p:spPr/>
        <p:txBody>
          <a:bodyPr/>
          <a:lstStyle/>
          <a:p>
            <a:r>
              <a:rPr lang="el-GR" smtClean="0"/>
              <a:t>3ο Γυμνάσιο Τρικάλων</a:t>
            </a:r>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9EC42562-C757-488F-8399-FEE2A40AA3CB}" type="datetime1">
              <a:rPr lang="el-GR" smtClean="0"/>
              <a:pPr/>
              <a:t>17/12/2013</a:t>
            </a:fld>
            <a:endParaRPr lang="el-GR"/>
          </a:p>
        </p:txBody>
      </p:sp>
      <p:sp>
        <p:nvSpPr>
          <p:cNvPr id="5" name="4 - Θέση υποσέλιδου"/>
          <p:cNvSpPr>
            <a:spLocks noGrp="1"/>
          </p:cNvSpPr>
          <p:nvPr>
            <p:ph type="ftr" sz="quarter" idx="11"/>
          </p:nvPr>
        </p:nvSpPr>
        <p:spPr/>
        <p:txBody>
          <a:bodyPr/>
          <a:lstStyle/>
          <a:p>
            <a:r>
              <a:rPr lang="el-GR" smtClean="0"/>
              <a:t>3ο Γυμνάσιο Τρικάλων</a:t>
            </a:r>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FD64B119-7B18-4959-B75C-A1BAA854ED04}" type="datetime1">
              <a:rPr lang="el-GR" smtClean="0"/>
              <a:pPr/>
              <a:t>17/12/2013</a:t>
            </a:fld>
            <a:endParaRPr lang="el-GR"/>
          </a:p>
        </p:txBody>
      </p:sp>
      <p:sp>
        <p:nvSpPr>
          <p:cNvPr id="5" name="4 - Θέση υποσέλιδου"/>
          <p:cNvSpPr>
            <a:spLocks noGrp="1"/>
          </p:cNvSpPr>
          <p:nvPr>
            <p:ph type="ftr" sz="quarter" idx="11"/>
          </p:nvPr>
        </p:nvSpPr>
        <p:spPr/>
        <p:txBody>
          <a:bodyPr/>
          <a:lstStyle/>
          <a:p>
            <a:r>
              <a:rPr lang="el-GR" smtClean="0"/>
              <a:t>3ο Γυμνάσιο Τρικάλων</a:t>
            </a:r>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1AED8BCF-E012-4B4C-BB1F-CDCA4DC6EC5B}" type="datetime1">
              <a:rPr lang="el-GR" smtClean="0"/>
              <a:pPr/>
              <a:t>17/12/2013</a:t>
            </a:fld>
            <a:endParaRPr lang="el-GR"/>
          </a:p>
        </p:txBody>
      </p:sp>
      <p:sp>
        <p:nvSpPr>
          <p:cNvPr id="6" name="5 - Θέση υποσέλιδου"/>
          <p:cNvSpPr>
            <a:spLocks noGrp="1"/>
          </p:cNvSpPr>
          <p:nvPr>
            <p:ph type="ftr" sz="quarter" idx="11"/>
          </p:nvPr>
        </p:nvSpPr>
        <p:spPr/>
        <p:txBody>
          <a:bodyPr/>
          <a:lstStyle/>
          <a:p>
            <a:r>
              <a:rPr lang="el-GR" smtClean="0"/>
              <a:t>3ο Γυμνάσιο Τρικάλων</a:t>
            </a:r>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EDD1B70F-F709-4288-9640-B5704EFDD85B}" type="datetime1">
              <a:rPr lang="el-GR" smtClean="0"/>
              <a:pPr/>
              <a:t>17/12/2013</a:t>
            </a:fld>
            <a:endParaRPr lang="el-GR"/>
          </a:p>
        </p:txBody>
      </p:sp>
      <p:sp>
        <p:nvSpPr>
          <p:cNvPr id="8" name="7 - Θέση υποσέλιδου"/>
          <p:cNvSpPr>
            <a:spLocks noGrp="1"/>
          </p:cNvSpPr>
          <p:nvPr>
            <p:ph type="ftr" sz="quarter" idx="11"/>
          </p:nvPr>
        </p:nvSpPr>
        <p:spPr/>
        <p:txBody>
          <a:bodyPr/>
          <a:lstStyle/>
          <a:p>
            <a:r>
              <a:rPr lang="el-GR" smtClean="0"/>
              <a:t>3ο Γυμνάσιο Τρικάλων</a:t>
            </a:r>
            <a:endParaRPr lang="el-GR"/>
          </a:p>
        </p:txBody>
      </p:sp>
      <p:sp>
        <p:nvSpPr>
          <p:cNvPr id="9" name="8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79C9254E-C1EA-49E4-A429-63F8028B0F49}" type="datetime1">
              <a:rPr lang="el-GR" smtClean="0"/>
              <a:pPr/>
              <a:t>17/12/2013</a:t>
            </a:fld>
            <a:endParaRPr lang="el-GR"/>
          </a:p>
        </p:txBody>
      </p:sp>
      <p:sp>
        <p:nvSpPr>
          <p:cNvPr id="4" name="3 - Θέση υποσέλιδου"/>
          <p:cNvSpPr>
            <a:spLocks noGrp="1"/>
          </p:cNvSpPr>
          <p:nvPr>
            <p:ph type="ftr" sz="quarter" idx="11"/>
          </p:nvPr>
        </p:nvSpPr>
        <p:spPr/>
        <p:txBody>
          <a:bodyPr/>
          <a:lstStyle/>
          <a:p>
            <a:r>
              <a:rPr lang="el-GR" smtClean="0"/>
              <a:t>3ο Γυμνάσιο Τρικάλων</a:t>
            </a:r>
            <a:endParaRPr lang="el-GR"/>
          </a:p>
        </p:txBody>
      </p:sp>
      <p:sp>
        <p:nvSpPr>
          <p:cNvPr id="5" name="4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1D937930-F141-4DB3-8C89-B4F5104E0008}" type="datetime1">
              <a:rPr lang="el-GR" smtClean="0"/>
              <a:pPr/>
              <a:t>17/12/2013</a:t>
            </a:fld>
            <a:endParaRPr lang="el-GR"/>
          </a:p>
        </p:txBody>
      </p:sp>
      <p:sp>
        <p:nvSpPr>
          <p:cNvPr id="3" name="2 - Θέση υποσέλιδου"/>
          <p:cNvSpPr>
            <a:spLocks noGrp="1"/>
          </p:cNvSpPr>
          <p:nvPr>
            <p:ph type="ftr" sz="quarter" idx="11"/>
          </p:nvPr>
        </p:nvSpPr>
        <p:spPr/>
        <p:txBody>
          <a:bodyPr/>
          <a:lstStyle/>
          <a:p>
            <a:r>
              <a:rPr lang="el-GR" smtClean="0"/>
              <a:t>3ο Γυμνάσιο Τρικάλων</a:t>
            </a:r>
            <a:endParaRPr lang="el-GR"/>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012599D9-56A0-44FC-8669-5780115A83E1}" type="datetime1">
              <a:rPr lang="el-GR" smtClean="0"/>
              <a:pPr/>
              <a:t>17/12/2013</a:t>
            </a:fld>
            <a:endParaRPr lang="el-GR"/>
          </a:p>
        </p:txBody>
      </p:sp>
      <p:sp>
        <p:nvSpPr>
          <p:cNvPr id="6" name="5 - Θέση υποσέλιδου"/>
          <p:cNvSpPr>
            <a:spLocks noGrp="1"/>
          </p:cNvSpPr>
          <p:nvPr>
            <p:ph type="ftr" sz="quarter" idx="11"/>
          </p:nvPr>
        </p:nvSpPr>
        <p:spPr/>
        <p:txBody>
          <a:bodyPr/>
          <a:lstStyle/>
          <a:p>
            <a:r>
              <a:rPr lang="el-GR" smtClean="0"/>
              <a:t>3ο Γυμνάσιο Τρικάλων</a:t>
            </a:r>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6AB59850-CADA-43E6-A5EB-AE6AACB39E77}" type="datetime1">
              <a:rPr lang="el-GR" smtClean="0"/>
              <a:pPr/>
              <a:t>17/12/2013</a:t>
            </a:fld>
            <a:endParaRPr lang="el-GR"/>
          </a:p>
        </p:txBody>
      </p:sp>
      <p:sp>
        <p:nvSpPr>
          <p:cNvPr id="6" name="5 - Θέση υποσέλιδου"/>
          <p:cNvSpPr>
            <a:spLocks noGrp="1"/>
          </p:cNvSpPr>
          <p:nvPr>
            <p:ph type="ftr" sz="quarter" idx="11"/>
          </p:nvPr>
        </p:nvSpPr>
        <p:spPr/>
        <p:txBody>
          <a:bodyPr/>
          <a:lstStyle/>
          <a:p>
            <a:r>
              <a:rPr lang="el-GR" smtClean="0"/>
              <a:t>3ο Γυμνάσιο Τρικάλων</a:t>
            </a:r>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9C6C4C-CC28-4188-8B3F-A5F08D872767}" type="datetime1">
              <a:rPr lang="el-GR" smtClean="0"/>
              <a:pPr/>
              <a:t>17/12/2013</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l-GR" smtClean="0"/>
              <a:t>3ο Γυμνάσιο Τρικάλων</a:t>
            </a:r>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F1D1C4-C2D9-4231-9FB2-B2D9D97AA41D}"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rot="10800000" flipV="1">
            <a:off x="827584" y="2276872"/>
            <a:ext cx="7859216" cy="1368152"/>
          </a:xfrm>
        </p:spPr>
        <p:txBody>
          <a:bodyPr>
            <a:normAutofit/>
          </a:bodyPr>
          <a:lstStyle/>
          <a:p>
            <a:r>
              <a:rPr lang="el-GR" sz="6000" b="1" dirty="0" smtClean="0">
                <a:latin typeface="Mistral" pitchFamily="66" charset="0"/>
              </a:rPr>
              <a:t>ΜΟΝΗ   ΟΣΙΟΥ     ΛΟΥΚΑ</a:t>
            </a:r>
            <a:endParaRPr lang="el-GR" sz="6000" b="1" dirty="0">
              <a:latin typeface="Mistral" pitchFamily="66" charset="0"/>
            </a:endParaRPr>
          </a:p>
        </p:txBody>
      </p:sp>
      <p:sp>
        <p:nvSpPr>
          <p:cNvPr id="3" name="2 - Θέση περιεχομένου"/>
          <p:cNvSpPr>
            <a:spLocks noGrp="1"/>
          </p:cNvSpPr>
          <p:nvPr>
            <p:ph idx="1"/>
          </p:nvPr>
        </p:nvSpPr>
        <p:spPr>
          <a:xfrm>
            <a:off x="395536" y="5085184"/>
            <a:ext cx="8291264" cy="1040979"/>
          </a:xfrm>
        </p:spPr>
        <p:txBody>
          <a:bodyPr/>
          <a:lstStyle/>
          <a:p>
            <a:pPr algn="ctr">
              <a:buNone/>
            </a:pPr>
            <a:r>
              <a:rPr lang="el-GR" dirty="0" smtClean="0"/>
              <a:t>                                           ΠΑΡΑΣΧΗ ΔΗΜΗΤΡΑ</a:t>
            </a:r>
            <a:endParaRPr lang="el-GR" dirty="0"/>
          </a:p>
        </p:txBody>
      </p:sp>
      <p:pic>
        <p:nvPicPr>
          <p:cNvPr id="4" name="3 - Εικόνα"/>
          <p:cNvPicPr/>
          <p:nvPr/>
        </p:nvPicPr>
        <p:blipFill>
          <a:blip r:embed="rId2"/>
          <a:srcRect/>
          <a:stretch>
            <a:fillRect/>
          </a:stretch>
        </p:blipFill>
        <p:spPr bwMode="auto">
          <a:xfrm>
            <a:off x="642910" y="500042"/>
            <a:ext cx="1928826" cy="1143008"/>
          </a:xfrm>
          <a:prstGeom prst="rect">
            <a:avLst/>
          </a:prstGeom>
          <a:noFill/>
          <a:ln w="9525">
            <a:noFill/>
            <a:miter lim="800000"/>
            <a:headEnd/>
            <a:tailEnd/>
          </a:ln>
        </p:spPr>
      </p:pic>
      <p:sp>
        <p:nvSpPr>
          <p:cNvPr id="5" name="4 - Θέση αριθμού διαφάνειας"/>
          <p:cNvSpPr>
            <a:spLocks noGrp="1"/>
          </p:cNvSpPr>
          <p:nvPr>
            <p:ph type="sldNum" sz="quarter" idx="12"/>
          </p:nvPr>
        </p:nvSpPr>
        <p:spPr/>
        <p:txBody>
          <a:bodyPr/>
          <a:lstStyle/>
          <a:p>
            <a:fld id="{D3F1D1C4-C2D9-4231-9FB2-B2D9D97AA41D}" type="slidenum">
              <a:rPr lang="el-GR" smtClean="0"/>
              <a:pPr/>
              <a:t>1</a:t>
            </a:fld>
            <a:endParaRPr lang="el-GR"/>
          </a:p>
        </p:txBody>
      </p:sp>
      <p:sp>
        <p:nvSpPr>
          <p:cNvPr id="6" name="5 - Θέση υποσέλιδου"/>
          <p:cNvSpPr>
            <a:spLocks noGrp="1"/>
          </p:cNvSpPr>
          <p:nvPr>
            <p:ph type="ftr" sz="quarter" idx="11"/>
          </p:nvPr>
        </p:nvSpPr>
        <p:spPr/>
        <p:txBody>
          <a:bodyPr/>
          <a:lstStyle/>
          <a:p>
            <a:r>
              <a:rPr lang="el-GR" smtClean="0"/>
              <a:t>3ο Γυμνάσιο Τρικάλων</a:t>
            </a:r>
            <a:endParaRPr lang="el-GR"/>
          </a:p>
        </p:txBody>
      </p:sp>
      <p:sp>
        <p:nvSpPr>
          <p:cNvPr id="7" name="6 - Ορθογώνιο"/>
          <p:cNvSpPr/>
          <p:nvPr/>
        </p:nvSpPr>
        <p:spPr>
          <a:xfrm>
            <a:off x="1643042" y="3429000"/>
            <a:ext cx="6000792" cy="1231106"/>
          </a:xfrm>
          <a:prstGeom prst="rect">
            <a:avLst/>
          </a:prstGeom>
        </p:spPr>
        <p:txBody>
          <a:bodyPr wrap="square">
            <a:spAutoFit/>
          </a:bodyPr>
          <a:lstStyle/>
          <a:p>
            <a:r>
              <a:rPr lang="el-GR" b="1" dirty="0" smtClean="0"/>
              <a:t>«Βυζαντινά μνημεία στη φύση»</a:t>
            </a:r>
            <a:r>
              <a:rPr lang="el-GR" dirty="0" smtClean="0"/>
              <a:t/>
            </a:r>
            <a:br>
              <a:rPr lang="el-GR" dirty="0" smtClean="0"/>
            </a:br>
            <a:r>
              <a:rPr lang="el-GR" sz="2000" dirty="0" smtClean="0"/>
              <a:t>Εκπαιδευτικό πρόγραμμα  πολιτισμού</a:t>
            </a:r>
            <a:br>
              <a:rPr lang="el-GR" sz="2000" dirty="0" smtClean="0"/>
            </a:br>
            <a:r>
              <a:rPr lang="el-GR" dirty="0" smtClean="0"/>
              <a:t> συντονίστρια: </a:t>
            </a:r>
            <a:r>
              <a:rPr lang="el-GR" b="1" dirty="0" smtClean="0"/>
              <a:t>Αμαλία Κ. Ηλιάδη, φιλόλογος-ιστορικός, Δ/</a:t>
            </a:r>
            <a:r>
              <a:rPr lang="el-GR" b="1" dirty="0" err="1" smtClean="0"/>
              <a:t>ντρια</a:t>
            </a:r>
            <a:r>
              <a:rPr lang="el-GR" b="1" dirty="0" smtClean="0"/>
              <a:t> 3</a:t>
            </a:r>
            <a:r>
              <a:rPr lang="el-GR" b="1" baseline="30000" dirty="0" smtClean="0"/>
              <a:t>ου</a:t>
            </a:r>
            <a:r>
              <a:rPr lang="el-GR" b="1" dirty="0" smtClean="0"/>
              <a:t> Γυμνασίου Τρικάλων </a:t>
            </a:r>
            <a:endParaRPr lang="el-GR" dirty="0"/>
          </a:p>
        </p:txBody>
      </p:sp>
      <p:sp>
        <p:nvSpPr>
          <p:cNvPr id="8" name="7 - Ορθογώνιο"/>
          <p:cNvSpPr/>
          <p:nvPr/>
        </p:nvSpPr>
        <p:spPr>
          <a:xfrm>
            <a:off x="2857488" y="500042"/>
            <a:ext cx="5572164" cy="1631216"/>
          </a:xfrm>
          <a:prstGeom prst="rect">
            <a:avLst/>
          </a:prstGeom>
        </p:spPr>
        <p:txBody>
          <a:bodyPr wrap="square">
            <a:spAutoFit/>
          </a:bodyPr>
          <a:lstStyle/>
          <a:p>
            <a:r>
              <a:rPr lang="el-GR" sz="2000" dirty="0" smtClean="0"/>
              <a:t>Ευρύτερη θεματική προγράμματος:</a:t>
            </a:r>
          </a:p>
          <a:p>
            <a:r>
              <a:rPr lang="el-GR" sz="2000" b="1" dirty="0" smtClean="0"/>
              <a:t>«Όψεις Βυζαντινού Πολιτισμού: Η Βυζαντινή Αρχιτεκτονική στις διάφορες χρονικές φάσεις και μορφές της» </a:t>
            </a:r>
          </a:p>
          <a:p>
            <a:r>
              <a:rPr lang="el-GR" sz="2000" b="1" dirty="0" smtClean="0"/>
              <a:t>Σχολικό Έτος 2013-14</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sz="half" idx="1"/>
          </p:nvPr>
        </p:nvSpPr>
        <p:spPr>
          <a:xfrm>
            <a:off x="457200" y="5229200"/>
            <a:ext cx="8003232" cy="1152128"/>
          </a:xfrm>
        </p:spPr>
        <p:txBody>
          <a:bodyPr>
            <a:normAutofit lnSpcReduction="10000"/>
          </a:bodyPr>
          <a:lstStyle/>
          <a:p>
            <a:pPr algn="just"/>
            <a:r>
              <a:rPr lang="el-GR" dirty="0" smtClean="0"/>
              <a:t>Στην κρύπτη που είναι κάτω από </a:t>
            </a:r>
            <a:r>
              <a:rPr lang="el-GR" b="1" dirty="0" smtClean="0">
                <a:latin typeface="Verdana" pitchFamily="34" charset="0"/>
                <a:ea typeface="Verdana" pitchFamily="34" charset="0"/>
                <a:cs typeface="Verdana" pitchFamily="34" charset="0"/>
              </a:rPr>
              <a:t> </a:t>
            </a:r>
            <a:r>
              <a:rPr lang="el-GR" sz="2400" dirty="0" smtClean="0">
                <a:latin typeface="Verdana" pitchFamily="34" charset="0"/>
                <a:ea typeface="Verdana" pitchFamily="34" charset="0"/>
                <a:cs typeface="Verdana" pitchFamily="34" charset="0"/>
              </a:rPr>
              <a:t>το χώρο του καθολικού τοποθετήθηκε</a:t>
            </a:r>
            <a:r>
              <a:rPr lang="el-GR" sz="2400" b="1" dirty="0" smtClean="0">
                <a:latin typeface="Verdana" pitchFamily="34" charset="0"/>
                <a:ea typeface="Verdana" pitchFamily="34" charset="0"/>
                <a:cs typeface="Verdana" pitchFamily="34" charset="0"/>
              </a:rPr>
              <a:t> </a:t>
            </a:r>
            <a:r>
              <a:rPr lang="el-GR" sz="2400" dirty="0" smtClean="0">
                <a:latin typeface="Verdana" pitchFamily="34" charset="0"/>
                <a:ea typeface="Verdana" pitchFamily="34" charset="0"/>
                <a:cs typeface="Verdana" pitchFamily="34" charset="0"/>
              </a:rPr>
              <a:t>η λειψανοθήκη του Οσίου.</a:t>
            </a:r>
            <a:endParaRPr lang="el-GR" sz="2400" dirty="0"/>
          </a:p>
        </p:txBody>
      </p:sp>
      <p:pic>
        <p:nvPicPr>
          <p:cNvPr id="6" name="3 - Θέση περιεχομένου" descr="http://www.imtl.gr/wp-content/uploads/2011/11/%CE%99%CE%95%CE%A1%CE%91-%CE%9C%CE%9F%CE%9D%CE%97-%CE%9F%CE%A3%CE%99%CE%9F%CE%A5-%CE%9B%CE%9F%CE%A5%CE%9A%CE%91-%CE%A4%CE%9F%CE%A5-%CE%95%CE%9D-%CE%A3%CE%A4%CE%95%CE%99%CE%A1%CE%99%CE%A9.jpg"/>
          <p:cNvPicPr>
            <a:picLocks noGrp="1"/>
          </p:cNvPicPr>
          <p:nvPr>
            <p:ph sz="half" idx="2"/>
          </p:nvPr>
        </p:nvPicPr>
        <p:blipFill>
          <a:blip r:embed="rId2" cstate="print"/>
          <a:srcRect/>
          <a:stretch>
            <a:fillRect/>
          </a:stretch>
        </p:blipFill>
        <p:spPr bwMode="auto">
          <a:xfrm>
            <a:off x="971600" y="620688"/>
            <a:ext cx="7200800" cy="4392488"/>
          </a:xfrm>
          <a:prstGeom prst="rect">
            <a:avLst/>
          </a:prstGeom>
          <a:noFill/>
          <a:ln w="9525">
            <a:noFill/>
            <a:miter lim="800000"/>
            <a:headEnd/>
            <a:tailEnd/>
          </a:ln>
        </p:spPr>
      </p:pic>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10</a:t>
            </a:fld>
            <a:endParaRPr lang="el-GR"/>
          </a:p>
        </p:txBody>
      </p:sp>
      <p:sp>
        <p:nvSpPr>
          <p:cNvPr id="5" name="4 - Θέση υποσέλιδου"/>
          <p:cNvSpPr>
            <a:spLocks noGrp="1"/>
          </p:cNvSpPr>
          <p:nvPr>
            <p:ph type="ftr" sz="quarter" idx="11"/>
          </p:nvPr>
        </p:nvSpPr>
        <p:spPr/>
        <p:txBody>
          <a:bodyPr/>
          <a:lstStyle/>
          <a:p>
            <a:r>
              <a:rPr lang="el-GR" smtClean="0"/>
              <a:t>3ο Γυμνάσιο Τρικάλων</a:t>
            </a:r>
            <a:endParaRPr lang="el-G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t>Τοίχοι στήριξης Καθολικού </a:t>
            </a:r>
            <a:endParaRPr lang="el-GR" b="1" dirty="0"/>
          </a:p>
        </p:txBody>
      </p:sp>
      <p:pic>
        <p:nvPicPr>
          <p:cNvPr id="4" name="3 - Θέση περιεχομένου" descr="Αρχείο:Όσιος Λουκάς 1.JPG"/>
          <p:cNvPicPr>
            <a:picLocks noGrp="1"/>
          </p:cNvPicPr>
          <p:nvPr>
            <p:ph idx="1"/>
          </p:nvPr>
        </p:nvPicPr>
        <p:blipFill>
          <a:blip r:embed="rId2" cstate="print"/>
          <a:srcRect/>
          <a:stretch>
            <a:fillRect/>
          </a:stretch>
        </p:blipFill>
        <p:spPr bwMode="auto">
          <a:xfrm>
            <a:off x="1331640" y="1412776"/>
            <a:ext cx="6408712" cy="4752528"/>
          </a:xfrm>
          <a:prstGeom prst="rect">
            <a:avLst/>
          </a:prstGeom>
          <a:noFill/>
          <a:ln w="9525">
            <a:noFill/>
            <a:miter lim="800000"/>
            <a:headEnd/>
            <a:tailEnd/>
          </a:ln>
        </p:spPr>
      </p:pic>
      <p:sp>
        <p:nvSpPr>
          <p:cNvPr id="5" name="4 - Θέση αριθμού διαφάνειας"/>
          <p:cNvSpPr>
            <a:spLocks noGrp="1"/>
          </p:cNvSpPr>
          <p:nvPr>
            <p:ph type="sldNum" sz="quarter" idx="12"/>
          </p:nvPr>
        </p:nvSpPr>
        <p:spPr/>
        <p:txBody>
          <a:bodyPr/>
          <a:lstStyle/>
          <a:p>
            <a:fld id="{D3F1D1C4-C2D9-4231-9FB2-B2D9D97AA41D}" type="slidenum">
              <a:rPr lang="el-GR" smtClean="0"/>
              <a:pPr/>
              <a:t>11</a:t>
            </a:fld>
            <a:endParaRPr lang="el-GR"/>
          </a:p>
        </p:txBody>
      </p:sp>
      <p:sp>
        <p:nvSpPr>
          <p:cNvPr id="6" name="5 - Θέση υποσέλιδου"/>
          <p:cNvSpPr>
            <a:spLocks noGrp="1"/>
          </p:cNvSpPr>
          <p:nvPr>
            <p:ph type="ftr" sz="quarter" idx="11"/>
          </p:nvPr>
        </p:nvSpPr>
        <p:spPr/>
        <p:txBody>
          <a:bodyPr/>
          <a:lstStyle/>
          <a:p>
            <a:r>
              <a:rPr lang="el-GR" smtClean="0"/>
              <a:t>3ο Γυμνάσιο Τρικάλων</a:t>
            </a:r>
            <a:endParaRPr lang="el-G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Ο τρούλος του καθολικού</a:t>
            </a:r>
            <a:endParaRPr lang="el-GR" dirty="0"/>
          </a:p>
        </p:txBody>
      </p:sp>
      <p:pic>
        <p:nvPicPr>
          <p:cNvPr id="4" name="3 - Θέση περιεχομένου" descr="Αρχείο:Όσιος Λουκάς.jpg"/>
          <p:cNvPicPr>
            <a:picLocks noGrp="1"/>
          </p:cNvPicPr>
          <p:nvPr>
            <p:ph idx="1"/>
          </p:nvPr>
        </p:nvPicPr>
        <p:blipFill>
          <a:blip r:embed="rId2" cstate="print"/>
          <a:srcRect/>
          <a:stretch>
            <a:fillRect/>
          </a:stretch>
        </p:blipFill>
        <p:spPr bwMode="auto">
          <a:xfrm>
            <a:off x="1554691" y="1600200"/>
            <a:ext cx="6034617" cy="4525963"/>
          </a:xfrm>
          <a:prstGeom prst="rect">
            <a:avLst/>
          </a:prstGeom>
          <a:noFill/>
          <a:ln w="9525">
            <a:noFill/>
            <a:miter lim="800000"/>
            <a:headEnd/>
            <a:tailEnd/>
          </a:ln>
        </p:spPr>
      </p:pic>
      <p:sp>
        <p:nvSpPr>
          <p:cNvPr id="5" name="4 - Θέση αριθμού διαφάνειας"/>
          <p:cNvSpPr>
            <a:spLocks noGrp="1"/>
          </p:cNvSpPr>
          <p:nvPr>
            <p:ph type="sldNum" sz="quarter" idx="12"/>
          </p:nvPr>
        </p:nvSpPr>
        <p:spPr/>
        <p:txBody>
          <a:bodyPr/>
          <a:lstStyle/>
          <a:p>
            <a:fld id="{D3F1D1C4-C2D9-4231-9FB2-B2D9D97AA41D}" type="slidenum">
              <a:rPr lang="el-GR" smtClean="0"/>
              <a:pPr/>
              <a:t>12</a:t>
            </a:fld>
            <a:endParaRPr lang="el-GR"/>
          </a:p>
        </p:txBody>
      </p:sp>
      <p:sp>
        <p:nvSpPr>
          <p:cNvPr id="6" name="5 - Θέση υποσέλιδου"/>
          <p:cNvSpPr>
            <a:spLocks noGrp="1"/>
          </p:cNvSpPr>
          <p:nvPr>
            <p:ph type="ftr" sz="quarter" idx="11"/>
          </p:nvPr>
        </p:nvSpPr>
        <p:spPr/>
        <p:txBody>
          <a:bodyPr/>
          <a:lstStyle/>
          <a:p>
            <a:r>
              <a:rPr lang="el-GR" smtClean="0"/>
              <a:t>3ο Γυμνάσιο Τρικάλων</a:t>
            </a:r>
            <a:endParaRPr lang="el-G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sz="half" idx="1"/>
          </p:nvPr>
        </p:nvSpPr>
        <p:spPr>
          <a:xfrm>
            <a:off x="683568" y="332656"/>
            <a:ext cx="7992888" cy="792088"/>
          </a:xfrm>
        </p:spPr>
        <p:txBody>
          <a:bodyPr>
            <a:normAutofit fontScale="40000" lnSpcReduction="20000"/>
          </a:bodyPr>
          <a:lstStyle/>
          <a:p>
            <a:pPr algn="ctr">
              <a:buNone/>
            </a:pPr>
            <a:r>
              <a:rPr lang="el-GR" sz="4200" dirty="0" smtClean="0">
                <a:latin typeface="Verdana" pitchFamily="34" charset="0"/>
                <a:ea typeface="Verdana" pitchFamily="34" charset="0"/>
                <a:cs typeface="Verdana" pitchFamily="34" charset="0"/>
              </a:rPr>
              <a:t>   </a:t>
            </a:r>
            <a:r>
              <a:rPr lang="el-GR" sz="4200" b="1" dirty="0" smtClean="0">
                <a:latin typeface="Verdana" pitchFamily="34" charset="0"/>
                <a:ea typeface="Verdana" pitchFamily="34" charset="0"/>
                <a:cs typeface="Verdana" pitchFamily="34" charset="0"/>
              </a:rPr>
              <a:t>Το παλαιότερο κτίσμα είναι ο ναός της Παναγίας</a:t>
            </a:r>
          </a:p>
          <a:p>
            <a:pPr algn="ctr">
              <a:buNone/>
            </a:pPr>
            <a:r>
              <a:rPr lang="el-GR" sz="4200" b="1" dirty="0" smtClean="0">
                <a:latin typeface="Verdana" pitchFamily="34" charset="0"/>
                <a:ea typeface="Verdana" pitchFamily="34" charset="0"/>
                <a:cs typeface="Verdana" pitchFamily="34" charset="0"/>
              </a:rPr>
              <a:t>   (με το λευκό τρούλο) που χρονολογείται μεταξύ 955 και 1000.</a:t>
            </a:r>
          </a:p>
          <a:p>
            <a:pPr algn="r"/>
            <a:endParaRPr lang="el-GR" sz="2200" dirty="0"/>
          </a:p>
        </p:txBody>
      </p:sp>
      <p:pic>
        <p:nvPicPr>
          <p:cNvPr id="5" name="6 - Θέση περιεχομένου" descr="http://viotikoskosmos.wdfiles.com/local--files/moni-osiou-louka/moni-osiou-louka1.jpg"/>
          <p:cNvPicPr>
            <a:picLocks noGrp="1"/>
          </p:cNvPicPr>
          <p:nvPr>
            <p:ph sz="half" idx="2"/>
          </p:nvPr>
        </p:nvPicPr>
        <p:blipFill>
          <a:blip r:embed="rId2" cstate="print"/>
          <a:srcRect/>
          <a:stretch>
            <a:fillRect/>
          </a:stretch>
        </p:blipFill>
        <p:spPr bwMode="auto">
          <a:xfrm>
            <a:off x="1403648" y="1196752"/>
            <a:ext cx="6192688" cy="5112568"/>
          </a:xfrm>
          <a:prstGeom prst="rect">
            <a:avLst/>
          </a:prstGeom>
          <a:noFill/>
          <a:ln w="9525">
            <a:noFill/>
            <a:miter lim="800000"/>
            <a:headEnd/>
            <a:tailEnd/>
          </a:ln>
        </p:spPr>
      </p:pic>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13</a:t>
            </a:fld>
            <a:endParaRPr lang="el-GR"/>
          </a:p>
        </p:txBody>
      </p:sp>
      <p:sp>
        <p:nvSpPr>
          <p:cNvPr id="6" name="5 - Θέση υποσέλιδου"/>
          <p:cNvSpPr>
            <a:spLocks noGrp="1"/>
          </p:cNvSpPr>
          <p:nvPr>
            <p:ph type="ftr" sz="quarter" idx="11"/>
          </p:nvPr>
        </p:nvSpPr>
        <p:spPr/>
        <p:txBody>
          <a:bodyPr/>
          <a:lstStyle/>
          <a:p>
            <a:r>
              <a:rPr lang="el-GR" smtClean="0"/>
              <a:t>3ο Γυμνάσιο Τρικάλων</a:t>
            </a:r>
            <a:endParaRPr lang="el-G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Ο τρούλος της Θεοτόκου </a:t>
            </a:r>
            <a:endParaRPr lang="el-GR" dirty="0"/>
          </a:p>
        </p:txBody>
      </p:sp>
      <p:pic>
        <p:nvPicPr>
          <p:cNvPr id="4" name="3 - Θέση περιεχομένου" descr="Αρχείο:Theotokos Hosios Loukas.jpg"/>
          <p:cNvPicPr>
            <a:picLocks noGrp="1"/>
          </p:cNvPicPr>
          <p:nvPr>
            <p:ph idx="1"/>
          </p:nvPr>
        </p:nvPicPr>
        <p:blipFill>
          <a:blip r:embed="rId2" cstate="print"/>
          <a:srcRect/>
          <a:stretch>
            <a:fillRect/>
          </a:stretch>
        </p:blipFill>
        <p:spPr bwMode="auto">
          <a:xfrm>
            <a:off x="1115616" y="1484784"/>
            <a:ext cx="6840760" cy="4929411"/>
          </a:xfrm>
          <a:prstGeom prst="rect">
            <a:avLst/>
          </a:prstGeom>
          <a:noFill/>
          <a:ln w="9525">
            <a:noFill/>
            <a:miter lim="800000"/>
            <a:headEnd/>
            <a:tailEnd/>
          </a:ln>
        </p:spPr>
      </p:pic>
      <p:sp>
        <p:nvSpPr>
          <p:cNvPr id="5" name="4 - Θέση αριθμού διαφάνειας"/>
          <p:cNvSpPr>
            <a:spLocks noGrp="1"/>
          </p:cNvSpPr>
          <p:nvPr>
            <p:ph type="sldNum" sz="quarter" idx="12"/>
          </p:nvPr>
        </p:nvSpPr>
        <p:spPr/>
        <p:txBody>
          <a:bodyPr/>
          <a:lstStyle/>
          <a:p>
            <a:fld id="{D3F1D1C4-C2D9-4231-9FB2-B2D9D97AA41D}" type="slidenum">
              <a:rPr lang="el-GR" smtClean="0"/>
              <a:pPr/>
              <a:t>14</a:t>
            </a:fld>
            <a:endParaRPr lang="el-GR"/>
          </a:p>
        </p:txBody>
      </p:sp>
      <p:sp>
        <p:nvSpPr>
          <p:cNvPr id="6" name="5 - Θέση υποσέλιδου"/>
          <p:cNvSpPr>
            <a:spLocks noGrp="1"/>
          </p:cNvSpPr>
          <p:nvPr>
            <p:ph type="ftr" sz="quarter" idx="11"/>
          </p:nvPr>
        </p:nvSpPr>
        <p:spPr/>
        <p:txBody>
          <a:bodyPr/>
          <a:lstStyle/>
          <a:p>
            <a:r>
              <a:rPr lang="el-GR" smtClean="0"/>
              <a:t>3ο Γυμνάσιο Τρικάλων</a:t>
            </a:r>
            <a:endParaRPr lang="el-G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sz="half" idx="1"/>
          </p:nvPr>
        </p:nvSpPr>
        <p:spPr>
          <a:xfrm>
            <a:off x="683568" y="4797152"/>
            <a:ext cx="7272808" cy="1728192"/>
          </a:xfrm>
        </p:spPr>
        <p:txBody>
          <a:bodyPr>
            <a:normAutofit fontScale="92500"/>
          </a:bodyPr>
          <a:lstStyle/>
          <a:p>
            <a:pPr algn="just">
              <a:buNone/>
            </a:pPr>
            <a:r>
              <a:rPr lang="el-GR" sz="2400" dirty="0" smtClean="0"/>
              <a:t>     Ο  Όσιος Λουκάς είναι ενδεχομένως ο δημοφιλέστερος Άγιος της Βοιωτικής γης. Καταγόταν από την Αίγινα, αλλά γεννήθηκε στη Φωκίδα, όπου είχαν μετακομίσει οι γονείς του από το φόβο των πειρατικών  επιδρομών (920 </a:t>
            </a:r>
            <a:r>
              <a:rPr lang="el-GR" sz="2400" dirty="0" err="1" smtClean="0"/>
              <a:t>μ.Χ</a:t>
            </a:r>
            <a:r>
              <a:rPr lang="el-GR" sz="2400" dirty="0" smtClean="0"/>
              <a:t>. ).</a:t>
            </a:r>
            <a:endParaRPr lang="el-GR" sz="2700" dirty="0"/>
          </a:p>
        </p:txBody>
      </p:sp>
      <p:pic>
        <p:nvPicPr>
          <p:cNvPr id="5" name="irc_mi" descr="http://www.distomo.gr/images/osl4.jpg"/>
          <p:cNvPicPr>
            <a:picLocks noGrp="1"/>
          </p:cNvPicPr>
          <p:nvPr>
            <p:ph sz="half" idx="2"/>
          </p:nvPr>
        </p:nvPicPr>
        <p:blipFill>
          <a:blip r:embed="rId2" cstate="print"/>
          <a:srcRect/>
          <a:stretch>
            <a:fillRect/>
          </a:stretch>
        </p:blipFill>
        <p:spPr bwMode="auto">
          <a:xfrm>
            <a:off x="2771800" y="188640"/>
            <a:ext cx="3456384" cy="4536504"/>
          </a:xfrm>
          <a:prstGeom prst="rect">
            <a:avLst/>
          </a:prstGeom>
          <a:noFill/>
          <a:ln w="9525">
            <a:noFill/>
            <a:miter lim="800000"/>
            <a:headEnd/>
            <a:tailEnd/>
          </a:ln>
        </p:spPr>
      </p:pic>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2</a:t>
            </a:fld>
            <a:endParaRPr lang="el-GR"/>
          </a:p>
        </p:txBody>
      </p:sp>
      <p:sp>
        <p:nvSpPr>
          <p:cNvPr id="6" name="5 - Θέση υποσέλιδου"/>
          <p:cNvSpPr>
            <a:spLocks noGrp="1"/>
          </p:cNvSpPr>
          <p:nvPr>
            <p:ph type="ftr" sz="quarter" idx="11"/>
          </p:nvPr>
        </p:nvSpPr>
        <p:spPr/>
        <p:txBody>
          <a:bodyPr/>
          <a:lstStyle/>
          <a:p>
            <a:r>
              <a:rPr lang="el-GR" smtClean="0"/>
              <a:t>3ο Γυμνάσιο Τρικάλων</a:t>
            </a:r>
            <a:endParaRPr lang="el-G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Θέση περιεχομένου"/>
          <p:cNvSpPr>
            <a:spLocks noGrp="1"/>
          </p:cNvSpPr>
          <p:nvPr>
            <p:ph sz="half" idx="2"/>
          </p:nvPr>
        </p:nvSpPr>
        <p:spPr>
          <a:xfrm>
            <a:off x="5292080" y="620688"/>
            <a:ext cx="3610744" cy="5688631"/>
          </a:xfrm>
        </p:spPr>
        <p:txBody>
          <a:bodyPr>
            <a:normAutofit/>
          </a:bodyPr>
          <a:lstStyle/>
          <a:p>
            <a:pPr algn="just"/>
            <a:r>
              <a:rPr lang="el-GR" sz="2000" dirty="0" smtClean="0"/>
              <a:t>Ο Όσιος Λουκάς (29 Ιουλίου 896 – 7 Φεβρουαρίου 953 ) επέλεξε την μοναχική ζωή σε νεότατη ηλικία και μόνασε σε διάφορα μοναστήρια. Μετά από  35 έτη μοναστικού βίου, το 946, εγκαταστάθηκε στην τοποθεσία όπου βρίσκεται σήμερα το μοναστήρι του. Θεράπευε ασθενείς, συμβούλευε τους ανθρώπους σε διαφόρων ειδών προβλήματα και ήταν προικισμένος με την ικανότητα να προφητεύει το μέλλον για αυτό ήταν ιδιαίτερα γνωστός και αγαπητός.</a:t>
            </a:r>
          </a:p>
          <a:p>
            <a:endParaRPr lang="el-GR" sz="2000" dirty="0" smtClean="0"/>
          </a:p>
        </p:txBody>
      </p:sp>
      <p:pic>
        <p:nvPicPr>
          <p:cNvPr id="5" name="4 - Θέση περιεχομένου" descr="http://www.parembasis.gr/2008/im/08_02_06.jpg"/>
          <p:cNvPicPr>
            <a:picLocks noGrp="1"/>
          </p:cNvPicPr>
          <p:nvPr>
            <p:ph sz="half" idx="1"/>
          </p:nvPr>
        </p:nvPicPr>
        <p:blipFill>
          <a:blip r:embed="rId2" cstate="print"/>
          <a:srcRect/>
          <a:stretch>
            <a:fillRect/>
          </a:stretch>
        </p:blipFill>
        <p:spPr bwMode="auto">
          <a:xfrm>
            <a:off x="467544" y="476672"/>
            <a:ext cx="4752528" cy="5832648"/>
          </a:xfrm>
          <a:prstGeom prst="rect">
            <a:avLst/>
          </a:prstGeom>
          <a:noFill/>
          <a:ln w="9525">
            <a:noFill/>
            <a:miter lim="800000"/>
            <a:headEnd/>
            <a:tailEnd/>
          </a:ln>
        </p:spPr>
      </p:pic>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3</a:t>
            </a:fld>
            <a:endParaRPr lang="el-GR"/>
          </a:p>
        </p:txBody>
      </p:sp>
      <p:sp>
        <p:nvSpPr>
          <p:cNvPr id="7" name="6 - Θέση υποσέλιδου"/>
          <p:cNvSpPr>
            <a:spLocks noGrp="1"/>
          </p:cNvSpPr>
          <p:nvPr>
            <p:ph type="ftr" sz="quarter" idx="11"/>
          </p:nvPr>
        </p:nvSpPr>
        <p:spPr/>
        <p:txBody>
          <a:bodyPr/>
          <a:lstStyle/>
          <a:p>
            <a:r>
              <a:rPr lang="el-GR" smtClean="0"/>
              <a:t>3ο Γυμνάσιο Τρικάλων</a:t>
            </a:r>
            <a:endParaRPr lang="el-G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sz="half" idx="1"/>
          </p:nvPr>
        </p:nvSpPr>
        <p:spPr>
          <a:xfrm>
            <a:off x="467544" y="476672"/>
            <a:ext cx="8136904" cy="936104"/>
          </a:xfrm>
        </p:spPr>
        <p:txBody>
          <a:bodyPr>
            <a:noAutofit/>
          </a:bodyPr>
          <a:lstStyle/>
          <a:p>
            <a:pPr algn="ctr">
              <a:buNone/>
            </a:pPr>
            <a:r>
              <a:rPr lang="el-GR" sz="2400" dirty="0" smtClean="0"/>
              <a:t>Στον </a:t>
            </a:r>
            <a:r>
              <a:rPr lang="el-GR" sz="2400" dirty="0" err="1" smtClean="0"/>
              <a:t>Στειριώτικο</a:t>
            </a:r>
            <a:r>
              <a:rPr lang="el-GR" sz="2400" dirty="0" smtClean="0"/>
              <a:t> λόφο  χτίσθηκε μεγαλοπρεπής ναός </a:t>
            </a:r>
            <a:r>
              <a:rPr lang="el-GR" sz="2400" dirty="0" smtClean="0"/>
              <a:t>αφιερωμένος </a:t>
            </a:r>
            <a:r>
              <a:rPr lang="el-GR" sz="2400" dirty="0" smtClean="0"/>
              <a:t>στον Όσιο Λουκά.</a:t>
            </a:r>
            <a:endParaRPr lang="el-GR" sz="2400" dirty="0"/>
          </a:p>
        </p:txBody>
      </p:sp>
      <p:pic>
        <p:nvPicPr>
          <p:cNvPr id="5" name="4 - Θέση περιεχομένου" descr="Αρχείο:Osios-loukas.jpg"/>
          <p:cNvPicPr>
            <a:picLocks noGrp="1"/>
          </p:cNvPicPr>
          <p:nvPr>
            <p:ph sz="half" idx="2"/>
          </p:nvPr>
        </p:nvPicPr>
        <p:blipFill>
          <a:blip r:embed="rId2" cstate="print"/>
          <a:srcRect/>
          <a:stretch>
            <a:fillRect/>
          </a:stretch>
        </p:blipFill>
        <p:spPr bwMode="auto">
          <a:xfrm>
            <a:off x="899592" y="1700808"/>
            <a:ext cx="7272808" cy="4608512"/>
          </a:xfrm>
          <a:prstGeom prst="rect">
            <a:avLst/>
          </a:prstGeom>
          <a:noFill/>
          <a:ln w="9525">
            <a:noFill/>
            <a:miter lim="800000"/>
            <a:headEnd/>
            <a:tailEnd/>
          </a:ln>
        </p:spPr>
      </p:pic>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4</a:t>
            </a:fld>
            <a:endParaRPr lang="el-GR"/>
          </a:p>
        </p:txBody>
      </p:sp>
      <p:sp>
        <p:nvSpPr>
          <p:cNvPr id="6" name="5 - Θέση υποσέλιδου"/>
          <p:cNvSpPr>
            <a:spLocks noGrp="1"/>
          </p:cNvSpPr>
          <p:nvPr>
            <p:ph type="ftr" sz="quarter" idx="11"/>
          </p:nvPr>
        </p:nvSpPr>
        <p:spPr/>
        <p:txBody>
          <a:bodyPr/>
          <a:lstStyle/>
          <a:p>
            <a:r>
              <a:rPr lang="el-GR" smtClean="0"/>
              <a:t>3ο Γυμνάσιο Τρικάλων</a:t>
            </a:r>
            <a:endParaRPr lang="el-G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Θέση περιεχομένου"/>
          <p:cNvSpPr>
            <a:spLocks noGrp="1"/>
          </p:cNvSpPr>
          <p:nvPr>
            <p:ph sz="half" idx="2"/>
          </p:nvPr>
        </p:nvSpPr>
        <p:spPr>
          <a:xfrm>
            <a:off x="395536" y="4725144"/>
            <a:ext cx="8147248" cy="1584176"/>
          </a:xfrm>
        </p:spPr>
        <p:txBody>
          <a:bodyPr>
            <a:noAutofit/>
          </a:bodyPr>
          <a:lstStyle/>
          <a:p>
            <a:pPr algn="just">
              <a:buNone/>
            </a:pPr>
            <a:endParaRPr lang="el-GR" sz="2000" dirty="0" smtClean="0"/>
          </a:p>
          <a:p>
            <a:pPr algn="just">
              <a:buNone/>
            </a:pPr>
            <a:r>
              <a:rPr lang="el-GR" sz="2000" dirty="0" smtClean="0"/>
              <a:t>      Η μονή του Όσιου Λουκά είναι το σημαντικότερο βυζαντινό μνημείο του 11</a:t>
            </a:r>
            <a:r>
              <a:rPr lang="el-GR" sz="2000" baseline="30000" dirty="0" smtClean="0"/>
              <a:t>ου</a:t>
            </a:r>
            <a:r>
              <a:rPr lang="el-GR" sz="2000" dirty="0" smtClean="0"/>
              <a:t> αιώνα. Είναι χτισμένη  στις δυτικές υπώρειες του Ελικώνα κάτω από την ακρόπολη της αρχαίας </a:t>
            </a:r>
            <a:r>
              <a:rPr lang="el-GR" sz="2000" dirty="0" err="1" smtClean="0"/>
              <a:t>Στείριδας</a:t>
            </a:r>
            <a:r>
              <a:rPr lang="el-GR" sz="2000" dirty="0" smtClean="0"/>
              <a:t>, κοντά στο χωριό </a:t>
            </a:r>
            <a:r>
              <a:rPr lang="el-GR" sz="2000" dirty="0" err="1" smtClean="0"/>
              <a:t>Στείρι</a:t>
            </a:r>
            <a:r>
              <a:rPr lang="el-GR" sz="2000" dirty="0" smtClean="0"/>
              <a:t>, στη Βοιωτία.</a:t>
            </a:r>
          </a:p>
          <a:p>
            <a:endParaRPr lang="el-GR" sz="2000" dirty="0"/>
          </a:p>
        </p:txBody>
      </p:sp>
      <p:pic>
        <p:nvPicPr>
          <p:cNvPr id="5" name="irc_mi" descr="http://www.imtl.gr/wp-content/uploads/2011/11/%CE%99%CE%95%CE%A1%CE%91-%CE%9C%CE%9F%CE%9D%CE%97-%CE%9F%CE%A3%CE%99%CE%9F%CE%A5-%CE%9B%CE%9F%CE%A5%CE%9A%CE%91-%CE%A4%CE%9F%CE%A5-%CE%95%CE%9D-%CE%A3%CE%A4%CE%95%CE%99%CE%A1%CE%99%CE%A9-1.jpg"/>
          <p:cNvPicPr>
            <a:picLocks noGrp="1"/>
          </p:cNvPicPr>
          <p:nvPr>
            <p:ph sz="half" idx="1"/>
          </p:nvPr>
        </p:nvPicPr>
        <p:blipFill>
          <a:blip r:embed="rId2" cstate="print"/>
          <a:srcRect/>
          <a:stretch>
            <a:fillRect/>
          </a:stretch>
        </p:blipFill>
        <p:spPr bwMode="auto">
          <a:xfrm>
            <a:off x="899592" y="476672"/>
            <a:ext cx="7416824" cy="4536504"/>
          </a:xfrm>
          <a:prstGeom prst="rect">
            <a:avLst/>
          </a:prstGeom>
          <a:noFill/>
          <a:ln w="9525">
            <a:noFill/>
            <a:miter lim="800000"/>
            <a:headEnd/>
            <a:tailEnd/>
          </a:ln>
        </p:spPr>
      </p:pic>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5</a:t>
            </a:fld>
            <a:endParaRPr lang="el-GR"/>
          </a:p>
        </p:txBody>
      </p:sp>
      <p:sp>
        <p:nvSpPr>
          <p:cNvPr id="7" name="6 - Θέση υποσέλιδου"/>
          <p:cNvSpPr>
            <a:spLocks noGrp="1"/>
          </p:cNvSpPr>
          <p:nvPr>
            <p:ph type="ftr" sz="quarter" idx="11"/>
          </p:nvPr>
        </p:nvSpPr>
        <p:spPr/>
        <p:txBody>
          <a:bodyPr/>
          <a:lstStyle/>
          <a:p>
            <a:r>
              <a:rPr lang="el-GR" smtClean="0"/>
              <a:t>3ο Γυμνάσιο Τρικάλων</a:t>
            </a:r>
            <a:endParaRPr lang="el-G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t>Ισχυροί τοίχοι του μοναστηριού </a:t>
            </a:r>
            <a:endParaRPr lang="el-GR" b="1" dirty="0"/>
          </a:p>
        </p:txBody>
      </p:sp>
      <p:pic>
        <p:nvPicPr>
          <p:cNvPr id="4" name="3 - Θέση περιεχομένου" descr="Αρχείο:Osios-loukas.jpg"/>
          <p:cNvPicPr>
            <a:picLocks noGrp="1"/>
          </p:cNvPicPr>
          <p:nvPr>
            <p:ph idx="1"/>
          </p:nvPr>
        </p:nvPicPr>
        <p:blipFill>
          <a:blip r:embed="rId2" cstate="print"/>
          <a:srcRect/>
          <a:stretch>
            <a:fillRect/>
          </a:stretch>
        </p:blipFill>
        <p:spPr bwMode="auto">
          <a:xfrm>
            <a:off x="827584" y="1412776"/>
            <a:ext cx="7488832" cy="4824536"/>
          </a:xfrm>
          <a:prstGeom prst="rect">
            <a:avLst/>
          </a:prstGeom>
          <a:noFill/>
          <a:ln w="9525">
            <a:noFill/>
            <a:miter lim="800000"/>
            <a:headEnd/>
            <a:tailEnd/>
          </a:ln>
        </p:spPr>
      </p:pic>
      <p:sp>
        <p:nvSpPr>
          <p:cNvPr id="5" name="4 - Θέση αριθμού διαφάνειας"/>
          <p:cNvSpPr>
            <a:spLocks noGrp="1"/>
          </p:cNvSpPr>
          <p:nvPr>
            <p:ph type="sldNum" sz="quarter" idx="12"/>
          </p:nvPr>
        </p:nvSpPr>
        <p:spPr/>
        <p:txBody>
          <a:bodyPr/>
          <a:lstStyle/>
          <a:p>
            <a:fld id="{D3F1D1C4-C2D9-4231-9FB2-B2D9D97AA41D}" type="slidenum">
              <a:rPr lang="el-GR" smtClean="0"/>
              <a:pPr/>
              <a:t>6</a:t>
            </a:fld>
            <a:endParaRPr lang="el-GR"/>
          </a:p>
        </p:txBody>
      </p:sp>
      <p:sp>
        <p:nvSpPr>
          <p:cNvPr id="6" name="5 - Θέση υποσέλιδου"/>
          <p:cNvSpPr>
            <a:spLocks noGrp="1"/>
          </p:cNvSpPr>
          <p:nvPr>
            <p:ph type="ftr" sz="quarter" idx="11"/>
          </p:nvPr>
        </p:nvSpPr>
        <p:spPr/>
        <p:txBody>
          <a:bodyPr/>
          <a:lstStyle/>
          <a:p>
            <a:r>
              <a:rPr lang="el-GR" smtClean="0"/>
              <a:t>3ο Γυμνάσιο Τρικάλων</a:t>
            </a:r>
            <a:endParaRPr lang="el-G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Το εσωτερικό της Μονής </a:t>
            </a:r>
            <a:endParaRPr lang="el-GR" dirty="0"/>
          </a:p>
        </p:txBody>
      </p:sp>
      <p:pic>
        <p:nvPicPr>
          <p:cNvPr id="5" name="3 - Θέση περιεχομένου" descr="http://4.bp.blogspot.com/_UdyEzgklns8/TM6JV17YBHI/AAAAAAAADmc/LfFkSjJTqsI/s1600/loykas1+073.jpg"/>
          <p:cNvPicPr>
            <a:picLocks noGrp="1"/>
          </p:cNvPicPr>
          <p:nvPr>
            <p:ph sz="half" idx="2"/>
          </p:nvPr>
        </p:nvPicPr>
        <p:blipFill>
          <a:blip r:embed="rId2" cstate="print"/>
          <a:srcRect/>
          <a:stretch>
            <a:fillRect/>
          </a:stretch>
        </p:blipFill>
        <p:spPr bwMode="auto">
          <a:xfrm>
            <a:off x="4788024" y="1484784"/>
            <a:ext cx="3576712" cy="4680520"/>
          </a:xfrm>
          <a:prstGeom prst="rect">
            <a:avLst/>
          </a:prstGeom>
          <a:noFill/>
          <a:ln w="9525">
            <a:noFill/>
            <a:miter lim="800000"/>
            <a:headEnd/>
            <a:tailEnd/>
          </a:ln>
        </p:spPr>
      </p:pic>
      <p:pic>
        <p:nvPicPr>
          <p:cNvPr id="6" name="5 - Θέση περιεχομένου" descr="Αρχείο:Osios Loukas lumière.jpg"/>
          <p:cNvPicPr>
            <a:picLocks noGrp="1"/>
          </p:cNvPicPr>
          <p:nvPr>
            <p:ph sz="half" idx="1"/>
          </p:nvPr>
        </p:nvPicPr>
        <p:blipFill>
          <a:blip r:embed="rId3" cstate="print"/>
          <a:srcRect/>
          <a:stretch>
            <a:fillRect/>
          </a:stretch>
        </p:blipFill>
        <p:spPr bwMode="auto">
          <a:xfrm>
            <a:off x="611560" y="1484784"/>
            <a:ext cx="3600400" cy="4680520"/>
          </a:xfrm>
          <a:prstGeom prst="rect">
            <a:avLst/>
          </a:prstGeom>
          <a:noFill/>
          <a:ln w="9525">
            <a:noFill/>
            <a:miter lim="800000"/>
            <a:headEnd/>
            <a:tailEnd/>
          </a:ln>
        </p:spPr>
      </p:pic>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7</a:t>
            </a:fld>
            <a:endParaRPr lang="el-GR"/>
          </a:p>
        </p:txBody>
      </p:sp>
      <p:sp>
        <p:nvSpPr>
          <p:cNvPr id="8" name="7 - Θέση υποσέλιδου"/>
          <p:cNvSpPr>
            <a:spLocks noGrp="1"/>
          </p:cNvSpPr>
          <p:nvPr>
            <p:ph type="ftr" sz="quarter" idx="11"/>
          </p:nvPr>
        </p:nvSpPr>
        <p:spPr/>
        <p:txBody>
          <a:bodyPr/>
          <a:lstStyle/>
          <a:p>
            <a:r>
              <a:rPr lang="el-GR" smtClean="0"/>
              <a:t>3ο Γυμνάσιο Τρικάλων</a:t>
            </a:r>
            <a:endParaRPr lang="el-G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http://www.briefingnews.gr/media/images/1%20%282%29.jpg"/>
          <p:cNvPicPr>
            <a:picLocks noGrp="1"/>
          </p:cNvPicPr>
          <p:nvPr>
            <p:ph idx="1"/>
          </p:nvPr>
        </p:nvPicPr>
        <p:blipFill>
          <a:blip r:embed="rId2" cstate="print"/>
          <a:srcRect/>
          <a:stretch>
            <a:fillRect/>
          </a:stretch>
        </p:blipFill>
        <p:spPr bwMode="auto">
          <a:xfrm>
            <a:off x="899592" y="980728"/>
            <a:ext cx="7272808" cy="4896544"/>
          </a:xfrm>
          <a:prstGeom prst="rect">
            <a:avLst/>
          </a:prstGeom>
          <a:ln>
            <a:noFill/>
          </a:ln>
          <a:effectLst>
            <a:outerShdw blurRad="292100" dist="139700" dir="2700000" algn="tl" rotWithShape="0">
              <a:srgbClr val="333333">
                <a:alpha val="65000"/>
              </a:srgbClr>
            </a:outerShdw>
          </a:effectLst>
        </p:spPr>
      </p:pic>
      <p:sp>
        <p:nvSpPr>
          <p:cNvPr id="3" name="2 - Θέση αριθμού διαφάνειας"/>
          <p:cNvSpPr>
            <a:spLocks noGrp="1"/>
          </p:cNvSpPr>
          <p:nvPr>
            <p:ph type="sldNum" sz="quarter" idx="12"/>
          </p:nvPr>
        </p:nvSpPr>
        <p:spPr/>
        <p:txBody>
          <a:bodyPr/>
          <a:lstStyle/>
          <a:p>
            <a:fld id="{D3F1D1C4-C2D9-4231-9FB2-B2D9D97AA41D}" type="slidenum">
              <a:rPr lang="el-GR" smtClean="0"/>
              <a:pPr/>
              <a:t>8</a:t>
            </a:fld>
            <a:endParaRPr lang="el-GR"/>
          </a:p>
        </p:txBody>
      </p:sp>
      <p:sp>
        <p:nvSpPr>
          <p:cNvPr id="5" name="4 - Θέση υποσέλιδου"/>
          <p:cNvSpPr>
            <a:spLocks noGrp="1"/>
          </p:cNvSpPr>
          <p:nvPr>
            <p:ph type="ftr" sz="quarter" idx="11"/>
          </p:nvPr>
        </p:nvSpPr>
        <p:spPr/>
        <p:txBody>
          <a:bodyPr/>
          <a:lstStyle/>
          <a:p>
            <a:r>
              <a:rPr lang="el-GR" smtClean="0"/>
              <a:t>3ο Γυμνάσιο Τρικάλων</a:t>
            </a:r>
            <a:endParaRPr lang="el-G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sz="2700" b="1" u="sng" dirty="0" smtClean="0"/>
              <a:t>Το </a:t>
            </a:r>
            <a:r>
              <a:rPr lang="el-GR" sz="2700" b="1" u="sng" dirty="0" smtClean="0"/>
              <a:t>καθολικό </a:t>
            </a:r>
            <a:r>
              <a:rPr lang="el-GR" sz="2700" b="1" dirty="0" smtClean="0"/>
              <a:t>κτίστηκε  για  να   στεγάσει  τα  λείψανα  του  Οσίου Λουκά</a:t>
            </a:r>
            <a:r>
              <a:rPr lang="en-US" sz="2700" b="1" dirty="0" smtClean="0"/>
              <a:t> </a:t>
            </a:r>
            <a:r>
              <a:rPr lang="el-GR" sz="2700" b="1" dirty="0" smtClean="0"/>
              <a:t>και  είναι η  μεγαλύτερη  εκκλησία  του  συγκροτήματος</a:t>
            </a:r>
            <a:r>
              <a:rPr lang="el-GR" b="1" dirty="0" smtClean="0"/>
              <a:t>.</a:t>
            </a:r>
            <a:endParaRPr lang="el-GR" dirty="0"/>
          </a:p>
        </p:txBody>
      </p:sp>
      <p:pic>
        <p:nvPicPr>
          <p:cNvPr id="8" name="7 - Θέση περιεχομένου" descr="http://www.osiosloukas.gr/wp-content/uploads/2012/07/f_34_chrisanthos.jpg"/>
          <p:cNvPicPr>
            <a:picLocks noGrp="1"/>
          </p:cNvPicPr>
          <p:nvPr>
            <p:ph sz="half" idx="2"/>
          </p:nvPr>
        </p:nvPicPr>
        <p:blipFill>
          <a:blip r:embed="rId2" cstate="print"/>
          <a:srcRect/>
          <a:stretch>
            <a:fillRect/>
          </a:stretch>
        </p:blipFill>
        <p:spPr bwMode="auto">
          <a:xfrm>
            <a:off x="1256944" y="1600200"/>
            <a:ext cx="6784099" cy="4525963"/>
          </a:xfrm>
          <a:prstGeom prst="rect">
            <a:avLst/>
          </a:prstGeom>
          <a:noFill/>
          <a:ln w="9525">
            <a:noFill/>
            <a:miter lim="800000"/>
            <a:headEnd/>
            <a:tailEnd/>
          </a:ln>
        </p:spPr>
      </p:pic>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9</a:t>
            </a:fld>
            <a:endParaRPr lang="el-GR"/>
          </a:p>
        </p:txBody>
      </p:sp>
      <p:sp>
        <p:nvSpPr>
          <p:cNvPr id="5" name="4 - Θέση υποσέλιδου"/>
          <p:cNvSpPr>
            <a:spLocks noGrp="1"/>
          </p:cNvSpPr>
          <p:nvPr>
            <p:ph type="ftr" sz="quarter" idx="11"/>
          </p:nvPr>
        </p:nvSpPr>
        <p:spPr/>
        <p:txBody>
          <a:bodyPr/>
          <a:lstStyle/>
          <a:p>
            <a:r>
              <a:rPr lang="el-GR" smtClean="0"/>
              <a:t>3ο Γυμνάσιο Τρικάλων</a:t>
            </a:r>
            <a:endParaRPr lang="el-G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Διάμεσος">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195</TotalTime>
  <Words>292</Words>
  <Application>Microsoft Office PowerPoint</Application>
  <PresentationFormat>Προβολή στην οθόνη (4:3)</PresentationFormat>
  <Paragraphs>48</Paragraphs>
  <Slides>14</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14</vt:i4>
      </vt:variant>
    </vt:vector>
  </HeadingPairs>
  <TitlesOfParts>
    <vt:vector size="15" baseType="lpstr">
      <vt:lpstr>Θέμα του Office</vt:lpstr>
      <vt:lpstr>ΜΟΝΗ   ΟΣΙΟΥ     ΛΟΥΚΑ</vt:lpstr>
      <vt:lpstr>Διαφάνεια 2</vt:lpstr>
      <vt:lpstr>Διαφάνεια 3</vt:lpstr>
      <vt:lpstr>Διαφάνεια 4</vt:lpstr>
      <vt:lpstr>Διαφάνεια 5</vt:lpstr>
      <vt:lpstr>Ισχυροί τοίχοι του μοναστηριού </vt:lpstr>
      <vt:lpstr>Το εσωτερικό της Μονής </vt:lpstr>
      <vt:lpstr>Διαφάνεια 8</vt:lpstr>
      <vt:lpstr>Το καθολικό κτίστηκε  για  να   στεγάσει  τα  λείψανα  του  Οσίου Λουκά και  είναι η  μεγαλύτερη  εκκλησία  του  συγκροτήματος.</vt:lpstr>
      <vt:lpstr>Διαφάνεια 10</vt:lpstr>
      <vt:lpstr>Τοίχοι στήριξης Καθολικού </vt:lpstr>
      <vt:lpstr>Ο τρούλος του καθολικού</vt:lpstr>
      <vt:lpstr>Διαφάνεια 13</vt:lpstr>
      <vt:lpstr>Ο τρούλος της Θεοτόκου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cp:lastModifiedBy>.</cp:lastModifiedBy>
  <cp:revision>26</cp:revision>
  <dcterms:modified xsi:type="dcterms:W3CDTF">2013-12-17T09:37:10Z</dcterms:modified>
</cp:coreProperties>
</file>