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416D75-A0BB-4554-A247-6C17192E4648}" type="datetimeFigureOut">
              <a:rPr lang="el-GR" smtClean="0"/>
              <a:t>18/12/2013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EB5FE-15C7-495C-9440-FF998FE77967}"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917BAB0-613C-4EC2-8D56-17708D9D7080}" type="datetime1">
              <a:rPr lang="el-GR" smtClean="0"/>
              <a:t>18/12/2013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a:t>
            </a:r>
            <a:endParaRPr lang="el-GR"/>
          </a:p>
        </p:txBody>
      </p:sp>
      <p:sp>
        <p:nvSpPr>
          <p:cNvPr id="6" name="5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7DA254D-5689-44C8-82DE-CB0EAACF0219}" type="datetime1">
              <a:rPr lang="el-GR" smtClean="0"/>
              <a:t>18/12/2013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a:t>
            </a:r>
            <a:endParaRPr lang="el-GR"/>
          </a:p>
        </p:txBody>
      </p:sp>
      <p:sp>
        <p:nvSpPr>
          <p:cNvPr id="6" name="5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807052C-B48A-47D0-B2F4-2A4D37CEDC9F}" type="datetime1">
              <a:rPr lang="el-GR" smtClean="0"/>
              <a:t>18/12/2013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a:t>
            </a:r>
            <a:endParaRPr lang="el-GR"/>
          </a:p>
        </p:txBody>
      </p:sp>
      <p:sp>
        <p:nvSpPr>
          <p:cNvPr id="6" name="5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1F56B28-2055-49EC-83D7-3F324C1FC80F}" type="datetime1">
              <a:rPr lang="el-GR" smtClean="0"/>
              <a:t>18/12/2013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a:t>
            </a:r>
            <a:endParaRPr lang="el-GR"/>
          </a:p>
        </p:txBody>
      </p:sp>
      <p:sp>
        <p:nvSpPr>
          <p:cNvPr id="6" name="5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0FDBC48-BAE9-420B-8145-6F1A59938F9F}" type="datetime1">
              <a:rPr lang="el-GR" smtClean="0"/>
              <a:t>18/12/2013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a:t>
            </a:r>
            <a:endParaRPr lang="el-GR"/>
          </a:p>
        </p:txBody>
      </p:sp>
      <p:sp>
        <p:nvSpPr>
          <p:cNvPr id="6" name="5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82CBE56-DEC9-440E-8B89-427929E497BD}" type="datetime1">
              <a:rPr lang="el-GR" smtClean="0"/>
              <a:t>18/12/2013</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
        <p:nvSpPr>
          <p:cNvPr id="7" name="6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BC6AF20-D1CA-41D9-B2DE-474E4DF81DBD}" type="datetime1">
              <a:rPr lang="el-GR" smtClean="0"/>
              <a:t>18/12/2013</a:t>
            </a:fld>
            <a:endParaRPr lang="el-GR"/>
          </a:p>
        </p:txBody>
      </p:sp>
      <p:sp>
        <p:nvSpPr>
          <p:cNvPr id="8" name="7 - Θέση υποσέλιδου"/>
          <p:cNvSpPr>
            <a:spLocks noGrp="1"/>
          </p:cNvSpPr>
          <p:nvPr>
            <p:ph type="ftr" sz="quarter" idx="11"/>
          </p:nvPr>
        </p:nvSpPr>
        <p:spPr/>
        <p:txBody>
          <a:bodyPr/>
          <a:lstStyle/>
          <a:p>
            <a:r>
              <a:rPr lang="el-GR" smtClean="0"/>
              <a:t>3ο Γυμνάσιο Τρικάλων</a:t>
            </a:r>
            <a:endParaRPr lang="el-GR"/>
          </a:p>
        </p:txBody>
      </p:sp>
      <p:sp>
        <p:nvSpPr>
          <p:cNvPr id="9" name="8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CCC7616-3264-4731-A412-71875861381A}" type="datetime1">
              <a:rPr lang="el-GR" smtClean="0"/>
              <a:t>18/12/2013</a:t>
            </a:fld>
            <a:endParaRPr lang="el-GR"/>
          </a:p>
        </p:txBody>
      </p:sp>
      <p:sp>
        <p:nvSpPr>
          <p:cNvPr id="4" name="3 - Θέση υποσέλιδου"/>
          <p:cNvSpPr>
            <a:spLocks noGrp="1"/>
          </p:cNvSpPr>
          <p:nvPr>
            <p:ph type="ftr" sz="quarter" idx="11"/>
          </p:nvPr>
        </p:nvSpPr>
        <p:spPr/>
        <p:txBody>
          <a:bodyPr/>
          <a:lstStyle/>
          <a:p>
            <a:r>
              <a:rPr lang="el-GR" smtClean="0"/>
              <a:t>3ο Γυμνάσιο Τρικάλων</a:t>
            </a:r>
            <a:endParaRPr lang="el-GR"/>
          </a:p>
        </p:txBody>
      </p:sp>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41B8597-099E-4BAF-AF92-E243A7EBAE67}" type="datetime1">
              <a:rPr lang="el-GR" smtClean="0"/>
              <a:t>18/12/2013</a:t>
            </a:fld>
            <a:endParaRPr lang="el-GR"/>
          </a:p>
        </p:txBody>
      </p:sp>
      <p:sp>
        <p:nvSpPr>
          <p:cNvPr id="3" name="2 - Θέση υποσέλιδου"/>
          <p:cNvSpPr>
            <a:spLocks noGrp="1"/>
          </p:cNvSpPr>
          <p:nvPr>
            <p:ph type="ftr" sz="quarter" idx="11"/>
          </p:nvPr>
        </p:nvSpPr>
        <p:spPr/>
        <p:txBody>
          <a:bodyPr/>
          <a:lstStyle/>
          <a:p>
            <a:r>
              <a:rPr lang="el-GR" smtClean="0"/>
              <a:t>3ο Γυμνάσιο Τρικάλων</a:t>
            </a:r>
            <a:endParaRPr lang="el-GR"/>
          </a:p>
        </p:txBody>
      </p:sp>
      <p:sp>
        <p:nvSpPr>
          <p:cNvPr id="4" name="3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B4F1038-2906-4C07-8E2E-D44FEBA04342}" type="datetime1">
              <a:rPr lang="el-GR" smtClean="0"/>
              <a:t>18/12/2013</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
        <p:nvSpPr>
          <p:cNvPr id="7" name="6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53B289C-7C9D-48F6-9EB2-3A073F76DD8E}" type="datetime1">
              <a:rPr lang="el-GR" smtClean="0"/>
              <a:t>18/12/2013</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
        <p:nvSpPr>
          <p:cNvPr id="7" name="6 - Θέση αριθμού διαφάνειας"/>
          <p:cNvSpPr>
            <a:spLocks noGrp="1"/>
          </p:cNvSpPr>
          <p:nvPr>
            <p:ph type="sldNum" sz="quarter" idx="12"/>
          </p:nvPr>
        </p:nvSpPr>
        <p:spPr/>
        <p:txBody>
          <a:bodyPr/>
          <a:lstStyle/>
          <a:p>
            <a:fld id="{21BEDC82-9BA9-4D44-86DC-9A2DE79CBFB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D5BEC-6073-4651-9B97-D0FD6574594A}" type="datetime1">
              <a:rPr lang="el-GR" smtClean="0"/>
              <a:t>18/12/2013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3ο Γυμνάσιο Τρικάλων</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EDC82-9BA9-4D44-86DC-9A2DE79CBFB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00100" y="428605"/>
            <a:ext cx="6643734" cy="857255"/>
          </a:xfrm>
        </p:spPr>
        <p:txBody>
          <a:bodyPr/>
          <a:lstStyle/>
          <a:p>
            <a:r>
              <a:rPr lang="en-US" dirty="0" smtClean="0"/>
              <a:t>O</a:t>
            </a:r>
            <a:r>
              <a:rPr lang="el-GR" dirty="0" smtClean="0"/>
              <a:t>ΣΙΟΣ ΛΟΥΚΑΣ ΒΟΙΩΤΙΑΣ</a:t>
            </a:r>
            <a:endParaRPr lang="el-GR" dirty="0"/>
          </a:p>
        </p:txBody>
      </p:sp>
      <p:sp>
        <p:nvSpPr>
          <p:cNvPr id="3" name="2 - Υπότιτλος"/>
          <p:cNvSpPr>
            <a:spLocks noGrp="1"/>
          </p:cNvSpPr>
          <p:nvPr>
            <p:ph type="subTitle" idx="1"/>
          </p:nvPr>
        </p:nvSpPr>
        <p:spPr/>
        <p:txBody>
          <a:bodyPr/>
          <a:lstStyle/>
          <a:p>
            <a:endParaRPr lang="el-GR" dirty="0"/>
          </a:p>
        </p:txBody>
      </p:sp>
      <p:pic>
        <p:nvPicPr>
          <p:cNvPr id="4" name="3 - Εικόνα" descr="osios loukas 1.jpg"/>
          <p:cNvPicPr>
            <a:picLocks noChangeAspect="1"/>
          </p:cNvPicPr>
          <p:nvPr/>
        </p:nvPicPr>
        <p:blipFill>
          <a:blip r:embed="rId2"/>
          <a:stretch>
            <a:fillRect/>
          </a:stretch>
        </p:blipFill>
        <p:spPr>
          <a:xfrm>
            <a:off x="1285852" y="2143116"/>
            <a:ext cx="6572296" cy="3826778"/>
          </a:xfrm>
          <a:prstGeom prst="rect">
            <a:avLst/>
          </a:prstGeo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1</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pic>
        <p:nvPicPr>
          <p:cNvPr id="7" name="6 - Εικόνα"/>
          <p:cNvPicPr/>
          <p:nvPr/>
        </p:nvPicPr>
        <p:blipFill>
          <a:blip r:embed="rId3"/>
          <a:srcRect/>
          <a:stretch>
            <a:fillRect/>
          </a:stretch>
        </p:blipFill>
        <p:spPr bwMode="auto">
          <a:xfrm>
            <a:off x="3643306" y="1285860"/>
            <a:ext cx="1909766" cy="12858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Όσιος Λουκάς Βοιωτίας</a:t>
            </a:r>
            <a:endParaRPr lang="el-GR" dirty="0"/>
          </a:p>
        </p:txBody>
      </p:sp>
      <p:pic>
        <p:nvPicPr>
          <p:cNvPr id="4" name="3 - Θέση περιεχομένου" descr="13.jpg"/>
          <p:cNvPicPr>
            <a:picLocks noGrp="1" noChangeAspect="1"/>
          </p:cNvPicPr>
          <p:nvPr>
            <p:ph idx="1"/>
          </p:nvPr>
        </p:nvPicPr>
        <p:blipFill>
          <a:blip r:embed="rId2"/>
          <a:stretch>
            <a:fillRect/>
          </a:stretch>
        </p:blipFill>
        <p:spPr>
          <a:xfrm>
            <a:off x="1142976" y="1643050"/>
            <a:ext cx="7000924" cy="5026124"/>
          </a:xfr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10</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Όσιος Λουκάς Βοιωτίας</a:t>
            </a:r>
            <a:endParaRPr lang="el-GR" dirty="0"/>
          </a:p>
        </p:txBody>
      </p:sp>
      <p:pic>
        <p:nvPicPr>
          <p:cNvPr id="4" name="3 - Θέση περιεχομένου" descr="14.jpg"/>
          <p:cNvPicPr>
            <a:picLocks noGrp="1" noChangeAspect="1"/>
          </p:cNvPicPr>
          <p:nvPr>
            <p:ph idx="1"/>
          </p:nvPr>
        </p:nvPicPr>
        <p:blipFill>
          <a:blip r:embed="rId2"/>
          <a:stretch>
            <a:fillRect/>
          </a:stretch>
        </p:blipFill>
        <p:spPr>
          <a:xfrm>
            <a:off x="1857356" y="1827198"/>
            <a:ext cx="5500726" cy="4125545"/>
          </a:xfr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11</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8229600" cy="1143000"/>
          </a:xfrm>
        </p:spPr>
        <p:txBody>
          <a:bodyPr>
            <a:noAutofit/>
          </a:bodyPr>
          <a:lstStyle/>
          <a:p>
            <a:r>
              <a:rPr lang="el-GR" sz="2800" dirty="0"/>
              <a:t>Υπάρχουν στοιχεία που αποδεικνύουν ότι η μονή ήταν ξακουστή σε όλο το Βυζάντιο για την πολυτελή της διακόσμηση, η οποία απλωνόταν σε όλες τις επιφάνειες. </a:t>
            </a:r>
          </a:p>
        </p:txBody>
      </p:sp>
      <p:pic>
        <p:nvPicPr>
          <p:cNvPr id="4" name="3 - Θέση περιεχομένου" descr="15.jpg"/>
          <p:cNvPicPr>
            <a:picLocks noGrp="1" noChangeAspect="1"/>
          </p:cNvPicPr>
          <p:nvPr>
            <p:ph idx="1"/>
          </p:nvPr>
        </p:nvPicPr>
        <p:blipFill>
          <a:blip r:embed="rId2"/>
          <a:stretch>
            <a:fillRect/>
          </a:stretch>
        </p:blipFill>
        <p:spPr>
          <a:xfrm>
            <a:off x="1928794" y="2193480"/>
            <a:ext cx="5407440" cy="3932683"/>
          </a:xfr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12</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lstStyle/>
          <a:p>
            <a:r>
              <a:rPr lang="el-GR" dirty="0" smtClean="0"/>
              <a:t>Όσιος Λουκάς Βοιωτίας</a:t>
            </a:r>
            <a:endParaRPr lang="el-GR" dirty="0"/>
          </a:p>
        </p:txBody>
      </p:sp>
      <p:sp>
        <p:nvSpPr>
          <p:cNvPr id="3" name="2 - Θέση περιεχομένου"/>
          <p:cNvSpPr>
            <a:spLocks noGrp="1"/>
          </p:cNvSpPr>
          <p:nvPr>
            <p:ph idx="1"/>
          </p:nvPr>
        </p:nvSpPr>
        <p:spPr>
          <a:xfrm>
            <a:off x="857224" y="1142985"/>
            <a:ext cx="7572428" cy="2428892"/>
          </a:xfrm>
        </p:spPr>
        <p:txBody>
          <a:bodyPr>
            <a:normAutofit fontScale="77500" lnSpcReduction="20000"/>
          </a:bodyPr>
          <a:lstStyle/>
          <a:p>
            <a:r>
              <a:rPr lang="el-GR" sz="6000" dirty="0" err="1" smtClean="0"/>
              <a:t>Σταυριανή</a:t>
            </a:r>
            <a:r>
              <a:rPr lang="el-GR" sz="6000" dirty="0" smtClean="0"/>
              <a:t> </a:t>
            </a:r>
            <a:r>
              <a:rPr lang="el-GR" sz="6000" dirty="0" err="1" smtClean="0"/>
              <a:t>Τασίκα</a:t>
            </a:r>
            <a:r>
              <a:rPr lang="el-GR" sz="6000" dirty="0" smtClean="0"/>
              <a:t> </a:t>
            </a:r>
            <a:endParaRPr lang="el-GR" sz="6000" dirty="0" smtClean="0"/>
          </a:p>
          <a:p>
            <a:r>
              <a:rPr lang="el-GR" sz="6000" dirty="0" smtClean="0"/>
              <a:t> </a:t>
            </a:r>
            <a:r>
              <a:rPr lang="el-GR" sz="6000" dirty="0" smtClean="0"/>
              <a:t>Πανδώρα </a:t>
            </a:r>
            <a:r>
              <a:rPr lang="el-GR" sz="6000" dirty="0" err="1" smtClean="0"/>
              <a:t>Τσίντζου</a:t>
            </a:r>
            <a:endParaRPr lang="el-GR" sz="6000" dirty="0" smtClean="0"/>
          </a:p>
          <a:p>
            <a:r>
              <a:rPr lang="el-GR" sz="6000" dirty="0" smtClean="0"/>
              <a:t>Β’3 </a:t>
            </a:r>
            <a:r>
              <a:rPr lang="el-GR" sz="6000" dirty="0" smtClean="0"/>
              <a:t>3</a:t>
            </a:r>
            <a:r>
              <a:rPr lang="el-GR" sz="6000" baseline="30000" dirty="0" smtClean="0"/>
              <a:t>ου</a:t>
            </a:r>
            <a:r>
              <a:rPr lang="el-GR" sz="6000" dirty="0" smtClean="0"/>
              <a:t> Γυμνασίου Τρικάλων</a:t>
            </a:r>
            <a:endParaRPr lang="el-GR" sz="6000" dirty="0"/>
          </a:p>
        </p:txBody>
      </p:sp>
      <p:sp>
        <p:nvSpPr>
          <p:cNvPr id="4" name="3 - Θέση αριθμού διαφάνειας"/>
          <p:cNvSpPr>
            <a:spLocks noGrp="1"/>
          </p:cNvSpPr>
          <p:nvPr>
            <p:ph type="sldNum" sz="quarter" idx="12"/>
          </p:nvPr>
        </p:nvSpPr>
        <p:spPr/>
        <p:txBody>
          <a:bodyPr/>
          <a:lstStyle/>
          <a:p>
            <a:fld id="{21BEDC82-9BA9-4D44-86DC-9A2DE79CBFB8}" type="slidenum">
              <a:rPr lang="el-GR" smtClean="0"/>
              <a:pPr/>
              <a:t>13</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a:t>
            </a:r>
            <a:endParaRPr lang="el-GR"/>
          </a:p>
        </p:txBody>
      </p:sp>
      <p:sp>
        <p:nvSpPr>
          <p:cNvPr id="6" name="5 - Ορθογώνιο"/>
          <p:cNvSpPr/>
          <p:nvPr/>
        </p:nvSpPr>
        <p:spPr>
          <a:xfrm>
            <a:off x="2286000" y="3571876"/>
            <a:ext cx="4572000" cy="954107"/>
          </a:xfrm>
          <a:prstGeom prst="rect">
            <a:avLst/>
          </a:prstGeom>
        </p:spPr>
        <p:txBody>
          <a:bodyPr wrap="square">
            <a:spAutoFit/>
          </a:bodyPr>
          <a:lstStyle/>
          <a:p>
            <a:pPr algn="ctr"/>
            <a:r>
              <a:rPr lang="el-GR" sz="2000" dirty="0" smtClean="0"/>
              <a:t>Εκπαιδευτικό πρόγραμμα  πολιτισμού</a:t>
            </a:r>
            <a:br>
              <a:rPr lang="el-GR" sz="2000" dirty="0" smtClean="0"/>
            </a:br>
            <a:r>
              <a:rPr lang="el-GR" dirty="0" smtClean="0"/>
              <a:t> συντονίστρια: </a:t>
            </a:r>
            <a:r>
              <a:rPr lang="el-GR" b="1" dirty="0" smtClean="0"/>
              <a:t>Αμαλία Κ. Ηλιάδη, φιλόλογος-ιστορικός, Δ/</a:t>
            </a:r>
            <a:r>
              <a:rPr lang="el-GR" b="1" dirty="0" err="1" smtClean="0"/>
              <a:t>ντρια</a:t>
            </a:r>
            <a:r>
              <a:rPr lang="el-GR" b="1" dirty="0" smtClean="0"/>
              <a:t> 3</a:t>
            </a:r>
            <a:r>
              <a:rPr lang="el-GR" b="1" baseline="30000" dirty="0" smtClean="0"/>
              <a:t>ου</a:t>
            </a:r>
            <a:r>
              <a:rPr lang="el-GR" b="1" dirty="0" smtClean="0"/>
              <a:t> Γυμνασίου Τρικάλων </a:t>
            </a:r>
            <a:endParaRPr lang="el-GR" dirty="0"/>
          </a:p>
        </p:txBody>
      </p:sp>
      <p:sp>
        <p:nvSpPr>
          <p:cNvPr id="7" name="6 - Ορθογώνιο"/>
          <p:cNvSpPr/>
          <p:nvPr/>
        </p:nvSpPr>
        <p:spPr>
          <a:xfrm>
            <a:off x="2286000" y="4714884"/>
            <a:ext cx="4572000" cy="1477328"/>
          </a:xfrm>
          <a:prstGeom prst="rect">
            <a:avLst/>
          </a:prstGeom>
        </p:spPr>
        <p:txBody>
          <a:bodyPr wrap="square">
            <a:spAutoFit/>
          </a:bodyPr>
          <a:lstStyle/>
          <a:p>
            <a:pPr algn="ctr"/>
            <a:r>
              <a:rPr lang="el-GR" dirty="0" smtClean="0"/>
              <a:t>Ευρύτερη θεματική προγράμματος:</a:t>
            </a:r>
          </a:p>
          <a:p>
            <a:pPr algn="ctr"/>
            <a:r>
              <a:rPr lang="el-GR" b="1" dirty="0" smtClean="0"/>
              <a:t>«Όψεις Βυζαντινού Πολιτισμού: Η Βυζαντινή Αρχιτεκτονική στις διάφορες χρονικές φάσεις και μορφές της» </a:t>
            </a:r>
          </a:p>
          <a:p>
            <a:pPr algn="ctr"/>
            <a:r>
              <a:rPr lang="el-GR" b="1" dirty="0" smtClean="0"/>
              <a:t>Σχολικό Έτος 2013-14</a:t>
            </a:r>
            <a:endParaRPr lang="el-GR" dirty="0"/>
          </a:p>
        </p:txBody>
      </p:sp>
      <p:pic>
        <p:nvPicPr>
          <p:cNvPr id="8" name="7 - Εικόνα"/>
          <p:cNvPicPr/>
          <p:nvPr/>
        </p:nvPicPr>
        <p:blipFill>
          <a:blip r:embed="rId2"/>
          <a:srcRect/>
          <a:stretch>
            <a:fillRect/>
          </a:stretch>
        </p:blipFill>
        <p:spPr bwMode="auto">
          <a:xfrm>
            <a:off x="357158" y="3929066"/>
            <a:ext cx="1909766" cy="12858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29600" cy="2857520"/>
          </a:xfrm>
        </p:spPr>
        <p:txBody>
          <a:bodyPr>
            <a:normAutofit fontScale="90000"/>
          </a:bodyPr>
          <a:lstStyle/>
          <a:p>
            <a:r>
              <a:rPr lang="el-GR" dirty="0"/>
              <a:t>Η </a:t>
            </a:r>
            <a:r>
              <a:rPr lang="el-GR" b="1" dirty="0"/>
              <a:t>Μονή Οσίου Λουκά</a:t>
            </a:r>
            <a:r>
              <a:rPr lang="el-GR" dirty="0"/>
              <a:t> είναι χτισμένη στις δυτικές υπώρειες του </a:t>
            </a:r>
            <a:r>
              <a:rPr lang="el-GR" dirty="0" smtClean="0"/>
              <a:t>Ελικώνα</a:t>
            </a:r>
            <a:r>
              <a:rPr lang="el-GR" dirty="0"/>
              <a:t> κάτω από την ακρόπολη της αρχαίας </a:t>
            </a:r>
            <a:r>
              <a:rPr lang="el-GR" dirty="0" err="1"/>
              <a:t>Στείριδας</a:t>
            </a:r>
            <a:r>
              <a:rPr lang="el-GR" dirty="0"/>
              <a:t>, κοντά στο χωριό </a:t>
            </a:r>
            <a:r>
              <a:rPr lang="el-GR" dirty="0" err="1"/>
              <a:t>Στείρι</a:t>
            </a:r>
            <a:r>
              <a:rPr lang="el-GR" dirty="0"/>
              <a:t>, στη Βοιωτία. </a:t>
            </a:r>
          </a:p>
        </p:txBody>
      </p:sp>
      <p:pic>
        <p:nvPicPr>
          <p:cNvPr id="4" name="3 - Θέση περιεχομένου" descr="2.jpg"/>
          <p:cNvPicPr>
            <a:picLocks noGrp="1" noChangeAspect="1"/>
          </p:cNvPicPr>
          <p:nvPr>
            <p:ph idx="1"/>
          </p:nvPr>
        </p:nvPicPr>
        <p:blipFill>
          <a:blip r:embed="rId2"/>
          <a:stretch>
            <a:fillRect/>
          </a:stretch>
        </p:blipFill>
        <p:spPr>
          <a:xfrm>
            <a:off x="2571736" y="3214686"/>
            <a:ext cx="4143404" cy="3103553"/>
          </a:xfr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2</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85728"/>
            <a:ext cx="7043758" cy="2143140"/>
          </a:xfrm>
        </p:spPr>
        <p:txBody>
          <a:bodyPr>
            <a:normAutofit/>
          </a:bodyPr>
          <a:lstStyle/>
          <a:p>
            <a:r>
              <a:rPr lang="el-GR" sz="2200" dirty="0"/>
              <a:t>Το μοναστήρι του Οσίου Λουκά βρίσκεται σε γραφική πλαγιά του Ελικώνα σε τοποθεσία όπου βρισκόταν άλλοτε ναός της </a:t>
            </a:r>
            <a:r>
              <a:rPr lang="el-GR" sz="2200" dirty="0" err="1"/>
              <a:t>Στειρίτιδας</a:t>
            </a:r>
            <a:r>
              <a:rPr lang="el-GR" sz="2200" dirty="0"/>
              <a:t> </a:t>
            </a:r>
            <a:r>
              <a:rPr lang="el-GR" sz="2200" dirty="0" smtClean="0"/>
              <a:t>Δήμητρας  και </a:t>
            </a:r>
            <a:r>
              <a:rPr lang="el-GR" sz="2200" dirty="0"/>
              <a:t>περιβάλλεται από οροπέδιο που καλύπτεται από ελαιώνα. Το φυσικό τοπίο δεν έχει αλλοιωθεί από οικιστική ή άλλη δραστηριότητα και διατηρεί την αυθεντικότητά </a:t>
            </a:r>
            <a:r>
              <a:rPr lang="el-GR" sz="2200" dirty="0" smtClean="0"/>
              <a:t>του.</a:t>
            </a:r>
            <a:endParaRPr lang="el-GR" dirty="0"/>
          </a:p>
        </p:txBody>
      </p:sp>
      <p:pic>
        <p:nvPicPr>
          <p:cNvPr id="4" name="3 - Θέση περιεχομένου" descr="3.jpg"/>
          <p:cNvPicPr>
            <a:picLocks noGrp="1" noChangeAspect="1"/>
          </p:cNvPicPr>
          <p:nvPr>
            <p:ph idx="1"/>
          </p:nvPr>
        </p:nvPicPr>
        <p:blipFill>
          <a:blip r:embed="rId2"/>
          <a:stretch>
            <a:fillRect/>
          </a:stretch>
        </p:blipFill>
        <p:spPr>
          <a:xfrm>
            <a:off x="1928794" y="2786058"/>
            <a:ext cx="5095894" cy="3404057"/>
          </a:xfr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3</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301038" cy="4000528"/>
          </a:xfrm>
        </p:spPr>
        <p:txBody>
          <a:bodyPr>
            <a:noAutofit/>
          </a:bodyPr>
          <a:lstStyle/>
          <a:p>
            <a:r>
              <a:rPr lang="el-GR" sz="2000" dirty="0"/>
              <a:t>Ο Όσιος ήταν μορφή αγαπητή στον τοπικό πληθυσμό αλλά και στους αξιωματούχους του θέματος Ελλάδος του οποίου έδρα ήταν </a:t>
            </a:r>
            <a:r>
              <a:rPr lang="el-GR" sz="2000" dirty="0" smtClean="0"/>
              <a:t>η Θήβα</a:t>
            </a:r>
            <a:r>
              <a:rPr lang="el-GR" sz="2000" dirty="0"/>
              <a:t>. Άσκησε φιλανθρωπικό και θεραπευτικό έργο ενώ είχε το χάρισμα να προφητεύει το μέλλον. Είχε μάλιστα προβλέψει το 941 την ανακατάληψη της Κρήτης από τον στρατηγό Νικηφόρο Φωκά επί Ρωμανού του </a:t>
            </a:r>
            <a:r>
              <a:rPr lang="el-GR" sz="2000" dirty="0" smtClean="0"/>
              <a:t>Β</a:t>
            </a:r>
            <a:r>
              <a:rPr lang="el-GR" sz="2000" dirty="0"/>
              <a:t> (961) με τα αποδιδόμενα λόγια: «</a:t>
            </a:r>
            <a:r>
              <a:rPr lang="el-GR" sz="2000" dirty="0" err="1"/>
              <a:t>Ρωμανὸς</a:t>
            </a:r>
            <a:r>
              <a:rPr lang="el-GR" sz="2000" dirty="0"/>
              <a:t> </a:t>
            </a:r>
            <a:r>
              <a:rPr lang="el-GR" sz="2000" dirty="0" err="1"/>
              <a:t>Κρήτην</a:t>
            </a:r>
            <a:r>
              <a:rPr lang="el-GR" sz="2000" dirty="0"/>
              <a:t> </a:t>
            </a:r>
            <a:r>
              <a:rPr lang="el-GR" sz="2000" dirty="0" err="1"/>
              <a:t>χειροῦται</a:t>
            </a:r>
            <a:r>
              <a:rPr lang="el-GR" sz="2000" dirty="0"/>
              <a:t>». Αυτές οι ικανότητες του οσίου και η φήμη του μετά θάνατον συνέβαλαν ώστε να αποκτήσει η περιοχή </a:t>
            </a:r>
            <a:r>
              <a:rPr lang="el-GR" sz="2000" dirty="0" err="1"/>
              <a:t>προσκυνηματικό</a:t>
            </a:r>
            <a:r>
              <a:rPr lang="el-GR" sz="2000" dirty="0"/>
              <a:t> ενδιαφέρον και μάλιστα ο στρατηγός του θέματος </a:t>
            </a:r>
            <a:r>
              <a:rPr lang="el-GR" sz="2000" dirty="0" err="1"/>
              <a:t>Κρηνίτης</a:t>
            </a:r>
            <a:r>
              <a:rPr lang="el-GR" sz="2000" dirty="0"/>
              <a:t> χρηματοδότησε την οικοδόμηση εκκλησίας όσο ζούσε ο όσιος το 946, την Αγία Βαρβάρα, η οποία ολοκληρώθηκε μετά το θάνατο του Οσίου. Ο Όσιος </a:t>
            </a:r>
            <a:r>
              <a:rPr lang="el-GR" sz="2000" dirty="0" err="1"/>
              <a:t>τάφηκε</a:t>
            </a:r>
            <a:r>
              <a:rPr lang="el-GR" sz="2000" dirty="0"/>
              <a:t> στο δάπεδο του κελιού του και το 955 μοναχοί έκτισαν σταυροειδές κτήριο γύρω από τον τάφο του καθώς και τα πρώτα κελιά της μοναστικής κοινότητας.</a:t>
            </a:r>
          </a:p>
        </p:txBody>
      </p:sp>
      <p:pic>
        <p:nvPicPr>
          <p:cNvPr id="4" name="3 - Θέση περιεχομένου" descr="4.jpg"/>
          <p:cNvPicPr>
            <a:picLocks noGrp="1" noChangeAspect="1"/>
          </p:cNvPicPr>
          <p:nvPr>
            <p:ph idx="1"/>
          </p:nvPr>
        </p:nvPicPr>
        <p:blipFill>
          <a:blip r:embed="rId2"/>
          <a:stretch>
            <a:fillRect/>
          </a:stretch>
        </p:blipFill>
        <p:spPr>
          <a:xfrm>
            <a:off x="2786050" y="4429132"/>
            <a:ext cx="3071834" cy="1714512"/>
          </a:xfr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4</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85728"/>
            <a:ext cx="8229600" cy="4071966"/>
          </a:xfrm>
        </p:spPr>
        <p:txBody>
          <a:bodyPr>
            <a:noAutofit/>
          </a:bodyPr>
          <a:lstStyle/>
          <a:p>
            <a:r>
              <a:rPr lang="el-GR" sz="1800" dirty="0"/>
              <a:t>Ακολουθεί τον αρχιτεκτονικό τύπο του σύνθετου </a:t>
            </a:r>
            <a:r>
              <a:rPr lang="el-GR" sz="1800" dirty="0" err="1"/>
              <a:t>τετρακιόνιου</a:t>
            </a:r>
            <a:r>
              <a:rPr lang="el-GR" sz="1800" dirty="0"/>
              <a:t> σταυροειδούς εγγεγραμμένου ναού με τρούλο, ο οποίος διακρίνει την αρχιτεκτονική σχολή της Κωνσταντινούπολης. Στον κυρίως ναό προστέθηκε ευρύχωρος </a:t>
            </a:r>
            <a:r>
              <a:rPr lang="el-GR" sz="1800" dirty="0" smtClean="0"/>
              <a:t>νάρθηκας </a:t>
            </a:r>
            <a:r>
              <a:rPr lang="el-GR" sz="1800" dirty="0"/>
              <a:t>η λιτή. Στα δυτικά της λιτής ιδιότυπος </a:t>
            </a:r>
            <a:r>
              <a:rPr lang="el-GR" sz="1800" dirty="0" err="1"/>
              <a:t>εξωνάρθηκας</a:t>
            </a:r>
            <a:r>
              <a:rPr lang="el-GR" sz="1800" dirty="0"/>
              <a:t> αποτελείται από ένα ανοιχτό προστώο με δύο κλειστά διαμερίσματα στα δύο άκρα τα οποία προεξείχαν από το περίγραμμα του κυρίως ναού. Το νότιο διαμέρισμα του </a:t>
            </a:r>
            <a:r>
              <a:rPr lang="el-GR" sz="1800" dirty="0" err="1"/>
              <a:t>εξωνάρθηκα</a:t>
            </a:r>
            <a:r>
              <a:rPr lang="el-GR" sz="1800" dirty="0"/>
              <a:t> ενσωματώθηκε στη μεταγενέστερη εκκλησία, το καθολικό της μονής. Στη διάρκεια αναστηλωτικών εργασιών, κάτω από την ορθομαρμάρωση του καθολικού αποκαλύφθηκε μια εξαιρετική τοιχογραφία, που διακοσμούσε άλλοτε τον ανατολικό τοίχο του νοτίου διαμερίσματος του </a:t>
            </a:r>
            <a:r>
              <a:rPr lang="el-GR" sz="1800" dirty="0" err="1"/>
              <a:t>εξωνάρθηκα</a:t>
            </a:r>
            <a:r>
              <a:rPr lang="el-GR" sz="1800" dirty="0"/>
              <a:t>. Η μοναδική τοιχογραφία που σώθηκε από την αρχική διακόσμηση του ναού της Παναγίας ιστορεί την εμφάνιση του </a:t>
            </a:r>
            <a:r>
              <a:rPr lang="el-GR" sz="1800" dirty="0" smtClean="0"/>
              <a:t>αρχάγγελου </a:t>
            </a:r>
            <a:r>
              <a:rPr lang="el-GR" sz="1800" dirty="0"/>
              <a:t>Μιχαήλ στον Ιησού του </a:t>
            </a:r>
            <a:r>
              <a:rPr lang="el-GR" sz="1800" dirty="0" err="1"/>
              <a:t>Ναυή</a:t>
            </a:r>
            <a:r>
              <a:rPr lang="el-GR" sz="1800" dirty="0"/>
              <a:t> πριν από την άλωση της Ιεριχούς. Τοιχογραφίες διασώζονται και στο νότιο σκέλος του σταυρού και το διακονικό. Παριστάνονται συνολικά πέντε μορφές ιεραρχών που έχουν χρονολογηθεί στο τέλος του 12ου </a:t>
            </a:r>
            <a:r>
              <a:rPr lang="el-GR" sz="1800" dirty="0" smtClean="0"/>
              <a:t>αι.</a:t>
            </a:r>
            <a:endParaRPr lang="el-GR" sz="1800" dirty="0"/>
          </a:p>
        </p:txBody>
      </p:sp>
      <p:pic>
        <p:nvPicPr>
          <p:cNvPr id="4" name="3 - Θέση περιεχομένου" descr="5.jpg"/>
          <p:cNvPicPr>
            <a:picLocks noGrp="1" noChangeAspect="1"/>
          </p:cNvPicPr>
          <p:nvPr>
            <p:ph idx="1"/>
          </p:nvPr>
        </p:nvPicPr>
        <p:blipFill>
          <a:blip r:embed="rId2"/>
          <a:stretch>
            <a:fillRect/>
          </a:stretch>
        </p:blipFill>
        <p:spPr>
          <a:xfrm>
            <a:off x="2786050" y="4500570"/>
            <a:ext cx="3929090" cy="2170696"/>
          </a:xfr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5</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14290"/>
            <a:ext cx="8229600" cy="2714644"/>
          </a:xfrm>
        </p:spPr>
        <p:txBody>
          <a:bodyPr>
            <a:noAutofit/>
          </a:bodyPr>
          <a:lstStyle/>
          <a:p>
            <a:r>
              <a:rPr lang="el-GR" sz="1800" dirty="0" smtClean="0"/>
              <a:t>Τ</a:t>
            </a:r>
            <a:r>
              <a:rPr lang="el-GR" sz="1800" dirty="0" smtClean="0"/>
              <a:t>ο</a:t>
            </a:r>
            <a:r>
              <a:rPr lang="el-GR" sz="1800" dirty="0"/>
              <a:t> </a:t>
            </a:r>
            <a:r>
              <a:rPr lang="el-GR" sz="1800" i="1" dirty="0"/>
              <a:t>Καθολικό</a:t>
            </a:r>
            <a:r>
              <a:rPr lang="el-GR" sz="1800" dirty="0"/>
              <a:t>, που χτίστηκε για να στεγάσει τα λείψανα του οσίου, είναι η μεγαλύτερη εκκλησία του συγκροτήματος και βρίσκεται στα νότια της εκκλησίας της Παναγίας. Ανήκει στον αρχιτεκτονικό τύπο του σταυροειδούς οκταγωνικού ναού, στον οποίο ο τρούλος </a:t>
            </a:r>
            <a:r>
              <a:rPr lang="el-GR" sz="1800" dirty="0" smtClean="0"/>
              <a:t>στηρίζεται </a:t>
            </a:r>
            <a:r>
              <a:rPr lang="el-GR" sz="1800" dirty="0"/>
              <a:t>σε οκτώ πεσσούς αντί των τεσσάρων του κανονικού εγγεγραμμένου σταυροειδούς ναού. Οι πεσσοί αυτοί είναι τοποθετημένοι πιο κοντά στους τοίχους διευρύνοντας τον κεντρικό χώρο του κυρίως ναού. Ο συγκεκριμένος τύπος είναι ειδικότερα γνωστός ως σύνθετος οκταγωνικός ή ηπειρωτικός, καθώς η σταυροειδής διάταξη διατηρείται στις καμάρες της οροφής και ανάμεσά τους </a:t>
            </a:r>
            <a:r>
              <a:rPr lang="el-GR" sz="1800" dirty="0" smtClean="0"/>
              <a:t>παρεμβάλλονται </a:t>
            </a:r>
            <a:r>
              <a:rPr lang="el-GR" sz="1800" dirty="0" err="1"/>
              <a:t>ημιχώνια</a:t>
            </a:r>
            <a:r>
              <a:rPr lang="el-GR" sz="1800" dirty="0"/>
              <a:t>. </a:t>
            </a:r>
            <a:r>
              <a:rPr lang="el-GR" sz="1800" dirty="0" err="1"/>
              <a:t>Χρακτηριστικό</a:t>
            </a:r>
            <a:r>
              <a:rPr lang="el-GR" sz="1800" dirty="0"/>
              <a:t> του τύπου είναι και η διαμόρφωση περιστώου γύρω από τον κεντρικό χώρο του κυρίως ναού.</a:t>
            </a:r>
          </a:p>
        </p:txBody>
      </p:sp>
      <p:pic>
        <p:nvPicPr>
          <p:cNvPr id="4" name="3 - Θέση περιεχομένου" descr="9.jpg"/>
          <p:cNvPicPr>
            <a:picLocks noGrp="1" noChangeAspect="1"/>
          </p:cNvPicPr>
          <p:nvPr>
            <p:ph idx="1"/>
          </p:nvPr>
        </p:nvPicPr>
        <p:blipFill>
          <a:blip r:embed="rId2" cstate="print"/>
          <a:stretch>
            <a:fillRect/>
          </a:stretch>
        </p:blipFill>
        <p:spPr>
          <a:xfrm>
            <a:off x="1071538" y="2928934"/>
            <a:ext cx="3277188" cy="3411538"/>
          </a:xfrm>
        </p:spPr>
      </p:pic>
      <p:pic>
        <p:nvPicPr>
          <p:cNvPr id="5" name="4 - Εικόνα" descr="10.jpg"/>
          <p:cNvPicPr>
            <a:picLocks noChangeAspect="1"/>
          </p:cNvPicPr>
          <p:nvPr/>
        </p:nvPicPr>
        <p:blipFill>
          <a:blip r:embed="rId3"/>
          <a:stretch>
            <a:fillRect/>
          </a:stretch>
        </p:blipFill>
        <p:spPr>
          <a:xfrm>
            <a:off x="5000628" y="3357562"/>
            <a:ext cx="3524261" cy="2643196"/>
          </a:xfrm>
          <a:prstGeom prst="rect">
            <a:avLst/>
          </a:prstGeom>
        </p:spPr>
      </p:pic>
      <p:sp>
        <p:nvSpPr>
          <p:cNvPr id="6" name="5 - Θέση αριθμού διαφάνειας"/>
          <p:cNvSpPr>
            <a:spLocks noGrp="1"/>
          </p:cNvSpPr>
          <p:nvPr>
            <p:ph type="sldNum" sz="quarter" idx="12"/>
          </p:nvPr>
        </p:nvSpPr>
        <p:spPr/>
        <p:txBody>
          <a:bodyPr/>
          <a:lstStyle/>
          <a:p>
            <a:fld id="{21BEDC82-9BA9-4D44-86DC-9A2DE79CBFB8}" type="slidenum">
              <a:rPr lang="el-GR" smtClean="0"/>
              <a:pPr/>
              <a:t>6</a:t>
            </a:fld>
            <a:endParaRPr lang="el-GR"/>
          </a:p>
        </p:txBody>
      </p:sp>
      <p:sp>
        <p:nvSpPr>
          <p:cNvPr id="7" name="6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928670"/>
            <a:ext cx="8229600" cy="1143000"/>
          </a:xfrm>
        </p:spPr>
        <p:txBody>
          <a:bodyPr>
            <a:noAutofit/>
          </a:bodyPr>
          <a:lstStyle/>
          <a:p>
            <a:r>
              <a:rPr lang="el-GR" sz="1800" dirty="0"/>
              <a:t>Η προφητεία του Οσίου για την ανακατάληψη της Κρήτης τιμάται από την εικόνα του Ιησού του </a:t>
            </a:r>
            <a:r>
              <a:rPr lang="el-GR" sz="1800" dirty="0" err="1"/>
              <a:t>Ναυή</a:t>
            </a:r>
            <a:r>
              <a:rPr lang="el-GR" sz="1800" dirty="0"/>
              <a:t> στον εξωτερικό τοίχο της εκκλησίας της Παναγίας (αποκαλύφθηκε κατά την αναστήλωση το 1964), ο Ιησούς θεωρούνταν «μαχητής της πίστης», του οποίου η βοήθεια ήταν αποτελεσματική στους πολέμους ενάντια στους </a:t>
            </a:r>
            <a:r>
              <a:rPr lang="el-GR" sz="1800" dirty="0" smtClean="0"/>
              <a:t>Άραβες. </a:t>
            </a:r>
            <a:r>
              <a:rPr lang="el-GR" sz="1800" dirty="0"/>
              <a:t>Το Καθολικό περιέχει τα πιο καλοδιατηρημένα σύνολα ψηφιδωτών από την περίοδο της Μακεδονικής Αναγέννησης. Όμως το σύνολο δεν είναι ολόκληρο: η αρχική εικόνα του Χριστού Παντοκράτορα, στον τρούλο λείπει, όπως και οι μορφές των αρχαγγέλων που τοποθετούνται συνήθως ανάμεσα στα επάνω παράθυρα.</a:t>
            </a:r>
          </a:p>
        </p:txBody>
      </p:sp>
      <p:pic>
        <p:nvPicPr>
          <p:cNvPr id="4" name="3 - Θέση περιεχομένου" descr="11.jpg"/>
          <p:cNvPicPr>
            <a:picLocks noGrp="1" noChangeAspect="1"/>
          </p:cNvPicPr>
          <p:nvPr>
            <p:ph idx="1"/>
          </p:nvPr>
        </p:nvPicPr>
        <p:blipFill>
          <a:blip r:embed="rId2"/>
          <a:stretch>
            <a:fillRect/>
          </a:stretch>
        </p:blipFill>
        <p:spPr>
          <a:xfrm>
            <a:off x="2285984" y="3000372"/>
            <a:ext cx="4572032" cy="3424610"/>
          </a:xfr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7</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14290"/>
            <a:ext cx="8501122" cy="5857916"/>
          </a:xfrm>
        </p:spPr>
        <p:txBody>
          <a:bodyPr>
            <a:normAutofit fontScale="90000"/>
          </a:bodyPr>
          <a:lstStyle/>
          <a:p>
            <a:r>
              <a:rPr lang="el-GR" sz="2000" dirty="0"/>
              <a:t>Ειδικότερα, ο πλούσιος εσωτερικός διάκοσμος του Καθολικού περιλαμβάνει:</a:t>
            </a:r>
            <a:br>
              <a:rPr lang="el-GR" sz="2000" dirty="0"/>
            </a:br>
            <a:r>
              <a:rPr lang="el-GR" sz="2000" dirty="0" smtClean="0"/>
              <a:t>Συνθέσεις από χρωματιστά μάρμαρα </a:t>
            </a:r>
            <a:r>
              <a:rPr lang="el-GR" sz="2000" dirty="0" smtClean="0"/>
              <a:t>που καλύπτουν </a:t>
            </a:r>
            <a:r>
              <a:rPr lang="el-GR" sz="2000" dirty="0" smtClean="0"/>
              <a:t>το δάπεδο του ναού, όπως και τις κατακόρυφες επιφάνειες των τοίχων. Τα λαμπρά ψηφιδωτά που κοσμούν τις ανώτερες επιφάνειες του καθολικού, αποτελούν ένα από τα σημαντικότερα ψηφιδωτά σύνολα της </a:t>
            </a:r>
            <a:r>
              <a:rPr lang="el-GR" sz="2000" dirty="0" err="1" smtClean="0"/>
              <a:t>μεσοβυζαντινής</a:t>
            </a:r>
            <a:r>
              <a:rPr lang="el-GR" sz="2000" dirty="0" smtClean="0"/>
              <a:t> τέχνης. Χρονολογούνται γύρω στη δεύτερη και τρίτη δεκαετία του 11ου αι., είναι δηλαδή </a:t>
            </a:r>
            <a:r>
              <a:rPr lang="el-GR" sz="2000" dirty="0" smtClean="0"/>
              <a:t>πρωιμότητα </a:t>
            </a:r>
            <a:r>
              <a:rPr lang="el-GR" sz="2000" dirty="0" smtClean="0"/>
              <a:t>από τα άλλα δύο μεγάλα ψηφιδωτά σύνολα του ελλαδικού χώρου, αυτά της Νέας Μονής Χίου και του Δαφνιού. Στη κόγχη του ιερού απεικονίζεται η Παναγία </a:t>
            </a:r>
            <a:r>
              <a:rPr lang="el-GR" sz="2000" dirty="0" err="1" smtClean="0"/>
              <a:t>ένθρονη</a:t>
            </a:r>
            <a:r>
              <a:rPr lang="el-GR" sz="2000" dirty="0" smtClean="0"/>
              <a:t> Βρεφοκρατούσα, ενώ στο χαμηλό θόλο πάνω από το ιερό παριστάνεται η Πεντηκοστή. Στο μεγάλο τόξο επάνω από την είσοδο του ιερού εικονίζονται οι δύο αρχάγγελοι Μιχαήλ και Γαβριήλ. Ο </a:t>
            </a:r>
            <a:r>
              <a:rPr lang="el-GR" sz="2000" dirty="0" err="1" smtClean="0"/>
              <a:t>χριστολογικός</a:t>
            </a:r>
            <a:r>
              <a:rPr lang="el-GR" sz="2000" dirty="0" smtClean="0"/>
              <a:t> κύκλος αντιπροσωπεύεται με τέσσερις σκηνές στα </a:t>
            </a:r>
            <a:r>
              <a:rPr lang="el-GR" sz="2000" dirty="0" err="1" smtClean="0"/>
              <a:t>ημιχώνια</a:t>
            </a:r>
            <a:r>
              <a:rPr lang="el-GR" sz="2000" dirty="0" smtClean="0"/>
              <a:t> (ο </a:t>
            </a:r>
            <a:r>
              <a:rPr lang="el-GR" sz="2000" dirty="0"/>
              <a:t>Ευαγγελισμός</a:t>
            </a:r>
            <a:r>
              <a:rPr lang="el-GR" sz="2000" dirty="0" smtClean="0"/>
              <a:t> που δεν σώζεται, </a:t>
            </a:r>
            <a:r>
              <a:rPr lang="el-GR" sz="2000" dirty="0" smtClean="0"/>
              <a:t>η Γέννηση</a:t>
            </a:r>
            <a:r>
              <a:rPr lang="el-GR" sz="2000" dirty="0" smtClean="0"/>
              <a:t>, η Υπαπαντή και η Βάπτιση) και με τέσσερις σκηνές από τον κύκλο του </a:t>
            </a:r>
            <a:r>
              <a:rPr lang="el-GR" sz="2000" dirty="0"/>
              <a:t>Πάθους</a:t>
            </a:r>
            <a:r>
              <a:rPr lang="el-GR" sz="2000" dirty="0" smtClean="0"/>
              <a:t> (ο Νιπτήρας, η </a:t>
            </a:r>
            <a:r>
              <a:rPr lang="el-GR" sz="2000" dirty="0"/>
              <a:t>Σταύρωση</a:t>
            </a:r>
            <a:r>
              <a:rPr lang="el-GR" sz="2000" dirty="0" smtClean="0"/>
              <a:t>, </a:t>
            </a:r>
            <a:r>
              <a:rPr lang="el-GR" sz="2000" dirty="0" err="1" smtClean="0"/>
              <a:t>η</a:t>
            </a:r>
            <a:r>
              <a:rPr lang="el-GR" sz="2000" dirty="0" err="1"/>
              <a:t>Ανάσταση</a:t>
            </a:r>
            <a:r>
              <a:rPr lang="el-GR" sz="2000" dirty="0" smtClean="0"/>
              <a:t> και η Ψηλάφηση του Θωμά). Στο διακονικό διατηρούνται δύο σκηνές της </a:t>
            </a:r>
            <a:r>
              <a:rPr lang="el-GR" sz="2000" dirty="0"/>
              <a:t>Παλαιάς </a:t>
            </a:r>
            <a:r>
              <a:rPr lang="el-GR" sz="2000" dirty="0" smtClean="0"/>
              <a:t>Διαθήκης, </a:t>
            </a:r>
            <a:r>
              <a:rPr lang="el-GR" sz="2000" dirty="0" smtClean="0"/>
              <a:t>ο Δανιήλ</a:t>
            </a:r>
            <a:r>
              <a:rPr lang="el-GR" sz="2000" dirty="0"/>
              <a:t> </a:t>
            </a:r>
            <a:r>
              <a:rPr lang="el-GR" sz="2000" dirty="0" smtClean="0"/>
              <a:t>στο λάκκο των Λεόντων και οι Τρεις Παίδες στην κάμινο. Τη ψηφιδωτή διακόσμηση συμπληρώνουν παραστάσεις ενός πολύ μεγάλου αριθμού αγίων, κυρίως μοναχών, ιεραρχών, στρατιωτικών αγίων και αγίων ιατρών. Τα δύο παρεκκλήσια, βορειοδυτικό και νοτιοδυτικό, μικρό τμήμα του βορειοανατολικού διαμερίσματος και η κρύπτη κοσμούνται με τοιχογραφίες που χρονολογούνται στο τρίτο τέταρτο του 11ου αι</a:t>
            </a:r>
            <a:r>
              <a:rPr lang="el-GR" dirty="0" smtClean="0"/>
              <a:t/>
            </a:r>
            <a:br>
              <a:rPr lang="el-GR" dirty="0" smtClean="0"/>
            </a:br>
            <a:endParaRPr lang="el-GR" dirty="0"/>
          </a:p>
        </p:txBody>
      </p:sp>
      <p:sp>
        <p:nvSpPr>
          <p:cNvPr id="3" name="2 - Θέση περιεχομένου"/>
          <p:cNvSpPr>
            <a:spLocks noGrp="1"/>
          </p:cNvSpPr>
          <p:nvPr>
            <p:ph idx="1"/>
          </p:nvPr>
        </p:nvSpPr>
        <p:spPr>
          <a:xfrm flipV="1">
            <a:off x="785786" y="6126163"/>
            <a:ext cx="7901014" cy="45719"/>
          </a:xfrm>
        </p:spPr>
        <p:txBody>
          <a:bodyPr>
            <a:normAutofit fontScale="25000" lnSpcReduction="20000"/>
          </a:bodyPr>
          <a:lstStyle/>
          <a:p>
            <a:endParaRPr lang="el-GR" dirty="0"/>
          </a:p>
        </p:txBody>
      </p:sp>
      <p:sp>
        <p:nvSpPr>
          <p:cNvPr id="4" name="3 - Θέση αριθμού διαφάνειας"/>
          <p:cNvSpPr>
            <a:spLocks noGrp="1"/>
          </p:cNvSpPr>
          <p:nvPr>
            <p:ph type="sldNum" sz="quarter" idx="12"/>
          </p:nvPr>
        </p:nvSpPr>
        <p:spPr/>
        <p:txBody>
          <a:bodyPr/>
          <a:lstStyle/>
          <a:p>
            <a:fld id="{21BEDC82-9BA9-4D44-86DC-9A2DE79CBFB8}" type="slidenum">
              <a:rPr lang="el-GR" smtClean="0"/>
              <a:pPr/>
              <a:t>8</a:t>
            </a:fld>
            <a:endParaRPr lang="el-GR"/>
          </a:p>
        </p:txBody>
      </p:sp>
      <p:sp>
        <p:nvSpPr>
          <p:cNvPr id="5" name="4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Όσιος Λουκάς Βοιωτίας</a:t>
            </a:r>
            <a:endParaRPr lang="el-GR" dirty="0"/>
          </a:p>
        </p:txBody>
      </p:sp>
      <p:pic>
        <p:nvPicPr>
          <p:cNvPr id="4" name="3 - Θέση περιεχομένου" descr="12.jpg"/>
          <p:cNvPicPr>
            <a:picLocks noGrp="1" noChangeAspect="1"/>
          </p:cNvPicPr>
          <p:nvPr>
            <p:ph idx="1"/>
          </p:nvPr>
        </p:nvPicPr>
        <p:blipFill>
          <a:blip r:embed="rId2"/>
          <a:stretch>
            <a:fillRect/>
          </a:stretch>
        </p:blipFill>
        <p:spPr>
          <a:xfrm>
            <a:off x="1714480" y="1643050"/>
            <a:ext cx="5715040" cy="4143404"/>
          </a:xfrm>
        </p:spPr>
      </p:pic>
      <p:sp>
        <p:nvSpPr>
          <p:cNvPr id="5" name="4 - Θέση αριθμού διαφάνειας"/>
          <p:cNvSpPr>
            <a:spLocks noGrp="1"/>
          </p:cNvSpPr>
          <p:nvPr>
            <p:ph type="sldNum" sz="quarter" idx="12"/>
          </p:nvPr>
        </p:nvSpPr>
        <p:spPr/>
        <p:txBody>
          <a:bodyPr/>
          <a:lstStyle/>
          <a:p>
            <a:fld id="{21BEDC82-9BA9-4D44-86DC-9A2DE79CBFB8}" type="slidenum">
              <a:rPr lang="el-GR" smtClean="0"/>
              <a:pPr/>
              <a:t>9</a:t>
            </a:fld>
            <a:endParaRPr lang="el-GR"/>
          </a:p>
        </p:txBody>
      </p:sp>
      <p:sp>
        <p:nvSpPr>
          <p:cNvPr id="6" name="5 - Θέση υποσέλιδου"/>
          <p:cNvSpPr>
            <a:spLocks noGrp="1"/>
          </p:cNvSpPr>
          <p:nvPr>
            <p:ph type="ftr" sz="quarter" idx="11"/>
          </p:nvPr>
        </p:nvSpPr>
        <p:spPr/>
        <p:txBody>
          <a:bodyPr/>
          <a:lstStyle/>
          <a:p>
            <a:r>
              <a:rPr lang="el-GR" smtClean="0"/>
              <a:t>3ο Γυμνάσιο Τρικάλων</a:t>
            </a:r>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208</Words>
  <Application>Microsoft Office PowerPoint</Application>
  <PresentationFormat>Προβολή στην οθόνη (4:3)</PresentationFormat>
  <Paragraphs>46</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OΣΙΟΣ ΛΟΥΚΑΣ ΒΟΙΩΤΙΑΣ</vt:lpstr>
      <vt:lpstr>Η Μονή Οσίου Λουκά είναι χτισμένη στις δυτικές υπώρειες του Ελικώνα κάτω από την ακρόπολη της αρχαίας Στείριδας, κοντά στο χωριό Στείρι, στη Βοιωτία. </vt:lpstr>
      <vt:lpstr>Το μοναστήρι του Οσίου Λουκά βρίσκεται σε γραφική πλαγιά του Ελικώνα σε τοποθεσία όπου βρισκόταν άλλοτε ναός της Στειρίτιδας Δήμητρας  και περιβάλλεται από οροπέδιο που καλύπτεται από ελαιώνα. Το φυσικό τοπίο δεν έχει αλλοιωθεί από οικιστική ή άλλη δραστηριότητα και διατηρεί την αυθεντικότητά του.</vt:lpstr>
      <vt:lpstr>Ο Όσιος ήταν μορφή αγαπητή στον τοπικό πληθυσμό αλλά και στους αξιωματούχους του θέματος Ελλάδος του οποίου έδρα ήταν η Θήβα. Άσκησε φιλανθρωπικό και θεραπευτικό έργο ενώ είχε το χάρισμα να προφητεύει το μέλλον. Είχε μάλιστα προβλέψει το 941 την ανακατάληψη της Κρήτης από τον στρατηγό Νικηφόρο Φωκά επί Ρωμανού του Β (961) με τα αποδιδόμενα λόγια: «Ρωμανὸς Κρήτην χειροῦται». Αυτές οι ικανότητες του οσίου και η φήμη του μετά θάνατον συνέβαλαν ώστε να αποκτήσει η περιοχή προσκυνηματικό ενδιαφέρον και μάλιστα ο στρατηγός του θέματος Κρηνίτης χρηματοδότησε την οικοδόμηση εκκλησίας όσο ζούσε ο όσιος το 946, την Αγία Βαρβάρα, η οποία ολοκληρώθηκε μετά το θάνατο του Οσίου. Ο Όσιος τάφηκε στο δάπεδο του κελιού του και το 955 μοναχοί έκτισαν σταυροειδές κτήριο γύρω από τον τάφο του καθώς και τα πρώτα κελιά της μοναστικής κοινότητας.</vt:lpstr>
      <vt:lpstr>Ακολουθεί τον αρχιτεκτονικό τύπο του σύνθετου τετρακιόνιου σταυροειδούς εγγεγραμμένου ναού με τρούλο, ο οποίος διακρίνει την αρχιτεκτονική σχολή της Κωνσταντινούπολης. Στον κυρίως ναό προστέθηκε ευρύχωρος νάρθηκας η λιτή. Στα δυτικά της λιτής ιδιότυπος εξωνάρθηκας αποτελείται από ένα ανοιχτό προστώο με δύο κλειστά διαμερίσματα στα δύο άκρα τα οποία προεξείχαν από το περίγραμμα του κυρίως ναού. Το νότιο διαμέρισμα του εξωνάρθηκα ενσωματώθηκε στη μεταγενέστερη εκκλησία, το καθολικό της μονής. Στη διάρκεια αναστηλωτικών εργασιών, κάτω από την ορθομαρμάρωση του καθολικού αποκαλύφθηκε μια εξαιρετική τοιχογραφία, που διακοσμούσε άλλοτε τον ανατολικό τοίχο του νοτίου διαμερίσματος του εξωνάρθηκα. Η μοναδική τοιχογραφία που σώθηκε από την αρχική διακόσμηση του ναού της Παναγίας ιστορεί την εμφάνιση του αρχάγγελου Μιχαήλ στον Ιησού του Ναυή πριν από την άλωση της Ιεριχούς. Τοιχογραφίες διασώζονται και στο νότιο σκέλος του σταυρού και το διακονικό. Παριστάνονται συνολικά πέντε μορφές ιεραρχών που έχουν χρονολογηθεί στο τέλος του 12ου αι.</vt:lpstr>
      <vt:lpstr>Το Καθολικό, που χτίστηκε για να στεγάσει τα λείψανα του οσίου, είναι η μεγαλύτερη εκκλησία του συγκροτήματος και βρίσκεται στα νότια της εκκλησίας της Παναγίας. Ανήκει στον αρχιτεκτονικό τύπο του σταυροειδούς οκταγωνικού ναού, στον οποίο ο τρούλος στηρίζεται σε οκτώ πεσσούς αντί των τεσσάρων του κανονικού εγγεγραμμένου σταυροειδούς ναού. Οι πεσσοί αυτοί είναι τοποθετημένοι πιο κοντά στους τοίχους διευρύνοντας τον κεντρικό χώρο του κυρίως ναού. Ο συγκεκριμένος τύπος είναι ειδικότερα γνωστός ως σύνθετος οκταγωνικός ή ηπειρωτικός, καθώς η σταυροειδής διάταξη διατηρείται στις καμάρες της οροφής και ανάμεσά τους παρεμβάλλονται ημιχώνια. Χρακτηριστικό του τύπου είναι και η διαμόρφωση περιστώου γύρω από τον κεντρικό χώρο του κυρίως ναού.</vt:lpstr>
      <vt:lpstr>Η προφητεία του Οσίου για την ανακατάληψη της Κρήτης τιμάται από την εικόνα του Ιησού του Ναυή στον εξωτερικό τοίχο της εκκλησίας της Παναγίας (αποκαλύφθηκε κατά την αναστήλωση το 1964), ο Ιησούς θεωρούνταν «μαχητής της πίστης», του οποίου η βοήθεια ήταν αποτελεσματική στους πολέμους ενάντια στους Άραβες. Το Καθολικό περιέχει τα πιο καλοδιατηρημένα σύνολα ψηφιδωτών από την περίοδο της Μακεδονικής Αναγέννησης. Όμως το σύνολο δεν είναι ολόκληρο: η αρχική εικόνα του Χριστού Παντοκράτορα, στον τρούλο λείπει, όπως και οι μορφές των αρχαγγέλων που τοποθετούνται συνήθως ανάμεσα στα επάνω παράθυρα.</vt:lpstr>
      <vt:lpstr>Ειδικότερα, ο πλούσιος εσωτερικός διάκοσμος του Καθολικού περιλαμβάνει: Συνθέσεις από χρωματιστά μάρμαρα που καλύπτουν το δάπεδο του ναού, όπως και τις κατακόρυφες επιφάνειες των τοίχων. Τα λαμπρά ψηφιδωτά που κοσμούν τις ανώτερες επιφάνειες του καθολικού, αποτελούν ένα από τα σημαντικότερα ψηφιδωτά σύνολα της μεσοβυζαντινής τέχνης. Χρονολογούνται γύρω στη δεύτερη και τρίτη δεκαετία του 11ου αι., είναι δηλαδή πρωιμότητα από τα άλλα δύο μεγάλα ψηφιδωτά σύνολα του ελλαδικού χώρου, αυτά της Νέας Μονής Χίου και του Δαφνιού. Στη κόγχη του ιερού απεικονίζεται η Παναγία ένθρονη Βρεφοκρατούσα, ενώ στο χαμηλό θόλο πάνω από το ιερό παριστάνεται η Πεντηκοστή. Στο μεγάλο τόξο επάνω από την είσοδο του ιερού εικονίζονται οι δύο αρχάγγελοι Μιχαήλ και Γαβριήλ. Ο χριστολογικός κύκλος αντιπροσωπεύεται με τέσσερις σκηνές στα ημιχώνια (ο Ευαγγελισμός που δεν σώζεται, η Γέννηση, η Υπαπαντή και η Βάπτιση) και με τέσσερις σκηνές από τον κύκλο του Πάθους (ο Νιπτήρας, η Σταύρωση, ηΑνάσταση και η Ψηλάφηση του Θωμά). Στο διακονικό διατηρούνται δύο σκηνές της Παλαιάς Διαθήκης, ο Δανιήλ στο λάκκο των Λεόντων και οι Τρεις Παίδες στην κάμινο. Τη ψηφιδωτή διακόσμηση συμπληρώνουν παραστάσεις ενός πολύ μεγάλου αριθμού αγίων, κυρίως μοναχών, ιεραρχών, στρατιωτικών αγίων και αγίων ιατρών. Τα δύο παρεκκλήσια, βορειοδυτικό και νοτιοδυτικό, μικρό τμήμα του βορειοανατολικού διαμερίσματος και η κρύπτη κοσμούνται με τοιχογραφίες που χρονολογούνται στο τρίτο τέταρτο του 11ου αι </vt:lpstr>
      <vt:lpstr>Όσιος Λουκάς Βοιωτίας</vt:lpstr>
      <vt:lpstr>Όσιος Λουκάς Βοιωτίας</vt:lpstr>
      <vt:lpstr>Όσιος Λουκάς Βοιωτίας</vt:lpstr>
      <vt:lpstr>Υπάρχουν στοιχεία που αποδεικνύουν ότι η μονή ήταν ξακουστή σε όλο το Βυζάντιο για την πολυτελή της διακόσμηση, η οποία απλωνόταν σε όλες τις επιφάνειες. </vt:lpstr>
      <vt:lpstr>Όσιος Λουκάς Βοιωτίας</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OΣΙΟΣ ΛΟΥΚΑΣ ΒΟΙΩΤΙΑΣ</dc:title>
  <dc:creator>antigoni</dc:creator>
  <cp:lastModifiedBy>.</cp:lastModifiedBy>
  <cp:revision>18</cp:revision>
  <dcterms:created xsi:type="dcterms:W3CDTF">2013-12-14T10:44:55Z</dcterms:created>
  <dcterms:modified xsi:type="dcterms:W3CDTF">2013-12-18T09:49:15Z</dcterms:modified>
</cp:coreProperties>
</file>