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8" r:id="rId10"/>
    <p:sldId id="264" r:id="rId11"/>
    <p:sldId id="265" r:id="rId12"/>
    <p:sldId id="266" r:id="rId13"/>
    <p:sldId id="267" r:id="rId1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7" autoAdjust="0"/>
    <p:restoredTop sz="94602" autoAdjust="0"/>
  </p:normalViewPr>
  <p:slideViewPr>
    <p:cSldViewPr>
      <p:cViewPr varScale="1">
        <p:scale>
          <a:sx n="70" d="100"/>
          <a:sy n="70" d="100"/>
        </p:scale>
        <p:origin x="-116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25BDA9-AC4A-48D8-BC53-04293BFE8EC7}" type="datetimeFigureOut">
              <a:rPr lang="el-GR" smtClean="0"/>
              <a:pPr/>
              <a:t>15/01/2014</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6512A3-B676-41DE-84AE-42515CBEE745}"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387D7A24-53A1-4944-90EC-ED393EE1BCCE}" type="datetime1">
              <a:rPr lang="el-GR" smtClean="0"/>
              <a:pPr/>
              <a:t>15/01/2014</a:t>
            </a:fld>
            <a:endParaRPr lang="el-GR"/>
          </a:p>
        </p:txBody>
      </p:sp>
      <p:sp>
        <p:nvSpPr>
          <p:cNvPr id="5" name="Θέση υποσέλιδου 4"/>
          <p:cNvSpPr>
            <a:spLocks noGrp="1"/>
          </p:cNvSpPr>
          <p:nvPr>
            <p:ph type="ftr" sz="quarter" idx="11"/>
          </p:nvPr>
        </p:nvSpPr>
        <p:spPr/>
        <p:txBody>
          <a:bodyPr/>
          <a:lstStyle/>
          <a:p>
            <a:r>
              <a:rPr lang="el-GR" smtClean="0"/>
              <a:t>3ο Γυμνάσιο Τρικάλων</a:t>
            </a:r>
            <a:endParaRPr lang="el-GR"/>
          </a:p>
        </p:txBody>
      </p:sp>
      <p:sp>
        <p:nvSpPr>
          <p:cNvPr id="6" name="Θέση αριθμού διαφάνειας 5"/>
          <p:cNvSpPr>
            <a:spLocks noGrp="1"/>
          </p:cNvSpPr>
          <p:nvPr>
            <p:ph type="sldNum" sz="quarter" idx="12"/>
          </p:nvPr>
        </p:nvSpPr>
        <p:spPr/>
        <p:txBody>
          <a:bodyPr/>
          <a:lstStyle/>
          <a:p>
            <a:fld id="{F95D645C-8480-4182-8DF9-1088D950276B}" type="slidenum">
              <a:rPr lang="el-GR" smtClean="0"/>
              <a:pPr/>
              <a:t>‹#›</a:t>
            </a:fld>
            <a:endParaRPr lang="el-GR"/>
          </a:p>
        </p:txBody>
      </p:sp>
    </p:spTree>
    <p:extLst>
      <p:ext uri="{BB962C8B-B14F-4D97-AF65-F5344CB8AC3E}">
        <p14:creationId xmlns:p14="http://schemas.microsoft.com/office/powerpoint/2010/main" xmlns="" val="3623256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85B7A63B-F1FF-4E41-9422-336457667B97}" type="datetime1">
              <a:rPr lang="el-GR" smtClean="0"/>
              <a:pPr/>
              <a:t>15/01/2014</a:t>
            </a:fld>
            <a:endParaRPr lang="el-GR"/>
          </a:p>
        </p:txBody>
      </p:sp>
      <p:sp>
        <p:nvSpPr>
          <p:cNvPr id="5" name="Θέση υποσέλιδου 4"/>
          <p:cNvSpPr>
            <a:spLocks noGrp="1"/>
          </p:cNvSpPr>
          <p:nvPr>
            <p:ph type="ftr" sz="quarter" idx="11"/>
          </p:nvPr>
        </p:nvSpPr>
        <p:spPr/>
        <p:txBody>
          <a:bodyPr/>
          <a:lstStyle/>
          <a:p>
            <a:r>
              <a:rPr lang="el-GR" smtClean="0"/>
              <a:t>3ο Γυμνάσιο Τρικάλων</a:t>
            </a:r>
            <a:endParaRPr lang="el-GR"/>
          </a:p>
        </p:txBody>
      </p:sp>
      <p:sp>
        <p:nvSpPr>
          <p:cNvPr id="6" name="Θέση αριθμού διαφάνειας 5"/>
          <p:cNvSpPr>
            <a:spLocks noGrp="1"/>
          </p:cNvSpPr>
          <p:nvPr>
            <p:ph type="sldNum" sz="quarter" idx="12"/>
          </p:nvPr>
        </p:nvSpPr>
        <p:spPr/>
        <p:txBody>
          <a:bodyPr/>
          <a:lstStyle/>
          <a:p>
            <a:fld id="{F95D645C-8480-4182-8DF9-1088D950276B}" type="slidenum">
              <a:rPr lang="el-GR" smtClean="0"/>
              <a:pPr/>
              <a:t>‹#›</a:t>
            </a:fld>
            <a:endParaRPr lang="el-GR"/>
          </a:p>
        </p:txBody>
      </p:sp>
    </p:spTree>
    <p:extLst>
      <p:ext uri="{BB962C8B-B14F-4D97-AF65-F5344CB8AC3E}">
        <p14:creationId xmlns:p14="http://schemas.microsoft.com/office/powerpoint/2010/main" xmlns="" val="117989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EAB5216-4B52-42B0-BABA-D52DA595B961}" type="datetime1">
              <a:rPr lang="el-GR" smtClean="0"/>
              <a:pPr/>
              <a:t>15/01/2014</a:t>
            </a:fld>
            <a:endParaRPr lang="el-GR"/>
          </a:p>
        </p:txBody>
      </p:sp>
      <p:sp>
        <p:nvSpPr>
          <p:cNvPr id="5" name="Θέση υποσέλιδου 4"/>
          <p:cNvSpPr>
            <a:spLocks noGrp="1"/>
          </p:cNvSpPr>
          <p:nvPr>
            <p:ph type="ftr" sz="quarter" idx="11"/>
          </p:nvPr>
        </p:nvSpPr>
        <p:spPr/>
        <p:txBody>
          <a:bodyPr/>
          <a:lstStyle/>
          <a:p>
            <a:r>
              <a:rPr lang="el-GR" smtClean="0"/>
              <a:t>3ο Γυμνάσιο Τρικάλων</a:t>
            </a:r>
            <a:endParaRPr lang="el-GR"/>
          </a:p>
        </p:txBody>
      </p:sp>
      <p:sp>
        <p:nvSpPr>
          <p:cNvPr id="6" name="Θέση αριθμού διαφάνειας 5"/>
          <p:cNvSpPr>
            <a:spLocks noGrp="1"/>
          </p:cNvSpPr>
          <p:nvPr>
            <p:ph type="sldNum" sz="quarter" idx="12"/>
          </p:nvPr>
        </p:nvSpPr>
        <p:spPr/>
        <p:txBody>
          <a:bodyPr/>
          <a:lstStyle/>
          <a:p>
            <a:fld id="{F95D645C-8480-4182-8DF9-1088D950276B}" type="slidenum">
              <a:rPr lang="el-GR" smtClean="0"/>
              <a:pPr/>
              <a:t>‹#›</a:t>
            </a:fld>
            <a:endParaRPr lang="el-GR"/>
          </a:p>
        </p:txBody>
      </p:sp>
    </p:spTree>
    <p:extLst>
      <p:ext uri="{BB962C8B-B14F-4D97-AF65-F5344CB8AC3E}">
        <p14:creationId xmlns:p14="http://schemas.microsoft.com/office/powerpoint/2010/main" xmlns="" val="1533416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2F60504E-72F2-43A2-AE2C-0711D00C7E3F}" type="datetime1">
              <a:rPr lang="el-GR" smtClean="0"/>
              <a:pPr/>
              <a:t>15/01/2014</a:t>
            </a:fld>
            <a:endParaRPr lang="el-GR"/>
          </a:p>
        </p:txBody>
      </p:sp>
      <p:sp>
        <p:nvSpPr>
          <p:cNvPr id="5" name="Θέση υποσέλιδου 4"/>
          <p:cNvSpPr>
            <a:spLocks noGrp="1"/>
          </p:cNvSpPr>
          <p:nvPr>
            <p:ph type="ftr" sz="quarter" idx="11"/>
          </p:nvPr>
        </p:nvSpPr>
        <p:spPr/>
        <p:txBody>
          <a:bodyPr/>
          <a:lstStyle/>
          <a:p>
            <a:r>
              <a:rPr lang="el-GR" smtClean="0"/>
              <a:t>3ο Γυμνάσιο Τρικάλων</a:t>
            </a:r>
            <a:endParaRPr lang="el-GR"/>
          </a:p>
        </p:txBody>
      </p:sp>
      <p:sp>
        <p:nvSpPr>
          <p:cNvPr id="6" name="Θέση αριθμού διαφάνειας 5"/>
          <p:cNvSpPr>
            <a:spLocks noGrp="1"/>
          </p:cNvSpPr>
          <p:nvPr>
            <p:ph type="sldNum" sz="quarter" idx="12"/>
          </p:nvPr>
        </p:nvSpPr>
        <p:spPr/>
        <p:txBody>
          <a:bodyPr/>
          <a:lstStyle/>
          <a:p>
            <a:fld id="{F95D645C-8480-4182-8DF9-1088D950276B}" type="slidenum">
              <a:rPr lang="el-GR" smtClean="0"/>
              <a:pPr/>
              <a:t>‹#›</a:t>
            </a:fld>
            <a:endParaRPr lang="el-GR"/>
          </a:p>
        </p:txBody>
      </p:sp>
    </p:spTree>
    <p:extLst>
      <p:ext uri="{BB962C8B-B14F-4D97-AF65-F5344CB8AC3E}">
        <p14:creationId xmlns:p14="http://schemas.microsoft.com/office/powerpoint/2010/main" xmlns="" val="3726813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625CF399-B6D4-4925-888B-F9839486BEF4}" type="datetime1">
              <a:rPr lang="el-GR" smtClean="0"/>
              <a:pPr/>
              <a:t>15/01/2014</a:t>
            </a:fld>
            <a:endParaRPr lang="el-GR"/>
          </a:p>
        </p:txBody>
      </p:sp>
      <p:sp>
        <p:nvSpPr>
          <p:cNvPr id="5" name="Θέση υποσέλιδου 4"/>
          <p:cNvSpPr>
            <a:spLocks noGrp="1"/>
          </p:cNvSpPr>
          <p:nvPr>
            <p:ph type="ftr" sz="quarter" idx="11"/>
          </p:nvPr>
        </p:nvSpPr>
        <p:spPr/>
        <p:txBody>
          <a:bodyPr/>
          <a:lstStyle/>
          <a:p>
            <a:r>
              <a:rPr lang="el-GR" smtClean="0"/>
              <a:t>3ο Γυμνάσιο Τρικάλων</a:t>
            </a:r>
            <a:endParaRPr lang="el-GR"/>
          </a:p>
        </p:txBody>
      </p:sp>
      <p:sp>
        <p:nvSpPr>
          <p:cNvPr id="6" name="Θέση αριθμού διαφάνειας 5"/>
          <p:cNvSpPr>
            <a:spLocks noGrp="1"/>
          </p:cNvSpPr>
          <p:nvPr>
            <p:ph type="sldNum" sz="quarter" idx="12"/>
          </p:nvPr>
        </p:nvSpPr>
        <p:spPr/>
        <p:txBody>
          <a:bodyPr/>
          <a:lstStyle/>
          <a:p>
            <a:fld id="{F95D645C-8480-4182-8DF9-1088D950276B}" type="slidenum">
              <a:rPr lang="el-GR" smtClean="0"/>
              <a:pPr/>
              <a:t>‹#›</a:t>
            </a:fld>
            <a:endParaRPr lang="el-GR"/>
          </a:p>
        </p:txBody>
      </p:sp>
    </p:spTree>
    <p:extLst>
      <p:ext uri="{BB962C8B-B14F-4D97-AF65-F5344CB8AC3E}">
        <p14:creationId xmlns:p14="http://schemas.microsoft.com/office/powerpoint/2010/main" xmlns="" val="1186237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A9785937-7E0F-4A81-A394-0EE80DD38EEB}" type="datetime1">
              <a:rPr lang="el-GR" smtClean="0"/>
              <a:pPr/>
              <a:t>15/01/2014</a:t>
            </a:fld>
            <a:endParaRPr lang="el-GR"/>
          </a:p>
        </p:txBody>
      </p:sp>
      <p:sp>
        <p:nvSpPr>
          <p:cNvPr id="6" name="Θέση υποσέλιδου 5"/>
          <p:cNvSpPr>
            <a:spLocks noGrp="1"/>
          </p:cNvSpPr>
          <p:nvPr>
            <p:ph type="ftr" sz="quarter" idx="11"/>
          </p:nvPr>
        </p:nvSpPr>
        <p:spPr/>
        <p:txBody>
          <a:bodyPr/>
          <a:lstStyle/>
          <a:p>
            <a:r>
              <a:rPr lang="el-GR" smtClean="0"/>
              <a:t>3ο Γυμνάσιο Τρικάλων</a:t>
            </a:r>
            <a:endParaRPr lang="el-GR"/>
          </a:p>
        </p:txBody>
      </p:sp>
      <p:sp>
        <p:nvSpPr>
          <p:cNvPr id="7" name="Θέση αριθμού διαφάνειας 6"/>
          <p:cNvSpPr>
            <a:spLocks noGrp="1"/>
          </p:cNvSpPr>
          <p:nvPr>
            <p:ph type="sldNum" sz="quarter" idx="12"/>
          </p:nvPr>
        </p:nvSpPr>
        <p:spPr/>
        <p:txBody>
          <a:bodyPr/>
          <a:lstStyle/>
          <a:p>
            <a:fld id="{F95D645C-8480-4182-8DF9-1088D950276B}" type="slidenum">
              <a:rPr lang="el-GR" smtClean="0"/>
              <a:pPr/>
              <a:t>‹#›</a:t>
            </a:fld>
            <a:endParaRPr lang="el-GR"/>
          </a:p>
        </p:txBody>
      </p:sp>
    </p:spTree>
    <p:extLst>
      <p:ext uri="{BB962C8B-B14F-4D97-AF65-F5344CB8AC3E}">
        <p14:creationId xmlns:p14="http://schemas.microsoft.com/office/powerpoint/2010/main" xmlns="" val="1403706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A86A64BB-068F-4CDE-8118-C96476E57AD1}" type="datetime1">
              <a:rPr lang="el-GR" smtClean="0"/>
              <a:pPr/>
              <a:t>15/01/2014</a:t>
            </a:fld>
            <a:endParaRPr lang="el-GR"/>
          </a:p>
        </p:txBody>
      </p:sp>
      <p:sp>
        <p:nvSpPr>
          <p:cNvPr id="8" name="Θέση υποσέλιδου 7"/>
          <p:cNvSpPr>
            <a:spLocks noGrp="1"/>
          </p:cNvSpPr>
          <p:nvPr>
            <p:ph type="ftr" sz="quarter" idx="11"/>
          </p:nvPr>
        </p:nvSpPr>
        <p:spPr/>
        <p:txBody>
          <a:bodyPr/>
          <a:lstStyle/>
          <a:p>
            <a:r>
              <a:rPr lang="el-GR" smtClean="0"/>
              <a:t>3ο Γυμνάσιο Τρικάλων</a:t>
            </a:r>
            <a:endParaRPr lang="el-GR"/>
          </a:p>
        </p:txBody>
      </p:sp>
      <p:sp>
        <p:nvSpPr>
          <p:cNvPr id="9" name="Θέση αριθμού διαφάνειας 8"/>
          <p:cNvSpPr>
            <a:spLocks noGrp="1"/>
          </p:cNvSpPr>
          <p:nvPr>
            <p:ph type="sldNum" sz="quarter" idx="12"/>
          </p:nvPr>
        </p:nvSpPr>
        <p:spPr/>
        <p:txBody>
          <a:bodyPr/>
          <a:lstStyle/>
          <a:p>
            <a:fld id="{F95D645C-8480-4182-8DF9-1088D950276B}" type="slidenum">
              <a:rPr lang="el-GR" smtClean="0"/>
              <a:pPr/>
              <a:t>‹#›</a:t>
            </a:fld>
            <a:endParaRPr lang="el-GR"/>
          </a:p>
        </p:txBody>
      </p:sp>
    </p:spTree>
    <p:extLst>
      <p:ext uri="{BB962C8B-B14F-4D97-AF65-F5344CB8AC3E}">
        <p14:creationId xmlns:p14="http://schemas.microsoft.com/office/powerpoint/2010/main" xmlns="" val="730880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5E45084C-2043-4965-95F3-51FC7BE62120}" type="datetime1">
              <a:rPr lang="el-GR" smtClean="0"/>
              <a:pPr/>
              <a:t>15/01/2014</a:t>
            </a:fld>
            <a:endParaRPr lang="el-GR"/>
          </a:p>
        </p:txBody>
      </p:sp>
      <p:sp>
        <p:nvSpPr>
          <p:cNvPr id="4" name="Θέση υποσέλιδου 3"/>
          <p:cNvSpPr>
            <a:spLocks noGrp="1"/>
          </p:cNvSpPr>
          <p:nvPr>
            <p:ph type="ftr" sz="quarter" idx="11"/>
          </p:nvPr>
        </p:nvSpPr>
        <p:spPr/>
        <p:txBody>
          <a:bodyPr/>
          <a:lstStyle/>
          <a:p>
            <a:r>
              <a:rPr lang="el-GR" smtClean="0"/>
              <a:t>3ο Γυμνάσιο Τρικάλων</a:t>
            </a:r>
            <a:endParaRPr lang="el-GR"/>
          </a:p>
        </p:txBody>
      </p:sp>
      <p:sp>
        <p:nvSpPr>
          <p:cNvPr id="5" name="Θέση αριθμού διαφάνειας 4"/>
          <p:cNvSpPr>
            <a:spLocks noGrp="1"/>
          </p:cNvSpPr>
          <p:nvPr>
            <p:ph type="sldNum" sz="quarter" idx="12"/>
          </p:nvPr>
        </p:nvSpPr>
        <p:spPr/>
        <p:txBody>
          <a:bodyPr/>
          <a:lstStyle/>
          <a:p>
            <a:fld id="{F95D645C-8480-4182-8DF9-1088D950276B}" type="slidenum">
              <a:rPr lang="el-GR" smtClean="0"/>
              <a:pPr/>
              <a:t>‹#›</a:t>
            </a:fld>
            <a:endParaRPr lang="el-GR"/>
          </a:p>
        </p:txBody>
      </p:sp>
    </p:spTree>
    <p:extLst>
      <p:ext uri="{BB962C8B-B14F-4D97-AF65-F5344CB8AC3E}">
        <p14:creationId xmlns:p14="http://schemas.microsoft.com/office/powerpoint/2010/main" xmlns="" val="1973133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00477D88-D7E7-4E2B-ABDA-D32FD75B5E62}" type="datetime1">
              <a:rPr lang="el-GR" smtClean="0"/>
              <a:pPr/>
              <a:t>15/01/2014</a:t>
            </a:fld>
            <a:endParaRPr lang="el-GR"/>
          </a:p>
        </p:txBody>
      </p:sp>
      <p:sp>
        <p:nvSpPr>
          <p:cNvPr id="3" name="Θέση υποσέλιδου 2"/>
          <p:cNvSpPr>
            <a:spLocks noGrp="1"/>
          </p:cNvSpPr>
          <p:nvPr>
            <p:ph type="ftr" sz="quarter" idx="11"/>
          </p:nvPr>
        </p:nvSpPr>
        <p:spPr/>
        <p:txBody>
          <a:bodyPr/>
          <a:lstStyle/>
          <a:p>
            <a:r>
              <a:rPr lang="el-GR" smtClean="0"/>
              <a:t>3ο Γυμνάσιο Τρικάλων</a:t>
            </a:r>
            <a:endParaRPr lang="el-GR"/>
          </a:p>
        </p:txBody>
      </p:sp>
      <p:sp>
        <p:nvSpPr>
          <p:cNvPr id="4" name="Θέση αριθμού διαφάνειας 3"/>
          <p:cNvSpPr>
            <a:spLocks noGrp="1"/>
          </p:cNvSpPr>
          <p:nvPr>
            <p:ph type="sldNum" sz="quarter" idx="12"/>
          </p:nvPr>
        </p:nvSpPr>
        <p:spPr/>
        <p:txBody>
          <a:bodyPr/>
          <a:lstStyle/>
          <a:p>
            <a:fld id="{F95D645C-8480-4182-8DF9-1088D950276B}" type="slidenum">
              <a:rPr lang="el-GR" smtClean="0"/>
              <a:pPr/>
              <a:t>‹#›</a:t>
            </a:fld>
            <a:endParaRPr lang="el-GR"/>
          </a:p>
        </p:txBody>
      </p:sp>
    </p:spTree>
    <p:extLst>
      <p:ext uri="{BB962C8B-B14F-4D97-AF65-F5344CB8AC3E}">
        <p14:creationId xmlns:p14="http://schemas.microsoft.com/office/powerpoint/2010/main" xmlns="" val="76675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3AC53948-E917-4EDF-9762-9929D2439548}" type="datetime1">
              <a:rPr lang="el-GR" smtClean="0"/>
              <a:pPr/>
              <a:t>15/01/2014</a:t>
            </a:fld>
            <a:endParaRPr lang="el-GR"/>
          </a:p>
        </p:txBody>
      </p:sp>
      <p:sp>
        <p:nvSpPr>
          <p:cNvPr id="6" name="Θέση υποσέλιδου 5"/>
          <p:cNvSpPr>
            <a:spLocks noGrp="1"/>
          </p:cNvSpPr>
          <p:nvPr>
            <p:ph type="ftr" sz="quarter" idx="11"/>
          </p:nvPr>
        </p:nvSpPr>
        <p:spPr/>
        <p:txBody>
          <a:bodyPr/>
          <a:lstStyle/>
          <a:p>
            <a:r>
              <a:rPr lang="el-GR" smtClean="0"/>
              <a:t>3ο Γυμνάσιο Τρικάλων</a:t>
            </a:r>
            <a:endParaRPr lang="el-GR"/>
          </a:p>
        </p:txBody>
      </p:sp>
      <p:sp>
        <p:nvSpPr>
          <p:cNvPr id="7" name="Θέση αριθμού διαφάνειας 6"/>
          <p:cNvSpPr>
            <a:spLocks noGrp="1"/>
          </p:cNvSpPr>
          <p:nvPr>
            <p:ph type="sldNum" sz="quarter" idx="12"/>
          </p:nvPr>
        </p:nvSpPr>
        <p:spPr/>
        <p:txBody>
          <a:bodyPr/>
          <a:lstStyle/>
          <a:p>
            <a:fld id="{F95D645C-8480-4182-8DF9-1088D950276B}" type="slidenum">
              <a:rPr lang="el-GR" smtClean="0"/>
              <a:pPr/>
              <a:t>‹#›</a:t>
            </a:fld>
            <a:endParaRPr lang="el-GR"/>
          </a:p>
        </p:txBody>
      </p:sp>
    </p:spTree>
    <p:extLst>
      <p:ext uri="{BB962C8B-B14F-4D97-AF65-F5344CB8AC3E}">
        <p14:creationId xmlns:p14="http://schemas.microsoft.com/office/powerpoint/2010/main" xmlns="" val="1791919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DFD965BA-B37A-44FD-A11D-71476E55BF43}" type="datetime1">
              <a:rPr lang="el-GR" smtClean="0"/>
              <a:pPr/>
              <a:t>15/01/2014</a:t>
            </a:fld>
            <a:endParaRPr lang="el-GR"/>
          </a:p>
        </p:txBody>
      </p:sp>
      <p:sp>
        <p:nvSpPr>
          <p:cNvPr id="6" name="Θέση υποσέλιδου 5"/>
          <p:cNvSpPr>
            <a:spLocks noGrp="1"/>
          </p:cNvSpPr>
          <p:nvPr>
            <p:ph type="ftr" sz="quarter" idx="11"/>
          </p:nvPr>
        </p:nvSpPr>
        <p:spPr/>
        <p:txBody>
          <a:bodyPr/>
          <a:lstStyle/>
          <a:p>
            <a:r>
              <a:rPr lang="el-GR" smtClean="0"/>
              <a:t>3ο Γυμνάσιο Τρικάλων</a:t>
            </a:r>
            <a:endParaRPr lang="el-GR"/>
          </a:p>
        </p:txBody>
      </p:sp>
      <p:sp>
        <p:nvSpPr>
          <p:cNvPr id="7" name="Θέση αριθμού διαφάνειας 6"/>
          <p:cNvSpPr>
            <a:spLocks noGrp="1"/>
          </p:cNvSpPr>
          <p:nvPr>
            <p:ph type="sldNum" sz="quarter" idx="12"/>
          </p:nvPr>
        </p:nvSpPr>
        <p:spPr/>
        <p:txBody>
          <a:bodyPr/>
          <a:lstStyle/>
          <a:p>
            <a:fld id="{F95D645C-8480-4182-8DF9-1088D950276B}" type="slidenum">
              <a:rPr lang="el-GR" smtClean="0"/>
              <a:pPr/>
              <a:t>‹#›</a:t>
            </a:fld>
            <a:endParaRPr lang="el-GR"/>
          </a:p>
        </p:txBody>
      </p:sp>
    </p:spTree>
    <p:extLst>
      <p:ext uri="{BB962C8B-B14F-4D97-AF65-F5344CB8AC3E}">
        <p14:creationId xmlns:p14="http://schemas.microsoft.com/office/powerpoint/2010/main" xmlns="" val="65999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tile tx="0" ty="0" sx="100000" sy="100000" flip="none" algn="ctr"/>
        </a:blip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FD97CA-5466-4F61-8355-C2D67FCD77EB}" type="datetime1">
              <a:rPr lang="el-GR" smtClean="0"/>
              <a:pPr/>
              <a:t>15/01/2014</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3ο Γυμνάσιο Τρικάλων</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5D645C-8480-4182-8DF9-1088D950276B}" type="slidenum">
              <a:rPr lang="el-GR" smtClean="0"/>
              <a:pPr/>
              <a:t>‹#›</a:t>
            </a:fld>
            <a:endParaRPr lang="el-GR"/>
          </a:p>
        </p:txBody>
      </p:sp>
    </p:spTree>
    <p:extLst>
      <p:ext uri="{BB962C8B-B14F-4D97-AF65-F5344CB8AC3E}">
        <p14:creationId xmlns:p14="http://schemas.microsoft.com/office/powerpoint/2010/main" xmlns="" val="1375517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9.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visitparnassos.gr/%ce%b3%cf%8d%cf%81%ce%bf%cf%82-%ce%b4%cf%85%cf%84%ce%b9%ce%ba%ce%bf%cf%8d-%cf%80%ce%b1%cf%81%ce%bd%ce%b1%cf%83%cf%83%ce%bf%cf%8d-%ce%b1%ce%be%ce%b9%ce%bf%ce%b8%ce%ad%ce%b1%cf%84%ce%b1-%ce%b4%ce%b9/amfisa0015a/" TargetMode="External"/><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el.wikipedia.org/w/index.php?title=%CE%A7%CE%AC%CE%BD%CE%B9_%CF%84%CE%B7%CF%82_%CE%93%CF%81%CE%B1%CE%B2%CE%B9%CE%AC%CF%82&amp;action=edit&amp;redlink=1" TargetMode="Externa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el.wikipedia.org/wiki/%CE%9C%CE%B1%CE%BD%CF%84%CE%B5%CE%AF%CE%BF_%CF%84%CF%89%CE%BD_%CE%94%CE%B5%CE%BB%CF%86%CF%8E%CE%BD" TargetMode="Externa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viotikoskosmos.wikidot.com/naos-panagia-i-skripou" TargetMode="External"/><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1259632" y="2000240"/>
            <a:ext cx="6400800" cy="1214446"/>
          </a:xfrm>
        </p:spPr>
        <p:txBody>
          <a:bodyPr>
            <a:normAutofit/>
          </a:bodyPr>
          <a:lstStyle/>
          <a:p>
            <a:r>
              <a:rPr lang="el-GR" dirty="0" smtClean="0">
                <a:solidFill>
                  <a:schemeClr val="tx1"/>
                </a:solidFill>
              </a:rPr>
              <a:t>ΜΝΗΜΕΙΑ-ΠΟΛΕΙΣ- ΑΞΙΟΘΕΑΤΑ</a:t>
            </a:r>
          </a:p>
          <a:p>
            <a:r>
              <a:rPr lang="el-GR" dirty="0" smtClean="0">
                <a:solidFill>
                  <a:schemeClr val="tx1"/>
                </a:solidFill>
              </a:rPr>
              <a:t>ΜΕ ΙΣΤΟΡΙΚΟ ΕΝΔΙΑΦΕΡΟΝ</a:t>
            </a:r>
          </a:p>
          <a:p>
            <a:endParaRPr lang="el-GR" dirty="0">
              <a:solidFill>
                <a:schemeClr val="tx1"/>
              </a:solidFill>
            </a:endParaRPr>
          </a:p>
        </p:txBody>
      </p:sp>
      <p:sp>
        <p:nvSpPr>
          <p:cNvPr id="5" name="Ορθογώνιο 4"/>
          <p:cNvSpPr/>
          <p:nvPr/>
        </p:nvSpPr>
        <p:spPr>
          <a:xfrm>
            <a:off x="827584" y="5445224"/>
            <a:ext cx="3017877" cy="646331"/>
          </a:xfrm>
          <a:prstGeom prst="rect">
            <a:avLst/>
          </a:prstGeom>
        </p:spPr>
        <p:txBody>
          <a:bodyPr wrap="none">
            <a:spAutoFit/>
          </a:bodyPr>
          <a:lstStyle/>
          <a:p>
            <a:r>
              <a:rPr lang="el-GR" dirty="0"/>
              <a:t>ΒΗΣΣΑΡΙΩΝ ΒΑΣΙΛΕΙΑΔΗΣ  </a:t>
            </a:r>
            <a:r>
              <a:rPr lang="el-GR" dirty="0" smtClean="0"/>
              <a:t> Β1</a:t>
            </a:r>
            <a:r>
              <a:rPr lang="en-US" dirty="0" smtClean="0"/>
              <a:t> </a:t>
            </a:r>
            <a:endParaRPr lang="el-GR" dirty="0" smtClean="0"/>
          </a:p>
          <a:p>
            <a:r>
              <a:rPr lang="el-GR" dirty="0" smtClean="0"/>
              <a:t>ΕΥΘΥΜΗΣ ΜΠΑΤΑΓΙΑΝΝΗΣ Β2</a:t>
            </a:r>
            <a:endParaRPr lang="el-GR" dirty="0"/>
          </a:p>
        </p:txBody>
      </p:sp>
      <p:sp>
        <p:nvSpPr>
          <p:cNvPr id="4" name="3 - Ορθογώνιο"/>
          <p:cNvSpPr/>
          <p:nvPr/>
        </p:nvSpPr>
        <p:spPr>
          <a:xfrm>
            <a:off x="4000496" y="5214950"/>
            <a:ext cx="4643470" cy="954107"/>
          </a:xfrm>
          <a:prstGeom prst="rect">
            <a:avLst/>
          </a:prstGeom>
        </p:spPr>
        <p:txBody>
          <a:bodyPr wrap="square">
            <a:spAutoFit/>
          </a:bodyPr>
          <a:lstStyle/>
          <a:p>
            <a:pPr algn="ctr"/>
            <a:r>
              <a:rPr lang="el-GR" sz="2000" dirty="0" smtClean="0"/>
              <a:t>Εκπαιδευτικό πρόγραμμα  πολιτισμού</a:t>
            </a:r>
            <a:br>
              <a:rPr lang="el-GR" sz="2000" dirty="0" smtClean="0"/>
            </a:br>
            <a:r>
              <a:rPr lang="el-GR" dirty="0" smtClean="0"/>
              <a:t> συντονίστρια: </a:t>
            </a:r>
            <a:r>
              <a:rPr lang="el-GR" b="1" dirty="0" smtClean="0"/>
              <a:t>Αμαλία Κ. Ηλιάδη, φιλόλογος-ιστορικός, Δ/</a:t>
            </a:r>
            <a:r>
              <a:rPr lang="el-GR" b="1" dirty="0" err="1" smtClean="0"/>
              <a:t>ντρια</a:t>
            </a:r>
            <a:r>
              <a:rPr lang="el-GR" b="1" dirty="0" smtClean="0"/>
              <a:t> 3</a:t>
            </a:r>
            <a:r>
              <a:rPr lang="el-GR" b="1" baseline="30000" dirty="0" smtClean="0"/>
              <a:t>ου</a:t>
            </a:r>
            <a:r>
              <a:rPr lang="el-GR" b="1" dirty="0" smtClean="0"/>
              <a:t> Γυμνασίου Τρικάλων </a:t>
            </a:r>
            <a:endParaRPr lang="el-GR" dirty="0"/>
          </a:p>
        </p:txBody>
      </p:sp>
      <p:sp>
        <p:nvSpPr>
          <p:cNvPr id="6" name="5 - Ορθογώνιο"/>
          <p:cNvSpPr/>
          <p:nvPr/>
        </p:nvSpPr>
        <p:spPr>
          <a:xfrm>
            <a:off x="2286000" y="357166"/>
            <a:ext cx="4572000" cy="1477328"/>
          </a:xfrm>
          <a:prstGeom prst="rect">
            <a:avLst/>
          </a:prstGeom>
        </p:spPr>
        <p:txBody>
          <a:bodyPr wrap="square">
            <a:spAutoFit/>
          </a:bodyPr>
          <a:lstStyle/>
          <a:p>
            <a:pPr algn="ctr"/>
            <a:r>
              <a:rPr lang="el-GR" dirty="0" smtClean="0"/>
              <a:t>Ευρύτερη θεματική προγράμματος:</a:t>
            </a:r>
          </a:p>
          <a:p>
            <a:pPr algn="ctr"/>
            <a:r>
              <a:rPr lang="el-GR" b="1" dirty="0" smtClean="0"/>
              <a:t>«Όψεις Βυζαντινού Πολιτισμού: Η Βυζαντινή Αρχιτεκτονική στις διάφορες χρονικές φάσεις και μορφές της» </a:t>
            </a:r>
          </a:p>
          <a:p>
            <a:pPr algn="ctr"/>
            <a:r>
              <a:rPr lang="el-GR" b="1" dirty="0" smtClean="0"/>
              <a:t>Σχολικό Έτος 2013-14</a:t>
            </a:r>
          </a:p>
        </p:txBody>
      </p:sp>
      <p:pic>
        <p:nvPicPr>
          <p:cNvPr id="7" name="6 - Εικόνα"/>
          <p:cNvPicPr/>
          <p:nvPr/>
        </p:nvPicPr>
        <p:blipFill>
          <a:blip r:embed="rId2"/>
          <a:srcRect/>
          <a:stretch>
            <a:fillRect/>
          </a:stretch>
        </p:blipFill>
        <p:spPr bwMode="auto">
          <a:xfrm>
            <a:off x="3643306" y="3429000"/>
            <a:ext cx="1909766" cy="1285884"/>
          </a:xfrm>
          <a:prstGeom prst="rect">
            <a:avLst/>
          </a:prstGeom>
          <a:noFill/>
          <a:ln w="9525">
            <a:noFill/>
            <a:miter lim="800000"/>
            <a:headEnd/>
            <a:tailEnd/>
          </a:ln>
        </p:spPr>
      </p:pic>
      <p:sp>
        <p:nvSpPr>
          <p:cNvPr id="8" name="7 - Θέση αριθμού διαφάνειας"/>
          <p:cNvSpPr>
            <a:spLocks noGrp="1"/>
          </p:cNvSpPr>
          <p:nvPr>
            <p:ph type="sldNum" sz="quarter" idx="12"/>
          </p:nvPr>
        </p:nvSpPr>
        <p:spPr/>
        <p:txBody>
          <a:bodyPr/>
          <a:lstStyle/>
          <a:p>
            <a:fld id="{F95D645C-8480-4182-8DF9-1088D950276B}" type="slidenum">
              <a:rPr lang="el-GR" smtClean="0"/>
              <a:pPr/>
              <a:t>1</a:t>
            </a:fld>
            <a:endParaRPr lang="el-GR"/>
          </a:p>
        </p:txBody>
      </p:sp>
      <p:sp>
        <p:nvSpPr>
          <p:cNvPr id="9" name="8 - Θέση υποσέλιδου"/>
          <p:cNvSpPr>
            <a:spLocks noGrp="1"/>
          </p:cNvSpPr>
          <p:nvPr>
            <p:ph type="ftr" sz="quarter" idx="11"/>
          </p:nvPr>
        </p:nvSpPr>
        <p:spPr/>
        <p:txBody>
          <a:bodyPr/>
          <a:lstStyle/>
          <a:p>
            <a:r>
              <a:rPr lang="el-GR" smtClean="0"/>
              <a:t>3ο Γυμνάσιο Τρικάλων</a:t>
            </a:r>
            <a:endParaRPr lang="el-GR"/>
          </a:p>
        </p:txBody>
      </p:sp>
    </p:spTree>
    <p:extLst>
      <p:ext uri="{BB962C8B-B14F-4D97-AF65-F5344CB8AC3E}">
        <p14:creationId xmlns:p14="http://schemas.microsoft.com/office/powerpoint/2010/main" xmlns="" val="363559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3">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grpId="0" nodeType="clickEffect">
                                  <p:stCondLst>
                                    <p:cond delay="0"/>
                                  </p:stCondLst>
                                  <p:iterate type="lt">
                                    <p:tmPct val="4000"/>
                                  </p:iterate>
                                  <p:childTnLst>
                                    <p:set>
                                      <p:cBhvr override="childStyle">
                                        <p:cTn id="10" dur="500" fill="hold"/>
                                        <p:tgtEl>
                                          <p:spTgt spid="3">
                                            <p:txEl>
                                              <p:pRg st="1" end="1"/>
                                            </p:txEl>
                                          </p:spTgt>
                                        </p:tgtEl>
                                        <p:attrNameLst>
                                          <p:attrName>style.textDecorationUnderline</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80">
                                          <p:stCondLst>
                                            <p:cond delay="0"/>
                                          </p:stCondLst>
                                        </p:cTn>
                                        <p:tgtEl>
                                          <p:spTgt spid="5"/>
                                        </p:tgtEl>
                                      </p:cBhvr>
                                    </p:animEffect>
                                    <p:anim calcmode="lin" valueType="num">
                                      <p:cBhvr>
                                        <p:cTn id="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gtEl>
                                      </p:cBhvr>
                                      <p:to x="100000" y="60000"/>
                                    </p:animScale>
                                    <p:animScale>
                                      <p:cBhvr>
                                        <p:cTn id="22" dur="166" decel="50000">
                                          <p:stCondLst>
                                            <p:cond delay="676"/>
                                          </p:stCondLst>
                                        </p:cTn>
                                        <p:tgtEl>
                                          <p:spTgt spid="5"/>
                                        </p:tgtEl>
                                      </p:cBhvr>
                                      <p:to x="100000" y="100000"/>
                                    </p:animScale>
                                    <p:animScale>
                                      <p:cBhvr>
                                        <p:cTn id="23" dur="26">
                                          <p:stCondLst>
                                            <p:cond delay="1312"/>
                                          </p:stCondLst>
                                        </p:cTn>
                                        <p:tgtEl>
                                          <p:spTgt spid="5"/>
                                        </p:tgtEl>
                                      </p:cBhvr>
                                      <p:to x="100000" y="80000"/>
                                    </p:animScale>
                                    <p:animScale>
                                      <p:cBhvr>
                                        <p:cTn id="24" dur="166" decel="50000">
                                          <p:stCondLst>
                                            <p:cond delay="1338"/>
                                          </p:stCondLst>
                                        </p:cTn>
                                        <p:tgtEl>
                                          <p:spTgt spid="5"/>
                                        </p:tgtEl>
                                      </p:cBhvr>
                                      <p:to x="100000" y="100000"/>
                                    </p:animScale>
                                    <p:animScale>
                                      <p:cBhvr>
                                        <p:cTn id="25" dur="26">
                                          <p:stCondLst>
                                            <p:cond delay="1642"/>
                                          </p:stCondLst>
                                        </p:cTn>
                                        <p:tgtEl>
                                          <p:spTgt spid="5"/>
                                        </p:tgtEl>
                                      </p:cBhvr>
                                      <p:to x="100000" y="90000"/>
                                    </p:animScale>
                                    <p:animScale>
                                      <p:cBhvr>
                                        <p:cTn id="26" dur="166" decel="50000">
                                          <p:stCondLst>
                                            <p:cond delay="1668"/>
                                          </p:stCondLst>
                                        </p:cTn>
                                        <p:tgtEl>
                                          <p:spTgt spid="5"/>
                                        </p:tgtEl>
                                      </p:cBhvr>
                                      <p:to x="100000" y="100000"/>
                                    </p:animScale>
                                    <p:animScale>
                                      <p:cBhvr>
                                        <p:cTn id="27" dur="26">
                                          <p:stCondLst>
                                            <p:cond delay="1808"/>
                                          </p:stCondLst>
                                        </p:cTn>
                                        <p:tgtEl>
                                          <p:spTgt spid="5"/>
                                        </p:tgtEl>
                                      </p:cBhvr>
                                      <p:to x="100000" y="95000"/>
                                    </p:animScale>
                                    <p:animScale>
                                      <p:cBhvr>
                                        <p:cTn id="2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Γαλαξίδι"/>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40170" y="337055"/>
            <a:ext cx="6541529" cy="388403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Ορθογώνιο 1"/>
          <p:cNvSpPr/>
          <p:nvPr/>
        </p:nvSpPr>
        <p:spPr>
          <a:xfrm>
            <a:off x="7452320" y="476672"/>
            <a:ext cx="1002006" cy="369332"/>
          </a:xfrm>
          <a:prstGeom prst="rect">
            <a:avLst/>
          </a:prstGeom>
        </p:spPr>
        <p:txBody>
          <a:bodyPr wrap="none">
            <a:spAutoFit/>
          </a:bodyPr>
          <a:lstStyle/>
          <a:p>
            <a:r>
              <a:rPr lang="el-GR" b="1" dirty="0"/>
              <a:t>Γαλαξίδι</a:t>
            </a:r>
          </a:p>
        </p:txBody>
      </p:sp>
      <p:sp>
        <p:nvSpPr>
          <p:cNvPr id="3" name="Ορθογώνιο 2"/>
          <p:cNvSpPr/>
          <p:nvPr/>
        </p:nvSpPr>
        <p:spPr>
          <a:xfrm>
            <a:off x="323528" y="4520197"/>
            <a:ext cx="8568952" cy="2031325"/>
          </a:xfrm>
          <a:prstGeom prst="rect">
            <a:avLst/>
          </a:prstGeom>
        </p:spPr>
        <p:txBody>
          <a:bodyPr wrap="square">
            <a:spAutoFit/>
          </a:bodyPr>
          <a:lstStyle/>
          <a:p>
            <a:r>
              <a:rPr lang="el-GR" sz="1400" dirty="0"/>
              <a:t>Το γραφικό </a:t>
            </a:r>
            <a:r>
              <a:rPr lang="el-GR" sz="1400" b="1" dirty="0"/>
              <a:t>Γαλαξίδι</a:t>
            </a:r>
            <a:r>
              <a:rPr lang="el-GR" sz="1400" dirty="0"/>
              <a:t> είναι μια παραθαλάσσια κωμόπολη στο ΝΑ τμήμα του </a:t>
            </a:r>
            <a:r>
              <a:rPr lang="el-GR" sz="1400" dirty="0" smtClean="0"/>
              <a:t>νομού </a:t>
            </a:r>
            <a:r>
              <a:rPr lang="el-GR" sz="1400" dirty="0"/>
              <a:t>Φωκίδας και βρίσκεται δυτικά του </a:t>
            </a:r>
            <a:r>
              <a:rPr lang="el-GR" sz="1400" dirty="0" err="1"/>
              <a:t>Κρισαίου</a:t>
            </a:r>
            <a:r>
              <a:rPr lang="el-GR" sz="1400" dirty="0"/>
              <a:t> κόλπου. Το όνομα Γαλαξίδι πρωτοεμφανίστηκε μεταξύ 6ου και 9ου αιώνα </a:t>
            </a:r>
            <a:r>
              <a:rPr lang="el-GR" sz="1400" dirty="0" err="1"/>
              <a:t>μ.Χ</a:t>
            </a:r>
            <a:r>
              <a:rPr lang="el-GR" sz="1400" dirty="0"/>
              <a:t>. και κυριαρχεί η άποψη ότι το τοπωνύμιο προέρχεται από την οικογένεια </a:t>
            </a:r>
            <a:r>
              <a:rPr lang="el-GR" sz="1400" dirty="0" err="1"/>
              <a:t>Γαλαξείδη</a:t>
            </a:r>
            <a:r>
              <a:rPr lang="el-GR" sz="1400" dirty="0"/>
              <a:t> που είχε εκτάσεις στην περιοχή. </a:t>
            </a:r>
            <a:r>
              <a:rPr lang="el-GR" sz="1400" dirty="0" smtClean="0"/>
              <a:t/>
            </a:r>
            <a:br>
              <a:rPr lang="el-GR" sz="1400" dirty="0" smtClean="0"/>
            </a:br>
            <a:r>
              <a:rPr lang="el-GR" sz="1400" dirty="0" smtClean="0"/>
              <a:t/>
            </a:r>
            <a:br>
              <a:rPr lang="el-GR" sz="1400" dirty="0" smtClean="0"/>
            </a:br>
            <a:r>
              <a:rPr lang="el-GR" sz="1400" dirty="0"/>
              <a:t>Το Γαλαξίδι έχει πανάρχαια ιστορία 4.000 χρόνων με κορύφωση των αγώνα του 1821. Κατά την διάρκεια της ιστορικής του διαδρομής γνώρισε πολλούς κατακτητές όπως Σλάβους, Τούρκους Πειρατές, Φράγκους κ.α.</a:t>
            </a:r>
            <a:r>
              <a:rPr lang="el-GR" sz="1400" dirty="0" smtClean="0"/>
              <a:t/>
            </a:r>
            <a:br>
              <a:rPr lang="el-GR" sz="1400" dirty="0" smtClean="0"/>
            </a:br>
            <a:r>
              <a:rPr lang="el-GR" sz="1400" dirty="0" smtClean="0"/>
              <a:t/>
            </a:r>
            <a:br>
              <a:rPr lang="el-GR" sz="1400" dirty="0" smtClean="0"/>
            </a:br>
            <a:r>
              <a:rPr lang="el-GR" sz="1400" dirty="0"/>
              <a:t>Είναι μια ναυτική πολιτεία φημισμένη για τον ναυτικό της στόλο και την ικανότητα των Γαλαξιδιωτών στην ναυπηγική τέχνη</a:t>
            </a:r>
          </a:p>
        </p:txBody>
      </p:sp>
      <p:sp>
        <p:nvSpPr>
          <p:cNvPr id="5" name="4 - Θέση αριθμού διαφάνειας"/>
          <p:cNvSpPr>
            <a:spLocks noGrp="1"/>
          </p:cNvSpPr>
          <p:nvPr>
            <p:ph type="sldNum" sz="quarter" idx="12"/>
          </p:nvPr>
        </p:nvSpPr>
        <p:spPr/>
        <p:txBody>
          <a:bodyPr/>
          <a:lstStyle/>
          <a:p>
            <a:fld id="{F95D645C-8480-4182-8DF9-1088D950276B}" type="slidenum">
              <a:rPr lang="el-GR" smtClean="0"/>
              <a:pPr/>
              <a:t>10</a:t>
            </a:fld>
            <a:endParaRPr lang="el-GR"/>
          </a:p>
        </p:txBody>
      </p:sp>
      <p:sp>
        <p:nvSpPr>
          <p:cNvPr id="6" name="5 - Θέση υποσέλιδου"/>
          <p:cNvSpPr>
            <a:spLocks noGrp="1"/>
          </p:cNvSpPr>
          <p:nvPr>
            <p:ph type="ftr" sz="quarter" idx="11"/>
          </p:nvPr>
        </p:nvSpPr>
        <p:spPr/>
        <p:txBody>
          <a:bodyPr/>
          <a:lstStyle/>
          <a:p>
            <a:r>
              <a:rPr lang="el-GR" smtClean="0"/>
              <a:t>3ο Γυμνάσιο Τρικάλων</a:t>
            </a:r>
            <a:endParaRPr lang="el-GR"/>
          </a:p>
        </p:txBody>
      </p:sp>
    </p:spTree>
    <p:extLst>
      <p:ext uri="{BB962C8B-B14F-4D97-AF65-F5344CB8AC3E}">
        <p14:creationId xmlns:p14="http://schemas.microsoft.com/office/powerpoint/2010/main" xmlns="" val="149032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8194"/>
                                        </p:tgtEl>
                                        <p:attrNameLst>
                                          <p:attrName>style.visibility</p:attrName>
                                        </p:attrNameLst>
                                      </p:cBhvr>
                                      <p:to>
                                        <p:strVal val="visible"/>
                                      </p:to>
                                    </p:set>
                                    <p:anim calcmode="lin" valueType="num">
                                      <p:cBhvr>
                                        <p:cTn id="25" dur="500" fill="hold"/>
                                        <p:tgtEl>
                                          <p:spTgt spid="8194"/>
                                        </p:tgtEl>
                                        <p:attrNameLst>
                                          <p:attrName>ppt_w</p:attrName>
                                        </p:attrNameLst>
                                      </p:cBhvr>
                                      <p:tavLst>
                                        <p:tav tm="0">
                                          <p:val>
                                            <p:fltVal val="0"/>
                                          </p:val>
                                        </p:tav>
                                        <p:tav tm="100000">
                                          <p:val>
                                            <p:strVal val="#ppt_w"/>
                                          </p:val>
                                        </p:tav>
                                      </p:tavLst>
                                    </p:anim>
                                    <p:anim calcmode="lin" valueType="num">
                                      <p:cBhvr>
                                        <p:cTn id="26" dur="500" fill="hold"/>
                                        <p:tgtEl>
                                          <p:spTgt spid="8194"/>
                                        </p:tgtEl>
                                        <p:attrNameLst>
                                          <p:attrName>ppt_h</p:attrName>
                                        </p:attrNameLst>
                                      </p:cBhvr>
                                      <p:tavLst>
                                        <p:tav tm="0">
                                          <p:val>
                                            <p:fltVal val="0"/>
                                          </p:val>
                                        </p:tav>
                                        <p:tav tm="100000">
                                          <p:val>
                                            <p:strVal val="#ppt_h"/>
                                          </p:val>
                                        </p:tav>
                                      </p:tavLst>
                                    </p:anim>
                                    <p:animEffect transition="in" filter="fade">
                                      <p:cBhvr>
                                        <p:cTn id="27" dur="500"/>
                                        <p:tgtEl>
                                          <p:spTgt spid="819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ariondelphihotel.com/Galaxidi/DSC_020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548680"/>
            <a:ext cx="2980860" cy="199619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Ορθογώνιο 1"/>
          <p:cNvSpPr/>
          <p:nvPr/>
        </p:nvSpPr>
        <p:spPr>
          <a:xfrm>
            <a:off x="827584" y="4165169"/>
            <a:ext cx="7560840" cy="2308324"/>
          </a:xfrm>
          <a:prstGeom prst="rect">
            <a:avLst/>
          </a:prstGeom>
        </p:spPr>
        <p:txBody>
          <a:bodyPr wrap="square">
            <a:spAutoFit/>
          </a:bodyPr>
          <a:lstStyle/>
          <a:p>
            <a:r>
              <a:rPr lang="el-GR" b="1" dirty="0"/>
              <a:t>Ναυτικό και Εθνολογικό </a:t>
            </a:r>
            <a:r>
              <a:rPr lang="el-GR" b="1" dirty="0" smtClean="0"/>
              <a:t>Μουσείο Γαλαξιδίου</a:t>
            </a:r>
            <a:endParaRPr lang="el-GR" dirty="0"/>
          </a:p>
          <a:p>
            <a:r>
              <a:rPr lang="el-GR" dirty="0"/>
              <a:t> Το Ναυτικό και Εθνολογικό Μουσείο στεγάζεται σε ένα κτίριο που κατασκευάστηκε </a:t>
            </a:r>
            <a:r>
              <a:rPr lang="el-GR" dirty="0" smtClean="0"/>
              <a:t>επί δημαρχίας </a:t>
            </a:r>
            <a:r>
              <a:rPr lang="el-GR" dirty="0" err="1"/>
              <a:t>Χαρδαβέλλα</a:t>
            </a:r>
            <a:r>
              <a:rPr lang="el-GR" dirty="0"/>
              <a:t> το 1870. </a:t>
            </a:r>
            <a:r>
              <a:rPr lang="el-GR" dirty="0" err="1"/>
              <a:t>Απο</a:t>
            </a:r>
            <a:r>
              <a:rPr lang="el-GR" dirty="0"/>
              <a:t> το 1932 στεγάζει την ναυτική πινακοθήκη. Το Ναυτικό και Εθνολογικό Μουσείο φιλοξενεί, εκτός </a:t>
            </a:r>
            <a:r>
              <a:rPr lang="el-GR" dirty="0" smtClean="0"/>
              <a:t>από </a:t>
            </a:r>
            <a:r>
              <a:rPr lang="el-GR" dirty="0"/>
              <a:t>την ναυτική πινακοθήκη, αρχαιολογικά ευρήματα της περιοχής. Η αρχαιολογική αυτή συλλογή δημιουργήθηκε το 1932 αλλά πολλά κομμάτια χάθηκαν την περίοδο της κατοχής. Σήμερα η συλλογή περιέχει </a:t>
            </a:r>
            <a:r>
              <a:rPr lang="el-GR" dirty="0" smtClean="0"/>
              <a:t>περί </a:t>
            </a:r>
            <a:r>
              <a:rPr lang="el-GR" dirty="0"/>
              <a:t>τα 300 εκθέματα.</a:t>
            </a:r>
          </a:p>
        </p:txBody>
      </p:sp>
      <p:pic>
        <p:nvPicPr>
          <p:cNvPr id="9220" name="Picture 4" descr="Κλείσιμο Παραθύρου"/>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563888" y="260648"/>
            <a:ext cx="5173855" cy="347683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4 - Θέση αριθμού διαφάνειας"/>
          <p:cNvSpPr>
            <a:spLocks noGrp="1"/>
          </p:cNvSpPr>
          <p:nvPr>
            <p:ph type="sldNum" sz="quarter" idx="12"/>
          </p:nvPr>
        </p:nvSpPr>
        <p:spPr/>
        <p:txBody>
          <a:bodyPr/>
          <a:lstStyle/>
          <a:p>
            <a:fld id="{F95D645C-8480-4182-8DF9-1088D950276B}" type="slidenum">
              <a:rPr lang="el-GR" smtClean="0"/>
              <a:pPr/>
              <a:t>11</a:t>
            </a:fld>
            <a:endParaRPr lang="el-GR"/>
          </a:p>
        </p:txBody>
      </p:sp>
      <p:sp>
        <p:nvSpPr>
          <p:cNvPr id="6" name="5 - Θέση υποσέλιδου"/>
          <p:cNvSpPr>
            <a:spLocks noGrp="1"/>
          </p:cNvSpPr>
          <p:nvPr>
            <p:ph type="ftr" sz="quarter" idx="11"/>
          </p:nvPr>
        </p:nvSpPr>
        <p:spPr/>
        <p:txBody>
          <a:bodyPr/>
          <a:lstStyle/>
          <a:p>
            <a:r>
              <a:rPr lang="el-GR" smtClean="0"/>
              <a:t>3ο Γυμνάσιο Τρικάλων</a:t>
            </a:r>
            <a:endParaRPr lang="el-GR"/>
          </a:p>
        </p:txBody>
      </p:sp>
    </p:spTree>
    <p:extLst>
      <p:ext uri="{BB962C8B-B14F-4D97-AF65-F5344CB8AC3E}">
        <p14:creationId xmlns:p14="http://schemas.microsoft.com/office/powerpoint/2010/main" xmlns="" val="253181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20"/>
                                        </p:tgtEl>
                                        <p:attrNameLst>
                                          <p:attrName>style.visibility</p:attrName>
                                        </p:attrNameLst>
                                      </p:cBhvr>
                                      <p:to>
                                        <p:strVal val="visible"/>
                                      </p:to>
                                    </p:set>
                                    <p:anim calcmode="lin" valueType="num">
                                      <p:cBhvr additive="base">
                                        <p:cTn id="13" dur="500" fill="hold"/>
                                        <p:tgtEl>
                                          <p:spTgt spid="9220"/>
                                        </p:tgtEl>
                                        <p:attrNameLst>
                                          <p:attrName>ppt_x</p:attrName>
                                        </p:attrNameLst>
                                      </p:cBhvr>
                                      <p:tavLst>
                                        <p:tav tm="0">
                                          <p:val>
                                            <p:strVal val="#ppt_x"/>
                                          </p:val>
                                        </p:tav>
                                        <p:tav tm="100000">
                                          <p:val>
                                            <p:strVal val="#ppt_x"/>
                                          </p:val>
                                        </p:tav>
                                      </p:tavLst>
                                    </p:anim>
                                    <p:anim calcmode="lin" valueType="num">
                                      <p:cBhvr additive="base">
                                        <p:cTn id="14"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18"/>
                                        </p:tgtEl>
                                        <p:attrNameLst>
                                          <p:attrName>style.visibility</p:attrName>
                                        </p:attrNameLst>
                                      </p:cBhvr>
                                      <p:to>
                                        <p:strVal val="visible"/>
                                      </p:to>
                                    </p:set>
                                    <p:anim calcmode="lin" valueType="num">
                                      <p:cBhvr additive="base">
                                        <p:cTn id="19" dur="500" fill="hold"/>
                                        <p:tgtEl>
                                          <p:spTgt spid="9218"/>
                                        </p:tgtEl>
                                        <p:attrNameLst>
                                          <p:attrName>ppt_x</p:attrName>
                                        </p:attrNameLst>
                                      </p:cBhvr>
                                      <p:tavLst>
                                        <p:tav tm="0">
                                          <p:val>
                                            <p:strVal val="#ppt_x"/>
                                          </p:val>
                                        </p:tav>
                                        <p:tav tm="100000">
                                          <p:val>
                                            <p:strVal val="#ppt_x"/>
                                          </p:val>
                                        </p:tav>
                                      </p:tavLst>
                                    </p:anim>
                                    <p:anim calcmode="lin" valueType="num">
                                      <p:cBhvr additive="base">
                                        <p:cTn id="20"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457200" y="3490913"/>
            <a:ext cx="9144000" cy="0"/>
          </a:xfrm>
          <a:prstGeom prst="rect">
            <a:avLst/>
          </a:prstGeom>
          <a:solidFill>
            <a:srgbClr val="DBDFC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alt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Ορθογώνιο 3"/>
          <p:cNvSpPr/>
          <p:nvPr/>
        </p:nvSpPr>
        <p:spPr>
          <a:xfrm>
            <a:off x="251520" y="188640"/>
            <a:ext cx="4572000" cy="1754326"/>
          </a:xfrm>
          <a:prstGeom prst="rect">
            <a:avLst/>
          </a:prstGeom>
        </p:spPr>
        <p:txBody>
          <a:bodyPr>
            <a:spAutoFit/>
          </a:bodyPr>
          <a:lstStyle/>
          <a:p>
            <a:r>
              <a:rPr lang="el-GR" dirty="0"/>
              <a:t>Η παραλιακή κωμόπολη της</a:t>
            </a:r>
            <a:r>
              <a:rPr lang="el-GR" b="1" dirty="0"/>
              <a:t> Ιτέας </a:t>
            </a:r>
            <a:r>
              <a:rPr lang="el-GR" dirty="0" smtClean="0"/>
              <a:t>βρίσκεται 13 </a:t>
            </a:r>
            <a:r>
              <a:rPr lang="el-GR" dirty="0" err="1" smtClean="0"/>
              <a:t>χλμ</a:t>
            </a:r>
            <a:r>
              <a:rPr lang="el-GR" dirty="0" smtClean="0"/>
              <a:t>. νότια της Άμφισσας αγκαλιασμένη από τον Κορινθιακό κόλπο. </a:t>
            </a:r>
            <a:r>
              <a:rPr lang="el-GR" dirty="0"/>
              <a:t>Μαζί με την γειτονική </a:t>
            </a:r>
            <a:r>
              <a:rPr lang="el-GR" dirty="0" err="1"/>
              <a:t>Κίρρα</a:t>
            </a:r>
            <a:r>
              <a:rPr lang="el-GR" dirty="0"/>
              <a:t>, είναι χτισμένη στο βάθος του </a:t>
            </a:r>
            <a:r>
              <a:rPr lang="el-GR" dirty="0" err="1"/>
              <a:t>Κρισσαίου</a:t>
            </a:r>
            <a:r>
              <a:rPr lang="el-GR" dirty="0"/>
              <a:t> κόλπου. </a:t>
            </a:r>
            <a:r>
              <a:rPr lang="el-GR" dirty="0" smtClean="0"/>
              <a:t/>
            </a:r>
            <a:br>
              <a:rPr lang="el-GR" dirty="0" smtClean="0"/>
            </a:br>
            <a:endParaRPr lang="el-GR" dirty="0"/>
          </a:p>
        </p:txBody>
      </p:sp>
      <p:sp>
        <p:nvSpPr>
          <p:cNvPr id="5" name="Ορθογώνιο 4"/>
          <p:cNvSpPr/>
          <p:nvPr/>
        </p:nvSpPr>
        <p:spPr>
          <a:xfrm>
            <a:off x="4211960" y="1340768"/>
            <a:ext cx="4572000" cy="2308324"/>
          </a:xfrm>
          <a:prstGeom prst="rect">
            <a:avLst/>
          </a:prstGeom>
        </p:spPr>
        <p:txBody>
          <a:bodyPr>
            <a:spAutoFit/>
          </a:bodyPr>
          <a:lstStyle/>
          <a:p>
            <a:r>
              <a:rPr lang="el-GR" dirty="0"/>
              <a:t>Η </a:t>
            </a:r>
            <a:r>
              <a:rPr lang="el-GR" b="1" dirty="0"/>
              <a:t>Ιτέα</a:t>
            </a:r>
            <a:r>
              <a:rPr lang="el-GR" dirty="0"/>
              <a:t> αποτελεί αξιόλογο παραθεριστικό κέντρο καθώς και το σημαντικότερο και μεγαλύτερο λιμάνι του Νομού Φωκίδας. Στο εμπορικό της λιμάνι φορτώνονται οι βωξίτες από τα μεταλλεία βωξίτη που λειτουργούν στην περιοχή. Η υπερσύγχρονη μαρίνα που διαθέτει έχει δυνατότητα ελλιμενισμού 250 σκαφών.</a:t>
            </a:r>
          </a:p>
        </p:txBody>
      </p:sp>
      <p:sp>
        <p:nvSpPr>
          <p:cNvPr id="6" name="Ορθογώνιο 5"/>
          <p:cNvSpPr/>
          <p:nvPr/>
        </p:nvSpPr>
        <p:spPr>
          <a:xfrm>
            <a:off x="3995936" y="4797152"/>
            <a:ext cx="4572000" cy="1477328"/>
          </a:xfrm>
          <a:prstGeom prst="rect">
            <a:avLst/>
          </a:prstGeom>
        </p:spPr>
        <p:txBody>
          <a:bodyPr>
            <a:spAutoFit/>
          </a:bodyPr>
          <a:lstStyle/>
          <a:p>
            <a:r>
              <a:rPr lang="el-GR" dirty="0"/>
              <a:t>Η </a:t>
            </a:r>
            <a:r>
              <a:rPr lang="el-GR" b="1" dirty="0"/>
              <a:t>Ιτέα</a:t>
            </a:r>
            <a:r>
              <a:rPr lang="el-GR" dirty="0"/>
              <a:t> συνδυάζει βουνό και θάλασσα και είναι ιδανική και για κοντινές αποδράσεις στο βουνό. Από την παραλία της Ιτέας διακρίνεται το κοντινό Γαλαξίδι και η </a:t>
            </a:r>
            <a:r>
              <a:rPr lang="el-GR" dirty="0" smtClean="0"/>
              <a:t>Πελοπόννησος, από </a:t>
            </a:r>
            <a:r>
              <a:rPr lang="el-GR" dirty="0"/>
              <a:t>τον καταπράσινο λόφο των Αγίων </a:t>
            </a:r>
            <a:r>
              <a:rPr lang="el-GR" dirty="0" smtClean="0"/>
              <a:t>Αναργύρων.</a:t>
            </a:r>
            <a:endParaRPr lang="el-GR" dirty="0"/>
          </a:p>
        </p:txBody>
      </p:sp>
      <p:pic>
        <p:nvPicPr>
          <p:cNvPr id="10243" name="Picture 3" descr="http://sphotos-e.ak.fbcdn.net/hphotos-ak-ash3/600657_325972890841832_393683721_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1739827"/>
            <a:ext cx="3622321" cy="1909265"/>
          </a:xfrm>
          <a:prstGeom prst="rect">
            <a:avLst/>
          </a:prstGeom>
          <a:noFill/>
          <a:extLst>
            <a:ext uri="{909E8E84-426E-40DD-AFC4-6F175D3DCCD1}">
              <a14:hiddenFill xmlns:a14="http://schemas.microsoft.com/office/drawing/2010/main" xmlns="">
                <a:solidFill>
                  <a:srgbClr val="FFFFFF"/>
                </a:solidFill>
              </a14:hiddenFill>
            </a:ext>
          </a:extLst>
        </p:spPr>
      </p:pic>
      <p:pic>
        <p:nvPicPr>
          <p:cNvPr id="10245" name="Picture 5" descr="http://2.bp.blogspot.com/_l17jc82GK24/Sjawj8fqBHI/AAAAAAAAA4Y/QnZzGs44Xzc/s1600/trapezia%2Bparalia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2079" y="3789040"/>
            <a:ext cx="3585461" cy="216024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7 - Θέση αριθμού διαφάνειας"/>
          <p:cNvSpPr>
            <a:spLocks noGrp="1"/>
          </p:cNvSpPr>
          <p:nvPr>
            <p:ph type="sldNum" sz="quarter" idx="12"/>
          </p:nvPr>
        </p:nvSpPr>
        <p:spPr/>
        <p:txBody>
          <a:bodyPr/>
          <a:lstStyle/>
          <a:p>
            <a:fld id="{F95D645C-8480-4182-8DF9-1088D950276B}" type="slidenum">
              <a:rPr lang="el-GR" smtClean="0"/>
              <a:pPr/>
              <a:t>12</a:t>
            </a:fld>
            <a:endParaRPr lang="el-GR"/>
          </a:p>
        </p:txBody>
      </p:sp>
      <p:sp>
        <p:nvSpPr>
          <p:cNvPr id="9" name="8 - Θέση υποσέλιδου"/>
          <p:cNvSpPr>
            <a:spLocks noGrp="1"/>
          </p:cNvSpPr>
          <p:nvPr>
            <p:ph type="ftr" sz="quarter" idx="11"/>
          </p:nvPr>
        </p:nvSpPr>
        <p:spPr/>
        <p:txBody>
          <a:bodyPr/>
          <a:lstStyle/>
          <a:p>
            <a:r>
              <a:rPr lang="el-GR" smtClean="0"/>
              <a:t>3ο Γυμνάσιο Τρικάλων</a:t>
            </a:r>
            <a:endParaRPr lang="el-GR"/>
          </a:p>
        </p:txBody>
      </p:sp>
    </p:spTree>
    <p:extLst>
      <p:ext uri="{BB962C8B-B14F-4D97-AF65-F5344CB8AC3E}">
        <p14:creationId xmlns:p14="http://schemas.microsoft.com/office/powerpoint/2010/main" xmlns="" val="160163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0243"/>
                                        </p:tgtEl>
                                        <p:attrNameLst>
                                          <p:attrName>style.visibility</p:attrName>
                                        </p:attrNameLst>
                                      </p:cBhvr>
                                      <p:to>
                                        <p:strVal val="visible"/>
                                      </p:to>
                                    </p:set>
                                    <p:anim calcmode="lin" valueType="num">
                                      <p:cBhvr>
                                        <p:cTn id="12" dur="1000" fill="hold"/>
                                        <p:tgtEl>
                                          <p:spTgt spid="10243"/>
                                        </p:tgtEl>
                                        <p:attrNameLst>
                                          <p:attrName>ppt_w</p:attrName>
                                        </p:attrNameLst>
                                      </p:cBhvr>
                                      <p:tavLst>
                                        <p:tav tm="0">
                                          <p:val>
                                            <p:fltVal val="0"/>
                                          </p:val>
                                        </p:tav>
                                        <p:tav tm="100000">
                                          <p:val>
                                            <p:strVal val="#ppt_w"/>
                                          </p:val>
                                        </p:tav>
                                      </p:tavLst>
                                    </p:anim>
                                    <p:anim calcmode="lin" valueType="num">
                                      <p:cBhvr>
                                        <p:cTn id="13" dur="1000" fill="hold"/>
                                        <p:tgtEl>
                                          <p:spTgt spid="10243"/>
                                        </p:tgtEl>
                                        <p:attrNameLst>
                                          <p:attrName>ppt_h</p:attrName>
                                        </p:attrNameLst>
                                      </p:cBhvr>
                                      <p:tavLst>
                                        <p:tav tm="0">
                                          <p:val>
                                            <p:fltVal val="0"/>
                                          </p:val>
                                        </p:tav>
                                        <p:tav tm="100000">
                                          <p:val>
                                            <p:strVal val="#ppt_h"/>
                                          </p:val>
                                        </p:tav>
                                      </p:tavLst>
                                    </p:anim>
                                    <p:anim calcmode="lin" valueType="num">
                                      <p:cBhvr>
                                        <p:cTn id="14" dur="1000" fill="hold"/>
                                        <p:tgtEl>
                                          <p:spTgt spid="10243"/>
                                        </p:tgtEl>
                                        <p:attrNameLst>
                                          <p:attrName>style.rotation</p:attrName>
                                        </p:attrNameLst>
                                      </p:cBhvr>
                                      <p:tavLst>
                                        <p:tav tm="0">
                                          <p:val>
                                            <p:fltVal val="90"/>
                                          </p:val>
                                        </p:tav>
                                        <p:tav tm="100000">
                                          <p:val>
                                            <p:fltVal val="0"/>
                                          </p:val>
                                        </p:tav>
                                      </p:tavLst>
                                    </p:anim>
                                    <p:animEffect transition="in" filter="fade">
                                      <p:cBhvr>
                                        <p:cTn id="15" dur="1000"/>
                                        <p:tgtEl>
                                          <p:spTgt spid="1024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245"/>
                                        </p:tgtEl>
                                        <p:attrNameLst>
                                          <p:attrName>style.visibility</p:attrName>
                                        </p:attrNameLst>
                                      </p:cBhvr>
                                      <p:to>
                                        <p:strVal val="visible"/>
                                      </p:to>
                                    </p:set>
                                    <p:animEffect transition="in" filter="barn(inVertical)">
                                      <p:cBhvr>
                                        <p:cTn id="27" dur="500"/>
                                        <p:tgtEl>
                                          <p:spTgt spid="1024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23528" y="260648"/>
            <a:ext cx="7488832" cy="1200329"/>
          </a:xfrm>
          <a:prstGeom prst="rect">
            <a:avLst/>
          </a:prstGeom>
        </p:spPr>
        <p:txBody>
          <a:bodyPr wrap="square">
            <a:spAutoFit/>
          </a:bodyPr>
          <a:lstStyle/>
          <a:p>
            <a:r>
              <a:rPr lang="el-GR" dirty="0"/>
              <a:t> </a:t>
            </a:r>
            <a:r>
              <a:rPr lang="el-GR" dirty="0" smtClean="0"/>
              <a:t>Η ιστορία </a:t>
            </a:r>
            <a:r>
              <a:rPr lang="el-GR" dirty="0"/>
              <a:t>ξαναζωντανεύει στις </a:t>
            </a:r>
            <a:r>
              <a:rPr lang="el-GR" b="1" u="sng" dirty="0"/>
              <a:t>Θερμοπύλες</a:t>
            </a:r>
            <a:r>
              <a:rPr lang="el-GR" dirty="0"/>
              <a:t>, χάρη στο «Καινοτομικό Κέντρο Ιστορικής Ενημέρωσης», ένα ιδιαίτερο μουσείο, όπου δεν εκτίθενται καθόλου αρχαία ευρήματα, αλλά χρησιμοποιείται η τελευταία λέξη της τεχνολογίας, για να αφηγηθεί την ιστορία του τόπου με τρόπο σχεδόν βιωματικό. </a:t>
            </a:r>
          </a:p>
        </p:txBody>
      </p:sp>
      <p:sp>
        <p:nvSpPr>
          <p:cNvPr id="3" name="Ορθογώνιο 2"/>
          <p:cNvSpPr/>
          <p:nvPr/>
        </p:nvSpPr>
        <p:spPr>
          <a:xfrm>
            <a:off x="4427984" y="1700808"/>
            <a:ext cx="4572000" cy="2585323"/>
          </a:xfrm>
          <a:prstGeom prst="rect">
            <a:avLst/>
          </a:prstGeom>
        </p:spPr>
        <p:txBody>
          <a:bodyPr>
            <a:spAutoFit/>
          </a:bodyPr>
          <a:lstStyle/>
          <a:p>
            <a:r>
              <a:rPr lang="el-GR" dirty="0"/>
              <a:t>Το κτίριο, επιφάνειας 880 m2 στο ισόγειο και 70 m2 στο υπόγειο, έχει μορφή αιχμής δόρατος, στραμμένης προς την κατεύθυνση απ’ όπου ήρθαν οι Πέρσες. Προορισμένο κυρίως για εκπαιδευτικούς σκοπούς και αναλύσεις της στρατηγικής και ιστορικής σημασίας των Θερμοπυλών, περιλαμβάνει αίθουσες τρισδιάστατων προβολών, καθώς και αίθουσες σεμιναρίων και διαλέξεων</a:t>
            </a:r>
            <a:r>
              <a:rPr lang="el-GR" dirty="0" smtClean="0"/>
              <a:t>.</a:t>
            </a:r>
            <a:endParaRPr lang="el-GR" dirty="0"/>
          </a:p>
        </p:txBody>
      </p:sp>
      <p:pic>
        <p:nvPicPr>
          <p:cNvPr id="11266" name="Picture 2" descr="Καινοτομικό Κέντρο Ιστορικής Ενημέρωσης"/>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511" y="1700808"/>
            <a:ext cx="4303925" cy="288032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Ορθογώνιο 3"/>
          <p:cNvSpPr/>
          <p:nvPr/>
        </p:nvSpPr>
        <p:spPr>
          <a:xfrm>
            <a:off x="395536" y="4725144"/>
            <a:ext cx="7920880" cy="1200329"/>
          </a:xfrm>
          <a:prstGeom prst="rect">
            <a:avLst/>
          </a:prstGeom>
        </p:spPr>
        <p:txBody>
          <a:bodyPr wrap="square">
            <a:spAutoFit/>
          </a:bodyPr>
          <a:lstStyle/>
          <a:p>
            <a:r>
              <a:rPr lang="el-GR" dirty="0" smtClean="0"/>
              <a:t>Διαθέτει ηλεκτρονικά εποπτικά μέσα τελευταίας τεχνολογίας για την τρισδιάστατη απεικόνιση της μάχης, διδακτικά εποπτικά όργανα, ομοιώματα στολών των αντιπάλων της εποχής, καθώς και πλήρες οπτικοακουστικό σύστημα περιγραφής των γεγονότων.</a:t>
            </a:r>
            <a:endParaRPr lang="el-GR" dirty="0"/>
          </a:p>
        </p:txBody>
      </p:sp>
      <p:sp>
        <p:nvSpPr>
          <p:cNvPr id="6" name="5 - Θέση αριθμού διαφάνειας"/>
          <p:cNvSpPr>
            <a:spLocks noGrp="1"/>
          </p:cNvSpPr>
          <p:nvPr>
            <p:ph type="sldNum" sz="quarter" idx="12"/>
          </p:nvPr>
        </p:nvSpPr>
        <p:spPr/>
        <p:txBody>
          <a:bodyPr/>
          <a:lstStyle/>
          <a:p>
            <a:fld id="{F95D645C-8480-4182-8DF9-1088D950276B}" type="slidenum">
              <a:rPr lang="el-GR" smtClean="0"/>
              <a:pPr/>
              <a:t>13</a:t>
            </a:fld>
            <a:endParaRPr lang="el-GR"/>
          </a:p>
        </p:txBody>
      </p:sp>
      <p:sp>
        <p:nvSpPr>
          <p:cNvPr id="7" name="6 - Θέση υποσέλιδου"/>
          <p:cNvSpPr>
            <a:spLocks noGrp="1"/>
          </p:cNvSpPr>
          <p:nvPr>
            <p:ph type="ftr" sz="quarter" idx="11"/>
          </p:nvPr>
        </p:nvSpPr>
        <p:spPr/>
        <p:txBody>
          <a:bodyPr/>
          <a:lstStyle/>
          <a:p>
            <a:r>
              <a:rPr lang="el-GR" smtClean="0"/>
              <a:t>3ο Γυμνάσιο Τρικάλων</a:t>
            </a:r>
            <a:endParaRPr lang="el-GR"/>
          </a:p>
        </p:txBody>
      </p:sp>
    </p:spTree>
    <p:extLst>
      <p:ext uri="{BB962C8B-B14F-4D97-AF65-F5344CB8AC3E}">
        <p14:creationId xmlns:p14="http://schemas.microsoft.com/office/powerpoint/2010/main" xmlns="" val="416439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wipe(down)">
                                      <p:cBhvr>
                                        <p:cTn id="12" dur="500"/>
                                        <p:tgtEl>
                                          <p:spTgt spid="1126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Τίτλος 9"/>
          <p:cNvSpPr>
            <a:spLocks noGrp="1"/>
          </p:cNvSpPr>
          <p:nvPr>
            <p:ph type="title"/>
          </p:nvPr>
        </p:nvSpPr>
        <p:spPr>
          <a:xfrm>
            <a:off x="3851920" y="188640"/>
            <a:ext cx="1368152" cy="432048"/>
          </a:xfrm>
          <a:effectLst>
            <a:glow rad="228600">
              <a:schemeClr val="accent5">
                <a:satMod val="175000"/>
                <a:alpha val="40000"/>
              </a:schemeClr>
            </a:glow>
          </a:effectLst>
        </p:spPr>
        <p:txBody>
          <a:bodyPr/>
          <a:lstStyle/>
          <a:p>
            <a:r>
              <a:rPr lang="el-GR" dirty="0" smtClean="0"/>
              <a:t>ΑΜΦΙΣΑ</a:t>
            </a:r>
            <a:endParaRPr lang="el-GR" dirty="0"/>
          </a:p>
        </p:txBody>
      </p:sp>
      <p:sp>
        <p:nvSpPr>
          <p:cNvPr id="12" name="Θέση κειμένου 11"/>
          <p:cNvSpPr>
            <a:spLocks noGrp="1"/>
          </p:cNvSpPr>
          <p:nvPr>
            <p:ph type="body" sz="half" idx="2"/>
          </p:nvPr>
        </p:nvSpPr>
        <p:spPr>
          <a:xfrm>
            <a:off x="638164" y="836712"/>
            <a:ext cx="8136904" cy="2160240"/>
          </a:xfrm>
        </p:spPr>
        <p:txBody>
          <a:bodyPr>
            <a:normAutofit lnSpcReduction="10000"/>
          </a:bodyPr>
          <a:lstStyle/>
          <a:p>
            <a:r>
              <a:rPr lang="el-GR" dirty="0"/>
              <a:t>Παλαιότερα η </a:t>
            </a:r>
            <a:r>
              <a:rPr lang="el-GR" dirty="0" smtClean="0"/>
              <a:t>Άμφισσα </a:t>
            </a:r>
            <a:r>
              <a:rPr lang="el-GR" dirty="0"/>
              <a:t>ονομαζόταν Σάλωνα, όνομα το οποίο το απέκτησε κατά την διάρκεια κατοχής της από τους </a:t>
            </a:r>
            <a:r>
              <a:rPr lang="el-GR" dirty="0" smtClean="0"/>
              <a:t>Φράγκους</a:t>
            </a:r>
          </a:p>
          <a:p>
            <a:r>
              <a:rPr lang="el-GR" dirty="0"/>
              <a:t>Στην </a:t>
            </a:r>
            <a:r>
              <a:rPr lang="el-GR" dirty="0" smtClean="0"/>
              <a:t>Άμφισσα </a:t>
            </a:r>
            <a:r>
              <a:rPr lang="el-GR" dirty="0"/>
              <a:t>αξίζει να </a:t>
            </a:r>
            <a:r>
              <a:rPr lang="el-GR" dirty="0" smtClean="0"/>
              <a:t>επισκεφτείτε </a:t>
            </a:r>
            <a:r>
              <a:rPr lang="el-GR" dirty="0"/>
              <a:t>το Αρχαιολογικό Μουσείο της πόλης που στεγάζεται σε ένα νεοκλασικό </a:t>
            </a:r>
            <a:r>
              <a:rPr lang="el-GR" dirty="0" smtClean="0"/>
              <a:t>οίκημα, </a:t>
            </a:r>
            <a:r>
              <a:rPr lang="el-GR" dirty="0"/>
              <a:t>τον </a:t>
            </a:r>
            <a:r>
              <a:rPr lang="el-GR" dirty="0" smtClean="0"/>
              <a:t>Μητροπολιτικό </a:t>
            </a:r>
            <a:r>
              <a:rPr lang="el-GR" dirty="0"/>
              <a:t>Ναό του Ευαγγελισμού της Θεοτόκου (του 1859), το παλαιοχριστιανικό </a:t>
            </a:r>
            <a:r>
              <a:rPr lang="el-GR" dirty="0" err="1"/>
              <a:t>βαπτιστήριο</a:t>
            </a:r>
            <a:r>
              <a:rPr lang="el-GR" dirty="0"/>
              <a:t> και την αίθουσα με τα ψηφιδωτά που χρονολογούνται από τον </a:t>
            </a:r>
            <a:r>
              <a:rPr lang="el-GR" dirty="0" smtClean="0"/>
              <a:t>3ο-4</a:t>
            </a:r>
            <a:r>
              <a:rPr lang="el-GR" baseline="30000" dirty="0" smtClean="0"/>
              <a:t>ο</a:t>
            </a:r>
            <a:r>
              <a:rPr lang="el-GR" dirty="0" smtClean="0"/>
              <a:t> αιώνα </a:t>
            </a:r>
            <a:r>
              <a:rPr lang="el-GR" dirty="0" err="1"/>
              <a:t>μ.Χ</a:t>
            </a:r>
            <a:r>
              <a:rPr lang="el-GR" dirty="0"/>
              <a:t>.</a:t>
            </a:r>
          </a:p>
          <a:p>
            <a:r>
              <a:rPr lang="el-GR" dirty="0"/>
              <a:t>Ψηλότερα στις παρυφές της πόλης μπορείτε να περπατήσετε στα σοκάκια της παλιάς συνοικίας “</a:t>
            </a:r>
            <a:r>
              <a:rPr lang="el-GR" dirty="0" err="1"/>
              <a:t>Χάρμαινα</a:t>
            </a:r>
            <a:r>
              <a:rPr lang="el-GR" dirty="0"/>
              <a:t>” και να </a:t>
            </a:r>
            <a:r>
              <a:rPr lang="el-GR" dirty="0" smtClean="0"/>
              <a:t>επισκεφτείτε </a:t>
            </a:r>
            <a:r>
              <a:rPr lang="el-GR" dirty="0"/>
              <a:t>το περίφημο κάστρο των </a:t>
            </a:r>
            <a:r>
              <a:rPr lang="el-GR" dirty="0" err="1"/>
              <a:t>Σαλώνων</a:t>
            </a:r>
            <a:r>
              <a:rPr lang="el-GR" dirty="0"/>
              <a:t>.</a:t>
            </a:r>
          </a:p>
          <a:p>
            <a:r>
              <a:rPr lang="el-GR" dirty="0"/>
              <a:t>Το κάστρο των </a:t>
            </a:r>
            <a:r>
              <a:rPr lang="el-GR" dirty="0" err="1"/>
              <a:t>Σαλώνων</a:t>
            </a:r>
            <a:r>
              <a:rPr lang="el-GR" dirty="0"/>
              <a:t> είναι χτισμένο πάνω σε αρχαιότερη ακρόπολη, σε ορισμένα σημεία του τείχους μπορείτε να παρατηρήσετε πελασγικούς ογκόλιθους και βέβαια η θέα προς την πόλη και τον ελαιώνα είναι καταπληκτική.</a:t>
            </a:r>
          </a:p>
          <a:p>
            <a:endParaRPr lang="el-GR" dirty="0"/>
          </a:p>
        </p:txBody>
      </p:sp>
      <p:pic>
        <p:nvPicPr>
          <p:cNvPr id="4098" name="Picture 2" descr="http://sup.kathimerini.gr/kathnews/photos/12-02-07/12-02-07_181395_18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5576" y="3068960"/>
            <a:ext cx="2095500" cy="2619375"/>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http://sup.kathimerini.gr/kathnews/photos/12-02-07/12-02-07_181395_2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91880" y="3354709"/>
            <a:ext cx="4476750" cy="204787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5 - Θέση αριθμού διαφάνειας"/>
          <p:cNvSpPr>
            <a:spLocks noGrp="1"/>
          </p:cNvSpPr>
          <p:nvPr>
            <p:ph type="sldNum" sz="quarter" idx="12"/>
          </p:nvPr>
        </p:nvSpPr>
        <p:spPr/>
        <p:txBody>
          <a:bodyPr/>
          <a:lstStyle/>
          <a:p>
            <a:fld id="{F95D645C-8480-4182-8DF9-1088D950276B}" type="slidenum">
              <a:rPr lang="el-GR" smtClean="0"/>
              <a:pPr/>
              <a:t>2</a:t>
            </a:fld>
            <a:endParaRPr lang="el-GR"/>
          </a:p>
        </p:txBody>
      </p:sp>
      <p:sp>
        <p:nvSpPr>
          <p:cNvPr id="7" name="6 - Θέση υποσέλιδου"/>
          <p:cNvSpPr>
            <a:spLocks noGrp="1"/>
          </p:cNvSpPr>
          <p:nvPr>
            <p:ph type="ftr" sz="quarter" idx="11"/>
          </p:nvPr>
        </p:nvSpPr>
        <p:spPr/>
        <p:txBody>
          <a:bodyPr/>
          <a:lstStyle/>
          <a:p>
            <a:r>
              <a:rPr lang="el-GR" smtClean="0"/>
              <a:t>3ο Γυμνάσιο Τρικάλων</a:t>
            </a:r>
            <a:endParaRPr lang="el-GR"/>
          </a:p>
        </p:txBody>
      </p:sp>
    </p:spTree>
    <p:extLst>
      <p:ext uri="{BB962C8B-B14F-4D97-AF65-F5344CB8AC3E}">
        <p14:creationId xmlns:p14="http://schemas.microsoft.com/office/powerpoint/2010/main" xmlns="" val="413145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descr="Κλείσιμο Παραθύρου"/>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36096" y="4221088"/>
            <a:ext cx="2890771" cy="2164214"/>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Ορθογώνιο 10"/>
          <p:cNvSpPr/>
          <p:nvPr/>
        </p:nvSpPr>
        <p:spPr>
          <a:xfrm>
            <a:off x="1907704" y="6052065"/>
            <a:ext cx="3457998" cy="369332"/>
          </a:xfrm>
          <a:prstGeom prst="rect">
            <a:avLst/>
          </a:prstGeom>
        </p:spPr>
        <p:txBody>
          <a:bodyPr wrap="none">
            <a:spAutoFit/>
          </a:bodyPr>
          <a:lstStyle/>
          <a:p>
            <a:r>
              <a:rPr lang="el-GR" b="1" dirty="0"/>
              <a:t>Αρχαιολογικό Μουσείο Άμφισσας</a:t>
            </a:r>
            <a:endParaRPr lang="el-GR" dirty="0"/>
          </a:p>
        </p:txBody>
      </p:sp>
      <p:pic>
        <p:nvPicPr>
          <p:cNvPr id="1037" name="Picture 13" descr="http://www.kastra.eu/pics/amfisa46.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44008" y="245314"/>
            <a:ext cx="3946658" cy="2631106"/>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Ορθογώνιο 11"/>
          <p:cNvSpPr/>
          <p:nvPr/>
        </p:nvSpPr>
        <p:spPr>
          <a:xfrm>
            <a:off x="816312" y="2910554"/>
            <a:ext cx="7284079" cy="369332"/>
          </a:xfrm>
          <a:prstGeom prst="rect">
            <a:avLst/>
          </a:prstGeom>
        </p:spPr>
        <p:txBody>
          <a:bodyPr wrap="square">
            <a:spAutoFit/>
          </a:bodyPr>
          <a:lstStyle/>
          <a:p>
            <a:r>
              <a:rPr lang="el-GR" b="1" dirty="0"/>
              <a:t>Κάστρο της </a:t>
            </a:r>
            <a:r>
              <a:rPr lang="el-GR" b="1" dirty="0" smtClean="0"/>
              <a:t>Άμφισσας       </a:t>
            </a:r>
            <a:r>
              <a:rPr lang="el-GR" dirty="0" smtClean="0"/>
              <a:t>ή</a:t>
            </a:r>
            <a:r>
              <a:rPr lang="el-GR" dirty="0"/>
              <a:t>  Κάστρο </a:t>
            </a:r>
            <a:r>
              <a:rPr lang="el-GR" dirty="0" err="1"/>
              <a:t>Σαλώνων</a:t>
            </a:r>
            <a:r>
              <a:rPr lang="el-GR" dirty="0"/>
              <a:t> ή Κάστρο της Ωριάς </a:t>
            </a:r>
            <a:endParaRPr lang="el-GR" b="1" dirty="0"/>
          </a:p>
        </p:txBody>
      </p:sp>
      <p:pic>
        <p:nvPicPr>
          <p:cNvPr id="1039" name="Picture 15" descr="http://www.kastra.eu/pics/amfissa1.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73271" y="240233"/>
            <a:ext cx="3823419" cy="254894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6 - Εικόνα"/>
          <p:cNvPicPr/>
          <p:nvPr/>
        </p:nvPicPr>
        <p:blipFill>
          <a:blip r:embed="rId5"/>
          <a:srcRect/>
          <a:stretch>
            <a:fillRect/>
          </a:stretch>
        </p:blipFill>
        <p:spPr bwMode="auto">
          <a:xfrm>
            <a:off x="1714480" y="4000504"/>
            <a:ext cx="1909766" cy="1285884"/>
          </a:xfrm>
          <a:prstGeom prst="rect">
            <a:avLst/>
          </a:prstGeom>
          <a:noFill/>
          <a:ln w="9525">
            <a:noFill/>
            <a:miter lim="800000"/>
            <a:headEnd/>
            <a:tailEnd/>
          </a:ln>
        </p:spPr>
      </p:pic>
      <p:sp>
        <p:nvSpPr>
          <p:cNvPr id="8" name="7 - Θέση αριθμού διαφάνειας"/>
          <p:cNvSpPr>
            <a:spLocks noGrp="1"/>
          </p:cNvSpPr>
          <p:nvPr>
            <p:ph type="sldNum" sz="quarter" idx="12"/>
          </p:nvPr>
        </p:nvSpPr>
        <p:spPr/>
        <p:txBody>
          <a:bodyPr/>
          <a:lstStyle/>
          <a:p>
            <a:fld id="{F95D645C-8480-4182-8DF9-1088D950276B}" type="slidenum">
              <a:rPr lang="el-GR" smtClean="0"/>
              <a:pPr/>
              <a:t>3</a:t>
            </a:fld>
            <a:endParaRPr lang="el-GR"/>
          </a:p>
        </p:txBody>
      </p:sp>
      <p:sp>
        <p:nvSpPr>
          <p:cNvPr id="9" name="8 - Θέση υποσέλιδου"/>
          <p:cNvSpPr>
            <a:spLocks noGrp="1"/>
          </p:cNvSpPr>
          <p:nvPr>
            <p:ph type="ftr" sz="quarter" idx="11"/>
          </p:nvPr>
        </p:nvSpPr>
        <p:spPr/>
        <p:txBody>
          <a:bodyPr/>
          <a:lstStyle/>
          <a:p>
            <a:r>
              <a:rPr lang="el-GR" smtClean="0"/>
              <a:t>3ο Γυμνάσιο Τρικάλων</a:t>
            </a:r>
            <a:endParaRPr lang="el-GR"/>
          </a:p>
        </p:txBody>
      </p:sp>
    </p:spTree>
    <p:extLst>
      <p:ext uri="{BB962C8B-B14F-4D97-AF65-F5344CB8AC3E}">
        <p14:creationId xmlns:p14="http://schemas.microsoft.com/office/powerpoint/2010/main" xmlns="" val="69990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fltVal val="0"/>
                                          </p:val>
                                        </p:tav>
                                        <p:tav tm="100000">
                                          <p:val>
                                            <p:strVal val="#ppt_w"/>
                                          </p:val>
                                        </p:tav>
                                      </p:tavLst>
                                    </p:anim>
                                    <p:anim calcmode="lin" valueType="num">
                                      <p:cBhvr>
                                        <p:cTn id="13" dur="1000" fill="hold"/>
                                        <p:tgtEl>
                                          <p:spTgt spid="11"/>
                                        </p:tgtEl>
                                        <p:attrNameLst>
                                          <p:attrName>ppt_h</p:attrName>
                                        </p:attrNameLst>
                                      </p:cBhvr>
                                      <p:tavLst>
                                        <p:tav tm="0">
                                          <p:val>
                                            <p:fltVal val="0"/>
                                          </p:val>
                                        </p:tav>
                                        <p:tav tm="100000">
                                          <p:val>
                                            <p:strVal val="#ppt_h"/>
                                          </p:val>
                                        </p:tav>
                                      </p:tavLst>
                                    </p:anim>
                                    <p:anim calcmode="lin" valueType="num">
                                      <p:cBhvr>
                                        <p:cTn id="14" dur="1000" fill="hold"/>
                                        <p:tgtEl>
                                          <p:spTgt spid="11"/>
                                        </p:tgtEl>
                                        <p:attrNameLst>
                                          <p:attrName>style.rotation</p:attrName>
                                        </p:attrNameLst>
                                      </p:cBhvr>
                                      <p:tavLst>
                                        <p:tav tm="0">
                                          <p:val>
                                            <p:fltVal val="90"/>
                                          </p:val>
                                        </p:tav>
                                        <p:tav tm="100000">
                                          <p:val>
                                            <p:fltVal val="0"/>
                                          </p:val>
                                        </p:tav>
                                      </p:tavLst>
                                    </p:anim>
                                    <p:animEffect transition="in" filter="fade">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467544" y="404664"/>
            <a:ext cx="7920880" cy="2031325"/>
          </a:xfrm>
          <a:prstGeom prst="rect">
            <a:avLst/>
          </a:prstGeom>
        </p:spPr>
        <p:txBody>
          <a:bodyPr wrap="square">
            <a:spAutoFit/>
          </a:bodyPr>
          <a:lstStyle/>
          <a:p>
            <a:r>
              <a:rPr lang="el-GR" dirty="0"/>
              <a:t>Η φημισμένη «</a:t>
            </a:r>
            <a:r>
              <a:rPr lang="el-GR" dirty="0" err="1"/>
              <a:t>Χάρμαινα</a:t>
            </a:r>
            <a:r>
              <a:rPr lang="el-GR" dirty="0"/>
              <a:t>» είναι η συνοικία της Άμφισσας στην οποία από πολλών αιώνων ήταν συγκεντρωμένα όλα τα εργαστήρια που ασχολούνταν με την κατεργασία του δέρματος (Ταμπάκικα ή </a:t>
            </a:r>
            <a:r>
              <a:rPr lang="el-GR" dirty="0" err="1"/>
              <a:t>Ταμπακαριά</a:t>
            </a:r>
            <a:r>
              <a:rPr lang="el-GR" dirty="0"/>
              <a:t>).</a:t>
            </a:r>
          </a:p>
          <a:p>
            <a:r>
              <a:rPr lang="el-GR" dirty="0"/>
              <a:t> </a:t>
            </a:r>
          </a:p>
          <a:p>
            <a:r>
              <a:rPr lang="el-GR" dirty="0"/>
              <a:t>Η </a:t>
            </a:r>
            <a:r>
              <a:rPr lang="el-GR" dirty="0" err="1"/>
              <a:t>Χάρμαινα</a:t>
            </a:r>
            <a:r>
              <a:rPr lang="el-GR" dirty="0"/>
              <a:t> βρίσκεται νότια και σε απόσταση περίπου 500 μέτρων από το ιστορικό Κάστρο της Άμφισσας, ενώ στα δυτικά της και σε απόσταση επίσης περίπου 500 μέτρων βρίσκεται ο σημαντικός Βυζαντινός Ναός του </a:t>
            </a:r>
            <a:r>
              <a:rPr lang="el-GR" dirty="0" err="1"/>
              <a:t>Σωτήρος</a:t>
            </a:r>
            <a:endParaRPr lang="el-GR" dirty="0"/>
          </a:p>
        </p:txBody>
      </p:sp>
      <p:pic>
        <p:nvPicPr>
          <p:cNvPr id="6" name="Εικόνα 5" descr="Συνοικία Χάρμαινα - Άμφισα">
            <a:hlinkClick r:id="rId2"/>
          </p:cNvPr>
          <p:cNvPicPr/>
          <p:nvPr/>
        </p:nvPicPr>
        <p:blipFill>
          <a:blip r:embed="rId3">
            <a:extLst>
              <a:ext uri="{28A0092B-C50C-407E-A947-70E740481C1C}">
                <a14:useLocalDpi xmlns:a14="http://schemas.microsoft.com/office/drawing/2010/main" xmlns="" val="0"/>
              </a:ext>
            </a:extLst>
          </a:blip>
          <a:srcRect/>
          <a:stretch>
            <a:fillRect/>
          </a:stretch>
        </p:blipFill>
        <p:spPr bwMode="auto">
          <a:xfrm>
            <a:off x="467544" y="2924944"/>
            <a:ext cx="3960440" cy="2808312"/>
          </a:xfrm>
          <a:prstGeom prst="rect">
            <a:avLst/>
          </a:prstGeom>
          <a:noFill/>
          <a:ln>
            <a:noFill/>
          </a:ln>
        </p:spPr>
      </p:pic>
      <p:sp>
        <p:nvSpPr>
          <p:cNvPr id="7" name="Ορθογώνιο 6"/>
          <p:cNvSpPr/>
          <p:nvPr/>
        </p:nvSpPr>
        <p:spPr>
          <a:xfrm>
            <a:off x="683568" y="5961674"/>
            <a:ext cx="2928750" cy="369332"/>
          </a:xfrm>
          <a:prstGeom prst="rect">
            <a:avLst/>
          </a:prstGeom>
        </p:spPr>
        <p:txBody>
          <a:bodyPr wrap="none">
            <a:spAutoFit/>
          </a:bodyPr>
          <a:lstStyle/>
          <a:p>
            <a:r>
              <a:rPr lang="el-GR" dirty="0"/>
              <a:t>Συνοικία </a:t>
            </a:r>
            <a:r>
              <a:rPr lang="el-GR" dirty="0" err="1"/>
              <a:t>Χάρμαινα</a:t>
            </a:r>
            <a:r>
              <a:rPr lang="el-GR" dirty="0"/>
              <a:t> – </a:t>
            </a:r>
            <a:r>
              <a:rPr lang="el-GR" dirty="0" err="1"/>
              <a:t>Άμφισα</a:t>
            </a:r>
            <a:endParaRPr lang="el-GR" dirty="0"/>
          </a:p>
        </p:txBody>
      </p:sp>
      <p:pic>
        <p:nvPicPr>
          <p:cNvPr id="2050" name="Picture 2" descr="http://www.agro-tour.net/image/journal/article?img_id=65340"/>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716016" y="2944234"/>
            <a:ext cx="3967508" cy="2789022"/>
          </a:xfrm>
          <a:prstGeom prst="rect">
            <a:avLst/>
          </a:prstGeom>
          <a:noFill/>
          <a:extLst>
            <a:ext uri="{909E8E84-426E-40DD-AFC4-6F175D3DCCD1}">
              <a14:hiddenFill xmlns:a14="http://schemas.microsoft.com/office/drawing/2010/main" xmlns="">
                <a:solidFill>
                  <a:srgbClr val="FFFFFF"/>
                </a:solidFill>
              </a14:hiddenFill>
            </a:ext>
          </a:extLst>
        </p:spPr>
      </p:pic>
      <p:sp>
        <p:nvSpPr>
          <p:cNvPr id="8" name="Ορθογώνιο 7"/>
          <p:cNvSpPr/>
          <p:nvPr/>
        </p:nvSpPr>
        <p:spPr>
          <a:xfrm>
            <a:off x="5402625" y="6093296"/>
            <a:ext cx="3020442" cy="369332"/>
          </a:xfrm>
          <a:prstGeom prst="rect">
            <a:avLst/>
          </a:prstGeom>
        </p:spPr>
        <p:txBody>
          <a:bodyPr wrap="none">
            <a:spAutoFit/>
          </a:bodyPr>
          <a:lstStyle/>
          <a:p>
            <a:r>
              <a:rPr lang="el-GR" dirty="0" smtClean="0"/>
              <a:t>Βυζαντινός Ναός του </a:t>
            </a:r>
            <a:r>
              <a:rPr lang="el-GR" dirty="0" err="1" smtClean="0"/>
              <a:t>Σωτήρος</a:t>
            </a:r>
            <a:endParaRPr lang="el-GR" dirty="0"/>
          </a:p>
        </p:txBody>
      </p:sp>
      <p:sp>
        <p:nvSpPr>
          <p:cNvPr id="9" name="8 - Θέση αριθμού διαφάνειας"/>
          <p:cNvSpPr>
            <a:spLocks noGrp="1"/>
          </p:cNvSpPr>
          <p:nvPr>
            <p:ph type="sldNum" sz="quarter" idx="12"/>
          </p:nvPr>
        </p:nvSpPr>
        <p:spPr/>
        <p:txBody>
          <a:bodyPr/>
          <a:lstStyle/>
          <a:p>
            <a:fld id="{F95D645C-8480-4182-8DF9-1088D950276B}" type="slidenum">
              <a:rPr lang="el-GR" smtClean="0"/>
              <a:pPr/>
              <a:t>4</a:t>
            </a:fld>
            <a:endParaRPr lang="el-GR"/>
          </a:p>
        </p:txBody>
      </p:sp>
      <p:sp>
        <p:nvSpPr>
          <p:cNvPr id="10" name="9 - Θέση υποσέλιδου"/>
          <p:cNvSpPr>
            <a:spLocks noGrp="1"/>
          </p:cNvSpPr>
          <p:nvPr>
            <p:ph type="ftr" sz="quarter" idx="11"/>
          </p:nvPr>
        </p:nvSpPr>
        <p:spPr/>
        <p:txBody>
          <a:bodyPr/>
          <a:lstStyle/>
          <a:p>
            <a:r>
              <a:rPr lang="el-GR" smtClean="0"/>
              <a:t>3ο Γυμνάσιο Τρικάλων</a:t>
            </a:r>
            <a:endParaRPr lang="el-GR"/>
          </a:p>
        </p:txBody>
      </p:sp>
    </p:spTree>
    <p:extLst>
      <p:ext uri="{BB962C8B-B14F-4D97-AF65-F5344CB8AC3E}">
        <p14:creationId xmlns:p14="http://schemas.microsoft.com/office/powerpoint/2010/main" xmlns="" val="109859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wipe(down)">
                                      <p:cBhvr>
                                        <p:cTn id="19" dur="5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539552" y="404664"/>
            <a:ext cx="8208912" cy="1477328"/>
          </a:xfrm>
          <a:prstGeom prst="rect">
            <a:avLst/>
          </a:prstGeom>
        </p:spPr>
        <p:txBody>
          <a:bodyPr wrap="square">
            <a:spAutoFit/>
          </a:bodyPr>
          <a:lstStyle/>
          <a:p>
            <a:r>
              <a:rPr lang="el-GR" dirty="0"/>
              <a:t>Η Γραβιά είναι χωριό </a:t>
            </a:r>
            <a:r>
              <a:rPr lang="el-GR" dirty="0" smtClean="0"/>
              <a:t>της Φωκίδας.</a:t>
            </a:r>
            <a:r>
              <a:rPr lang="el-GR" dirty="0"/>
              <a:t> </a:t>
            </a:r>
            <a:r>
              <a:rPr lang="el-GR" dirty="0" smtClean="0"/>
              <a:t>Είναι </a:t>
            </a:r>
            <a:r>
              <a:rPr lang="el-GR" dirty="0"/>
              <a:t>χτισμένη σε υψόμετρο 400 μέτρων στα βορειοανατολικά του </a:t>
            </a:r>
            <a:r>
              <a:rPr lang="el-GR" dirty="0" smtClean="0"/>
              <a:t>νομού, </a:t>
            </a:r>
            <a:r>
              <a:rPr lang="el-GR" dirty="0"/>
              <a:t>στους πρόποδες του </a:t>
            </a:r>
            <a:r>
              <a:rPr lang="el-GR" dirty="0" err="1" smtClean="0"/>
              <a:t>Παρνασού</a:t>
            </a:r>
            <a:r>
              <a:rPr lang="el-GR" dirty="0" smtClean="0"/>
              <a:t>.</a:t>
            </a:r>
            <a:endParaRPr lang="el-GR" dirty="0" smtClean="0"/>
          </a:p>
          <a:p>
            <a:r>
              <a:rPr lang="el-GR" dirty="0" smtClean="0"/>
              <a:t> </a:t>
            </a:r>
            <a:r>
              <a:rPr lang="el-GR" dirty="0"/>
              <a:t>Το πιο γνωστό αξιοθέατο της περιοχής είναι το </a:t>
            </a:r>
            <a:r>
              <a:rPr lang="el-GR" dirty="0">
                <a:hlinkClick r:id="rId2" tooltip="Χάνι της Γραβιάς (δεν έχει γραφτεί ακόμα)"/>
              </a:rPr>
              <a:t>Χάνι της Γραβιάς</a:t>
            </a:r>
            <a:r>
              <a:rPr lang="el-GR" dirty="0"/>
              <a:t>, όπου στις 8 Μαΐου 1821, έγινε η </a:t>
            </a:r>
            <a:r>
              <a:rPr lang="el-GR" dirty="0" smtClean="0"/>
              <a:t>γνωστή μάχη. </a:t>
            </a:r>
            <a:r>
              <a:rPr lang="el-GR" dirty="0"/>
              <a:t>Προς τιμή της νίκης του </a:t>
            </a:r>
            <a:r>
              <a:rPr lang="el-GR" dirty="0" smtClean="0"/>
              <a:t>Οδυσσέα Ανδρούτσου</a:t>
            </a:r>
            <a:r>
              <a:rPr lang="el-GR" dirty="0"/>
              <a:t> στη μάχη στο Χάνι, κάθε χρόνο διοργανώνονται εκδηλώσεις αυτή την ημέρα.</a:t>
            </a:r>
          </a:p>
        </p:txBody>
      </p:sp>
      <p:pic>
        <p:nvPicPr>
          <p:cNvPr id="3074" name="Picture 2" descr="Αρχείο:Gravia church PC070246.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9552" y="2132857"/>
            <a:ext cx="3791538" cy="2843654"/>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Αρχείο:Gravia Androutsos PC070260.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499992" y="2119011"/>
            <a:ext cx="3810000" cy="28575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Ορθογώνιο 5"/>
          <p:cNvSpPr/>
          <p:nvPr/>
        </p:nvSpPr>
        <p:spPr>
          <a:xfrm>
            <a:off x="4645460" y="5229200"/>
            <a:ext cx="3775585" cy="369332"/>
          </a:xfrm>
          <a:prstGeom prst="rect">
            <a:avLst/>
          </a:prstGeom>
        </p:spPr>
        <p:txBody>
          <a:bodyPr wrap="none">
            <a:spAutoFit/>
          </a:bodyPr>
          <a:lstStyle/>
          <a:p>
            <a:r>
              <a:rPr lang="el-GR" dirty="0"/>
              <a:t>Το μνημείο του Οδυσσέα Ανδρούτσου</a:t>
            </a:r>
          </a:p>
        </p:txBody>
      </p:sp>
      <p:sp>
        <p:nvSpPr>
          <p:cNvPr id="7" name="Ορθογώνιο 6"/>
          <p:cNvSpPr/>
          <p:nvPr/>
        </p:nvSpPr>
        <p:spPr>
          <a:xfrm>
            <a:off x="1115616" y="5244190"/>
            <a:ext cx="1821974" cy="369332"/>
          </a:xfrm>
          <a:prstGeom prst="rect">
            <a:avLst/>
          </a:prstGeom>
        </p:spPr>
        <p:txBody>
          <a:bodyPr wrap="none">
            <a:spAutoFit/>
          </a:bodyPr>
          <a:lstStyle/>
          <a:p>
            <a:r>
              <a:rPr lang="el-GR" dirty="0"/>
              <a:t>Κεντρική πλατεία</a:t>
            </a:r>
          </a:p>
        </p:txBody>
      </p:sp>
      <p:sp>
        <p:nvSpPr>
          <p:cNvPr id="8" name="7 - Θέση αριθμού διαφάνειας"/>
          <p:cNvSpPr>
            <a:spLocks noGrp="1"/>
          </p:cNvSpPr>
          <p:nvPr>
            <p:ph type="sldNum" sz="quarter" idx="12"/>
          </p:nvPr>
        </p:nvSpPr>
        <p:spPr/>
        <p:txBody>
          <a:bodyPr/>
          <a:lstStyle/>
          <a:p>
            <a:fld id="{F95D645C-8480-4182-8DF9-1088D950276B}" type="slidenum">
              <a:rPr lang="el-GR" smtClean="0"/>
              <a:pPr/>
              <a:t>5</a:t>
            </a:fld>
            <a:endParaRPr lang="el-GR"/>
          </a:p>
        </p:txBody>
      </p:sp>
      <p:sp>
        <p:nvSpPr>
          <p:cNvPr id="9" name="8 - Θέση υποσέλιδου"/>
          <p:cNvSpPr>
            <a:spLocks noGrp="1"/>
          </p:cNvSpPr>
          <p:nvPr>
            <p:ph type="ftr" sz="quarter" idx="11"/>
          </p:nvPr>
        </p:nvSpPr>
        <p:spPr/>
        <p:txBody>
          <a:bodyPr/>
          <a:lstStyle/>
          <a:p>
            <a:r>
              <a:rPr lang="el-GR" smtClean="0"/>
              <a:t>3ο Γυμνάσιο Τρικάλων</a:t>
            </a:r>
            <a:endParaRPr lang="el-GR"/>
          </a:p>
        </p:txBody>
      </p:sp>
    </p:spTree>
    <p:extLst>
      <p:ext uri="{BB962C8B-B14F-4D97-AF65-F5344CB8AC3E}">
        <p14:creationId xmlns:p14="http://schemas.microsoft.com/office/powerpoint/2010/main" xmlns="" val="422570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randombar(horizontal)">
                                      <p:cBhvr>
                                        <p:cTn id="15" dur="500"/>
                                        <p:tgtEl>
                                          <p:spTgt spid="307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076"/>
                                        </p:tgtEl>
                                        <p:attrNameLst>
                                          <p:attrName>style.visibility</p:attrName>
                                        </p:attrNameLst>
                                      </p:cBhvr>
                                      <p:to>
                                        <p:strVal val="visible"/>
                                      </p:to>
                                    </p:set>
                                    <p:animEffect transition="in" filter="randombar(horizontal)">
                                      <p:cBhvr>
                                        <p:cTn id="20" dur="500"/>
                                        <p:tgtEl>
                                          <p:spTgt spid="307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51520" y="404664"/>
            <a:ext cx="8568952" cy="923330"/>
          </a:xfrm>
          <a:prstGeom prst="rect">
            <a:avLst/>
          </a:prstGeom>
        </p:spPr>
        <p:txBody>
          <a:bodyPr wrap="square">
            <a:spAutoFit/>
          </a:bodyPr>
          <a:lstStyle/>
          <a:p>
            <a:r>
              <a:rPr lang="el-GR" dirty="0"/>
              <a:t>Οι </a:t>
            </a:r>
            <a:r>
              <a:rPr lang="el-GR" b="1" dirty="0"/>
              <a:t>Δελφοί</a:t>
            </a:r>
            <a:r>
              <a:rPr lang="el-GR" dirty="0"/>
              <a:t> ήταν αρχαία ελληνική πόλη στην οποία λειτούργησε το σημαντικότερο </a:t>
            </a:r>
            <a:r>
              <a:rPr lang="el-GR" dirty="0">
                <a:hlinkClick r:id="rId2" tooltip="Μαντείο των Δελφών"/>
              </a:rPr>
              <a:t>μαντείο</a:t>
            </a:r>
            <a:r>
              <a:rPr lang="el-GR" dirty="0"/>
              <a:t> του αρχαιοελληνικού κόσμου. Η πόλη αναφέρεται από τους ομηρικούς χρόνους με την ονομασία </a:t>
            </a:r>
            <a:r>
              <a:rPr lang="el-GR" dirty="0" err="1"/>
              <a:t>Πυθώ</a:t>
            </a:r>
            <a:r>
              <a:rPr lang="el-GR" dirty="0"/>
              <a:t>.</a:t>
            </a:r>
          </a:p>
        </p:txBody>
      </p:sp>
      <p:pic>
        <p:nvPicPr>
          <p:cNvPr id="5122" name="Picture 2" descr="Αρχείο:Ac.delphi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1520" y="1628800"/>
            <a:ext cx="3360373" cy="2520280"/>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Αρχείο:Columns of the Temple of Apollo at Delphi, Greece.jpe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067944" y="1484785"/>
            <a:ext cx="4752528" cy="356439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Ορθογώνιο 3"/>
          <p:cNvSpPr/>
          <p:nvPr/>
        </p:nvSpPr>
        <p:spPr>
          <a:xfrm>
            <a:off x="5868144" y="5373216"/>
            <a:ext cx="2271327" cy="369332"/>
          </a:xfrm>
          <a:prstGeom prst="rect">
            <a:avLst/>
          </a:prstGeom>
        </p:spPr>
        <p:txBody>
          <a:bodyPr wrap="none">
            <a:spAutoFit/>
          </a:bodyPr>
          <a:lstStyle/>
          <a:p>
            <a:r>
              <a:rPr lang="el-GR" dirty="0"/>
              <a:t>Ο ναός του Απόλλωνα</a:t>
            </a:r>
          </a:p>
        </p:txBody>
      </p:sp>
      <p:sp>
        <p:nvSpPr>
          <p:cNvPr id="5" name="Ορθογώνιο 4"/>
          <p:cNvSpPr/>
          <p:nvPr/>
        </p:nvSpPr>
        <p:spPr>
          <a:xfrm>
            <a:off x="403435" y="4437112"/>
            <a:ext cx="3056542" cy="369332"/>
          </a:xfrm>
          <a:prstGeom prst="rect">
            <a:avLst/>
          </a:prstGeom>
        </p:spPr>
        <p:txBody>
          <a:bodyPr wrap="none">
            <a:spAutoFit/>
          </a:bodyPr>
          <a:lstStyle/>
          <a:p>
            <a:r>
              <a:rPr lang="el-GR" b="1" dirty="0"/>
              <a:t>Αρχαιολογικός Τόπος Δελφών</a:t>
            </a:r>
            <a:endParaRPr lang="el-GR" dirty="0"/>
          </a:p>
        </p:txBody>
      </p:sp>
      <p:sp>
        <p:nvSpPr>
          <p:cNvPr id="7" name="6 - Θέση αριθμού διαφάνειας"/>
          <p:cNvSpPr>
            <a:spLocks noGrp="1"/>
          </p:cNvSpPr>
          <p:nvPr>
            <p:ph type="sldNum" sz="quarter" idx="12"/>
          </p:nvPr>
        </p:nvSpPr>
        <p:spPr/>
        <p:txBody>
          <a:bodyPr/>
          <a:lstStyle/>
          <a:p>
            <a:fld id="{F95D645C-8480-4182-8DF9-1088D950276B}" type="slidenum">
              <a:rPr lang="el-GR" smtClean="0"/>
              <a:pPr/>
              <a:t>6</a:t>
            </a:fld>
            <a:endParaRPr lang="el-GR"/>
          </a:p>
        </p:txBody>
      </p:sp>
      <p:sp>
        <p:nvSpPr>
          <p:cNvPr id="8" name="7 - Θέση υποσέλιδου"/>
          <p:cNvSpPr>
            <a:spLocks noGrp="1"/>
          </p:cNvSpPr>
          <p:nvPr>
            <p:ph type="ftr" sz="quarter" idx="11"/>
          </p:nvPr>
        </p:nvSpPr>
        <p:spPr/>
        <p:txBody>
          <a:bodyPr/>
          <a:lstStyle/>
          <a:p>
            <a:r>
              <a:rPr lang="el-GR" smtClean="0"/>
              <a:t>3ο Γυμνάσιο Τρικάλων</a:t>
            </a:r>
            <a:endParaRPr lang="el-GR"/>
          </a:p>
        </p:txBody>
      </p:sp>
    </p:spTree>
    <p:extLst>
      <p:ext uri="{BB962C8B-B14F-4D97-AF65-F5344CB8AC3E}">
        <p14:creationId xmlns:p14="http://schemas.microsoft.com/office/powerpoint/2010/main" xmlns="" val="386101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barn(inVertical)">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barn(inVertical)">
                                      <p:cBhvr>
                                        <p:cTn id="17" dur="500"/>
                                        <p:tgtEl>
                                          <p:spTgt spid="51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Αρχείο:Delphi tholo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6" y="836712"/>
            <a:ext cx="3957125" cy="296784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Ορθογώνιο 1"/>
          <p:cNvSpPr/>
          <p:nvPr/>
        </p:nvSpPr>
        <p:spPr>
          <a:xfrm>
            <a:off x="827584" y="4149080"/>
            <a:ext cx="3035318" cy="369332"/>
          </a:xfrm>
          <a:prstGeom prst="rect">
            <a:avLst/>
          </a:prstGeom>
        </p:spPr>
        <p:txBody>
          <a:bodyPr wrap="none">
            <a:spAutoFit/>
          </a:bodyPr>
          <a:lstStyle/>
          <a:p>
            <a:r>
              <a:rPr lang="el-GR" dirty="0"/>
              <a:t>Ο θόλος της Αθηνάς </a:t>
            </a:r>
            <a:r>
              <a:rPr lang="el-GR" dirty="0" err="1"/>
              <a:t>Προναίας</a:t>
            </a:r>
            <a:endParaRPr lang="el-GR" dirty="0"/>
          </a:p>
        </p:txBody>
      </p:sp>
      <p:pic>
        <p:nvPicPr>
          <p:cNvPr id="6148" name="Picture 4" descr="Αρχείο:Treasury of Athens at Delphi.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92080" y="620688"/>
            <a:ext cx="2753883" cy="413082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Ορθογώνιο 2"/>
          <p:cNvSpPr/>
          <p:nvPr/>
        </p:nvSpPr>
        <p:spPr>
          <a:xfrm>
            <a:off x="5299442" y="5085184"/>
            <a:ext cx="2746521" cy="369332"/>
          </a:xfrm>
          <a:prstGeom prst="rect">
            <a:avLst/>
          </a:prstGeom>
        </p:spPr>
        <p:txBody>
          <a:bodyPr wrap="none">
            <a:spAutoFit/>
          </a:bodyPr>
          <a:lstStyle/>
          <a:p>
            <a:r>
              <a:rPr lang="el-GR" dirty="0" smtClean="0"/>
              <a:t>Ο θησαυρός των Αθηναίων</a:t>
            </a:r>
            <a:endParaRPr lang="el-GR" dirty="0"/>
          </a:p>
        </p:txBody>
      </p:sp>
      <p:sp>
        <p:nvSpPr>
          <p:cNvPr id="6" name="5 - Θέση αριθμού διαφάνειας"/>
          <p:cNvSpPr>
            <a:spLocks noGrp="1"/>
          </p:cNvSpPr>
          <p:nvPr>
            <p:ph type="sldNum" sz="quarter" idx="12"/>
          </p:nvPr>
        </p:nvSpPr>
        <p:spPr/>
        <p:txBody>
          <a:bodyPr/>
          <a:lstStyle/>
          <a:p>
            <a:fld id="{F95D645C-8480-4182-8DF9-1088D950276B}" type="slidenum">
              <a:rPr lang="el-GR" smtClean="0"/>
              <a:pPr/>
              <a:t>7</a:t>
            </a:fld>
            <a:endParaRPr lang="el-GR"/>
          </a:p>
        </p:txBody>
      </p:sp>
      <p:sp>
        <p:nvSpPr>
          <p:cNvPr id="7" name="6 - Θέση υποσέλιδου"/>
          <p:cNvSpPr>
            <a:spLocks noGrp="1"/>
          </p:cNvSpPr>
          <p:nvPr>
            <p:ph type="ftr" sz="quarter" idx="11"/>
          </p:nvPr>
        </p:nvSpPr>
        <p:spPr/>
        <p:txBody>
          <a:bodyPr/>
          <a:lstStyle/>
          <a:p>
            <a:r>
              <a:rPr lang="el-GR" smtClean="0"/>
              <a:t>3ο Γυμνάσιο Τρικάλων</a:t>
            </a:r>
            <a:endParaRPr lang="el-GR"/>
          </a:p>
        </p:txBody>
      </p:sp>
    </p:spTree>
    <p:extLst>
      <p:ext uri="{BB962C8B-B14F-4D97-AF65-F5344CB8AC3E}">
        <p14:creationId xmlns:p14="http://schemas.microsoft.com/office/powerpoint/2010/main" xmlns="" val="78235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down)">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wipe(down)">
                                      <p:cBhvr>
                                        <p:cTn id="17" dur="500"/>
                                        <p:tgtEl>
                                          <p:spTgt spid="614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osios louka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1203323"/>
            <a:ext cx="3960440" cy="476370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Ορθογώνιο 1"/>
          <p:cNvSpPr/>
          <p:nvPr/>
        </p:nvSpPr>
        <p:spPr>
          <a:xfrm>
            <a:off x="4245502" y="1340768"/>
            <a:ext cx="4536504" cy="1323439"/>
          </a:xfrm>
          <a:prstGeom prst="rect">
            <a:avLst/>
          </a:prstGeom>
        </p:spPr>
        <p:txBody>
          <a:bodyPr wrap="square">
            <a:spAutoFit/>
          </a:bodyPr>
          <a:lstStyle/>
          <a:p>
            <a:r>
              <a:rPr lang="el-GR" sz="1600" dirty="0" err="1"/>
              <a:t>Τo</a:t>
            </a:r>
            <a:r>
              <a:rPr lang="el-GR" sz="1600" dirty="0"/>
              <a:t> σπουδαιότερο βυζαντινό μνημείο της Ελλάδας του 11ου αι’, </a:t>
            </a:r>
            <a:r>
              <a:rPr lang="el-GR" sz="1600" b="1" dirty="0"/>
              <a:t>η Μονή του Οσίου Λουκά του </a:t>
            </a:r>
            <a:r>
              <a:rPr lang="el-GR" sz="1600" b="1" dirty="0" err="1"/>
              <a:t>Στειριώτη</a:t>
            </a:r>
            <a:r>
              <a:rPr lang="el-GR" sz="1600" dirty="0"/>
              <a:t> , είναι ιδρυμένο σε γραφική πλαγιά στις δυτικές υπώρειες του Ελικώνα, κοντά στην αρχαία </a:t>
            </a:r>
            <a:r>
              <a:rPr lang="el-GR" sz="1600" dirty="0" err="1" smtClean="0"/>
              <a:t>Στείριδα</a:t>
            </a:r>
            <a:r>
              <a:rPr lang="el-GR" sz="1600" dirty="0" smtClean="0"/>
              <a:t>.</a:t>
            </a:r>
            <a:r>
              <a:rPr lang="el-GR" sz="1600" dirty="0"/>
              <a:t> </a:t>
            </a:r>
            <a:r>
              <a:rPr lang="el-GR" sz="1600" dirty="0" smtClean="0"/>
              <a:t> </a:t>
            </a:r>
            <a:endParaRPr lang="el-GR" sz="1600" dirty="0"/>
          </a:p>
        </p:txBody>
      </p:sp>
      <p:sp>
        <p:nvSpPr>
          <p:cNvPr id="3" name="Ορθογώνιο 2"/>
          <p:cNvSpPr/>
          <p:nvPr/>
        </p:nvSpPr>
        <p:spPr>
          <a:xfrm>
            <a:off x="4383592" y="3356992"/>
            <a:ext cx="4140460" cy="2308324"/>
          </a:xfrm>
          <a:prstGeom prst="rect">
            <a:avLst/>
          </a:prstGeom>
        </p:spPr>
        <p:txBody>
          <a:bodyPr wrap="square">
            <a:spAutoFit/>
          </a:bodyPr>
          <a:lstStyle/>
          <a:p>
            <a:r>
              <a:rPr lang="el-GR" sz="1600" dirty="0"/>
              <a:t>Το μοναστήρι με τις δύο μεγάλες εκκλησίες (το ναό της Παναγίας και το Καθολικό), την Κρύπτη, το καμπαναριό, τα </a:t>
            </a:r>
            <a:r>
              <a:rPr lang="el-GR" sz="1600" dirty="0" err="1"/>
              <a:t>κελλιά</a:t>
            </a:r>
            <a:r>
              <a:rPr lang="el-GR" sz="1600" dirty="0"/>
              <a:t> και τ’ άλλα κτίσματα, αφιερωμένο στον θαυματουργό τοπικό άγιο, απέκτησε σύντομα μοναδική ακτινοβολία και τούτο γιατί η μορφή της τέχνης του θεωρείται πρότυπο για τα βυζαντινά μνημεία του 11ου αι. σε όλη την Ελλάδα.</a:t>
            </a:r>
          </a:p>
        </p:txBody>
      </p:sp>
      <p:sp>
        <p:nvSpPr>
          <p:cNvPr id="4" name="Ορθογώνιο 3"/>
          <p:cNvSpPr/>
          <p:nvPr/>
        </p:nvSpPr>
        <p:spPr>
          <a:xfrm>
            <a:off x="323528" y="48567"/>
            <a:ext cx="8280920" cy="738664"/>
          </a:xfrm>
          <a:prstGeom prst="rect">
            <a:avLst/>
          </a:prstGeom>
        </p:spPr>
        <p:txBody>
          <a:bodyPr wrap="square">
            <a:spAutoFit/>
          </a:bodyPr>
          <a:lstStyle/>
          <a:p>
            <a:r>
              <a:rPr lang="el-GR" sz="1400" dirty="0" smtClean="0"/>
              <a:t>Το </a:t>
            </a:r>
            <a:r>
              <a:rPr lang="el-GR" sz="1400" b="1" dirty="0" err="1" smtClean="0"/>
              <a:t>Στείρι</a:t>
            </a:r>
            <a:r>
              <a:rPr lang="el-GR" sz="1400" dirty="0" smtClean="0"/>
              <a:t> βρίσκεται στο Νομό Βοιωτίας και έχει πραγματικό πληθυσμό 1.010 κατοίκους. Το χωριό είναι χτισμένο σε υψόμετρο 574 μ. αμφιθεατρικά στους πρόποδες του Ελικώνα, του "βουνού των Μουσών" , ενώ έχει θέα προς τον Παρνασσό.</a:t>
            </a:r>
            <a:endParaRPr lang="el-GR" sz="1400" dirty="0"/>
          </a:p>
        </p:txBody>
      </p:sp>
      <p:sp>
        <p:nvSpPr>
          <p:cNvPr id="6" name="5 - Θέση αριθμού διαφάνειας"/>
          <p:cNvSpPr>
            <a:spLocks noGrp="1"/>
          </p:cNvSpPr>
          <p:nvPr>
            <p:ph type="sldNum" sz="quarter" idx="12"/>
          </p:nvPr>
        </p:nvSpPr>
        <p:spPr/>
        <p:txBody>
          <a:bodyPr/>
          <a:lstStyle/>
          <a:p>
            <a:fld id="{F95D645C-8480-4182-8DF9-1088D950276B}" type="slidenum">
              <a:rPr lang="el-GR" smtClean="0"/>
              <a:pPr/>
              <a:t>8</a:t>
            </a:fld>
            <a:endParaRPr lang="el-GR"/>
          </a:p>
        </p:txBody>
      </p:sp>
      <p:sp>
        <p:nvSpPr>
          <p:cNvPr id="7" name="6 - Θέση υποσέλιδου"/>
          <p:cNvSpPr>
            <a:spLocks noGrp="1"/>
          </p:cNvSpPr>
          <p:nvPr>
            <p:ph type="ftr" sz="quarter" idx="11"/>
          </p:nvPr>
        </p:nvSpPr>
        <p:spPr/>
        <p:txBody>
          <a:bodyPr/>
          <a:lstStyle/>
          <a:p>
            <a:r>
              <a:rPr lang="el-GR" smtClean="0"/>
              <a:t>3ο Γυμνάσιο Τρικάλων</a:t>
            </a:r>
            <a:endParaRPr lang="el-GR"/>
          </a:p>
        </p:txBody>
      </p:sp>
    </p:spTree>
    <p:extLst>
      <p:ext uri="{BB962C8B-B14F-4D97-AF65-F5344CB8AC3E}">
        <p14:creationId xmlns:p14="http://schemas.microsoft.com/office/powerpoint/2010/main" xmlns="" val="18637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170"/>
                                        </p:tgtEl>
                                        <p:attrNameLst>
                                          <p:attrName>style.visibility</p:attrName>
                                        </p:attrNameLst>
                                      </p:cBhvr>
                                      <p:to>
                                        <p:strVal val="visible"/>
                                      </p:to>
                                    </p:set>
                                    <p:anim calcmode="lin" valueType="num">
                                      <p:cBhvr>
                                        <p:cTn id="14" dur="500" fill="hold"/>
                                        <p:tgtEl>
                                          <p:spTgt spid="7170"/>
                                        </p:tgtEl>
                                        <p:attrNameLst>
                                          <p:attrName>ppt_w</p:attrName>
                                        </p:attrNameLst>
                                      </p:cBhvr>
                                      <p:tavLst>
                                        <p:tav tm="0">
                                          <p:val>
                                            <p:fltVal val="0"/>
                                          </p:val>
                                        </p:tav>
                                        <p:tav tm="100000">
                                          <p:val>
                                            <p:strVal val="#ppt_w"/>
                                          </p:val>
                                        </p:tav>
                                      </p:tavLst>
                                    </p:anim>
                                    <p:anim calcmode="lin" valueType="num">
                                      <p:cBhvr>
                                        <p:cTn id="15" dur="500" fill="hold"/>
                                        <p:tgtEl>
                                          <p:spTgt spid="7170"/>
                                        </p:tgtEl>
                                        <p:attrNameLst>
                                          <p:attrName>ppt_h</p:attrName>
                                        </p:attrNameLst>
                                      </p:cBhvr>
                                      <p:tavLst>
                                        <p:tav tm="0">
                                          <p:val>
                                            <p:fltVal val="0"/>
                                          </p:val>
                                        </p:tav>
                                        <p:tav tm="100000">
                                          <p:val>
                                            <p:strVal val="#ppt_h"/>
                                          </p:val>
                                        </p:tav>
                                      </p:tavLst>
                                    </p:anim>
                                    <p:animEffect transition="in" filter="fade">
                                      <p:cBhvr>
                                        <p:cTn id="16" dur="500"/>
                                        <p:tgtEl>
                                          <p:spTgt spid="717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Παναγία η Σκριπού"/>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9552" y="3495332"/>
            <a:ext cx="4972050" cy="237172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Ορθογώνιο 4"/>
          <p:cNvSpPr/>
          <p:nvPr/>
        </p:nvSpPr>
        <p:spPr>
          <a:xfrm>
            <a:off x="107504" y="116632"/>
            <a:ext cx="8856983" cy="1446550"/>
          </a:xfrm>
          <a:prstGeom prst="rect">
            <a:avLst/>
          </a:prstGeom>
        </p:spPr>
        <p:txBody>
          <a:bodyPr wrap="square">
            <a:spAutoFit/>
          </a:bodyPr>
          <a:lstStyle/>
          <a:p>
            <a:r>
              <a:rPr lang="el-GR" sz="1400" i="1" u="sng" dirty="0"/>
              <a:t>Ο </a:t>
            </a:r>
            <a:r>
              <a:rPr lang="el-GR" sz="1400" b="1" i="1" u="sng" dirty="0"/>
              <a:t>Ορχομενός</a:t>
            </a:r>
            <a:r>
              <a:rPr lang="el-GR" sz="1400" dirty="0"/>
              <a:t> είναι αρχαία βοιωτική πόλη, δυτικά της λίμνης Κωπαΐδας</a:t>
            </a:r>
            <a:r>
              <a:rPr lang="el-GR" sz="1400" dirty="0" smtClean="0"/>
              <a:t>. </a:t>
            </a:r>
            <a:r>
              <a:rPr lang="el-GR" sz="1400" dirty="0"/>
              <a:t>Απέχει 12 χλµ ΒΑ από τη Λιβαδειά και έχει 5.525 κατοίκους.</a:t>
            </a:r>
          </a:p>
          <a:p>
            <a:r>
              <a:rPr lang="el-GR" sz="1400" dirty="0"/>
              <a:t>Είχε χτιστεί από τους προϊστορικούς ακόμα χρόνους, αλλά τη μεγαλύτερη ακμή γνώρισε, όταν έγινε έδρα του πολιτισμού των Μινυών (στην </a:t>
            </a:r>
            <a:r>
              <a:rPr lang="el-GR" sz="1400" dirty="0" err="1"/>
              <a:t>κρητομυκηναϊκή</a:t>
            </a:r>
            <a:r>
              <a:rPr lang="el-GR" sz="1400" dirty="0"/>
              <a:t> εποχή). Σύμφωνα με την παράδοση, ιδρυτής της υπήρξε ο </a:t>
            </a:r>
            <a:r>
              <a:rPr lang="el-GR" sz="1400" dirty="0" err="1" smtClean="0"/>
              <a:t>Μινύας</a:t>
            </a:r>
            <a:r>
              <a:rPr lang="el-GR" sz="1400" dirty="0" smtClean="0"/>
              <a:t>.</a:t>
            </a:r>
            <a:endParaRPr lang="el-GR" sz="1400" dirty="0"/>
          </a:p>
          <a:p>
            <a:r>
              <a:rPr lang="el-GR" sz="1400" dirty="0"/>
              <a:t>Ο βοιωτικός </a:t>
            </a:r>
            <a:r>
              <a:rPr lang="el-GR" sz="1400" dirty="0" err="1"/>
              <a:t>Ορχοµενός</a:t>
            </a:r>
            <a:r>
              <a:rPr lang="el-GR" sz="1400" dirty="0"/>
              <a:t> </a:t>
            </a:r>
            <a:r>
              <a:rPr lang="el-GR" sz="1400" dirty="0" err="1"/>
              <a:t>ονοµάστηκε</a:t>
            </a:r>
            <a:r>
              <a:rPr lang="el-GR" sz="1400" dirty="0"/>
              <a:t> «</a:t>
            </a:r>
            <a:r>
              <a:rPr lang="el-GR" sz="1400" dirty="0" err="1"/>
              <a:t>Μινύειος</a:t>
            </a:r>
            <a:r>
              <a:rPr lang="el-GR" sz="1400" dirty="0"/>
              <a:t>» από το γιο του βασιλιά </a:t>
            </a:r>
            <a:r>
              <a:rPr lang="el-GR" sz="1400" dirty="0" err="1"/>
              <a:t>Μινύα</a:t>
            </a:r>
            <a:r>
              <a:rPr lang="el-GR" sz="1400" dirty="0"/>
              <a:t> </a:t>
            </a:r>
            <a:r>
              <a:rPr lang="el-GR" sz="1400" dirty="0" err="1"/>
              <a:t>Ορχοµενό</a:t>
            </a:r>
            <a:r>
              <a:rPr lang="el-GR" sz="1400" dirty="0"/>
              <a:t>. Ήταν έδρα του κράτους των Μινυών και ο </a:t>
            </a:r>
            <a:r>
              <a:rPr lang="el-GR" sz="1400" dirty="0" err="1"/>
              <a:t>Όµηρος</a:t>
            </a:r>
            <a:r>
              <a:rPr lang="el-GR" sz="1400" dirty="0"/>
              <a:t> τον </a:t>
            </a:r>
            <a:r>
              <a:rPr lang="el-GR" sz="1400" dirty="0" err="1"/>
              <a:t>θαύµαζε</a:t>
            </a:r>
            <a:r>
              <a:rPr lang="el-GR" sz="1400" dirty="0"/>
              <a:t> τόσο πολύ, ώστε τον σύγκρινε µε την Αιγυπτιακή Θήβα</a:t>
            </a:r>
            <a:r>
              <a:rPr lang="el-GR" dirty="0"/>
              <a:t>.</a:t>
            </a:r>
          </a:p>
        </p:txBody>
      </p:sp>
      <p:sp>
        <p:nvSpPr>
          <p:cNvPr id="6" name="Ορθογώνιο 5"/>
          <p:cNvSpPr/>
          <p:nvPr/>
        </p:nvSpPr>
        <p:spPr>
          <a:xfrm>
            <a:off x="410325" y="5934670"/>
            <a:ext cx="4572000" cy="923330"/>
          </a:xfrm>
          <a:prstGeom prst="rect">
            <a:avLst/>
          </a:prstGeom>
        </p:spPr>
        <p:txBody>
          <a:bodyPr>
            <a:spAutoFit/>
          </a:bodyPr>
          <a:lstStyle/>
          <a:p>
            <a:r>
              <a:rPr lang="el-GR" b="1" dirty="0"/>
              <a:t>Παναγία η </a:t>
            </a:r>
            <a:r>
              <a:rPr lang="el-GR" b="1" dirty="0" err="1"/>
              <a:t>Σκριπού</a:t>
            </a:r>
            <a:endParaRPr lang="el-GR" dirty="0"/>
          </a:p>
          <a:p>
            <a:r>
              <a:rPr lang="el-GR" dirty="0" smtClean="0"/>
              <a:t>χτίστηκε </a:t>
            </a:r>
            <a:r>
              <a:rPr lang="el-GR" dirty="0"/>
              <a:t>το 873/874 </a:t>
            </a:r>
            <a:r>
              <a:rPr lang="el-GR" dirty="0" err="1"/>
              <a:t>μ.Χ</a:t>
            </a:r>
            <a:r>
              <a:rPr lang="el-GR" dirty="0"/>
              <a:t>. και ιδρυτής του υπήρξε ο βασιλικός πρωτοσπαθάριος Λέοντα</a:t>
            </a:r>
          </a:p>
        </p:txBody>
      </p:sp>
      <p:sp>
        <p:nvSpPr>
          <p:cNvPr id="7" name="Ορθογώνιο 6"/>
          <p:cNvSpPr/>
          <p:nvPr/>
        </p:nvSpPr>
        <p:spPr>
          <a:xfrm>
            <a:off x="107505" y="1563182"/>
            <a:ext cx="8856982" cy="1815882"/>
          </a:xfrm>
          <a:prstGeom prst="rect">
            <a:avLst/>
          </a:prstGeom>
        </p:spPr>
        <p:txBody>
          <a:bodyPr wrap="square">
            <a:spAutoFit/>
          </a:bodyPr>
          <a:lstStyle/>
          <a:p>
            <a:r>
              <a:rPr lang="el-GR" sz="1400" dirty="0"/>
              <a:t>Από ανασκαφές που έκανε </a:t>
            </a:r>
            <a:r>
              <a:rPr lang="el-GR" sz="1400" dirty="0" smtClean="0"/>
              <a:t>ο </a:t>
            </a:r>
            <a:r>
              <a:rPr lang="el-GR" sz="1400" dirty="0"/>
              <a:t>Γερμανός αρχαιολόγος </a:t>
            </a:r>
            <a:r>
              <a:rPr lang="el-GR" sz="1400" dirty="0" smtClean="0"/>
              <a:t>Σλήμαν, </a:t>
            </a:r>
            <a:r>
              <a:rPr lang="el-GR" sz="1400" dirty="0"/>
              <a:t>ήρθε στο φως ταφικό μνημείο, γνωστό ως "Θησαυρός του </a:t>
            </a:r>
            <a:r>
              <a:rPr lang="el-GR" sz="1400" dirty="0" err="1" smtClean="0"/>
              <a:t>Μινύου</a:t>
            </a:r>
            <a:r>
              <a:rPr lang="el-GR" sz="1400" dirty="0" smtClean="0"/>
              <a:t>«. </a:t>
            </a:r>
            <a:r>
              <a:rPr lang="el-GR" sz="1400" dirty="0"/>
              <a:t>Πρόκειται για θολωτό </a:t>
            </a:r>
            <a:r>
              <a:rPr lang="el-GR" sz="1400" dirty="0" smtClean="0"/>
              <a:t>τάφο .Βρέθηκαν </a:t>
            </a:r>
            <a:r>
              <a:rPr lang="el-GR" sz="1400" dirty="0"/>
              <a:t>επίσης </a:t>
            </a:r>
            <a:r>
              <a:rPr lang="el-GR" sz="1400" dirty="0" err="1"/>
              <a:t>προαρχαϊκός</a:t>
            </a:r>
            <a:r>
              <a:rPr lang="el-GR" sz="1400" dirty="0"/>
              <a:t> ναός (9ος ή 8ος αι. </a:t>
            </a:r>
            <a:r>
              <a:rPr lang="el-GR" sz="1400" dirty="0" err="1"/>
              <a:t>π.Χ.</a:t>
            </a:r>
            <a:r>
              <a:rPr lang="el-GR" sz="1400" dirty="0"/>
              <a:t>), ερείπια ενός ναού του Ασκληπιού και ένας κούρος της πρώιμης αρχαϊκής περιόδου ("Κούρος του Ορχομενού").</a:t>
            </a:r>
          </a:p>
          <a:p>
            <a:r>
              <a:rPr lang="el-GR" sz="1400" dirty="0"/>
              <a:t>Στο παλιό ενετικό κάστρο -στο λόφο Ακόντιο- υπάρχουν ίχνη </a:t>
            </a:r>
            <a:r>
              <a:rPr lang="el-GR" sz="1400" dirty="0" err="1"/>
              <a:t>οχυρωµατικών</a:t>
            </a:r>
            <a:r>
              <a:rPr lang="el-GR" sz="1400" dirty="0"/>
              <a:t> και αποξηραντικών έργων, που είχαν κατασκευάσει στις όχθες της </a:t>
            </a:r>
            <a:r>
              <a:rPr lang="el-GR" sz="1400" dirty="0" err="1"/>
              <a:t>λίµνης</a:t>
            </a:r>
            <a:r>
              <a:rPr lang="el-GR" sz="1400" dirty="0"/>
              <a:t> </a:t>
            </a:r>
            <a:r>
              <a:rPr lang="el-GR" sz="1400" dirty="0" err="1"/>
              <a:t>Κωπαϊδας</a:t>
            </a:r>
            <a:r>
              <a:rPr lang="el-GR" sz="1400" dirty="0"/>
              <a:t> οι αρχαίοι Μινύες.</a:t>
            </a:r>
          </a:p>
          <a:p>
            <a:r>
              <a:rPr lang="el-GR" sz="1400" dirty="0"/>
              <a:t>Αξιόλογες είναι οι βυζαντινές εκκλησίες </a:t>
            </a:r>
            <a:r>
              <a:rPr lang="el-GR" sz="1400" b="1" dirty="0">
                <a:hlinkClick r:id="rId3"/>
              </a:rPr>
              <a:t>της </a:t>
            </a:r>
            <a:r>
              <a:rPr lang="el-GR" sz="1400" b="1" dirty="0" err="1">
                <a:hlinkClick r:id="rId3"/>
              </a:rPr>
              <a:t>Σκριπούς</a:t>
            </a:r>
            <a:r>
              <a:rPr lang="el-GR" sz="1400" dirty="0"/>
              <a:t>, </a:t>
            </a:r>
            <a:r>
              <a:rPr lang="el-GR" sz="1400" dirty="0" err="1"/>
              <a:t>χτισµένη</a:t>
            </a:r>
            <a:r>
              <a:rPr lang="el-GR" sz="1400" dirty="0"/>
              <a:t> το 874 από το Λέοντα τον </a:t>
            </a:r>
            <a:r>
              <a:rPr lang="el-GR" sz="1400" dirty="0" err="1"/>
              <a:t>Πρωτοσποθάριο</a:t>
            </a:r>
            <a:r>
              <a:rPr lang="el-GR" sz="1400" dirty="0"/>
              <a:t> - θεωρείται η παλιότερη </a:t>
            </a:r>
            <a:r>
              <a:rPr lang="el-GR" sz="1400" dirty="0" smtClean="0"/>
              <a:t>σταυρεπίστεγη </a:t>
            </a:r>
            <a:r>
              <a:rPr lang="el-GR" sz="1400" dirty="0"/>
              <a:t>της Ελλάδας, η εκκλησία </a:t>
            </a:r>
            <a:r>
              <a:rPr lang="el-GR" sz="1400" b="1" dirty="0"/>
              <a:t>του Αγίου Σώζοντα</a:t>
            </a:r>
            <a:r>
              <a:rPr lang="el-GR" sz="1400" dirty="0"/>
              <a:t> – </a:t>
            </a:r>
            <a:r>
              <a:rPr lang="el-GR" sz="1400" dirty="0" err="1"/>
              <a:t>κτίσµα</a:t>
            </a:r>
            <a:r>
              <a:rPr lang="el-GR" sz="1400" dirty="0"/>
              <a:t> 9ου αι. - η εκκλησία </a:t>
            </a:r>
            <a:r>
              <a:rPr lang="el-GR" sz="1400" b="1" dirty="0"/>
              <a:t>του Ευαγγελιστή Λουκά</a:t>
            </a:r>
            <a:r>
              <a:rPr lang="el-GR" sz="1400" dirty="0"/>
              <a:t>, η εκκλησία </a:t>
            </a:r>
            <a:r>
              <a:rPr lang="el-GR" sz="1400" b="1" dirty="0"/>
              <a:t>του Αγίου Νικολάου</a:t>
            </a:r>
            <a:r>
              <a:rPr lang="el-GR" sz="1400" dirty="0"/>
              <a:t>, µε </a:t>
            </a:r>
            <a:r>
              <a:rPr lang="el-GR" sz="1400" dirty="0" err="1"/>
              <a:t>κατακόµβες</a:t>
            </a:r>
            <a:r>
              <a:rPr lang="el-GR" sz="1400" dirty="0"/>
              <a:t>, σε απόσταση 8 χλµ από την πόλη</a:t>
            </a:r>
          </a:p>
        </p:txBody>
      </p:sp>
      <p:pic>
        <p:nvPicPr>
          <p:cNvPr id="1032" name="Picture 8" descr="Η είσοδος του Θολοτού Τάφου του Μινύα - Ορχομενός Βοιωτίας"/>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665937" y="4964374"/>
            <a:ext cx="1428750" cy="10001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www.orchomenos.gr/uploads/TopBanners/image3.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940152" y="3448519"/>
            <a:ext cx="2658269" cy="1413322"/>
          </a:xfrm>
          <a:prstGeom prst="rect">
            <a:avLst/>
          </a:prstGeom>
          <a:noFill/>
          <a:extLst>
            <a:ext uri="{909E8E84-426E-40DD-AFC4-6F175D3DCCD1}">
              <a14:hiddenFill xmlns:a14="http://schemas.microsoft.com/office/drawing/2010/main" xmlns="">
                <a:solidFill>
                  <a:srgbClr val="FFFFFF"/>
                </a:solidFill>
              </a14:hiddenFill>
            </a:ext>
          </a:extLst>
        </p:spPr>
      </p:pic>
      <p:sp>
        <p:nvSpPr>
          <p:cNvPr id="8" name="Ορθογώνιο 7"/>
          <p:cNvSpPr/>
          <p:nvPr/>
        </p:nvSpPr>
        <p:spPr>
          <a:xfrm>
            <a:off x="6206080" y="6309320"/>
            <a:ext cx="2348463" cy="369332"/>
          </a:xfrm>
          <a:prstGeom prst="rect">
            <a:avLst/>
          </a:prstGeom>
        </p:spPr>
        <p:txBody>
          <a:bodyPr wrap="none">
            <a:spAutoFit/>
          </a:bodyPr>
          <a:lstStyle/>
          <a:p>
            <a:r>
              <a:rPr lang="el-GR" dirty="0"/>
              <a:t>Θησαυρός του </a:t>
            </a:r>
            <a:r>
              <a:rPr lang="el-GR" dirty="0" err="1"/>
              <a:t>Μινύου</a:t>
            </a:r>
            <a:endParaRPr lang="el-GR" dirty="0"/>
          </a:p>
        </p:txBody>
      </p:sp>
      <p:sp>
        <p:nvSpPr>
          <p:cNvPr id="9" name="8 - Θέση αριθμού διαφάνειας"/>
          <p:cNvSpPr>
            <a:spLocks noGrp="1"/>
          </p:cNvSpPr>
          <p:nvPr>
            <p:ph type="sldNum" sz="quarter" idx="12"/>
          </p:nvPr>
        </p:nvSpPr>
        <p:spPr/>
        <p:txBody>
          <a:bodyPr/>
          <a:lstStyle/>
          <a:p>
            <a:fld id="{F95D645C-8480-4182-8DF9-1088D950276B}" type="slidenum">
              <a:rPr lang="el-GR" smtClean="0"/>
              <a:pPr/>
              <a:t>9</a:t>
            </a:fld>
            <a:endParaRPr lang="el-GR"/>
          </a:p>
        </p:txBody>
      </p:sp>
      <p:sp>
        <p:nvSpPr>
          <p:cNvPr id="10" name="9 - Θέση υποσέλιδου"/>
          <p:cNvSpPr>
            <a:spLocks noGrp="1"/>
          </p:cNvSpPr>
          <p:nvPr>
            <p:ph type="ftr" sz="quarter" idx="11"/>
          </p:nvPr>
        </p:nvSpPr>
        <p:spPr/>
        <p:txBody>
          <a:bodyPr/>
          <a:lstStyle/>
          <a:p>
            <a:r>
              <a:rPr lang="el-GR" dirty="0" smtClean="0"/>
              <a:t>3ο Γυμνάσιο Τρικάλων</a:t>
            </a:r>
            <a:endParaRPr lang="el-GR" dirty="0"/>
          </a:p>
        </p:txBody>
      </p:sp>
    </p:spTree>
    <p:extLst>
      <p:ext uri="{BB962C8B-B14F-4D97-AF65-F5344CB8AC3E}">
        <p14:creationId xmlns:p14="http://schemas.microsoft.com/office/powerpoint/2010/main" xmlns="" val="239090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034"/>
                                        </p:tgtEl>
                                        <p:attrNameLst>
                                          <p:attrName>style.visibility</p:attrName>
                                        </p:attrNameLst>
                                      </p:cBhvr>
                                      <p:to>
                                        <p:strVal val="visible"/>
                                      </p:to>
                                    </p:set>
                                    <p:animEffect transition="in" filter="randombar(horizontal)">
                                      <p:cBhvr>
                                        <p:cTn id="30" dur="500"/>
                                        <p:tgtEl>
                                          <p:spTgt spid="1034"/>
                                        </p:tgtEl>
                                      </p:cBhvr>
                                    </p:animEffect>
                                  </p:childTnLst>
                                </p:cTn>
                              </p:par>
                              <p:par>
                                <p:cTn id="31" presetID="14" presetClass="entr" presetSubtype="10" fill="hold" nodeType="withEffect">
                                  <p:stCondLst>
                                    <p:cond delay="0"/>
                                  </p:stCondLst>
                                  <p:childTnLst>
                                    <p:set>
                                      <p:cBhvr>
                                        <p:cTn id="32" dur="1" fill="hold">
                                          <p:stCondLst>
                                            <p:cond delay="0"/>
                                          </p:stCondLst>
                                        </p:cTn>
                                        <p:tgtEl>
                                          <p:spTgt spid="1032"/>
                                        </p:tgtEl>
                                        <p:attrNameLst>
                                          <p:attrName>style.visibility</p:attrName>
                                        </p:attrNameLst>
                                      </p:cBhvr>
                                      <p:to>
                                        <p:strVal val="visible"/>
                                      </p:to>
                                    </p:set>
                                    <p:animEffect transition="in" filter="randombar(horizontal)">
                                      <p:cBhvr>
                                        <p:cTn id="33" dur="500"/>
                                        <p:tgtEl>
                                          <p:spTgt spid="103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arn(inVertical)">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TotalTime>
  <Words>571</Words>
  <Application>Microsoft Office PowerPoint</Application>
  <PresentationFormat>Προβολή στην οθόνη (4:3)</PresentationFormat>
  <Paragraphs>77</Paragraphs>
  <Slides>13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13</vt:i4>
      </vt:variant>
    </vt:vector>
  </HeadingPairs>
  <TitlesOfParts>
    <vt:vector size="14" baseType="lpstr">
      <vt:lpstr>Θέμα του Office</vt:lpstr>
      <vt:lpstr>Διαφάνεια 1</vt:lpstr>
      <vt:lpstr>ΑΜΦΙΣΑ</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ΜΝΗΜΕΙΑ</dc:title>
  <dc:creator>user</dc:creator>
  <cp:lastModifiedBy>.</cp:lastModifiedBy>
  <cp:revision>31</cp:revision>
  <dcterms:created xsi:type="dcterms:W3CDTF">2014-01-14T14:27:11Z</dcterms:created>
  <dcterms:modified xsi:type="dcterms:W3CDTF">2014-01-15T10:41:27Z</dcterms:modified>
</cp:coreProperties>
</file>