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57" r:id="rId3"/>
    <p:sldId id="265" r:id="rId4"/>
    <p:sldId id="258" r:id="rId5"/>
    <p:sldId id="259" r:id="rId6"/>
    <p:sldId id="260" r:id="rId7"/>
    <p:sldId id="261" r:id="rId8"/>
    <p:sldId id="262" r:id="rId9"/>
    <p:sldId id="263"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624" autoAdjust="0"/>
  </p:normalViewPr>
  <p:slideViewPr>
    <p:cSldViewPr>
      <p:cViewPr varScale="1">
        <p:scale>
          <a:sx n="70" d="100"/>
          <a:sy n="70" d="100"/>
        </p:scale>
        <p:origin x="-1176" y="-102"/>
      </p:cViewPr>
      <p:guideLst>
        <p:guide orient="horz" pos="2160"/>
        <p:guide pos="2880"/>
      </p:guideLst>
    </p:cSldViewPr>
  </p:slideViewPr>
  <p:outlineViewPr>
    <p:cViewPr>
      <p:scale>
        <a:sx n="33" d="100"/>
        <a:sy n="33" d="100"/>
      </p:scale>
      <p:origin x="0" y="9864"/>
    </p:cViewPr>
  </p:outlin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11208C-C3FE-45B6-AB6A-E7E51FA61E35}" type="datetimeFigureOut">
              <a:rPr lang="el-GR" smtClean="0"/>
              <a:pPr/>
              <a:t>27/02/2014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C0F6E-158D-4BDE-8F26-8BB2805729D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513C0F6E-158D-4BDE-8F26-8BB2805729D5}" type="slidenum">
              <a:rPr lang="el-GR" smtClean="0"/>
              <a:pPr/>
              <a:t>2</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6EB76E2-5149-4F1A-826A-CAD2A71EF3BA}" type="datetime1">
              <a:rPr lang="el-GR" smtClean="0"/>
              <a:t>27/02/2014</a:t>
            </a:fld>
            <a:endParaRPr lang="el-GR"/>
          </a:p>
        </p:txBody>
      </p:sp>
      <p:sp>
        <p:nvSpPr>
          <p:cNvPr id="5" name="4 - Θέση υποσέλιδου"/>
          <p:cNvSpPr>
            <a:spLocks noGrp="1"/>
          </p:cNvSpPr>
          <p:nvPr>
            <p:ph type="ftr" sz="quarter" idx="11"/>
          </p:nvPr>
        </p:nvSpPr>
        <p:spPr/>
        <p:txBody>
          <a:bodyPr/>
          <a:lstStyle/>
          <a:p>
            <a:r>
              <a:rPr lang="el-GR" smtClean="0"/>
              <a:t>3ο ΓΥΜΝΑΣΙΟ ΤΡΙΚΑΛΩΝ</a:t>
            </a:r>
            <a:endParaRPr lang="el-GR"/>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16EFD7C-A164-4105-9E13-47F859D9E390}" type="datetime1">
              <a:rPr lang="el-GR" smtClean="0"/>
              <a:t>27/02/2014</a:t>
            </a:fld>
            <a:endParaRPr lang="el-GR"/>
          </a:p>
        </p:txBody>
      </p:sp>
      <p:sp>
        <p:nvSpPr>
          <p:cNvPr id="5" name="4 - Θέση υποσέλιδου"/>
          <p:cNvSpPr>
            <a:spLocks noGrp="1"/>
          </p:cNvSpPr>
          <p:nvPr>
            <p:ph type="ftr" sz="quarter" idx="11"/>
          </p:nvPr>
        </p:nvSpPr>
        <p:spPr/>
        <p:txBody>
          <a:bodyPr/>
          <a:lstStyle/>
          <a:p>
            <a:r>
              <a:rPr lang="el-GR" smtClean="0"/>
              <a:t>3ο ΓΥΜΝΑΣΙΟ ΤΡΙΚΑΛΩΝ</a:t>
            </a:r>
            <a:endParaRPr lang="el-GR"/>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847FD60-DF3B-410C-8B12-12952BFC0E94}" type="datetime1">
              <a:rPr lang="el-GR" smtClean="0"/>
              <a:t>27/02/2014</a:t>
            </a:fld>
            <a:endParaRPr lang="el-GR"/>
          </a:p>
        </p:txBody>
      </p:sp>
      <p:sp>
        <p:nvSpPr>
          <p:cNvPr id="5" name="4 - Θέση υποσέλιδου"/>
          <p:cNvSpPr>
            <a:spLocks noGrp="1"/>
          </p:cNvSpPr>
          <p:nvPr>
            <p:ph type="ftr" sz="quarter" idx="11"/>
          </p:nvPr>
        </p:nvSpPr>
        <p:spPr/>
        <p:txBody>
          <a:bodyPr/>
          <a:lstStyle/>
          <a:p>
            <a:r>
              <a:rPr lang="el-GR" smtClean="0"/>
              <a:t>3ο ΓΥΜΝΑΣΙΟ ΤΡΙΚΑΛΩΝ</a:t>
            </a:r>
            <a:endParaRPr lang="el-GR"/>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C89908F-E6E2-48D0-AAA4-3F7EEB5C90DC}" type="datetime1">
              <a:rPr lang="el-GR" smtClean="0"/>
              <a:t>27/02/2014</a:t>
            </a:fld>
            <a:endParaRPr lang="el-GR"/>
          </a:p>
        </p:txBody>
      </p:sp>
      <p:sp>
        <p:nvSpPr>
          <p:cNvPr id="5" name="4 - Θέση υποσέλιδου"/>
          <p:cNvSpPr>
            <a:spLocks noGrp="1"/>
          </p:cNvSpPr>
          <p:nvPr>
            <p:ph type="ftr" sz="quarter" idx="11"/>
          </p:nvPr>
        </p:nvSpPr>
        <p:spPr/>
        <p:txBody>
          <a:bodyPr/>
          <a:lstStyle/>
          <a:p>
            <a:r>
              <a:rPr lang="el-GR" smtClean="0"/>
              <a:t>3ο ΓΥΜΝΑΣΙΟ ΤΡΙΚΑΛΩΝ</a:t>
            </a:r>
            <a:endParaRPr lang="el-GR"/>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AF01913-BD4C-49E2-8965-C4C0B3F04016}" type="datetime1">
              <a:rPr lang="el-GR" smtClean="0"/>
              <a:t>27/02/2014</a:t>
            </a:fld>
            <a:endParaRPr lang="el-GR"/>
          </a:p>
        </p:txBody>
      </p:sp>
      <p:sp>
        <p:nvSpPr>
          <p:cNvPr id="5" name="4 - Θέση υποσέλιδου"/>
          <p:cNvSpPr>
            <a:spLocks noGrp="1"/>
          </p:cNvSpPr>
          <p:nvPr>
            <p:ph type="ftr" sz="quarter" idx="11"/>
          </p:nvPr>
        </p:nvSpPr>
        <p:spPr/>
        <p:txBody>
          <a:bodyPr/>
          <a:lstStyle/>
          <a:p>
            <a:r>
              <a:rPr lang="el-GR" smtClean="0"/>
              <a:t>3ο ΓΥΜΝΑΣΙΟ ΤΡΙΚΑΛΩΝ</a:t>
            </a:r>
            <a:endParaRPr lang="el-GR"/>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E7365A0-8723-4B1F-9924-B2FA944C810B}" type="datetime1">
              <a:rPr lang="el-GR" smtClean="0"/>
              <a:t>27/02/2014</a:t>
            </a:fld>
            <a:endParaRPr lang="el-GR"/>
          </a:p>
        </p:txBody>
      </p:sp>
      <p:sp>
        <p:nvSpPr>
          <p:cNvPr id="6" name="5 - Θέση υποσέλιδου"/>
          <p:cNvSpPr>
            <a:spLocks noGrp="1"/>
          </p:cNvSpPr>
          <p:nvPr>
            <p:ph type="ftr" sz="quarter" idx="11"/>
          </p:nvPr>
        </p:nvSpPr>
        <p:spPr/>
        <p:txBody>
          <a:bodyPr/>
          <a:lstStyle/>
          <a:p>
            <a:r>
              <a:rPr lang="el-GR" smtClean="0"/>
              <a:t>3ο ΓΥΜΝΑΣΙΟ ΤΡΙΚΑΛΩΝ</a:t>
            </a:r>
            <a:endParaRPr lang="el-GR"/>
          </a:p>
        </p:txBody>
      </p:sp>
      <p:sp>
        <p:nvSpPr>
          <p:cNvPr id="7" name="6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5132514-28AE-4064-B515-3248FBFD4ED6}" type="datetime1">
              <a:rPr lang="el-GR" smtClean="0"/>
              <a:t>27/02/2014</a:t>
            </a:fld>
            <a:endParaRPr lang="el-GR"/>
          </a:p>
        </p:txBody>
      </p:sp>
      <p:sp>
        <p:nvSpPr>
          <p:cNvPr id="8" name="7 - Θέση υποσέλιδου"/>
          <p:cNvSpPr>
            <a:spLocks noGrp="1"/>
          </p:cNvSpPr>
          <p:nvPr>
            <p:ph type="ftr" sz="quarter" idx="11"/>
          </p:nvPr>
        </p:nvSpPr>
        <p:spPr/>
        <p:txBody>
          <a:bodyPr/>
          <a:lstStyle/>
          <a:p>
            <a:r>
              <a:rPr lang="el-GR" smtClean="0"/>
              <a:t>3ο ΓΥΜΝΑΣΙΟ ΤΡΙΚΑΛΩΝ</a:t>
            </a:r>
            <a:endParaRPr lang="el-GR"/>
          </a:p>
        </p:txBody>
      </p:sp>
      <p:sp>
        <p:nvSpPr>
          <p:cNvPr id="9" name="8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4E2DDC0-A5FB-497A-9707-CD8F20168690}" type="datetime1">
              <a:rPr lang="el-GR" smtClean="0"/>
              <a:t>27/02/2014</a:t>
            </a:fld>
            <a:endParaRPr lang="el-GR"/>
          </a:p>
        </p:txBody>
      </p:sp>
      <p:sp>
        <p:nvSpPr>
          <p:cNvPr id="4" name="3 - Θέση υποσέλιδου"/>
          <p:cNvSpPr>
            <a:spLocks noGrp="1"/>
          </p:cNvSpPr>
          <p:nvPr>
            <p:ph type="ftr" sz="quarter" idx="11"/>
          </p:nvPr>
        </p:nvSpPr>
        <p:spPr/>
        <p:txBody>
          <a:bodyPr/>
          <a:lstStyle/>
          <a:p>
            <a:r>
              <a:rPr lang="el-GR" smtClean="0"/>
              <a:t>3ο ΓΥΜΝΑΣΙΟ ΤΡΙΚΑΛΩΝ</a:t>
            </a:r>
            <a:endParaRPr lang="el-GR"/>
          </a:p>
        </p:txBody>
      </p:sp>
      <p:sp>
        <p:nvSpPr>
          <p:cNvPr id="5" name="4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48467C9-F65A-4C58-805E-15D7CC7489EE}" type="datetime1">
              <a:rPr lang="el-GR" smtClean="0"/>
              <a:t>27/02/2014</a:t>
            </a:fld>
            <a:endParaRPr lang="el-GR"/>
          </a:p>
        </p:txBody>
      </p:sp>
      <p:sp>
        <p:nvSpPr>
          <p:cNvPr id="3" name="2 - Θέση υποσέλιδου"/>
          <p:cNvSpPr>
            <a:spLocks noGrp="1"/>
          </p:cNvSpPr>
          <p:nvPr>
            <p:ph type="ftr" sz="quarter" idx="11"/>
          </p:nvPr>
        </p:nvSpPr>
        <p:spPr/>
        <p:txBody>
          <a:bodyPr/>
          <a:lstStyle/>
          <a:p>
            <a:r>
              <a:rPr lang="el-GR" smtClean="0"/>
              <a:t>3ο ΓΥΜΝΑΣΙΟ ΤΡΙΚΑΛΩΝ</a:t>
            </a:r>
            <a:endParaRPr lang="el-GR"/>
          </a:p>
        </p:txBody>
      </p:sp>
      <p:sp>
        <p:nvSpPr>
          <p:cNvPr id="4" name="3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68FE893-B737-4906-890B-4B03EF8BBC9E}" type="datetime1">
              <a:rPr lang="el-GR" smtClean="0"/>
              <a:t>27/02/2014</a:t>
            </a:fld>
            <a:endParaRPr lang="el-GR"/>
          </a:p>
        </p:txBody>
      </p:sp>
      <p:sp>
        <p:nvSpPr>
          <p:cNvPr id="6" name="5 - Θέση υποσέλιδου"/>
          <p:cNvSpPr>
            <a:spLocks noGrp="1"/>
          </p:cNvSpPr>
          <p:nvPr>
            <p:ph type="ftr" sz="quarter" idx="11"/>
          </p:nvPr>
        </p:nvSpPr>
        <p:spPr/>
        <p:txBody>
          <a:bodyPr/>
          <a:lstStyle/>
          <a:p>
            <a:r>
              <a:rPr lang="el-GR" smtClean="0"/>
              <a:t>3ο ΓΥΜΝΑΣΙΟ ΤΡΙΚΑΛΩΝ</a:t>
            </a:r>
            <a:endParaRPr lang="el-GR"/>
          </a:p>
        </p:txBody>
      </p:sp>
      <p:sp>
        <p:nvSpPr>
          <p:cNvPr id="7" name="6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A0BA644-4DBC-4970-9AEB-3951C6A2CDF9}" type="datetime1">
              <a:rPr lang="el-GR" smtClean="0"/>
              <a:t>27/02/2014</a:t>
            </a:fld>
            <a:endParaRPr lang="el-GR"/>
          </a:p>
        </p:txBody>
      </p:sp>
      <p:sp>
        <p:nvSpPr>
          <p:cNvPr id="6" name="5 - Θέση υποσέλιδου"/>
          <p:cNvSpPr>
            <a:spLocks noGrp="1"/>
          </p:cNvSpPr>
          <p:nvPr>
            <p:ph type="ftr" sz="quarter" idx="11"/>
          </p:nvPr>
        </p:nvSpPr>
        <p:spPr/>
        <p:txBody>
          <a:bodyPr/>
          <a:lstStyle/>
          <a:p>
            <a:r>
              <a:rPr lang="el-GR" smtClean="0"/>
              <a:t>3ο ΓΥΜΝΑΣΙΟ ΤΡΙΚΑΛΩΝ</a:t>
            </a:r>
            <a:endParaRPr lang="el-GR"/>
          </a:p>
        </p:txBody>
      </p:sp>
      <p:sp>
        <p:nvSpPr>
          <p:cNvPr id="7" name="6 - Θέση αριθμού διαφάνειας"/>
          <p:cNvSpPr>
            <a:spLocks noGrp="1"/>
          </p:cNvSpPr>
          <p:nvPr>
            <p:ph type="sldNum" sz="quarter" idx="12"/>
          </p:nvPr>
        </p:nvSpPr>
        <p:spPr/>
        <p:txBody>
          <a:bodyPr/>
          <a:lstStyle/>
          <a:p>
            <a:fld id="{729D13C1-5A15-4D69-B930-C1A1C18166C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C5352A-756D-4120-A7BF-2BFABD2A88EE}" type="datetime1">
              <a:rPr lang="el-GR" smtClean="0"/>
              <a:t>27/02/2014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3ο ΓΥΜΝΑΣΙΟ ΤΡΙΚΑΛΩΝ</a:t>
            </a: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D13C1-5A15-4D69-B930-C1A1C18166C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el.wikipedia.org/wiki/%CE%94%CF%85%CF%84%CE%B9%CE%BA%CE%AE_%CE%9C%CE%B1%CE%BA%CE%B5%CE%B4%CE%BF%CE%BD%CE%AF%CE%B1" TargetMode="External"/><Relationship Id="rId13" Type="http://schemas.openxmlformats.org/officeDocument/2006/relationships/hyperlink" Target="http://el.wikipedia.org/wiki/%CE%93%CF%81%CE%B5%CE%B2%CE%B5%CE%BD%CE%AC" TargetMode="External"/><Relationship Id="rId3" Type="http://schemas.openxmlformats.org/officeDocument/2006/relationships/slideLayout" Target="../slideLayouts/slideLayout4.xml"/><Relationship Id="rId7" Type="http://schemas.openxmlformats.org/officeDocument/2006/relationships/image" Target="../media/image4.png"/><Relationship Id="rId12" Type="http://schemas.openxmlformats.org/officeDocument/2006/relationships/hyperlink" Target="http://el.wikipedia.org/wiki/2007" TargetMode="External"/><Relationship Id="rId2" Type="http://schemas.openxmlformats.org/officeDocument/2006/relationships/audio" Target="../media/audio2.wav"/><Relationship Id="rId1" Type="http://schemas.openxmlformats.org/officeDocument/2006/relationships/tags" Target="../tags/tag1.xml"/><Relationship Id="rId6" Type="http://schemas.openxmlformats.org/officeDocument/2006/relationships/image" Target="../media/image3.jpeg"/><Relationship Id="rId11" Type="http://schemas.openxmlformats.org/officeDocument/2006/relationships/hyperlink" Target="http://el.wikipedia.org/wiki/%CE%92%CF%85%CE%B6%CE%B1%CE%BD%CF%84%CE%B9%CE%BD%CE%AE_%CE%91%CF%85%CF%84%CE%BF%CE%BA%CF%81%CE%B1%CF%84%CE%BF%CF%81%CE%AF%CE%B1" TargetMode="External"/><Relationship Id="rId5" Type="http://schemas.openxmlformats.org/officeDocument/2006/relationships/audio" Target="../media/audio3.wav"/><Relationship Id="rId15" Type="http://schemas.openxmlformats.org/officeDocument/2006/relationships/image" Target="../media/image5.png"/><Relationship Id="rId10" Type="http://schemas.openxmlformats.org/officeDocument/2006/relationships/hyperlink" Target="http://el.wikipedia.org/wiki/%CE%94%CE%AE%CE%BC%CE%BF%CF%82_%CE%93%CF%81%CE%B5%CE%B2%CE%B5%CE%BD%CF%8E%CE%BD" TargetMode="External"/><Relationship Id="rId4" Type="http://schemas.openxmlformats.org/officeDocument/2006/relationships/notesSlide" Target="../notesSlides/notesSlide1.xml"/><Relationship Id="rId9" Type="http://schemas.openxmlformats.org/officeDocument/2006/relationships/hyperlink" Target="http://el.wikipedia.org/wiki/%CE%9D%CE%BF%CE%BC%CF%8C%CF%82_%CE%93%CF%81%CE%B5%CE%B2%CE%B5%CE%BD%CF%8E%CE%BD" TargetMode="External"/><Relationship Id="rId14" Type="http://schemas.openxmlformats.org/officeDocument/2006/relationships/hyperlink" Target="http://el.wikipedia.org/wiki/%CE%9C%CE%B1%CE%BD%CE%B9%CF%84%CE%AC%CF%81%CE%B9"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ki/%CE%A3%CE%BC%CF%8C%CE%BB%CE%B9%CE%BA%CE%B1%CF%82" TargetMode="External"/><Relationship Id="rId3" Type="http://schemas.openxmlformats.org/officeDocument/2006/relationships/image" Target="../media/image6.jpeg"/><Relationship Id="rId7" Type="http://schemas.openxmlformats.org/officeDocument/2006/relationships/hyperlink" Target="http://el.wikipedia.org/wiki/%CE%91%CE%BB%CE%B9%CE%AC%CE%BA%CE%BC%CE%BF%CE%BD%CE%B1%CF%82" TargetMode="External"/><Relationship Id="rId2" Type="http://schemas.openxmlformats.org/officeDocument/2006/relationships/audio" Target="../media/audio4.wav"/><Relationship Id="rId1" Type="http://schemas.openxmlformats.org/officeDocument/2006/relationships/slideLayout" Target="../slideLayouts/slideLayout4.xml"/><Relationship Id="rId6" Type="http://schemas.openxmlformats.org/officeDocument/2006/relationships/hyperlink" Target="http://el.wikipedia.org/wiki/%CE%9D%CE%BF%CE%BC%CF%8C%CF%82_%CE%93%CF%81%CE%B5%CE%B2%CE%B5%CE%BD%CF%8E%CE%BD" TargetMode="External"/><Relationship Id="rId5" Type="http://schemas.openxmlformats.org/officeDocument/2006/relationships/hyperlink" Target="http://el.wikipedia.org/wiki/%CE%9C%CE%B1%CE%BA%CE%B5%CE%B4%CE%BF%CE%BD%CE%AF%CE%B1_(%CE%B4%CE%B9%CE%B1%CE%BC%CE%AD%CF%81%CE%B9%CF%83%CE%BC%CE%B1)" TargetMode="External"/><Relationship Id="rId10" Type="http://schemas.openxmlformats.org/officeDocument/2006/relationships/hyperlink" Target="http://el.wikipedia.org/w/index.php?title=%CE%91%CE%B3%CE%AC%CF%80%CE%B7_%CE%93%CF%81%CE%B5%CE%B2%CE%B5%CE%BD%CF%8E%CE%BD&amp;action=edit&amp;redlink=1" TargetMode="External"/><Relationship Id="rId4" Type="http://schemas.openxmlformats.org/officeDocument/2006/relationships/image" Target="../media/image7.png"/><Relationship Id="rId9" Type="http://schemas.openxmlformats.org/officeDocument/2006/relationships/hyperlink" Target="http://el.wikipedia.org/wiki/%CE%93%CF%81%CE%B5%CE%B2%CE%B5%CE%BD%CE%AC" TargetMode="External"/></Relationships>
</file>

<file path=ppt/slides/_rels/slide4.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slideLayout" Target="../slideLayouts/slideLayout4.xml"/><Relationship Id="rId1" Type="http://schemas.openxmlformats.org/officeDocument/2006/relationships/audio" Target="../media/audio5.wav"/><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7.wav"/><Relationship Id="rId1" Type="http://schemas.openxmlformats.org/officeDocument/2006/relationships/slideLayout" Target="../slideLayouts/slideLayout4.xml"/><Relationship Id="rId5" Type="http://schemas.openxmlformats.org/officeDocument/2006/relationships/hyperlink" Target="http://petrinagefiria.com/content/%CE%B3%CE%B5%CF%86%CF%8D%CF%81%CE%B9-%CF%84%CE%BF%CF%85-%CE%B1%CE%B6%CE%B9%CE%B6-%CE%B1%CE%B3%CE%AC" TargetMode="Externa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8.wav"/><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2.png"/><Relationship Id="rId2" Type="http://schemas.openxmlformats.org/officeDocument/2006/relationships/audio" Target="../media/audio9.wav"/><Relationship Id="rId1" Type="http://schemas.openxmlformats.org/officeDocument/2006/relationships/slideLayout" Target="../slideLayouts/slideLayout4.xml"/><Relationship Id="rId6" Type="http://schemas.openxmlformats.org/officeDocument/2006/relationships/hyperlink" Target="http://www.grevena.gr/perivallon/index.php?option=com_content&amp;task=view&amp;id=127&amp;Itemid=175" TargetMode="External"/><Relationship Id="rId5" Type="http://schemas.openxmlformats.org/officeDocument/2006/relationships/hyperlink" Target="http://www.grevena.gr/perivallon/index.php?option=com_content&amp;task=view&amp;id=122&amp;Itemid=175" TargetMode="External"/><Relationship Id="rId4" Type="http://schemas.openxmlformats.org/officeDocument/2006/relationships/hyperlink" Target="http://www.grevena.gr/perivallon/index.php?option=com_content&amp;task=view&amp;id=121&amp;Itemid=175"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l.wikipedia.org/wiki/%CE%A4%CE%B1%CE%B3%CE%BC%CE%B1%CF%84%CE%AC%CF%81%CF%87%CE%B7%CF%82" TargetMode="External"/><Relationship Id="rId13" Type="http://schemas.openxmlformats.org/officeDocument/2006/relationships/hyperlink" Target="http://el.wikipedia.org/wiki/%CE%93%CE%B5%CF%89%CF%81%CE%B3%CE%AF%CE%B1" TargetMode="External"/><Relationship Id="rId3" Type="http://schemas.openxmlformats.org/officeDocument/2006/relationships/image" Target="../media/image15.jpeg"/><Relationship Id="rId7" Type="http://schemas.openxmlformats.org/officeDocument/2006/relationships/hyperlink" Target="http://el.wikipedia.org/wiki/%CE%95%CE%BB%CE%BB%CE%B7%CE%BD%CE%B9%CE%BA%CE%AE_%CE%95%CF%80%CE%B1%CE%BD%CE%AC%CF%83%CF%84%CE%B1%CF%83%CE%B7_%CF%84%CE%BF%CF%85_1821" TargetMode="External"/><Relationship Id="rId12" Type="http://schemas.openxmlformats.org/officeDocument/2006/relationships/hyperlink" Target="http://el.wikipedia.org/wiki/%CE%9A%CF%84%CE%B7%CE%BD%CE%BF%CF%84%CF%81%CE%BF%CF%86%CE%AF%CE%B1" TargetMode="External"/><Relationship Id="rId2" Type="http://schemas.openxmlformats.org/officeDocument/2006/relationships/audio" Target="../media/audio10.wav"/><Relationship Id="rId1" Type="http://schemas.openxmlformats.org/officeDocument/2006/relationships/slideLayout" Target="../slideLayouts/slideLayout4.xml"/><Relationship Id="rId6" Type="http://schemas.openxmlformats.org/officeDocument/2006/relationships/hyperlink" Target="http://el.wikipedia.org/wiki/%CE%A0%CE%BB%CE%B7%CE%B8%CF%85%CF%83%CE%BC%CF%8C%CF%82" TargetMode="External"/><Relationship Id="rId11" Type="http://schemas.openxmlformats.org/officeDocument/2006/relationships/hyperlink" Target="http://el.wikipedia.org/wiki/%CE%91%CE%B4%CE%B1%CE%BC%CE%AC%CE%BD%CF%84%CE%B9%CE%BF%CF%82_%CE%9C%CE%AC%CE%BD%CE%BF%CF%82" TargetMode="External"/><Relationship Id="rId5" Type="http://schemas.openxmlformats.org/officeDocument/2006/relationships/hyperlink" Target="http://el.wikipedia.org/wiki/%CE%9D%CE%BF%CE%BC%CF%8C%CF%82_%CE%93%CF%81%CE%B5%CE%B2%CE%B5%CE%BD%CF%8E%CE%BD" TargetMode="External"/><Relationship Id="rId15" Type="http://schemas.openxmlformats.org/officeDocument/2006/relationships/hyperlink" Target="http://el.wikipedia.org/wiki/%CE%A4%CF%83%CE%AF%CF%80%CE%BF%CF%85%CF%81%CE%BF" TargetMode="External"/><Relationship Id="rId10" Type="http://schemas.openxmlformats.org/officeDocument/2006/relationships/hyperlink" Target="http://el.wikipedia.org/wiki/%CE%A3%CF%80%CE%AE%CE%BB%CE%B1%CE%B9%CE%BF_%CE%93%CF%81%CE%B5%CE%B2%CE%B5%CE%BD%CF%8E%CE%BD" TargetMode="External"/><Relationship Id="rId4" Type="http://schemas.openxmlformats.org/officeDocument/2006/relationships/image" Target="../media/image16.png"/><Relationship Id="rId9" Type="http://schemas.openxmlformats.org/officeDocument/2006/relationships/hyperlink" Target="http://el.wikipedia.org/wiki/%CE%99%CF%89%CE%AC%CE%BD%CE%BD%CE%B7%CF%82_%CE%9A%CE%B1%CF%80%CE%BF%CE%B4%CE%AF%CF%83%CF%84%CF%81%CE%B9%CE%B1%CF%82" TargetMode="External"/><Relationship Id="rId14" Type="http://schemas.openxmlformats.org/officeDocument/2006/relationships/hyperlink" Target="http://el.wikipedia.org/wiki/%CE%A6%CE%AD%CF%84%CE%B1"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1.wav"/><Relationship Id="rId1" Type="http://schemas.openxmlformats.org/officeDocument/2006/relationships/slideLayout" Target="../slideLayouts/slideLayout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643050"/>
          </a:xfrm>
          <a:blipFill>
            <a:blip r:embed="rId3"/>
            <a:tile tx="0" ty="0" sx="100000" sy="100000" flip="none" algn="tl"/>
          </a:blipFill>
        </p:spPr>
        <p:txBody>
          <a:bodyPr>
            <a:normAutofit/>
          </a:bodyPr>
          <a:lstStyle/>
          <a:p>
            <a:r>
              <a:rPr lang="el-GR" dirty="0" smtClean="0"/>
              <a:t>Παρουσίαση των γεφυριών του Νομού Γρεβενών</a:t>
            </a:r>
            <a:endParaRPr lang="el-GR" dirty="0"/>
          </a:p>
        </p:txBody>
      </p:sp>
      <p:sp>
        <p:nvSpPr>
          <p:cNvPr id="3" name="2 - Θέση περιεχομένου"/>
          <p:cNvSpPr>
            <a:spLocks noGrp="1"/>
          </p:cNvSpPr>
          <p:nvPr>
            <p:ph idx="1"/>
          </p:nvPr>
        </p:nvSpPr>
        <p:spPr>
          <a:xfrm>
            <a:off x="0" y="1643050"/>
            <a:ext cx="9144000" cy="5214950"/>
          </a:xfrm>
          <a:blipFill>
            <a:blip r:embed="rId3"/>
            <a:tile tx="0" ty="0" sx="100000" sy="100000" flip="none" algn="tl"/>
          </a:blipFill>
        </p:spPr>
        <p:txBody>
          <a:bodyPr/>
          <a:lstStyle/>
          <a:p>
            <a:r>
              <a:rPr lang="el-GR" sz="2800" dirty="0" smtClean="0"/>
              <a:t>Περιεχόμενα:</a:t>
            </a:r>
          </a:p>
          <a:p>
            <a:r>
              <a:rPr lang="el-GR" sz="2800" dirty="0" smtClean="0"/>
              <a:t>Διαφάνεια 1 : Περιεχόμενα της παρουσίασης</a:t>
            </a:r>
          </a:p>
          <a:p>
            <a:r>
              <a:rPr lang="el-GR" sz="2800" dirty="0" smtClean="0"/>
              <a:t>Διαφάνεια 2: Η πόλη των Γρεβενών</a:t>
            </a:r>
          </a:p>
          <a:p>
            <a:r>
              <a:rPr lang="el-GR" sz="2800" dirty="0" smtClean="0"/>
              <a:t>Διαφάνεια 3: Βενέτικος Ποταμός</a:t>
            </a:r>
          </a:p>
          <a:p>
            <a:r>
              <a:rPr lang="el-GR" sz="2800" dirty="0" smtClean="0"/>
              <a:t>Διαφάνεια 4: Γεφύρια Γρεβενών</a:t>
            </a:r>
          </a:p>
          <a:p>
            <a:r>
              <a:rPr lang="el-GR" sz="2800" dirty="0" smtClean="0"/>
              <a:t>Διαφάνεια 5: Γέφυρα του </a:t>
            </a:r>
            <a:r>
              <a:rPr lang="el-GR" sz="2800" dirty="0" err="1" smtClean="0"/>
              <a:t>Αζίζ</a:t>
            </a:r>
            <a:r>
              <a:rPr lang="el-GR" sz="2800" dirty="0" smtClean="0"/>
              <a:t> </a:t>
            </a:r>
            <a:r>
              <a:rPr lang="el-GR" sz="2800" dirty="0" smtClean="0"/>
              <a:t>Αγά</a:t>
            </a:r>
          </a:p>
          <a:p>
            <a:r>
              <a:rPr lang="el-GR" sz="2800" dirty="0" smtClean="0"/>
              <a:t>Διαφάνεια 6: Γέφυρα του </a:t>
            </a:r>
            <a:r>
              <a:rPr lang="el-GR" sz="2800" dirty="0" err="1" smtClean="0"/>
              <a:t>Ζιάκα</a:t>
            </a:r>
            <a:endParaRPr lang="el-GR" sz="2800" dirty="0" smtClean="0"/>
          </a:p>
          <a:p>
            <a:r>
              <a:rPr lang="el-GR" sz="2800" dirty="0" smtClean="0"/>
              <a:t>Διαφάνεια 7: Άλλα γεφύρια</a:t>
            </a:r>
          </a:p>
          <a:p>
            <a:r>
              <a:rPr lang="el-GR" sz="2800" dirty="0" smtClean="0"/>
              <a:t>Διαφάνεια 8:  Σπήλαιο</a:t>
            </a:r>
          </a:p>
          <a:p>
            <a:r>
              <a:rPr lang="el-GR" sz="2800" dirty="0" smtClean="0"/>
              <a:t>Διαφάνεια 9: Λήξη </a:t>
            </a:r>
            <a:r>
              <a:rPr lang="el-GR" sz="2800" dirty="0" err="1" smtClean="0"/>
              <a:t>παρυσίασης</a:t>
            </a:r>
            <a:endParaRPr lang="el-GR" sz="2800" dirty="0" smtClean="0"/>
          </a:p>
          <a:p>
            <a:endParaRPr lang="el-GR" sz="2800" dirty="0" smtClean="0"/>
          </a:p>
          <a:p>
            <a:endParaRPr lang="el-GR" dirty="0"/>
          </a:p>
        </p:txBody>
      </p:sp>
      <p:pic>
        <p:nvPicPr>
          <p:cNvPr id="5" name="4 - Εικόνα"/>
          <p:cNvPicPr/>
          <p:nvPr/>
        </p:nvPicPr>
        <p:blipFill>
          <a:blip r:embed="rId4"/>
          <a:srcRect/>
          <a:stretch>
            <a:fillRect/>
          </a:stretch>
        </p:blipFill>
        <p:spPr bwMode="auto">
          <a:xfrm>
            <a:off x="6215074" y="3571876"/>
            <a:ext cx="1909766" cy="1285884"/>
          </a:xfrm>
          <a:prstGeom prst="rect">
            <a:avLst/>
          </a:prstGeom>
          <a:noFill/>
          <a:ln w="9525">
            <a:noFill/>
            <a:miter lim="800000"/>
            <a:headEnd/>
            <a:tailEnd/>
          </a:ln>
        </p:spPr>
      </p:pic>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1</a:t>
            </a:fld>
            <a:endParaRPr lang="el-GR"/>
          </a:p>
        </p:txBody>
      </p:sp>
      <p:sp>
        <p:nvSpPr>
          <p:cNvPr id="7" name="6 - Θέση υποσέλιδου"/>
          <p:cNvSpPr>
            <a:spLocks noGrp="1"/>
          </p:cNvSpPr>
          <p:nvPr>
            <p:ph type="ftr" sz="quarter" idx="11"/>
          </p:nvPr>
        </p:nvSpPr>
        <p:spPr/>
        <p:txBody>
          <a:bodyPr/>
          <a:lstStyle/>
          <a:p>
            <a:r>
              <a:rPr lang="el-GR" smtClean="0"/>
              <a:t>3ο ΓΥΜΝΑΣΙΟ ΤΡΙΚΑΛΩΝ</a:t>
            </a:r>
            <a:endParaRPr lang="el-GR"/>
          </a:p>
        </p:txBody>
      </p:sp>
    </p:spTree>
  </p:cSld>
  <p:clrMapOvr>
    <a:masterClrMapping/>
  </p:clrMapOvr>
  <p:transition>
    <p:strips dir="ld"/>
    <p:sndAc>
      <p:stSnd>
        <p:snd r:embed="rId2" name="cashreg.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additive="base">
                                        <p:cTn id="6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 calcmode="lin" valueType="num">
                                      <p:cBhvr additive="base">
                                        <p:cTn id="6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3">
                                            <p:txEl>
                                              <p:pRg st="9" end="9"/>
                                            </p:txEl>
                                          </p:spTgt>
                                        </p:tgtEl>
                                        <p:attrNameLst>
                                          <p:attrName>style.visibility</p:attrName>
                                        </p:attrNameLst>
                                      </p:cBhvr>
                                      <p:to>
                                        <p:strVal val="visible"/>
                                      </p:to>
                                    </p:set>
                                    <p:anim calcmode="lin" valueType="num">
                                      <p:cBhvr additive="base">
                                        <p:cTn id="7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357166"/>
            <a:ext cx="8229600" cy="1143000"/>
          </a:xfrm>
        </p:spPr>
        <p:txBody>
          <a:bodyPr/>
          <a:lstStyle/>
          <a:p>
            <a:r>
              <a:rPr lang="el-GR" dirty="0"/>
              <a:t>Γ</a:t>
            </a:r>
            <a:r>
              <a:rPr lang="el-GR" dirty="0" smtClean="0"/>
              <a:t>ρεβενά</a:t>
            </a:r>
            <a:endParaRPr lang="el-GR" dirty="0"/>
          </a:p>
        </p:txBody>
      </p:sp>
      <p:pic>
        <p:nvPicPr>
          <p:cNvPr id="5" name="4 - Θέση περιεχομένου" descr="untitled45.png"/>
          <p:cNvPicPr>
            <a:picLocks noGrp="1" noChangeAspect="1"/>
          </p:cNvPicPr>
          <p:nvPr>
            <p:ph sz="half" idx="1"/>
          </p:nvPr>
        </p:nvPicPr>
        <p:blipFill>
          <a:blip r:embed="rId7"/>
          <a:stretch>
            <a:fillRect/>
          </a:stretch>
        </p:blipFill>
        <p:spPr>
          <a:xfrm>
            <a:off x="214282" y="1571612"/>
            <a:ext cx="3714776" cy="400052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softEdge rad="635000"/>
          </a:effectLst>
          <a:scene3d>
            <a:camera prst="orthographicFront"/>
            <a:lightRig rig="threePt" dir="t">
              <a:rot lat="0" lon="0" rev="2700000"/>
            </a:lightRig>
          </a:scene3d>
          <a:sp3d>
            <a:bevelT h="38100"/>
            <a:contourClr>
              <a:srgbClr val="C0C0C0"/>
            </a:contourClr>
          </a:sp3d>
        </p:spPr>
      </p:pic>
      <p:sp>
        <p:nvSpPr>
          <p:cNvPr id="4" name="3 - Θέση περιεχομένου"/>
          <p:cNvSpPr>
            <a:spLocks noGrp="1"/>
          </p:cNvSpPr>
          <p:nvPr>
            <p:ph sz="half" idx="2"/>
          </p:nvPr>
        </p:nvSpPr>
        <p:spPr>
          <a:xfrm>
            <a:off x="4786314" y="1500174"/>
            <a:ext cx="4038600" cy="4525963"/>
          </a:xfrm>
        </p:spPr>
        <p:txBody>
          <a:bodyPr>
            <a:noAutofit/>
          </a:bodyPr>
          <a:lstStyle/>
          <a:p>
            <a:r>
              <a:rPr lang="el-GR" sz="1200" dirty="0" smtClean="0"/>
              <a:t>Τα </a:t>
            </a:r>
            <a:r>
              <a:rPr lang="el-GR" sz="1200" b="1" dirty="0" smtClean="0"/>
              <a:t>Γρεβενά</a:t>
            </a:r>
            <a:r>
              <a:rPr lang="el-GR" sz="1200" dirty="0" smtClean="0"/>
              <a:t> είναι πόλη της </a:t>
            </a:r>
            <a:r>
              <a:rPr lang="el-GR" sz="1200" dirty="0" smtClean="0">
                <a:hlinkClick r:id="rId8" tooltip="Δυτική Μακεδονία"/>
              </a:rPr>
              <a:t>Δυτικής Μακεδονίας</a:t>
            </a:r>
            <a:r>
              <a:rPr lang="el-GR" sz="1200" dirty="0" smtClean="0"/>
              <a:t>, πρωτεύουσα του ομώνυμου νομού </a:t>
            </a:r>
            <a:r>
              <a:rPr lang="el-GR" sz="1200" dirty="0" smtClean="0">
                <a:hlinkClick r:id="rId9" tooltip="Νομός Γρεβενών"/>
              </a:rPr>
              <a:t>Γρεβενών</a:t>
            </a:r>
            <a:r>
              <a:rPr lang="el-GR" sz="1200" dirty="0" smtClean="0"/>
              <a:t>. Έχει 10.939 κατοίκους (απογραφή 2001) και είναι έδρα του ομώνυμου </a:t>
            </a:r>
            <a:r>
              <a:rPr lang="el-GR" sz="1200" dirty="0" smtClean="0">
                <a:hlinkClick r:id="rId10" tooltip="Δήμος Γρεβενών"/>
              </a:rPr>
              <a:t>δήμου</a:t>
            </a:r>
            <a:r>
              <a:rPr lang="el-GR" sz="1200" dirty="0" smtClean="0"/>
              <a:t>. Η οικονομία της πόλης βασίζεται στις υπηρεσίες και το εμπόριο. Η πόλη εμφανίζεται από την εποχή του </a:t>
            </a:r>
            <a:r>
              <a:rPr lang="el-GR" sz="1200" dirty="0" smtClean="0">
                <a:hlinkClick r:id="rId11" tooltip="Βυζαντινή Αυτοκρατορία"/>
              </a:rPr>
              <a:t>Βυζαντίου</a:t>
            </a:r>
            <a:r>
              <a:rPr lang="el-GR" sz="1200" dirty="0" smtClean="0"/>
              <a:t>. Διάφορες πολιτιστικές εκδηλώσεις γίνονται το καλοκαίρι, ενώ λαμβάνουν χώρα και διάφορα τοπικά έθιμα όπως αυτό της "Γκαμήλας" την Κυριακή της Αποκριάς.</a:t>
            </a:r>
          </a:p>
          <a:p>
            <a:r>
              <a:rPr lang="el-GR" sz="1200" dirty="0" smtClean="0"/>
              <a:t>Το Νοέμβριο του </a:t>
            </a:r>
            <a:r>
              <a:rPr lang="el-GR" sz="1200" dirty="0" smtClean="0">
                <a:hlinkClick r:id="rId12" tooltip="2007"/>
              </a:rPr>
              <a:t>2007</a:t>
            </a:r>
            <a:r>
              <a:rPr lang="el-GR" sz="1200" dirty="0" smtClean="0"/>
              <a:t> ανακηρύχθηκαν επίσημα </a:t>
            </a:r>
            <a:r>
              <a:rPr lang="el-GR" sz="1200" baseline="30000" dirty="0" smtClean="0">
                <a:hlinkClick r:id="rId13"/>
              </a:rPr>
              <a:t>[1]</a:t>
            </a:r>
            <a:r>
              <a:rPr lang="el-GR" sz="1200" dirty="0" smtClean="0"/>
              <a:t> "Πόλη των </a:t>
            </a:r>
            <a:r>
              <a:rPr lang="el-GR" sz="1200" dirty="0" smtClean="0">
                <a:hlinkClick r:id="rId14" tooltip="Μανιτάρι"/>
              </a:rPr>
              <a:t>Μανιταριών</a:t>
            </a:r>
            <a:r>
              <a:rPr lang="el-GR" sz="1200" dirty="0" smtClean="0"/>
              <a:t>".</a:t>
            </a:r>
          </a:p>
          <a:p>
            <a:r>
              <a:rPr lang="el-GR" sz="1200" dirty="0" smtClean="0"/>
              <a:t>Την τελευταία δεκαετία τα Γρεβενά ακολουθούν αναπτυξιακή πορεία, έχουν αποκτήσει μεγάλα έργα υποδομής δίνοντας έμφαση στον ορεινό όγκο του νομού με τα πυκνά δάση και τα αλπικά τοπία, έχουν αναπτύξει ποικίλες πολιτιστικές δράσεις και έχουν κατορθώσει να αποτελούν έναν από τους σημαντικότερους ορεινούς πόλους έλξης τουριστών κυρίως κατά τη διάρκεια του χειμώνα.</a:t>
            </a:r>
          </a:p>
          <a:p>
            <a:r>
              <a:rPr lang="el-GR" sz="1200" dirty="0" smtClean="0"/>
              <a:t>Η πόλη των Γρεβενών απέχει 484 χιλιόμετρα από την Αθήνα, 170 χιλιόμετρα από τη Θεσσαλονίκη και 100 χιλιόμετρα από τα Ιωάννινα.</a:t>
            </a:r>
          </a:p>
          <a:p>
            <a:r>
              <a:rPr lang="el-GR" sz="1200" dirty="0" smtClean="0"/>
              <a:t>Η πρόσβαση από όλη τη Βόρεια Ελλάδα είναι πολύ εύκολη μέσω της Εγνατίας Οδού, ενώ για τις περιοχές νότια της Θεσσαλίας η πρόσβαση γίνεται μέσω Τρικάλων ή Λάρισας.</a:t>
            </a:r>
          </a:p>
          <a:p>
            <a:endParaRPr lang="el-GR" sz="1200" dirty="0"/>
          </a:p>
        </p:txBody>
      </p:sp>
      <p:pic>
        <p:nvPicPr>
          <p:cNvPr id="6" name="~PP484.WAV">
            <a:hlinkClick r:id="" action="ppaction://media"/>
          </p:cNvPr>
          <p:cNvPicPr>
            <a:picLocks noRot="1" noChangeAspect="1"/>
          </p:cNvPicPr>
          <p:nvPr>
            <a:wavAudioFile r:embed="rId2" name="~PP484.WAV"/>
          </p:nvPr>
        </p:nvPicPr>
        <p:blipFill>
          <a:blip r:embed="rId15"/>
          <a:stretch>
            <a:fillRect/>
          </a:stretch>
        </p:blipFill>
        <p:spPr>
          <a:xfrm>
            <a:off x="8547100" y="6261100"/>
            <a:ext cx="304800" cy="304800"/>
          </a:xfrm>
          <a:prstGeom prst="rect">
            <a:avLst/>
          </a:prstGeom>
        </p:spPr>
      </p:pic>
      <p:sp>
        <p:nvSpPr>
          <p:cNvPr id="7" name="6 - Θέση αριθμού διαφάνειας"/>
          <p:cNvSpPr>
            <a:spLocks noGrp="1"/>
          </p:cNvSpPr>
          <p:nvPr>
            <p:ph type="sldNum" sz="quarter" idx="12"/>
          </p:nvPr>
        </p:nvSpPr>
        <p:spPr/>
        <p:txBody>
          <a:bodyPr/>
          <a:lstStyle/>
          <a:p>
            <a:fld id="{729D13C1-5A15-4D69-B930-C1A1C18166CD}" type="slidenum">
              <a:rPr lang="el-GR" smtClean="0"/>
              <a:pPr/>
              <a:t>2</a:t>
            </a:fld>
            <a:endParaRPr lang="el-GR"/>
          </a:p>
        </p:txBody>
      </p:sp>
      <p:sp>
        <p:nvSpPr>
          <p:cNvPr id="8" name="7 - Θέση υποσέλιδου"/>
          <p:cNvSpPr>
            <a:spLocks noGrp="1"/>
          </p:cNvSpPr>
          <p:nvPr>
            <p:ph type="ftr" sz="quarter" idx="11"/>
          </p:nvPr>
        </p:nvSpPr>
        <p:spPr/>
        <p:txBody>
          <a:bodyPr/>
          <a:lstStyle/>
          <a:p>
            <a:r>
              <a:rPr lang="el-GR" smtClean="0"/>
              <a:t>3ο ΓΥΜΝΑΣΙΟ ΤΡΙΚΑΛΩΝ</a:t>
            </a:r>
            <a:endParaRPr lang="el-GR"/>
          </a:p>
        </p:txBody>
      </p:sp>
    </p:spTree>
    <p:custDataLst>
      <p:tags r:id="rId1"/>
    </p:custDataLst>
  </p:cSld>
  <p:clrMapOvr>
    <a:masterClrMapping/>
  </p:clrMapOvr>
  <p:transition>
    <p:strips/>
    <p:sndAc>
      <p:stSnd>
        <p:snd r:embed="rId5" name="wind.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20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20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20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43"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Βενέτικος Ποταμός</a:t>
            </a:r>
            <a:endParaRPr lang="el-GR" dirty="0"/>
          </a:p>
        </p:txBody>
      </p:sp>
      <p:pic>
        <p:nvPicPr>
          <p:cNvPr id="5" name="4 - Θέση περιεχομένου" descr="0.png"/>
          <p:cNvPicPr>
            <a:picLocks noGrp="1" noChangeAspect="1"/>
          </p:cNvPicPr>
          <p:nvPr>
            <p:ph sz="half" idx="1"/>
          </p:nvPr>
        </p:nvPicPr>
        <p:blipFill>
          <a:blip r:embed="rId4"/>
          <a:stretch>
            <a:fillRect/>
          </a:stretch>
        </p:blipFill>
        <p:spPr>
          <a:xfrm>
            <a:off x="642910" y="2071678"/>
            <a:ext cx="3571900" cy="3214709"/>
          </a:xfrm>
        </p:spPr>
      </p:pic>
      <p:sp>
        <p:nvSpPr>
          <p:cNvPr id="4" name="3 - Θέση περιεχομένου"/>
          <p:cNvSpPr>
            <a:spLocks noGrp="1"/>
          </p:cNvSpPr>
          <p:nvPr>
            <p:ph sz="half" idx="2"/>
          </p:nvPr>
        </p:nvSpPr>
        <p:spPr/>
        <p:txBody>
          <a:bodyPr>
            <a:noAutofit/>
          </a:bodyPr>
          <a:lstStyle/>
          <a:p>
            <a:r>
              <a:rPr lang="el-GR" sz="1600" dirty="0" smtClean="0"/>
              <a:t>Ο </a:t>
            </a:r>
            <a:r>
              <a:rPr lang="el-GR" sz="1600" b="1" dirty="0" smtClean="0"/>
              <a:t>Βενέτικος</a:t>
            </a:r>
            <a:r>
              <a:rPr lang="el-GR" sz="1600" dirty="0" smtClean="0"/>
              <a:t> (και Βελονιάς) είναι ποταμός της </a:t>
            </a:r>
            <a:r>
              <a:rPr lang="el-GR" sz="1600" dirty="0" smtClean="0">
                <a:hlinkClick r:id="rId5" tooltip="Μακεδονία (διαμέρισμα)"/>
              </a:rPr>
              <a:t>Μακεδονίας</a:t>
            </a:r>
            <a:r>
              <a:rPr lang="el-GR" sz="1600" dirty="0" smtClean="0"/>
              <a:t> του </a:t>
            </a:r>
            <a:r>
              <a:rPr lang="el-GR" sz="1600" dirty="0" smtClean="0">
                <a:hlinkClick r:id="rId6" tooltip="Νομός Γρεβενών"/>
              </a:rPr>
              <a:t>νομού Γρεβενών</a:t>
            </a:r>
            <a:r>
              <a:rPr lang="el-GR" sz="1600" dirty="0" smtClean="0"/>
              <a:t>. Είναι ένας από τους μεγαλύτερους παραπόταμους του </a:t>
            </a:r>
            <a:r>
              <a:rPr lang="el-GR" sz="1600" dirty="0" smtClean="0">
                <a:hlinkClick r:id="rId7" tooltip="Αλιάκμονας"/>
              </a:rPr>
              <a:t>Αλιάκμονα</a:t>
            </a:r>
            <a:r>
              <a:rPr lang="el-GR" sz="1600" dirty="0" smtClean="0"/>
              <a:t>. Πηγάζει από τον </a:t>
            </a:r>
            <a:r>
              <a:rPr lang="el-GR" sz="1600" dirty="0" err="1" smtClean="0">
                <a:hlinkClick r:id="rId8" tooltip="Σμόλικας"/>
              </a:rPr>
              <a:t>Σμόλικα</a:t>
            </a:r>
            <a:r>
              <a:rPr lang="el-GR" sz="1600" dirty="0" smtClean="0"/>
              <a:t> και ρέει ανατολικά. Λίγο νοτιότερα των </a:t>
            </a:r>
            <a:r>
              <a:rPr lang="el-GR" sz="1600" dirty="0" smtClean="0">
                <a:hlinkClick r:id="rId9" tooltip="Γρεβενά"/>
              </a:rPr>
              <a:t>Γρεβενών</a:t>
            </a:r>
            <a:r>
              <a:rPr lang="el-GR" sz="1600" dirty="0" smtClean="0"/>
              <a:t> ρέει μέσα από κατακόρυφους κροκαλοπαγείς βράχους και σχηματίζει τις περίφημες Πύλες του Βενέτικου. Στην συνέχεια ρέει ανατολικότερα και συμβάλλει στον </a:t>
            </a:r>
            <a:r>
              <a:rPr lang="el-GR" sz="1600" dirty="0" smtClean="0">
                <a:hlinkClick r:id="rId7" tooltip="Αλιάκμονας"/>
              </a:rPr>
              <a:t>Αλιάκμονα</a:t>
            </a:r>
            <a:r>
              <a:rPr lang="el-GR" sz="1600" dirty="0" smtClean="0"/>
              <a:t> κοντά στο χωριό </a:t>
            </a:r>
            <a:r>
              <a:rPr lang="el-GR" sz="1600" dirty="0" smtClean="0">
                <a:hlinkClick r:id="rId10" tooltip="Αγάπη Γρεβενών (δεν έχει γραφτεί ακόμα)"/>
              </a:rPr>
              <a:t>Αγάπη</a:t>
            </a:r>
            <a:r>
              <a:rPr lang="el-GR" sz="1600" dirty="0" smtClean="0"/>
              <a:t>. Στο μεγαλύτερο διάστημα του χρόνου τα νερά του έχουν έντονο γαλαζοπράσινο χρώμα, εκτός από τις περιόδους έντονων βροχοπτώσεων οπότε τα νερά του γεμίζουν λάσπη από τους παρακείμενους χείμαρρους. Ο ποταμός προσφέρεται για δραστηριότητες όπως </a:t>
            </a:r>
            <a:r>
              <a:rPr lang="el-GR" sz="1600" dirty="0" err="1" smtClean="0"/>
              <a:t>ράφτινγκ</a:t>
            </a:r>
            <a:r>
              <a:rPr lang="el-GR" sz="1600" dirty="0" smtClean="0"/>
              <a:t> και καγιάκ.</a:t>
            </a:r>
            <a:endParaRPr lang="el-GR" sz="1600" dirty="0"/>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3</a:t>
            </a:fld>
            <a:endParaRPr lang="el-GR"/>
          </a:p>
        </p:txBody>
      </p:sp>
      <p:sp>
        <p:nvSpPr>
          <p:cNvPr id="7" name="6 - Θέση υποσέλιδου"/>
          <p:cNvSpPr>
            <a:spLocks noGrp="1"/>
          </p:cNvSpPr>
          <p:nvPr>
            <p:ph type="ftr" sz="quarter" idx="11"/>
          </p:nvPr>
        </p:nvSpPr>
        <p:spPr/>
        <p:txBody>
          <a:bodyPr/>
          <a:lstStyle/>
          <a:p>
            <a:r>
              <a:rPr lang="el-GR" smtClean="0"/>
              <a:t>3ο ΓΥΜΝΑΣΙΟ ΤΡΙΚΑΛΩΝ</a:t>
            </a:r>
            <a:endParaRPr lang="el-GR"/>
          </a:p>
        </p:txBody>
      </p:sp>
    </p:spTree>
  </p:cSld>
  <p:clrMapOvr>
    <a:masterClrMapping/>
  </p:clrMapOvr>
  <p:transition>
    <p:pull dir="lu"/>
    <p:sndAc>
      <p:stSnd>
        <p:snd r:embed="rId2" name="click.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4"/>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Γεφύρια </a:t>
            </a:r>
            <a:r>
              <a:rPr lang="el-GR" dirty="0"/>
              <a:t>Γ</a:t>
            </a:r>
            <a:r>
              <a:rPr lang="el-GR" dirty="0" smtClean="0"/>
              <a:t>ρεβενών</a:t>
            </a:r>
            <a:endParaRPr lang="el-GR" dirty="0"/>
          </a:p>
        </p:txBody>
      </p:sp>
      <p:pic>
        <p:nvPicPr>
          <p:cNvPr id="5" name="4 - Θέση περιεχομένου" descr="untitled89.png"/>
          <p:cNvPicPr>
            <a:picLocks noGrp="1" noChangeAspect="1"/>
          </p:cNvPicPr>
          <p:nvPr>
            <p:ph sz="half" idx="1"/>
          </p:nvPr>
        </p:nvPicPr>
        <p:blipFill>
          <a:blip r:embed="rId5"/>
          <a:stretch>
            <a:fillRect/>
          </a:stretch>
        </p:blipFill>
        <p:spPr>
          <a:xfrm>
            <a:off x="714348" y="2143116"/>
            <a:ext cx="3896530" cy="3490140"/>
          </a:xfrm>
          <a:prstGeom prst="roundRect">
            <a:avLst>
              <a:gd name="adj" fmla="val 4167"/>
            </a:avLst>
          </a:prstGeom>
          <a:solidFill>
            <a:srgbClr val="FFFFFF"/>
          </a:solidFill>
          <a:ln w="76200" cap="sq">
            <a:solidFill>
              <a:srgbClr val="292929"/>
            </a:solidFill>
            <a:miter lim="800000"/>
          </a:ln>
          <a:effectLst>
            <a:glow rad="101600">
              <a:schemeClr val="accent3">
                <a:satMod val="175000"/>
                <a:alpha val="40000"/>
              </a:schemeClr>
            </a:glow>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3 - Θέση περιεχομένου"/>
          <p:cNvSpPr>
            <a:spLocks noGrp="1"/>
          </p:cNvSpPr>
          <p:nvPr>
            <p:ph sz="half" idx="2"/>
          </p:nvPr>
        </p:nvSpPr>
        <p:spPr/>
        <p:txBody>
          <a:bodyPr>
            <a:noAutofit/>
          </a:bodyPr>
          <a:lstStyle/>
          <a:p>
            <a:pPr hangingPunct="0"/>
            <a:r>
              <a:rPr lang="el-GR" sz="1150" dirty="0"/>
              <a:t>Τα πέτρινα γεφύρια του νομού Γρεβενών, που αποτελούν τα στολίδια της περιοχής, αντιστέκονται στη φθορά του χρόνου, άγνωστο όμως για πόσο ακόμη, καθώς ελάχιστες ήταν οι ενέργειες που έγιναν μέχρι σήμερα για τη διατήρηση και την αξιοποίησή τους. </a:t>
            </a:r>
          </a:p>
          <a:p>
            <a:pPr hangingPunct="0"/>
            <a:r>
              <a:rPr lang="el-GR" sz="1150" dirty="0"/>
              <a:t>Κάθε γεφύρι και ένα μνημείο τέχνης, ένας θρύλος, μια ιστορία και ότι απέμεινε που να θυμίζει μίαν άλλη εποχή, μία εποχή που παρόλο που η περιοχή ήταν σκλαβωμένη από τους Τούρκους, οι κάτοικοί της είχαν διατηρήσει αναλλοίωτο τον Ελληνισμό, τη θρησκεία και την παράδοση.  </a:t>
            </a:r>
          </a:p>
          <a:p>
            <a:pPr hangingPunct="0"/>
            <a:r>
              <a:rPr lang="el-GR" sz="1150" dirty="0"/>
              <a:t>Τα πέτρινα γεφύρια των Γρεβενών αποτελούσαν τον συνδετικό κρίκο των σκλαβωμένων Ελλήνων της Μακεδονίας και της Ηπείρου, την περίοδο της Τουρκοκρατίας και συντέλεσαν στην ανάπτυξη και διάδοση των επαναστατικών ιδεών, καθώς και στην ανταλλαγή των πολιτιστικών στοιχείων των δύο περιοχών.</a:t>
            </a:r>
          </a:p>
          <a:p>
            <a:pPr hangingPunct="0"/>
            <a:r>
              <a:rPr lang="el-GR" sz="1150" dirty="0"/>
              <a:t>Τα καραβάνια  των εμπόρων από την Ήπειρο και τη Μακεδονία διακινούσαν μέσω των δεκαεννέα πέτρινων γεφυριών την πραμάτεια τους και είχαν καταφέρει να αναβαθμίσουν οικονομικά την περιοχή και να κρατήσουν άρρηκτα την εθνική συνείδηση  και στο νομό, αφού «μετέφεραν» τον παλμό της επανάστασης.</a:t>
            </a:r>
          </a:p>
          <a:p>
            <a:pPr hangingPunct="0"/>
            <a:r>
              <a:rPr lang="el-GR" sz="1150" dirty="0"/>
              <a:t>Ίσως δεν ήταν τυχαίο που οι Τούρκοι σε πολλά απ’ αυτά είχαν εγκατεστημένη μόνιμη φρουρά για να ελέγχουν τους περαστικούς, αλλά και να φρουρούν την περιοχή, καθώς τα γεφύρια ήταν σε μεγάλα μονοπάτια και στρατηγικά σημεία του νομού.</a:t>
            </a:r>
          </a:p>
          <a:p>
            <a:endParaRPr lang="el-GR" sz="1190" dirty="0"/>
          </a:p>
        </p:txBody>
      </p:sp>
      <p:pic>
        <p:nvPicPr>
          <p:cNvPr id="6" name="~PP2762.WAV">
            <a:hlinkClick r:id="" action="ppaction://media"/>
          </p:cNvPr>
          <p:cNvPicPr>
            <a:picLocks noRot="1" noChangeAspect="1"/>
          </p:cNvPicPr>
          <p:nvPr>
            <a:wavAudioFile r:embed="rId1" name="~PP2762.WAV"/>
          </p:nvPr>
        </p:nvPicPr>
        <p:blipFill>
          <a:blip r:embed="rId6"/>
          <a:stretch>
            <a:fillRect/>
          </a:stretch>
        </p:blipFill>
        <p:spPr>
          <a:xfrm>
            <a:off x="8547100" y="6261100"/>
            <a:ext cx="304800" cy="304800"/>
          </a:xfrm>
          <a:prstGeom prst="rect">
            <a:avLst/>
          </a:prstGeom>
        </p:spPr>
      </p:pic>
      <p:sp>
        <p:nvSpPr>
          <p:cNvPr id="7" name="6 - Θέση αριθμού διαφάνειας"/>
          <p:cNvSpPr>
            <a:spLocks noGrp="1"/>
          </p:cNvSpPr>
          <p:nvPr>
            <p:ph type="sldNum" sz="quarter" idx="12"/>
          </p:nvPr>
        </p:nvSpPr>
        <p:spPr/>
        <p:txBody>
          <a:bodyPr/>
          <a:lstStyle/>
          <a:p>
            <a:fld id="{729D13C1-5A15-4D69-B930-C1A1C18166CD}" type="slidenum">
              <a:rPr lang="el-GR" smtClean="0"/>
              <a:pPr/>
              <a:t>4</a:t>
            </a:fld>
            <a:endParaRPr lang="el-GR"/>
          </a:p>
        </p:txBody>
      </p:sp>
      <p:sp>
        <p:nvSpPr>
          <p:cNvPr id="8" name="7 - Θέση υποσέλιδου"/>
          <p:cNvSpPr>
            <a:spLocks noGrp="1"/>
          </p:cNvSpPr>
          <p:nvPr>
            <p:ph type="ftr" sz="quarter" idx="11"/>
          </p:nvPr>
        </p:nvSpPr>
        <p:spPr/>
        <p:txBody>
          <a:bodyPr/>
          <a:lstStyle/>
          <a:p>
            <a:r>
              <a:rPr lang="el-GR" smtClean="0"/>
              <a:t>3ο ΓΥΜΝΑΣΙΟ ΤΡΙΚΑΛΩΝ</a:t>
            </a:r>
            <a:endParaRPr lang="el-GR"/>
          </a:p>
        </p:txBody>
      </p:sp>
    </p:spTree>
  </p:cSld>
  <p:clrMapOvr>
    <a:masterClrMapping/>
  </p:clrMapOvr>
  <p:transition>
    <p:zoom/>
    <p:sndAc>
      <p:stSnd>
        <p:snd r:embed="rId3" name="explod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 calcmode="lin" valueType="num">
                                      <p:cBhvr additive="base">
                                        <p:cTn id="2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additive="base">
                                        <p:cTn id="2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
                                            <p:txEl>
                                              <p:pRg st="3" end="3"/>
                                            </p:txEl>
                                          </p:spTgt>
                                        </p:tgtEl>
                                        <p:attrNameLst>
                                          <p:attrName>style.visibility</p:attrName>
                                        </p:attrNameLst>
                                      </p:cBhvr>
                                      <p:to>
                                        <p:strVal val="visible"/>
                                      </p:to>
                                    </p:set>
                                    <p:anim calcmode="lin" valueType="num">
                                      <p:cBhvr additive="base">
                                        <p:cTn id="4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 calcmode="lin" valueType="num">
                                      <p:cBhvr additive="base">
                                        <p:cTn id="4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48"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Γέφυρα του Ατζίζ Αγά </a:t>
            </a:r>
            <a:endParaRPr lang="el-GR" dirty="0"/>
          </a:p>
        </p:txBody>
      </p:sp>
      <p:pic>
        <p:nvPicPr>
          <p:cNvPr id="5" name="4 - Θέση περιεχομένου" descr="untitledηυ.png"/>
          <p:cNvPicPr>
            <a:picLocks noGrp="1" noChangeAspect="1"/>
          </p:cNvPicPr>
          <p:nvPr>
            <p:ph sz="half" idx="1"/>
          </p:nvPr>
        </p:nvPicPr>
        <p:blipFill>
          <a:blip r:embed="rId4"/>
          <a:stretch>
            <a:fillRect/>
          </a:stretch>
        </p:blipFill>
        <p:spPr>
          <a:xfrm>
            <a:off x="500034" y="1928802"/>
            <a:ext cx="3643338" cy="3643338"/>
          </a:xfrm>
          <a:prstGeom prst="rect">
            <a:avLst/>
          </a:prstGeom>
          <a:effectLst>
            <a:outerShdw blurRad="63500" sx="102000" sy="102000" algn="ctr" rotWithShape="0">
              <a:prstClr val="black">
                <a:alpha val="40000"/>
              </a:prstClr>
            </a:outerShdw>
            <a:softEdge rad="127000"/>
          </a:effectLst>
        </p:spPr>
      </p:pic>
      <p:sp>
        <p:nvSpPr>
          <p:cNvPr id="4" name="3 - Θέση περιεχομένου"/>
          <p:cNvSpPr>
            <a:spLocks noGrp="1"/>
          </p:cNvSpPr>
          <p:nvPr>
            <p:ph sz="half" idx="2"/>
          </p:nvPr>
        </p:nvSpPr>
        <p:spPr/>
        <p:txBody>
          <a:bodyPr>
            <a:noAutofit/>
          </a:bodyPr>
          <a:lstStyle/>
          <a:p>
            <a:r>
              <a:rPr lang="el-GR" sz="1050" dirty="0" smtClean="0"/>
              <a:t>Στον ποταμό </a:t>
            </a:r>
            <a:r>
              <a:rPr lang="el-GR" sz="1050" b="1" dirty="0" smtClean="0"/>
              <a:t>Βενετικό </a:t>
            </a:r>
            <a:r>
              <a:rPr lang="el-GR" sz="1050" dirty="0" smtClean="0"/>
              <a:t>ή Βελονιά στο Νομό Γρεβενών από τους μεγαλύτερους παραπόταμους του Αλιάκμωνα,  βρίσκεται ένα πανέμορφο πέτρινο γεφύρι, το γεφύρι του Αζίζ Αγά (Τρίκωμο) που είναι το μεγαλύτερο σε άνοιγμα καμάρας μονότοξο γεφύρι της Μακεδονίας και το δεύτερο μεγαλύτερο της Ελλάδας.</a:t>
            </a:r>
            <a:br>
              <a:rPr lang="el-GR" sz="1050" dirty="0" smtClean="0"/>
            </a:br>
            <a:r>
              <a:rPr lang="el-GR" sz="1050" dirty="0" smtClean="0"/>
              <a:t/>
            </a:r>
            <a:br>
              <a:rPr lang="el-GR" sz="1050" dirty="0" smtClean="0"/>
            </a:br>
            <a:r>
              <a:rPr lang="el-GR" sz="1050" dirty="0" smtClean="0"/>
              <a:t>Το γεφύρι (η φώτο είναι από το σύλλογο ορειβατών Κοζάνης)</a:t>
            </a:r>
            <a:br>
              <a:rPr lang="el-GR" sz="1050" dirty="0" smtClean="0"/>
            </a:br>
            <a:r>
              <a:rPr lang="el-GR" sz="1050" dirty="0" smtClean="0"/>
              <a:t/>
            </a:r>
            <a:br>
              <a:rPr lang="el-GR" sz="1050" dirty="0" smtClean="0"/>
            </a:br>
            <a:r>
              <a:rPr lang="el-GR" sz="1050" dirty="0" smtClean="0"/>
              <a:t/>
            </a:r>
            <a:br>
              <a:rPr lang="el-GR" sz="1050" dirty="0" smtClean="0"/>
            </a:br>
            <a:r>
              <a:rPr lang="el-GR" sz="1050" dirty="0" smtClean="0"/>
              <a:t>Το όνομα το πήρε από τον Τούρκο Αγά που χρηματοδότησε τη κατασκευή του το 1727 ώστε να μπορούν να περνούν τα καραβάνια απ το χωριό</a:t>
            </a:r>
            <a:r>
              <a:rPr lang="el-GR" sz="1050" b="1" dirty="0" smtClean="0"/>
              <a:t> Τρίκωμο</a:t>
            </a:r>
            <a:r>
              <a:rPr lang="el-GR" sz="1050" dirty="0" smtClean="0"/>
              <a:t>  και τη Πίνδο στα ταξίδια από την Ήπειρο προς τη Μακεδονία και αντίστροφα. Σώζονται μάλιστα και τμήματα της καραβανόστρατας. Παλαιότερα, κάτω από την κεντρική κάμαρα υπήρχε κουδούνι κρεμασμένο, που ειδοποιούσε για τον κίνδυνο τους διαβάτες όταν φυσούσε πολύς αέρας.</a:t>
            </a:r>
            <a:br>
              <a:rPr lang="el-GR" sz="1050" dirty="0" smtClean="0"/>
            </a:br>
            <a:r>
              <a:rPr lang="el-GR" sz="1050" dirty="0" smtClean="0"/>
              <a:t/>
            </a:r>
            <a:br>
              <a:rPr lang="el-GR" sz="1050" dirty="0" smtClean="0"/>
            </a:br>
            <a:r>
              <a:rPr lang="el-GR" sz="1050" dirty="0" smtClean="0"/>
              <a:t/>
            </a:r>
            <a:br>
              <a:rPr lang="el-GR" sz="1050" dirty="0" smtClean="0"/>
            </a:br>
            <a:r>
              <a:rPr lang="el-GR" sz="1050" dirty="0" smtClean="0"/>
              <a:t>Η κατασκευή του αποδείχθηκε πολύ δύσκολο έργο, αφού κατέρρευσε δύο φορές και λίγο έλειψε να στοιχίσει τη ζωή του πρωτομάστορα γιατί ο Αζίζ θα του έκοβε το κεφάλι αν έπεφτε για τρίτη φορά,  όμως τελικά τα κατάφεραν το γεφύρι άντεξε και πήραν μεγάλη αμοιβή οι Ηπειρώτες </a:t>
            </a:r>
            <a:r>
              <a:rPr lang="el-GR" sz="1050" dirty="0" err="1" smtClean="0"/>
              <a:t>μαστόροι</a:t>
            </a:r>
            <a:r>
              <a:rPr lang="el-GR" sz="1050" dirty="0" smtClean="0"/>
              <a:t>.</a:t>
            </a:r>
            <a:br>
              <a:rPr lang="el-GR" sz="1050" dirty="0" smtClean="0"/>
            </a:br>
            <a:r>
              <a:rPr lang="el-GR" sz="1050" dirty="0" smtClean="0"/>
              <a:t/>
            </a:r>
            <a:br>
              <a:rPr lang="el-GR" sz="1050" dirty="0" smtClean="0"/>
            </a:br>
            <a:r>
              <a:rPr lang="el-GR" sz="1050" dirty="0" smtClean="0"/>
              <a:t>Το εντυπωσιακό μεγαλόπρεπο αυτό  πέτρινο οικοδόμημα διαθέτει το μεγαλύτερο σε άνοιγμα τόξο 15 μέτρων και έχει μήκος 70 μέτρα. Στα δύο  βάθρα του φέρει ψηλότερα δύο μικρά ανακουφιστικά ανοίγματα ενώ στα δύο του μεσόβαθρα υπάρχουν τριγωνικές </a:t>
            </a:r>
            <a:r>
              <a:rPr lang="el-GR" sz="1050" dirty="0" err="1" smtClean="0"/>
              <a:t>προεξοχέςώστε</a:t>
            </a:r>
            <a:r>
              <a:rPr lang="el-GR" sz="1050" dirty="0" smtClean="0"/>
              <a:t> να περνά το νερό όταν ο ποταμός είναι φουσκωμένος.</a:t>
            </a:r>
            <a:br>
              <a:rPr lang="el-GR" sz="1050" dirty="0" smtClean="0"/>
            </a:br>
            <a:r>
              <a:rPr lang="el-GR" sz="1050" dirty="0" smtClean="0"/>
              <a:t/>
            </a:r>
            <a:br>
              <a:rPr lang="el-GR" sz="1050" dirty="0" smtClean="0"/>
            </a:br>
            <a:r>
              <a:rPr lang="el-GR" sz="1050" u="sng" dirty="0" smtClean="0">
                <a:hlinkClick r:id="rId5"/>
              </a:rPr>
              <a:t>" </a:t>
            </a:r>
            <a:r>
              <a:rPr lang="el-GR" sz="1050" dirty="0" smtClean="0"/>
              <a:t/>
            </a:r>
            <a:br>
              <a:rPr lang="el-GR" sz="1050" dirty="0" smtClean="0"/>
            </a:br>
            <a:endParaRPr lang="el-GR" sz="1050" dirty="0"/>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5</a:t>
            </a:fld>
            <a:endParaRPr lang="el-GR"/>
          </a:p>
        </p:txBody>
      </p:sp>
      <p:sp>
        <p:nvSpPr>
          <p:cNvPr id="7" name="6 - Θέση υποσέλιδου"/>
          <p:cNvSpPr>
            <a:spLocks noGrp="1"/>
          </p:cNvSpPr>
          <p:nvPr>
            <p:ph type="ftr" sz="quarter" idx="11"/>
          </p:nvPr>
        </p:nvSpPr>
        <p:spPr/>
        <p:txBody>
          <a:bodyPr/>
          <a:lstStyle/>
          <a:p>
            <a:r>
              <a:rPr lang="el-GR" smtClean="0"/>
              <a:t>3ο ΓΥΜΝΑΣΙΟ ΤΡΙΚΑΛΩΝ</a:t>
            </a:r>
            <a:endParaRPr lang="el-GR"/>
          </a:p>
        </p:txBody>
      </p:sp>
    </p:spTree>
  </p:cSld>
  <p:clrMapOvr>
    <a:masterClrMapping/>
  </p:clrMapOvr>
  <p:transition>
    <p:newsflash/>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Γέφυρα του </a:t>
            </a:r>
            <a:r>
              <a:rPr lang="el-GR" dirty="0" err="1" smtClean="0"/>
              <a:t>Ζιάκια</a:t>
            </a:r>
            <a:endParaRPr lang="el-GR" dirty="0"/>
          </a:p>
        </p:txBody>
      </p:sp>
      <p:pic>
        <p:nvPicPr>
          <p:cNvPr id="5" name="4 - Θέση περιεχομένου" descr="φγ.png"/>
          <p:cNvPicPr>
            <a:picLocks noGrp="1" noChangeAspect="1"/>
          </p:cNvPicPr>
          <p:nvPr>
            <p:ph sz="half" idx="1"/>
          </p:nvPr>
        </p:nvPicPr>
        <p:blipFill>
          <a:blip r:embed="rId4"/>
          <a:stretch>
            <a:fillRect/>
          </a:stretch>
        </p:blipFill>
        <p:spPr>
          <a:xfrm>
            <a:off x="571472" y="2000240"/>
            <a:ext cx="3571900" cy="350046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4" name="3 - Θέση περιεχομένου"/>
          <p:cNvSpPr>
            <a:spLocks noGrp="1"/>
          </p:cNvSpPr>
          <p:nvPr>
            <p:ph sz="half" idx="2"/>
          </p:nvPr>
        </p:nvSpPr>
        <p:spPr>
          <a:xfrm>
            <a:off x="4648200" y="1214422"/>
            <a:ext cx="4038600" cy="5357850"/>
          </a:xfrm>
        </p:spPr>
        <p:txBody>
          <a:bodyPr>
            <a:noAutofit/>
          </a:bodyPr>
          <a:lstStyle/>
          <a:p>
            <a:r>
              <a:rPr lang="el-GR" sz="1200" dirty="0" smtClean="0"/>
              <a:t>Η κοινότητα του </a:t>
            </a:r>
            <a:r>
              <a:rPr lang="el-GR" sz="1200" dirty="0" err="1" smtClean="0"/>
              <a:t>Ζιάκα</a:t>
            </a:r>
            <a:r>
              <a:rPr lang="el-GR" sz="1200" dirty="0" smtClean="0"/>
              <a:t> (</a:t>
            </a:r>
            <a:r>
              <a:rPr lang="el-GR" sz="1200" dirty="0" err="1" smtClean="0"/>
              <a:t>Τίστα</a:t>
            </a:r>
            <a:r>
              <a:rPr lang="el-GR" sz="1200" dirty="0" smtClean="0"/>
              <a:t>) είναι χτισμένη σε 900 μ. υψόμετρο. </a:t>
            </a:r>
            <a:r>
              <a:rPr lang="el-GR" sz="1200" dirty="0" err="1" smtClean="0"/>
              <a:t>Βρίκεται</a:t>
            </a:r>
            <a:r>
              <a:rPr lang="el-GR" sz="1200" dirty="0" smtClean="0"/>
              <a:t> 19 </a:t>
            </a:r>
            <a:r>
              <a:rPr lang="el-GR" sz="1200" dirty="0" err="1" smtClean="0"/>
              <a:t>χλμ</a:t>
            </a:r>
            <a:r>
              <a:rPr lang="el-GR" sz="1200" dirty="0" smtClean="0"/>
              <a:t>. ΝΔ των Γρεβενών και σ' αυτή ανήκουν οι δύο οικισμοί Κρύα Βρύση ή </a:t>
            </a:r>
            <a:r>
              <a:rPr lang="el-GR" sz="1200" dirty="0" err="1" smtClean="0"/>
              <a:t>Τίστα</a:t>
            </a:r>
            <a:r>
              <a:rPr lang="el-GR" sz="1200" dirty="0" smtClean="0"/>
              <a:t> και </a:t>
            </a:r>
            <a:r>
              <a:rPr lang="el-GR" sz="1200" dirty="0" err="1" smtClean="0"/>
              <a:t>Περιβολόκι</a:t>
            </a:r>
            <a:r>
              <a:rPr lang="el-GR" sz="1200" dirty="0" smtClean="0"/>
              <a:t> ή </a:t>
            </a:r>
            <a:r>
              <a:rPr lang="el-GR" sz="1200" dirty="0" err="1" smtClean="0"/>
              <a:t>Πιπινίτσα</a:t>
            </a:r>
            <a:r>
              <a:rPr lang="el-GR" sz="1200" dirty="0" smtClean="0"/>
              <a:t>. Το χειμώνα ζούνε εδώ 380 άτομα, το καλοκαίρι περίπου 850. Οι μόνιμοι κάτοικοι ασχολούνται με τη γεωργία και την κτηνοτροφία.</a:t>
            </a:r>
            <a:br>
              <a:rPr lang="el-GR" sz="1200" dirty="0" smtClean="0"/>
            </a:br>
            <a:r>
              <a:rPr lang="el-GR" sz="1200" dirty="0" smtClean="0"/>
              <a:t/>
            </a:r>
            <a:br>
              <a:rPr lang="el-GR" sz="1200" dirty="0" smtClean="0"/>
            </a:br>
            <a:r>
              <a:rPr lang="el-GR" sz="1200" dirty="0" smtClean="0"/>
              <a:t>Είναι πατρίδα του θρυλικού ήρωα Θεόδωρου </a:t>
            </a:r>
            <a:r>
              <a:rPr lang="el-GR" sz="1200" dirty="0" err="1" smtClean="0"/>
              <a:t>Ζιάκα</a:t>
            </a:r>
            <a:r>
              <a:rPr lang="el-GR" sz="1200" dirty="0" smtClean="0"/>
              <a:t>, από όπου πήρε και το όνομα. Το περίφημο πέτρινο γεφύρι του </a:t>
            </a:r>
            <a:r>
              <a:rPr lang="el-GR" sz="1200" dirty="0" err="1" smtClean="0"/>
              <a:t>Ζιάκα</a:t>
            </a:r>
            <a:r>
              <a:rPr lang="el-GR" sz="1200" dirty="0" smtClean="0"/>
              <a:t> που χτίστηκε επί Τουρκοκρατίας βρίσκεται 3 </a:t>
            </a:r>
            <a:r>
              <a:rPr lang="el-GR" sz="1200" dirty="0" err="1" smtClean="0"/>
              <a:t>χλμ</a:t>
            </a:r>
            <a:r>
              <a:rPr lang="el-GR" sz="1200" dirty="0" smtClean="0"/>
              <a:t>. μακριά από το ομώνυμο χωριό. Χτίστηκε πριν από το 1885 και είναι εύκολα </a:t>
            </a:r>
            <a:r>
              <a:rPr lang="el-GR" sz="1200" dirty="0" err="1" smtClean="0"/>
              <a:t>προσβάσιμο</a:t>
            </a:r>
            <a:r>
              <a:rPr lang="el-GR" sz="1200" dirty="0" smtClean="0"/>
              <a:t>. Είναι </a:t>
            </a:r>
            <a:r>
              <a:rPr lang="el-GR" sz="1200" dirty="0" err="1" smtClean="0"/>
              <a:t>δίτοξο</a:t>
            </a:r>
            <a:r>
              <a:rPr lang="el-GR" sz="1200" dirty="0" smtClean="0"/>
              <a:t> με σαφώς μεγαλύτερη την κύρια (Δυτική) καμάρα, που φτάνει σε ύψος τα 7,50 μ. Το συνολικό μήκος του γεφυριού είναι περίπου 41 μ. και το πλάτος 3,10 μ. </a:t>
            </a:r>
            <a:br>
              <a:rPr lang="el-GR" sz="1200" dirty="0" smtClean="0"/>
            </a:br>
            <a:r>
              <a:rPr lang="el-GR" sz="1200" dirty="0" smtClean="0"/>
              <a:t/>
            </a:r>
            <a:br>
              <a:rPr lang="el-GR" sz="1200" dirty="0" smtClean="0"/>
            </a:br>
            <a:r>
              <a:rPr lang="el-GR" sz="1200" dirty="0" smtClean="0"/>
              <a:t>Σύμφωνα με τις ιστορικές παραδόσεις εκεί έγινε η μάχη μεταξύ του Γιαννούλα </a:t>
            </a:r>
            <a:r>
              <a:rPr lang="el-GR" sz="1200" dirty="0" err="1" smtClean="0"/>
              <a:t>Ζιάκα</a:t>
            </a:r>
            <a:r>
              <a:rPr lang="el-GR" sz="1200" dirty="0" smtClean="0"/>
              <a:t>, αδερφού του Θεόδωρου και των Τούρκων και η παράδοση λέει πως ο Γιαννούλας έγραψε στο ίδιο σημείο ένα ποίημα. Κοντά στο γεφύρι βρέθηκαν τάφοι. Κάτω από το γεφύρι περνά ο Βελονιάς ποταμός, παραπόταμος του Βενέτικου, που πηγάζει από τις περιοχές </a:t>
            </a:r>
            <a:r>
              <a:rPr lang="el-GR" sz="1200" dirty="0" err="1" smtClean="0"/>
              <a:t>Δοτσικού</a:t>
            </a:r>
            <a:r>
              <a:rPr lang="el-GR" sz="1200" dirty="0" smtClean="0"/>
              <a:t>, </a:t>
            </a:r>
            <a:r>
              <a:rPr lang="el-GR" sz="1200" dirty="0" err="1" smtClean="0"/>
              <a:t>Προσβόρου</a:t>
            </a:r>
            <a:r>
              <a:rPr lang="el-GR" sz="1200" dirty="0" smtClean="0"/>
              <a:t> και </a:t>
            </a:r>
            <a:r>
              <a:rPr lang="el-GR" sz="1200" dirty="0" err="1" smtClean="0"/>
              <a:t>Αλατόπετρας</a:t>
            </a:r>
            <a:r>
              <a:rPr lang="el-GR" sz="1200" dirty="0" smtClean="0"/>
              <a:t>. Ο δρόμος που πέρναγε πάνω από το γεφύρι ονομαζόταν «Βασιλική Στράτα» και αποτελούσε το διάβα των εμπορικών καραβανιών προς τη Θεσσαλία.</a:t>
            </a:r>
          </a:p>
          <a:p>
            <a:endParaRPr lang="el-GR" sz="1200" dirty="0"/>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6</a:t>
            </a:fld>
            <a:endParaRPr lang="el-GR"/>
          </a:p>
        </p:txBody>
      </p:sp>
      <p:sp>
        <p:nvSpPr>
          <p:cNvPr id="7" name="6 - Θέση υποσέλιδου"/>
          <p:cNvSpPr>
            <a:spLocks noGrp="1"/>
          </p:cNvSpPr>
          <p:nvPr>
            <p:ph type="ftr" sz="quarter" idx="11"/>
          </p:nvPr>
        </p:nvSpPr>
        <p:spPr/>
        <p:txBody>
          <a:bodyPr/>
          <a:lstStyle/>
          <a:p>
            <a:r>
              <a:rPr lang="el-GR" smtClean="0"/>
              <a:t>3ο ΓΥΜΝΑΣΙΟ ΤΡΙΚΑΛΩΝ</a:t>
            </a:r>
            <a:endParaRPr lang="el-GR"/>
          </a:p>
        </p:txBody>
      </p:sp>
    </p:spTree>
  </p:cSld>
  <p:clrMapOvr>
    <a:masterClrMapping/>
  </p:clrMapOvr>
  <p:transition>
    <p:comb dir="vert"/>
    <p:sndAc>
      <p:stSnd>
        <p:snd r:embed="rId2" name="camera.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Άλλα Γεφύρια`</a:t>
            </a:r>
            <a:endParaRPr lang="el-GR" dirty="0"/>
          </a:p>
        </p:txBody>
      </p:sp>
      <p:sp>
        <p:nvSpPr>
          <p:cNvPr id="4" name="3 - Θέση περιεχομένου"/>
          <p:cNvSpPr>
            <a:spLocks noGrp="1"/>
          </p:cNvSpPr>
          <p:nvPr>
            <p:ph sz="half" idx="2"/>
          </p:nvPr>
        </p:nvSpPr>
        <p:spPr>
          <a:xfrm>
            <a:off x="357158" y="1600200"/>
            <a:ext cx="8329642" cy="4525963"/>
          </a:xfrm>
        </p:spPr>
        <p:txBody>
          <a:bodyPr>
            <a:noAutofit/>
          </a:bodyPr>
          <a:lstStyle/>
          <a:p>
            <a:r>
              <a:rPr lang="el-GR" sz="2000" dirty="0" smtClean="0"/>
              <a:t>Το γεφύρι της Πορτίτσας </a:t>
            </a:r>
            <a:br>
              <a:rPr lang="el-GR" sz="2000" dirty="0" smtClean="0"/>
            </a:br>
            <a:r>
              <a:rPr lang="el-GR" sz="2000" b="1" dirty="0" smtClean="0"/>
              <a:t>Το Γεφύρι του </a:t>
            </a:r>
            <a:r>
              <a:rPr lang="el-GR" sz="2000" b="1" dirty="0" err="1" smtClean="0"/>
              <a:t>Δοτσικού</a:t>
            </a:r>
            <a:endParaRPr lang="el-GR" sz="2000" b="1" dirty="0" smtClean="0"/>
          </a:p>
          <a:p>
            <a:r>
              <a:rPr lang="el-GR" sz="2000" b="1" dirty="0" smtClean="0"/>
              <a:t> Γεφύρι </a:t>
            </a:r>
            <a:r>
              <a:rPr lang="el-GR" sz="2000" b="1" dirty="0" err="1" smtClean="0"/>
              <a:t>Λιάτισσας</a:t>
            </a:r>
            <a:r>
              <a:rPr lang="el-GR" sz="2000" b="1" dirty="0" smtClean="0"/>
              <a:t> (Σπηλαίου ή Του Κλέφτη) </a:t>
            </a:r>
          </a:p>
          <a:p>
            <a:r>
              <a:rPr lang="el-GR" sz="2000" dirty="0" smtClean="0"/>
              <a:t> Γεφύρι </a:t>
            </a:r>
            <a:r>
              <a:rPr lang="el-GR" sz="2000" dirty="0" err="1" smtClean="0"/>
              <a:t>Καγκέλια</a:t>
            </a:r>
            <a:r>
              <a:rPr lang="el-GR" sz="2000" dirty="0" smtClean="0"/>
              <a:t> (</a:t>
            </a:r>
            <a:r>
              <a:rPr lang="el-GR" sz="2000" dirty="0" err="1" smtClean="0"/>
              <a:t>Τρικώμου</a:t>
            </a:r>
            <a:r>
              <a:rPr lang="el-GR" sz="2000" dirty="0" smtClean="0"/>
              <a:t>) </a:t>
            </a:r>
          </a:p>
          <a:p>
            <a:r>
              <a:rPr lang="el-GR" sz="2000" dirty="0" smtClean="0">
                <a:hlinkClick r:id="rId4"/>
              </a:rPr>
              <a:t>Γεφύρι Σπανού</a:t>
            </a:r>
            <a:endParaRPr lang="el-GR" sz="2000" dirty="0" smtClean="0"/>
          </a:p>
          <a:p>
            <a:r>
              <a:rPr lang="el-GR" sz="2000" dirty="0" smtClean="0">
                <a:hlinkClick r:id="rId5"/>
              </a:rPr>
              <a:t>Γεφύρι </a:t>
            </a:r>
            <a:r>
              <a:rPr lang="el-GR" sz="2000" dirty="0" err="1" smtClean="0">
                <a:hlinkClick r:id="rId5"/>
              </a:rPr>
              <a:t>Σταυροποτάμου</a:t>
            </a:r>
            <a:r>
              <a:rPr lang="el-GR" sz="2000" dirty="0" smtClean="0">
                <a:hlinkClick r:id="rId5"/>
              </a:rPr>
              <a:t> (</a:t>
            </a:r>
            <a:r>
              <a:rPr lang="el-GR" sz="2000" dirty="0" err="1" smtClean="0">
                <a:hlinkClick r:id="rId5"/>
              </a:rPr>
              <a:t>Κηπουρειού</a:t>
            </a:r>
            <a:r>
              <a:rPr lang="el-GR" sz="2000" dirty="0" smtClean="0">
                <a:hlinkClick r:id="rId5"/>
              </a:rPr>
              <a:t>)</a:t>
            </a:r>
            <a:endParaRPr lang="el-GR" sz="2000" dirty="0" smtClean="0"/>
          </a:p>
          <a:p>
            <a:r>
              <a:rPr lang="el-GR" sz="2000" dirty="0" smtClean="0">
                <a:hlinkClick r:id="rId6"/>
              </a:rPr>
              <a:t>Γεφύρι </a:t>
            </a:r>
            <a:r>
              <a:rPr lang="el-GR" sz="2000" dirty="0" err="1" smtClean="0">
                <a:hlinkClick r:id="rId6"/>
              </a:rPr>
              <a:t>Πρόσβορου</a:t>
            </a:r>
            <a:r>
              <a:rPr lang="el-GR" sz="2000" dirty="0" smtClean="0">
                <a:hlinkClick r:id="rId6"/>
              </a:rPr>
              <a:t> ή </a:t>
            </a:r>
            <a:r>
              <a:rPr lang="el-GR" sz="2000" dirty="0" err="1" smtClean="0">
                <a:hlinkClick r:id="rId6"/>
              </a:rPr>
              <a:t>Αλατόπετρας</a:t>
            </a:r>
            <a:r>
              <a:rPr lang="el-GR" sz="2000" dirty="0" smtClean="0">
                <a:hlinkClick r:id="rId6"/>
              </a:rPr>
              <a:t> (πέτρινο γεφύρι ή γεφύρι του Γκαβού)</a:t>
            </a:r>
            <a:endParaRPr lang="el-GR" sz="2000" dirty="0" smtClean="0"/>
          </a:p>
          <a:p>
            <a:r>
              <a:rPr lang="el-GR" sz="2000" dirty="0" smtClean="0">
                <a:hlinkClick r:id="rId5"/>
              </a:rPr>
              <a:t>Γεφύρι </a:t>
            </a:r>
            <a:r>
              <a:rPr lang="el-GR" sz="2000" dirty="0" err="1" smtClean="0">
                <a:hlinkClick r:id="rId5"/>
              </a:rPr>
              <a:t>Σταυροποτάμου</a:t>
            </a:r>
            <a:r>
              <a:rPr lang="el-GR" sz="2000" dirty="0" smtClean="0">
                <a:hlinkClick r:id="rId5"/>
              </a:rPr>
              <a:t> (</a:t>
            </a:r>
            <a:r>
              <a:rPr lang="el-GR" sz="2000" dirty="0" err="1" smtClean="0">
                <a:hlinkClick r:id="rId5"/>
              </a:rPr>
              <a:t>Κηπουρειού</a:t>
            </a:r>
            <a:r>
              <a:rPr lang="el-GR" sz="2000" dirty="0" smtClean="0">
                <a:hlinkClick r:id="rId5"/>
              </a:rPr>
              <a:t>)</a:t>
            </a:r>
            <a:endParaRPr lang="el-GR" sz="2000" dirty="0"/>
          </a:p>
        </p:txBody>
      </p:sp>
      <p:sp>
        <p:nvSpPr>
          <p:cNvPr id="6" name="5 - Θέση περιεχομένου"/>
          <p:cNvSpPr>
            <a:spLocks noGrp="1"/>
          </p:cNvSpPr>
          <p:nvPr>
            <p:ph sz="half" idx="1"/>
          </p:nvPr>
        </p:nvSpPr>
        <p:spPr>
          <a:xfrm>
            <a:off x="571472" y="6000768"/>
            <a:ext cx="142876" cy="125395"/>
          </a:xfrm>
        </p:spPr>
        <p:txBody>
          <a:bodyPr>
            <a:normAutofit fontScale="25000" lnSpcReduction="20000"/>
          </a:bodyPr>
          <a:lstStyle/>
          <a:p>
            <a:endParaRPr lang="el-GR" dirty="0"/>
          </a:p>
        </p:txBody>
      </p:sp>
      <p:pic>
        <p:nvPicPr>
          <p:cNvPr id="5" name="4 - Εικόνα"/>
          <p:cNvPicPr/>
          <p:nvPr/>
        </p:nvPicPr>
        <p:blipFill>
          <a:blip r:embed="rId7"/>
          <a:srcRect/>
          <a:stretch>
            <a:fillRect/>
          </a:stretch>
        </p:blipFill>
        <p:spPr bwMode="auto">
          <a:xfrm>
            <a:off x="3571868" y="4714884"/>
            <a:ext cx="1909766" cy="1285884"/>
          </a:xfrm>
          <a:prstGeom prst="rect">
            <a:avLst/>
          </a:prstGeom>
          <a:noFill/>
          <a:ln w="9525">
            <a:noFill/>
            <a:miter lim="800000"/>
            <a:headEnd/>
            <a:tailEnd/>
          </a:ln>
        </p:spPr>
      </p:pic>
      <p:sp>
        <p:nvSpPr>
          <p:cNvPr id="7" name="6 - Θέση αριθμού διαφάνειας"/>
          <p:cNvSpPr>
            <a:spLocks noGrp="1"/>
          </p:cNvSpPr>
          <p:nvPr>
            <p:ph type="sldNum" sz="quarter" idx="12"/>
          </p:nvPr>
        </p:nvSpPr>
        <p:spPr/>
        <p:txBody>
          <a:bodyPr/>
          <a:lstStyle/>
          <a:p>
            <a:fld id="{729D13C1-5A15-4D69-B930-C1A1C18166CD}" type="slidenum">
              <a:rPr lang="el-GR" smtClean="0"/>
              <a:pPr/>
              <a:t>7</a:t>
            </a:fld>
            <a:endParaRPr lang="el-GR"/>
          </a:p>
        </p:txBody>
      </p:sp>
      <p:sp>
        <p:nvSpPr>
          <p:cNvPr id="8" name="7 - Θέση υποσέλιδου"/>
          <p:cNvSpPr>
            <a:spLocks noGrp="1"/>
          </p:cNvSpPr>
          <p:nvPr>
            <p:ph type="ftr" sz="quarter" idx="11"/>
          </p:nvPr>
        </p:nvSpPr>
        <p:spPr/>
        <p:txBody>
          <a:bodyPr/>
          <a:lstStyle/>
          <a:p>
            <a:r>
              <a:rPr lang="el-GR" smtClean="0"/>
              <a:t>3ο ΓΥΜΝΑΣΙΟ ΤΡΙΚΑΛΩΝ</a:t>
            </a:r>
            <a:endParaRPr lang="el-GR"/>
          </a:p>
        </p:txBody>
      </p:sp>
    </p:spTree>
  </p:cSld>
  <p:clrMapOvr>
    <a:masterClrMapping/>
  </p:clrMapOvr>
  <p:transition>
    <p:blinds/>
    <p:sndAc>
      <p:stSnd>
        <p:snd r:embed="rId2" name="breez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Σπήλαιο</a:t>
            </a:r>
            <a:endParaRPr lang="el-GR" dirty="0"/>
          </a:p>
        </p:txBody>
      </p:sp>
      <p:pic>
        <p:nvPicPr>
          <p:cNvPr id="5" name="4 - Θέση περιεχομένου" descr="ω.png"/>
          <p:cNvPicPr>
            <a:picLocks noGrp="1" noChangeAspect="1"/>
          </p:cNvPicPr>
          <p:nvPr>
            <p:ph sz="half" idx="1"/>
          </p:nvPr>
        </p:nvPicPr>
        <p:blipFill>
          <a:blip r:embed="rId4"/>
          <a:stretch>
            <a:fillRect/>
          </a:stretch>
        </p:blipFill>
        <p:spPr>
          <a:xfrm>
            <a:off x="571472" y="2143116"/>
            <a:ext cx="3357586" cy="3357585"/>
          </a:xfrm>
          <a:effectLst>
            <a:softEdge rad="63500"/>
          </a:effectLst>
        </p:spPr>
      </p:pic>
      <p:sp>
        <p:nvSpPr>
          <p:cNvPr id="4" name="3 - Θέση περιεχομένου"/>
          <p:cNvSpPr>
            <a:spLocks noGrp="1"/>
          </p:cNvSpPr>
          <p:nvPr>
            <p:ph sz="half" idx="2"/>
          </p:nvPr>
        </p:nvSpPr>
        <p:spPr/>
        <p:txBody>
          <a:bodyPr>
            <a:noAutofit/>
          </a:bodyPr>
          <a:lstStyle/>
          <a:p>
            <a:r>
              <a:rPr lang="el-GR" sz="1200" dirty="0" smtClean="0"/>
              <a:t>Το </a:t>
            </a:r>
            <a:r>
              <a:rPr lang="el-GR" sz="1200" b="1" dirty="0" smtClean="0"/>
              <a:t>Σπήλαιο Γρεβενών</a:t>
            </a:r>
            <a:r>
              <a:rPr lang="el-GR" sz="1200" dirty="0" smtClean="0"/>
              <a:t> είναι χωριό του </a:t>
            </a:r>
            <a:r>
              <a:rPr lang="el-GR" sz="1200" dirty="0" smtClean="0">
                <a:hlinkClick r:id="rId5" tooltip="Νομός Γρεβενών"/>
              </a:rPr>
              <a:t>νομού Γρεβενών</a:t>
            </a:r>
            <a:r>
              <a:rPr lang="el-GR" sz="1200" dirty="0" smtClean="0"/>
              <a:t>. Ανήκει στον δήμο Θ. </a:t>
            </a:r>
            <a:r>
              <a:rPr lang="el-GR" sz="1200" dirty="0" err="1" smtClean="0"/>
              <a:t>Ζιάκα</a:t>
            </a:r>
            <a:r>
              <a:rPr lang="el-GR" sz="1200" dirty="0" smtClean="0"/>
              <a:t> και έχει μόνιμο </a:t>
            </a:r>
            <a:r>
              <a:rPr lang="el-GR" sz="1200" dirty="0" smtClean="0">
                <a:hlinkClick r:id="rId6" tooltip="Πληθυσμός"/>
              </a:rPr>
              <a:t>πληθυσμό</a:t>
            </a:r>
            <a:r>
              <a:rPr lang="el-GR" sz="1200" dirty="0" smtClean="0"/>
              <a:t> γύρω στα 300-500 </a:t>
            </a:r>
            <a:r>
              <a:rPr lang="el-GR" sz="1200" dirty="0" err="1" smtClean="0"/>
              <a:t>ατόμα</a:t>
            </a:r>
            <a:r>
              <a:rPr lang="el-GR" sz="1200" dirty="0" smtClean="0"/>
              <a:t>.</a:t>
            </a:r>
          </a:p>
          <a:p>
            <a:r>
              <a:rPr lang="el-GR" sz="1200" dirty="0" smtClean="0"/>
              <a:t>Από τα αξιοθέατα του, το πολύ παλιό και καλά διατηρημένο Μοναστήρι, η εκκλησία του Αγίου Αθανασίου, χτισμένη αρχές του 1800, το δημοτικό σχολείο, που είναι κτίριο του 1930, το φαράγγι του Σπηλαίου με το γεφύρι της Πορτίτσας, το Γεφύρι του </a:t>
            </a:r>
            <a:r>
              <a:rPr lang="el-GR" sz="1200" dirty="0" err="1" smtClean="0"/>
              <a:t>Κατσουγιάννη</a:t>
            </a:r>
            <a:r>
              <a:rPr lang="el-GR" sz="1200" dirty="0" smtClean="0"/>
              <a:t> και της </a:t>
            </a:r>
            <a:r>
              <a:rPr lang="el-GR" sz="1200" dirty="0" err="1" smtClean="0"/>
              <a:t>Λιάτισσας</a:t>
            </a:r>
            <a:r>
              <a:rPr lang="el-GR" sz="1200" dirty="0" smtClean="0"/>
              <a:t>. Οι κάτοικοι του Σπηλαίου συμμετείχαν στην </a:t>
            </a:r>
            <a:r>
              <a:rPr lang="el-GR" sz="1200" dirty="0" smtClean="0">
                <a:hlinkClick r:id="rId7" tooltip="Ελληνική Επανάσταση του 1821"/>
              </a:rPr>
              <a:t>Ελληνική Επανάσταση του 1821</a:t>
            </a:r>
            <a:r>
              <a:rPr lang="el-GR" sz="1200" dirty="0" smtClean="0"/>
              <a:t>, με γνωστότερο αγωνιστή τον Γεώργιο </a:t>
            </a:r>
            <a:r>
              <a:rPr lang="el-GR" sz="1200" dirty="0" err="1" smtClean="0"/>
              <a:t>Σπηλαιώτη</a:t>
            </a:r>
            <a:r>
              <a:rPr lang="el-GR" sz="1200" dirty="0" smtClean="0"/>
              <a:t>, που πήρε μέρος σε πολλές μάχες στη νότιο Ελλάδα και υπηρέτησε ως </a:t>
            </a:r>
            <a:r>
              <a:rPr lang="el-GR" sz="1200" dirty="0" smtClean="0">
                <a:hlinkClick r:id="rId8" tooltip="Ταγματάρχης"/>
              </a:rPr>
              <a:t>ταγματάρχης</a:t>
            </a:r>
            <a:r>
              <a:rPr lang="el-GR" sz="1200" dirty="0" smtClean="0"/>
              <a:t> στον πρώτο τακτικό στρατό επί </a:t>
            </a:r>
            <a:r>
              <a:rPr lang="el-GR" sz="1200" dirty="0" smtClean="0">
                <a:hlinkClick r:id="rId9" tooltip="Ιωάννης Καποδίστριας"/>
              </a:rPr>
              <a:t>Ιωάννη Καποδίστρια</a:t>
            </a:r>
            <a:r>
              <a:rPr lang="el-GR" sz="1200" dirty="0" smtClean="0"/>
              <a:t>.</a:t>
            </a:r>
            <a:r>
              <a:rPr lang="el-GR" sz="1200" baseline="30000" dirty="0" smtClean="0">
                <a:hlinkClick r:id="rId10"/>
              </a:rPr>
              <a:t>[1]</a:t>
            </a:r>
            <a:r>
              <a:rPr lang="el-GR" sz="1200" baseline="30000" dirty="0" smtClean="0">
                <a:hlinkClick r:id="rId10"/>
              </a:rPr>
              <a:t>[Σημ. 1]</a:t>
            </a:r>
            <a:r>
              <a:rPr lang="el-GR" sz="1200" dirty="0" smtClean="0"/>
              <a:t> Από το Σπήλαιο ήταν ο Μακεδονομάχος Οπλαρχηγός </a:t>
            </a:r>
            <a:r>
              <a:rPr lang="el-GR" sz="1200" dirty="0" smtClean="0">
                <a:hlinkClick r:id="rId11" tooltip="Αδαμάντιος Μάνος"/>
              </a:rPr>
              <a:t>Αδαμάντιος Μάνος</a:t>
            </a:r>
            <a:r>
              <a:rPr lang="el-GR" sz="1200" dirty="0" smtClean="0"/>
              <a:t> (καπετάν Κόκκινος)</a:t>
            </a:r>
            <a:r>
              <a:rPr lang="el-GR" sz="1200" baseline="30000" dirty="0" smtClean="0">
                <a:hlinkClick r:id="rId10"/>
              </a:rPr>
              <a:t>[2]</a:t>
            </a:r>
            <a:r>
              <a:rPr lang="el-GR" sz="1200" baseline="30000" dirty="0" smtClean="0">
                <a:hlinkClick r:id="rId10"/>
              </a:rPr>
              <a:t>[3]</a:t>
            </a:r>
            <a:r>
              <a:rPr lang="el-GR" sz="1200" dirty="0" smtClean="0"/>
              <a:t>.</a:t>
            </a:r>
          </a:p>
          <a:p>
            <a:r>
              <a:rPr lang="el-GR" sz="1200" dirty="0" smtClean="0"/>
              <a:t>Οι μόνιμοι κάτοικοι του Σπηλαίου ασχολούνται κυρίως με την </a:t>
            </a:r>
            <a:r>
              <a:rPr lang="el-GR" sz="1200" dirty="0" smtClean="0">
                <a:hlinkClick r:id="rId12" tooltip="Κτηνοτροφία"/>
              </a:rPr>
              <a:t>κτηνοτροφία</a:t>
            </a:r>
            <a:r>
              <a:rPr lang="el-GR" sz="1200" dirty="0" smtClean="0"/>
              <a:t> και την </a:t>
            </a:r>
            <a:r>
              <a:rPr lang="el-GR" sz="1200" dirty="0" smtClean="0">
                <a:hlinkClick r:id="rId13" tooltip="Γεωργία"/>
              </a:rPr>
              <a:t>καλλιέργεια της γης</a:t>
            </a:r>
            <a:r>
              <a:rPr lang="el-GR" sz="1200" dirty="0" smtClean="0"/>
              <a:t>. Από τα πιο φημισμένα προϊόντα είναι τα φασόλια, η κατσικίσια </a:t>
            </a:r>
            <a:r>
              <a:rPr lang="el-GR" sz="1200" dirty="0" smtClean="0">
                <a:hlinkClick r:id="rId14" tooltip="Φέτα"/>
              </a:rPr>
              <a:t>φέτα</a:t>
            </a:r>
            <a:r>
              <a:rPr lang="el-GR" sz="1200" dirty="0" smtClean="0"/>
              <a:t> και το </a:t>
            </a:r>
            <a:r>
              <a:rPr lang="el-GR" sz="1200" dirty="0" smtClean="0">
                <a:hlinkClick r:id="rId15" tooltip="Τσίπουρο"/>
              </a:rPr>
              <a:t>τσίπουρο</a:t>
            </a:r>
            <a:r>
              <a:rPr lang="el-GR" sz="1200" dirty="0" smtClean="0"/>
              <a:t>.</a:t>
            </a:r>
          </a:p>
          <a:p>
            <a:r>
              <a:rPr lang="el-GR" sz="1200" dirty="0" smtClean="0"/>
              <a:t>Επίσης φημισμένο είναι το πανηγύρι του Σπηλαίου το Δεκαπενταύγουστο προς τιμήν του μοναστηριού της Παναγίας. Το πανηγύρι κρατάει τρεις ημέρες, από τις 14 μέχρι και τις 16 Αυγούστου. Η μάζωξη γίνεται στην κεντρική πλατεία του χωριού, όπου παίζουν τοπικά συγκροτήματα και ο κόσμος χορεύει παραδοσιακούς χορούς.</a:t>
            </a:r>
          </a:p>
          <a:p>
            <a:endParaRPr lang="el-GR" sz="1200" dirty="0"/>
          </a:p>
        </p:txBody>
      </p:sp>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8</a:t>
            </a:fld>
            <a:endParaRPr lang="el-GR"/>
          </a:p>
        </p:txBody>
      </p:sp>
      <p:sp>
        <p:nvSpPr>
          <p:cNvPr id="7" name="6 - Θέση υποσέλιδου"/>
          <p:cNvSpPr>
            <a:spLocks noGrp="1"/>
          </p:cNvSpPr>
          <p:nvPr>
            <p:ph type="ftr" sz="quarter" idx="11"/>
          </p:nvPr>
        </p:nvSpPr>
        <p:spPr/>
        <p:txBody>
          <a:bodyPr/>
          <a:lstStyle/>
          <a:p>
            <a:r>
              <a:rPr lang="el-GR" smtClean="0"/>
              <a:t>3ο ΓΥΜΝΑΣΙΟ ΤΡΙΚΑΛΩΝ</a:t>
            </a:r>
            <a:endParaRPr lang="el-GR"/>
          </a:p>
        </p:txBody>
      </p:sp>
    </p:spTree>
  </p:cSld>
  <p:clrMapOvr>
    <a:masterClrMapping/>
  </p:clrMapOvr>
  <p:transition>
    <p:plus/>
    <p:sndAc>
      <p:stSnd>
        <p:snd r:embed="rId2" name="suction.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down)">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wipe(down)">
                                      <p:cBhvr>
                                        <p:cTn id="23" dur="500"/>
                                        <p:tgtEl>
                                          <p:spTgt spid="4">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ipe(down)">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wipe(down)">
                                      <p:cBhvr>
                                        <p:cTn id="3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1000108"/>
            <a:ext cx="8229600" cy="2928958"/>
          </a:xfrm>
        </p:spPr>
        <p:txBody>
          <a:bodyPr>
            <a:normAutofit/>
          </a:bodyPr>
          <a:lstStyle/>
          <a:p>
            <a:r>
              <a:rPr lang="el-GR" sz="8800" b="1" i="1" dirty="0" smtClean="0"/>
              <a:t>ΤΕΛΟΣ</a:t>
            </a:r>
            <a:r>
              <a:rPr lang="en-US" sz="8800" b="1" i="1" dirty="0" smtClean="0"/>
              <a:t/>
            </a:r>
            <a:br>
              <a:rPr lang="en-US" sz="8800" b="1" i="1" dirty="0" smtClean="0"/>
            </a:br>
            <a:r>
              <a:rPr lang="el-GR" sz="2400" b="1" dirty="0" smtClean="0"/>
              <a:t>ΚΟΚΚΩΝΗΣ ΧΡΗΣΤΟΣ Α2  </a:t>
            </a:r>
            <a:endParaRPr lang="el-GR" sz="8800" b="1" i="1" dirty="0"/>
          </a:p>
        </p:txBody>
      </p:sp>
      <p:sp>
        <p:nvSpPr>
          <p:cNvPr id="3" name="2 - Ορθογώνιο"/>
          <p:cNvSpPr/>
          <p:nvPr/>
        </p:nvSpPr>
        <p:spPr>
          <a:xfrm>
            <a:off x="1785918" y="3500438"/>
            <a:ext cx="6000792" cy="954107"/>
          </a:xfrm>
          <a:prstGeom prst="rect">
            <a:avLst/>
          </a:prstGeom>
        </p:spPr>
        <p:txBody>
          <a:bodyPr wrap="square">
            <a:spAutoFit/>
          </a:bodyPr>
          <a:lstStyle/>
          <a:p>
            <a:pPr algn="ctr"/>
            <a:r>
              <a:rPr lang="el-GR" sz="2000" dirty="0" smtClean="0"/>
              <a:t>Εκπαιδευτικό πρόγραμμα  πολιτισμού</a:t>
            </a:r>
            <a:br>
              <a:rPr lang="el-GR" sz="2000" dirty="0" smtClean="0"/>
            </a:br>
            <a:r>
              <a:rPr lang="el-GR" dirty="0" smtClean="0"/>
              <a:t> συντονίστρια: </a:t>
            </a:r>
            <a:r>
              <a:rPr lang="el-GR" b="1" dirty="0" smtClean="0"/>
              <a:t>Αμαλία Κ. Ηλιάδη, φιλόλογος-ιστορικός, Δ/</a:t>
            </a:r>
            <a:r>
              <a:rPr lang="el-GR" b="1" dirty="0" err="1" smtClean="0"/>
              <a:t>ντρια</a:t>
            </a:r>
            <a:r>
              <a:rPr lang="el-GR" b="1" dirty="0" smtClean="0"/>
              <a:t> 3</a:t>
            </a:r>
            <a:r>
              <a:rPr lang="el-GR" b="1" baseline="30000" dirty="0" smtClean="0"/>
              <a:t>ου</a:t>
            </a:r>
            <a:r>
              <a:rPr lang="el-GR" b="1" dirty="0" smtClean="0"/>
              <a:t> Γυμνασίου Τρικάλων </a:t>
            </a:r>
            <a:endParaRPr lang="el-GR" dirty="0"/>
          </a:p>
        </p:txBody>
      </p:sp>
      <p:sp>
        <p:nvSpPr>
          <p:cNvPr id="4" name="3 - Ορθογώνιο"/>
          <p:cNvSpPr/>
          <p:nvPr/>
        </p:nvSpPr>
        <p:spPr>
          <a:xfrm>
            <a:off x="1142976" y="4572008"/>
            <a:ext cx="7000924" cy="1200329"/>
          </a:xfrm>
          <a:prstGeom prst="rect">
            <a:avLst/>
          </a:prstGeom>
        </p:spPr>
        <p:txBody>
          <a:bodyPr wrap="square">
            <a:spAutoFit/>
          </a:bodyPr>
          <a:lstStyle/>
          <a:p>
            <a:pPr algn="ctr"/>
            <a:r>
              <a:rPr lang="el-GR" dirty="0" smtClean="0"/>
              <a:t>Ευρύτερη θεματική προγράμματος:</a:t>
            </a:r>
          </a:p>
          <a:p>
            <a:pPr algn="ctr"/>
            <a:r>
              <a:rPr lang="el-GR" b="1" dirty="0" smtClean="0"/>
              <a:t>«Όψεις Βυζαντινού Πολιτισμού: Η Βυζαντινή Αρχιτεκτονική στις διάφορες χρονικές φάσεις και μορφές της» </a:t>
            </a:r>
          </a:p>
          <a:p>
            <a:pPr algn="ctr"/>
            <a:r>
              <a:rPr lang="el-GR" b="1" dirty="0" smtClean="0"/>
              <a:t>Σχολικό Έτος 2013-14</a:t>
            </a:r>
            <a:endParaRPr lang="el-GR" dirty="0"/>
          </a:p>
        </p:txBody>
      </p:sp>
      <p:pic>
        <p:nvPicPr>
          <p:cNvPr id="5" name="4 - Εικόνα"/>
          <p:cNvPicPr/>
          <p:nvPr/>
        </p:nvPicPr>
        <p:blipFill>
          <a:blip r:embed="rId4"/>
          <a:srcRect/>
          <a:stretch>
            <a:fillRect/>
          </a:stretch>
        </p:blipFill>
        <p:spPr bwMode="auto">
          <a:xfrm>
            <a:off x="3643306" y="357166"/>
            <a:ext cx="1909766" cy="1285884"/>
          </a:xfrm>
          <a:prstGeom prst="rect">
            <a:avLst/>
          </a:prstGeom>
          <a:noFill/>
          <a:ln w="9525">
            <a:noFill/>
            <a:miter lim="800000"/>
            <a:headEnd/>
            <a:tailEnd/>
          </a:ln>
        </p:spPr>
      </p:pic>
      <p:sp>
        <p:nvSpPr>
          <p:cNvPr id="6" name="5 - Θέση αριθμού διαφάνειας"/>
          <p:cNvSpPr>
            <a:spLocks noGrp="1"/>
          </p:cNvSpPr>
          <p:nvPr>
            <p:ph type="sldNum" sz="quarter" idx="12"/>
          </p:nvPr>
        </p:nvSpPr>
        <p:spPr/>
        <p:txBody>
          <a:bodyPr/>
          <a:lstStyle/>
          <a:p>
            <a:fld id="{729D13C1-5A15-4D69-B930-C1A1C18166CD}" type="slidenum">
              <a:rPr lang="el-GR" smtClean="0"/>
              <a:pPr/>
              <a:t>9</a:t>
            </a:fld>
            <a:endParaRPr lang="el-GR"/>
          </a:p>
        </p:txBody>
      </p:sp>
      <p:sp>
        <p:nvSpPr>
          <p:cNvPr id="7" name="6 - Θέση υποσέλιδου"/>
          <p:cNvSpPr>
            <a:spLocks noGrp="1"/>
          </p:cNvSpPr>
          <p:nvPr>
            <p:ph type="ftr" sz="quarter" idx="11"/>
          </p:nvPr>
        </p:nvSpPr>
        <p:spPr/>
        <p:txBody>
          <a:bodyPr/>
          <a:lstStyle/>
          <a:p>
            <a:r>
              <a:rPr lang="el-GR" smtClean="0"/>
              <a:t>3ο ΓΥΜΝΑΣΙΟ ΤΡΙΚΑΛΩΝ</a:t>
            </a:r>
            <a:endParaRPr lang="el-GR"/>
          </a:p>
        </p:txBody>
      </p:sp>
    </p:spTree>
  </p:cSld>
  <p:clrMapOvr>
    <a:masterClrMapping/>
  </p:clrMapOvr>
  <p:transition>
    <p:wheel spokes="8"/>
    <p:sndAc>
      <p:stSnd>
        <p:snd r:embed="rId2" name="drumroll.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0.5|0.4|0.3|0.4|0|0|0"/>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832</Words>
  <Application>Microsoft Office PowerPoint</Application>
  <PresentationFormat>Προβολή στην οθόνη (4:3)</PresentationFormat>
  <Paragraphs>66</Paragraphs>
  <Slides>9</Slides>
  <Notes>1</Notes>
  <HiddenSlides>0</HiddenSlides>
  <MMClips>2</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Θέμα του Office</vt:lpstr>
      <vt:lpstr>Παρουσίαση των γεφυριών του Νομού Γρεβενών</vt:lpstr>
      <vt:lpstr>Γρεβενά</vt:lpstr>
      <vt:lpstr>Βενέτικος Ποταμός</vt:lpstr>
      <vt:lpstr>Γεφύρια Γρεβενών</vt:lpstr>
      <vt:lpstr> Γέφυρα του Ατζίζ Αγά </vt:lpstr>
      <vt:lpstr> Γέφυρα του Ζιάκια</vt:lpstr>
      <vt:lpstr>Άλλα Γεφύρια`</vt:lpstr>
      <vt:lpstr>Σπήλαιο</vt:lpstr>
      <vt:lpstr>ΤΕΛΟΣ ΚΟΚΚΩΝΗΣ ΧΡΗΣΤΟΣ Α2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cp:lastModifiedBy>
  <cp:revision>21</cp:revision>
  <dcterms:created xsi:type="dcterms:W3CDTF">2014-02-15T19:36:34Z</dcterms:created>
  <dcterms:modified xsi:type="dcterms:W3CDTF">2014-02-27T07:27:51Z</dcterms:modified>
</cp:coreProperties>
</file>