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66" r:id="rId2"/>
    <p:sldId id="267" r:id="rId3"/>
    <p:sldId id="256" r:id="rId4"/>
    <p:sldId id="257" r:id="rId5"/>
    <p:sldId id="258" r:id="rId6"/>
    <p:sldId id="261" r:id="rId7"/>
    <p:sldId id="265" r:id="rId8"/>
    <p:sldId id="263" r:id="rId9"/>
    <p:sldId id="264" r:id="rId10"/>
    <p:sldId id="260" r:id="rId11"/>
    <p:sldId id="268" r:id="rId12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974A369-2A37-4BC0-8683-58A9B5BF7353}" type="slidenum">
              <a:rPr lang="el-GR"/>
              <a:pPr/>
              <a:t>‹#›</a:t>
            </a:fld>
            <a:endParaRPr lang="el-GR"/>
          </a:p>
        </p:txBody>
      </p:sp>
      <p:grpSp>
        <p:nvGrpSpPr>
          <p:cNvPr id="20488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2048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049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049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grpSp>
          <p:nvGrpSpPr>
            <p:cNvPr id="20492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2049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049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049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049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049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</p:grpSp>
      <p:grpSp>
        <p:nvGrpSpPr>
          <p:cNvPr id="20498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2049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050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2050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grpSp>
          <p:nvGrpSpPr>
            <p:cNvPr id="20502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50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050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050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050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2050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</p:grpSp>
      </p:grpSp>
      <p:sp>
        <p:nvSpPr>
          <p:cNvPr id="2050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050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1C2DC-FB5A-4190-9849-6CCB5ED7E280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B95E6-4561-4E4A-9329-0ABE29384CCE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Τίτλος, Κείμενο και Κλιπ Πολυμέσ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ολυμέσων"/>
          <p:cNvSpPr>
            <a:spLocks noGrp="1"/>
          </p:cNvSpPr>
          <p:nvPr>
            <p:ph type="media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900F0FB-D5F9-4F65-BB2F-94F057055341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58657-93BB-4A69-8574-610CC1459A8A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BEE63-9EFE-4E74-8187-83167BA1FA98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DCF64-9117-445A-939D-2400E28FA78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DA39A-0C94-455B-B9E0-3633564B00C7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0D54E-A5F8-4EC5-8E6D-30387CFD7870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5F174E-5073-4313-ACC6-8060799A0ED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97292-A9BB-4966-9354-3A479FC001A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162F6-8068-4663-9A80-2851FFC68A8B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l-GR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l-GR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1706911-C42D-491C-93D5-7BFAA7F3DCBF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1946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946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pSp>
        <p:nvGrpSpPr>
          <p:cNvPr id="1946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946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946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946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947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947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947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947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947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947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grpSp>
          <p:nvGrpSpPr>
            <p:cNvPr id="1947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947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947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947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948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sp>
            <p:nvSpPr>
              <p:cNvPr id="1948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948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948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grpSp>
            <p:nvGrpSpPr>
              <p:cNvPr id="19484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948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948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948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948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948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949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949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949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</p:grpSp>
        </p:grpSp>
      </p:grpSp>
      <p:grpSp>
        <p:nvGrpSpPr>
          <p:cNvPr id="1949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949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1949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grpSp>
        <p:nvGrpSpPr>
          <p:cNvPr id="1949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949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949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grpSp>
            <p:nvGrpSpPr>
              <p:cNvPr id="1949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950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950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950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950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950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950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950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1950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</p:grpSp>
        </p:grpSp>
        <p:sp>
          <p:nvSpPr>
            <p:cNvPr id="1950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EgcB_h5Ezk" TargetMode="External"/><Relationship Id="rId2" Type="http://schemas.openxmlformats.org/officeDocument/2006/relationships/hyperlink" Target="https://www.youtube.com/watch?v=uqvPrJS339Q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435975" cy="2582858"/>
          </a:xfrm>
        </p:spPr>
        <p:txBody>
          <a:bodyPr/>
          <a:lstStyle/>
          <a:p>
            <a:r>
              <a:rPr lang="el-GR" dirty="0" smtClean="0"/>
              <a:t>Σεμινάριο </a:t>
            </a:r>
            <a:r>
              <a:rPr lang="el-GR" dirty="0"/>
              <a:t>: Η έννοια του τραγικού στο αρχαίο θέατρο και τον κινηματογράφο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929066"/>
            <a:ext cx="7696200" cy="2500330"/>
          </a:xfrm>
        </p:spPr>
        <p:txBody>
          <a:bodyPr/>
          <a:lstStyle/>
          <a:p>
            <a:pPr>
              <a:buNone/>
            </a:pPr>
            <a:r>
              <a:rPr lang="el-GR" sz="1600" dirty="0" smtClean="0"/>
              <a:t>      Ομάδα Β΄</a:t>
            </a:r>
          </a:p>
          <a:p>
            <a:r>
              <a:rPr lang="el-GR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Βοζίκης</a:t>
            </a:r>
            <a:r>
              <a:rPr lang="el-GR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l-GR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Χρίστος</a:t>
            </a:r>
          </a:p>
          <a:p>
            <a:r>
              <a:rPr lang="el-GR" sz="1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Γαϊτάνας</a:t>
            </a:r>
            <a:r>
              <a:rPr lang="el-GR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Παναγιώτης</a:t>
            </a:r>
          </a:p>
          <a:p>
            <a:r>
              <a:rPr lang="el-GR" sz="1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Γεωργοπούλου</a:t>
            </a:r>
            <a:r>
              <a:rPr lang="el-GR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Βαρβάρα</a:t>
            </a:r>
          </a:p>
          <a:p>
            <a:r>
              <a:rPr lang="el-GR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Καλογιάννη Αλίκη</a:t>
            </a:r>
          </a:p>
          <a:p>
            <a:r>
              <a:rPr lang="el-GR" sz="1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Ρουσουλιώτη</a:t>
            </a:r>
            <a:r>
              <a:rPr lang="el-GR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Χαρίκλεια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5</a:t>
            </a:r>
            <a:r>
              <a:rPr lang="el-GR" baseline="30000"/>
              <a:t>ο</a:t>
            </a:r>
            <a:r>
              <a:rPr lang="el-GR"/>
              <a:t> Φύλλο εργασίας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/>
              <a:t>Να εντοπίσετε και να συγκρίνετε τα εκφραστικά μέσα (γλωσσικά, σκηνοθετικά, σκηνογραφικά) που χρησιμοποιούνται στην τραγωδία και στην ταινία για την απόδοση της τραγικότητας (στο συγκεκριμένο απόσπασμα της ταινίας κ στους στίχους 1275-1285)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3</a:t>
            </a:r>
            <a:r>
              <a:rPr lang="el-GR" baseline="30000"/>
              <a:t>η</a:t>
            </a:r>
            <a:r>
              <a:rPr lang="el-GR"/>
              <a:t> διδακτική ώρα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2895600"/>
          </a:xfrm>
        </p:spPr>
        <p:txBody>
          <a:bodyPr/>
          <a:lstStyle/>
          <a:p>
            <a:r>
              <a:rPr lang="el-GR"/>
              <a:t>Παρουσίαση απαντημένων φύλλων εργασίας και συζήτηση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ΣΧΕΔΙΟ ΜΑΘΗΜΑΤΟΣ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Τραγωδία: «Οιδίπους Τύραννος» του Σοφοκλή </a:t>
            </a:r>
          </a:p>
          <a:p>
            <a:endParaRPr lang="el-GR"/>
          </a:p>
          <a:p>
            <a:r>
              <a:rPr lang="el-GR"/>
              <a:t>Ταινία:</a:t>
            </a:r>
            <a:r>
              <a:rPr lang="en-US"/>
              <a:t>Old boy . </a:t>
            </a:r>
            <a:endParaRPr lang="el-GR"/>
          </a:p>
          <a:p>
            <a:pPr>
              <a:buFontTx/>
              <a:buNone/>
            </a:pPr>
            <a:r>
              <a:rPr lang="el-GR"/>
              <a:t>   Σκηνοθεσία:</a:t>
            </a:r>
            <a:r>
              <a:rPr lang="en-US"/>
              <a:t>Park Chan –wook(2003-</a:t>
            </a:r>
            <a:r>
              <a:rPr lang="el-GR"/>
              <a:t>Ν.Κορέα)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3375"/>
            <a:ext cx="7772400" cy="1079500"/>
          </a:xfrm>
        </p:spPr>
        <p:txBody>
          <a:bodyPr/>
          <a:lstStyle/>
          <a:p>
            <a:r>
              <a:rPr lang="el-GR" sz="4000"/>
              <a:t> Τίτλος:«Η αποκάλυψη της αλήθειας»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1916113"/>
            <a:ext cx="7489825" cy="4465637"/>
          </a:xfrm>
        </p:spPr>
        <p:txBody>
          <a:bodyPr/>
          <a:lstStyle/>
          <a:p>
            <a:pPr algn="l"/>
            <a:r>
              <a:rPr lang="el-GR"/>
              <a:t>Στίχοι:1236-1285</a:t>
            </a:r>
          </a:p>
          <a:p>
            <a:pPr algn="l"/>
            <a:r>
              <a:rPr lang="el-GR"/>
              <a:t>Χρόνος: 3 διδακτικές ώρες </a:t>
            </a:r>
          </a:p>
          <a:p>
            <a:pPr algn="l"/>
            <a:r>
              <a:rPr lang="el-GR"/>
              <a:t>(έχει ανατεθεί στους μαθητές να δουν την ταινία στο σπίτι)</a:t>
            </a:r>
          </a:p>
          <a:p>
            <a:pPr algn="l"/>
            <a:r>
              <a:rPr lang="el-GR"/>
              <a:t>Τεχνική: ομαδοσυνεργατική </a:t>
            </a:r>
          </a:p>
          <a:p>
            <a:pPr algn="l"/>
            <a:r>
              <a:rPr lang="el-GR"/>
              <a:t>(5 ομάδες </a:t>
            </a:r>
            <a:r>
              <a:rPr lang="en-US"/>
              <a:t>x </a:t>
            </a:r>
            <a:r>
              <a:rPr lang="el-GR"/>
              <a:t>4 άτομα</a:t>
            </a:r>
            <a:r>
              <a:rPr lang="en-US"/>
              <a:t>)</a:t>
            </a:r>
            <a:r>
              <a:rPr lang="el-GR"/>
              <a:t> </a:t>
            </a:r>
            <a:endParaRPr lang="en-US"/>
          </a:p>
          <a:p>
            <a:pPr algn="l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Διδακτικός  στόχος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N</a:t>
            </a:r>
            <a:r>
              <a:rPr lang="el-GR" sz="2800"/>
              <a:t>α κατανοήσουν οι μαθητές τον τρόπο αντίδρασης των ηρώων στην αποκάλυψη της αλήθειας</a:t>
            </a:r>
          </a:p>
          <a:p>
            <a:pPr>
              <a:lnSpc>
                <a:spcPct val="90000"/>
              </a:lnSpc>
            </a:pPr>
            <a:r>
              <a:rPr lang="el-GR" sz="2800"/>
              <a:t>Να κατανοηθεί η έννοια του τραγικού στη ζωή και την τέχνη</a:t>
            </a:r>
          </a:p>
          <a:p>
            <a:pPr>
              <a:lnSpc>
                <a:spcPct val="90000"/>
              </a:lnSpc>
            </a:pPr>
            <a:r>
              <a:rPr lang="el-GR" sz="2800"/>
              <a:t>Να αναδειχτεί η συγκίνηση που προκαλεί το τραγικό σε διαφορετικά ιστορικο-κοινωνικά, πολιτιστικά πλαίσια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260350"/>
            <a:ext cx="6697662" cy="1728788"/>
          </a:xfrm>
        </p:spPr>
        <p:txBody>
          <a:bodyPr/>
          <a:lstStyle/>
          <a:p>
            <a:r>
              <a:rPr lang="el-GR" sz="4000"/>
              <a:t/>
            </a:r>
            <a:br>
              <a:rPr lang="el-GR" sz="4000"/>
            </a:br>
            <a:r>
              <a:rPr lang="el-GR" sz="4000"/>
              <a:t/>
            </a:r>
            <a:br>
              <a:rPr lang="el-GR" sz="4000"/>
            </a:br>
            <a:r>
              <a:rPr lang="el-GR" sz="4000"/>
              <a:t/>
            </a:r>
            <a:br>
              <a:rPr lang="el-GR" sz="4000"/>
            </a:br>
            <a:r>
              <a:rPr lang="el-GR" sz="4000"/>
              <a:t/>
            </a:r>
            <a:br>
              <a:rPr lang="el-GR" sz="4000"/>
            </a:br>
            <a:endParaRPr lang="el-GR" sz="40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700213"/>
            <a:ext cx="7918450" cy="37433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2400"/>
              <a:t>1</a:t>
            </a:r>
            <a:r>
              <a:rPr lang="el-GR" sz="2400" baseline="30000"/>
              <a:t>η</a:t>
            </a:r>
            <a:r>
              <a:rPr lang="el-GR" sz="2400"/>
              <a:t> διδακτική ώρα: ανάγνωση στίχων αρχ. τραγωδίας 1236-1285, σχολιασμός στίχων, ερμηνεία</a:t>
            </a:r>
          </a:p>
          <a:p>
            <a:pPr>
              <a:lnSpc>
                <a:spcPct val="80000"/>
              </a:lnSpc>
            </a:pPr>
            <a:r>
              <a:rPr lang="el-GR" sz="2400"/>
              <a:t>2</a:t>
            </a:r>
            <a:r>
              <a:rPr lang="el-GR" sz="2400" baseline="30000"/>
              <a:t>η</a:t>
            </a:r>
            <a:r>
              <a:rPr lang="el-GR" sz="2400"/>
              <a:t> διδακτική: προβολή αποσπάσματος αρχαίας τραγωδίας, </a:t>
            </a:r>
            <a:r>
              <a:rPr lang="en-US" sz="2400">
                <a:hlinkClick r:id="rId2"/>
              </a:rPr>
              <a:t>https://www.youtube.com/watch?v=uqvPrJS339Q</a:t>
            </a:r>
            <a:endParaRPr lang="el-GR" sz="2400"/>
          </a:p>
          <a:p>
            <a:pPr>
              <a:lnSpc>
                <a:spcPct val="80000"/>
              </a:lnSpc>
            </a:pPr>
            <a:r>
              <a:rPr lang="el-GR" sz="2400"/>
              <a:t>(</a:t>
            </a:r>
            <a:r>
              <a:rPr lang="en-US" sz="2400"/>
              <a:t>1</a:t>
            </a:r>
            <a:r>
              <a:rPr lang="el-GR" sz="2400"/>
              <a:t>ω,05λ.,38’’-1ω,16λ,30’’)</a:t>
            </a:r>
            <a:endParaRPr lang="en-US" sz="2400"/>
          </a:p>
          <a:p>
            <a:pPr>
              <a:lnSpc>
                <a:spcPct val="80000"/>
              </a:lnSpc>
            </a:pPr>
            <a:r>
              <a:rPr lang="el-GR" sz="2400"/>
              <a:t>προβολή αποσπάσματος ταινίας:</a:t>
            </a:r>
          </a:p>
          <a:p>
            <a:pPr>
              <a:lnSpc>
                <a:spcPct val="80000"/>
              </a:lnSpc>
            </a:pPr>
            <a:r>
              <a:rPr lang="en-US" sz="2400">
                <a:hlinkClick r:id="rId3"/>
              </a:rPr>
              <a:t>https://www.youtube.com/watch?v=gEgcB_h5Ezk</a:t>
            </a:r>
            <a:endParaRPr lang="en-US" sz="2400"/>
          </a:p>
          <a:p>
            <a:pPr>
              <a:lnSpc>
                <a:spcPct val="80000"/>
              </a:lnSpc>
            </a:pPr>
            <a:r>
              <a:rPr lang="el-GR" sz="2400"/>
              <a:t> μοιράζουμε φύλλα εργασίας και δίνουμε οδηγίες, επιλύουμε απορίες, συζητούμε τα θέματα</a:t>
            </a:r>
          </a:p>
          <a:p>
            <a:pPr>
              <a:lnSpc>
                <a:spcPct val="80000"/>
              </a:lnSpc>
            </a:pPr>
            <a:r>
              <a:rPr lang="el-GR" sz="2400"/>
              <a:t>3</a:t>
            </a:r>
            <a:r>
              <a:rPr lang="el-GR" sz="2400" baseline="30000"/>
              <a:t>η</a:t>
            </a:r>
            <a:r>
              <a:rPr lang="el-GR" sz="2400"/>
              <a:t> διδακτική: παρουσίαση των εργασιών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827088" y="476250"/>
            <a:ext cx="69135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sz="2400">
                <a:latin typeface="Arial" charset="0"/>
              </a:rPr>
              <a:t>Χρόνος:3 διδακτικές ώρες</a:t>
            </a:r>
            <a:br>
              <a:rPr lang="el-GR" sz="2400">
                <a:latin typeface="Arial" charset="0"/>
              </a:rPr>
            </a:br>
            <a:r>
              <a:rPr lang="el-GR" sz="2400">
                <a:latin typeface="Arial" charset="0"/>
              </a:rPr>
              <a:t>Χώρος: αίθουσα με διαδραστικό ή προτζέκτορα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1</a:t>
            </a:r>
            <a:r>
              <a:rPr lang="el-GR" baseline="30000"/>
              <a:t>ο</a:t>
            </a:r>
            <a:r>
              <a:rPr lang="el-GR"/>
              <a:t> Φύλλο εργασίας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Πώς επηρέασε το αρχαίο δράμα το σκηνοθέτη της ταινίας στο σενάριο;</a:t>
            </a:r>
          </a:p>
          <a:p>
            <a:pPr>
              <a:buFontTx/>
              <a:buNone/>
            </a:pPr>
            <a:r>
              <a:rPr lang="el-GR"/>
              <a:t>(υπόθεση, τα λάθη στις επιλογές των ηρώων, το ανεπίγνωστο λάθος)</a:t>
            </a:r>
          </a:p>
          <a:p>
            <a:pPr>
              <a:buFontTx/>
              <a:buNone/>
            </a:pPr>
            <a:endParaRPr lang="el-GR"/>
          </a:p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2</a:t>
            </a:r>
            <a:r>
              <a:rPr lang="el-GR" baseline="30000"/>
              <a:t>ο</a:t>
            </a:r>
            <a:r>
              <a:rPr lang="el-GR"/>
              <a:t> φύλλο εργασίας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Ποιες αλλαγές παρατηρούνται στο κινηματογραφικό έργο σε σχέση με το αρχαίο έργο (τι έχει προστεθεί , τι έχει  αφαιρεθεί;)</a:t>
            </a:r>
          </a:p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3</a:t>
            </a:r>
            <a:r>
              <a:rPr lang="el-GR" baseline="30000"/>
              <a:t>ο</a:t>
            </a:r>
            <a:r>
              <a:rPr lang="el-GR"/>
              <a:t> Φύλλο εργασίας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Ποιες είναι οι κοινές διαχρονικές αξίες μεταξύ ταινίας και αρχ. τραγωδίας και πώς τις επηρεάζει το  οικονομικο-κοινωνικο-πολιτισμικό και το ηθικό υπόβαθρο των πρωταγωνιστών;</a:t>
            </a:r>
          </a:p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4</a:t>
            </a:r>
            <a:r>
              <a:rPr lang="el-GR" baseline="30000"/>
              <a:t>ο</a:t>
            </a:r>
            <a:r>
              <a:rPr lang="el-GR"/>
              <a:t> Φύλλο εργασίας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/>
              <a:t>Να αναζητήσετε και να εντοπίσετε σε σύγχρονες τηλεοπτικές σειρές στοιχεία τραγικότητας ,παρόμοια μ αυτά των αρχαίων τραγωδιών.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Κραγιόνια">
  <a:themeElements>
    <a:clrScheme name="Κραγιόνια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Κραγιόνια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Κραγιόνια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ραγιόνια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ραγιόνια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ραγιόνια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ραγιόνια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ραγιόνια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ραγιόνια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ραγιόνια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664</TotalTime>
  <Words>342</Words>
  <Application>Microsoft Office PowerPoint</Application>
  <PresentationFormat>Προβολή στην οθόνη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4" baseType="lpstr">
      <vt:lpstr>Arial</vt:lpstr>
      <vt:lpstr>Comic Sans MS</vt:lpstr>
      <vt:lpstr>Κραγιόνια</vt:lpstr>
      <vt:lpstr>Σεμινάριο : Η έννοια του τραγικού στο αρχαίο θέατρο και τον κινηματογράφο</vt:lpstr>
      <vt:lpstr>ΣΧΕΔΙΟ ΜΑΘΗΜΑΤΟΣ</vt:lpstr>
      <vt:lpstr> Τίτλος:«Η αποκάλυψη της αλήθειας» </vt:lpstr>
      <vt:lpstr>Διδακτικός  στόχος</vt:lpstr>
      <vt:lpstr>    </vt:lpstr>
      <vt:lpstr>1ο Φύλλο εργασίας </vt:lpstr>
      <vt:lpstr>2ο φύλλο εργασίας </vt:lpstr>
      <vt:lpstr>3ο Φύλλο εργασίας </vt:lpstr>
      <vt:lpstr>4ο Φύλλο εργασίας </vt:lpstr>
      <vt:lpstr>5ο Φύλλο εργασίας </vt:lpstr>
      <vt:lpstr>3η διδακτική ώρα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Συνολική θεώρηση της τραγωδίας σε σχέση με την ταινία </dc:title>
  <dc:creator>ALICE</dc:creator>
  <cp:lastModifiedBy>sxolikoi </cp:lastModifiedBy>
  <cp:revision>10</cp:revision>
  <dcterms:created xsi:type="dcterms:W3CDTF">2014-05-03T08:30:45Z</dcterms:created>
  <dcterms:modified xsi:type="dcterms:W3CDTF">2014-05-05T07:28:14Z</dcterms:modified>
</cp:coreProperties>
</file>