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74" r:id="rId8"/>
    <p:sldId id="264" r:id="rId9"/>
    <p:sldId id="267" r:id="rId10"/>
    <p:sldId id="268" r:id="rId11"/>
    <p:sldId id="265" r:id="rId12"/>
    <p:sldId id="266" r:id="rId13"/>
    <p:sldId id="261" r:id="rId14"/>
    <p:sldId id="270" r:id="rId15"/>
    <p:sldId id="262" r:id="rId16"/>
    <p:sldId id="269"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36" autoAdjust="0"/>
    <p:restoredTop sz="94576" autoAdjust="0"/>
  </p:normalViewPr>
  <p:slideViewPr>
    <p:cSldViewPr>
      <p:cViewPr>
        <p:scale>
          <a:sx n="75" d="100"/>
          <a:sy n="75"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2C9B092-8C8C-452E-9C83-86B3459398D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2C9B092-8C8C-452E-9C83-86B3459398DA}"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2C9B092-8C8C-452E-9C83-86B3459398DA}"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2C9B092-8C8C-452E-9C83-86B3459398DA}"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063050-7D36-4968-8017-6CE5979FA998}" type="datetimeFigureOut">
              <a:rPr lang="el-GR" smtClean="0"/>
              <a:pPr/>
              <a:t>7/1/2015</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C9B092-8C8C-452E-9C83-86B3459398DA}"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63050-7D36-4968-8017-6CE5979FA998}" type="datetimeFigureOut">
              <a:rPr lang="el-GR" smtClean="0"/>
              <a:pPr/>
              <a:t>7/1/2015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9B092-8C8C-452E-9C83-86B3459398D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7200" dirty="0" smtClean="0"/>
              <a:t>ΑΡΧΑΙΑ ΟΛΥΜΠΙΑ</a:t>
            </a:r>
            <a:endParaRPr lang="el-GR" sz="7200" dirty="0"/>
          </a:p>
        </p:txBody>
      </p:sp>
      <p:sp>
        <p:nvSpPr>
          <p:cNvPr id="3" name="2 - Υπότιτλος"/>
          <p:cNvSpPr>
            <a:spLocks noGrp="1"/>
          </p:cNvSpPr>
          <p:nvPr>
            <p:ph type="subTitle" idx="1"/>
          </p:nvPr>
        </p:nvSpPr>
        <p:spPr/>
        <p:txBody>
          <a:bodyPr>
            <a:normAutofit/>
          </a:bodyPr>
          <a:lstStyle/>
          <a:p>
            <a:r>
              <a:rPr lang="el-GR" sz="2000" dirty="0" smtClean="0"/>
              <a:t>ΑΝΔΡΕΑΝΙΔΗ ΕΛΙΣΑΒΕΤ Γ’1</a:t>
            </a:r>
            <a:endParaRPr lang="el-GR" sz="2000" dirty="0"/>
          </a:p>
        </p:txBody>
      </p:sp>
      <p:pic>
        <p:nvPicPr>
          <p:cNvPr id="4" name="3 - Εικόνα" descr="αρχείο λήψης (2).jpg"/>
          <p:cNvPicPr>
            <a:picLocks noChangeAspect="1"/>
          </p:cNvPicPr>
          <p:nvPr/>
        </p:nvPicPr>
        <p:blipFill>
          <a:blip r:embed="rId2"/>
          <a:stretch>
            <a:fillRect/>
          </a:stretch>
        </p:blipFill>
        <p:spPr>
          <a:xfrm>
            <a:off x="3643306" y="1071546"/>
            <a:ext cx="5319025" cy="357190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ΒΟΥΛΕΥΤΗΡΙΟ</a:t>
            </a:r>
            <a:endParaRPr lang="el-GR" dirty="0"/>
          </a:p>
        </p:txBody>
      </p:sp>
      <p:sp>
        <p:nvSpPr>
          <p:cNvPr id="3" name="2 - Θέση περιεχομένου"/>
          <p:cNvSpPr>
            <a:spLocks noGrp="1"/>
          </p:cNvSpPr>
          <p:nvPr>
            <p:ph idx="1"/>
          </p:nvPr>
        </p:nvSpPr>
        <p:spPr>
          <a:xfrm>
            <a:off x="0" y="1285860"/>
            <a:ext cx="8358246" cy="1857388"/>
          </a:xfrm>
        </p:spPr>
        <p:txBody>
          <a:bodyPr>
            <a:noAutofit/>
          </a:bodyPr>
          <a:lstStyle/>
          <a:p>
            <a:pPr>
              <a:buNone/>
            </a:pPr>
            <a:r>
              <a:rPr lang="el-GR" sz="1500" dirty="0" smtClean="0"/>
              <a:t>	Έδρα στην οποία συνεδρίαζε το ανώτατο Συμβούλιο του Ιερού, η Ολυμπιακή Βουλή. Η κατασκευή του άρχισε στα τέλη του 6ου αι. </a:t>
            </a:r>
            <a:r>
              <a:rPr lang="el-GR" sz="1500" dirty="0" err="1" smtClean="0"/>
              <a:t>π.Χ.</a:t>
            </a:r>
            <a:r>
              <a:rPr lang="el-GR" sz="1500" dirty="0" smtClean="0"/>
              <a:t> και ολοκληρώθηκε τον 4ο αι. </a:t>
            </a:r>
            <a:r>
              <a:rPr lang="el-GR" sz="1500" dirty="0" err="1" smtClean="0"/>
              <a:t>π.Χ.</a:t>
            </a:r>
            <a:r>
              <a:rPr lang="el-GR" sz="1500" dirty="0" smtClean="0"/>
              <a:t> Αποτελείται από δύο επιμήκη αψιδωτά κτήρια, που συνδέονται μεταξύ τους με ένα τετράγωνο κτίσμα και ιωνική στοά στο Ανατολικό τμήμα τους. Στο τετράγωνο κτίσμα, που βρισκόταν μεταξύ των αψιδωτών κτηρίων, υπήρχε το άγαλμα και ο βωμός του </a:t>
            </a:r>
            <a:r>
              <a:rPr lang="el-GR" sz="1500" dirty="0" err="1" smtClean="0"/>
              <a:t>Ορκίου</a:t>
            </a:r>
            <a:r>
              <a:rPr lang="el-GR" sz="1500" dirty="0" smtClean="0"/>
              <a:t> Διός, στον οποίο οι αθλητές και οι κριτές έδιναν τον καθιερωμένο ιερό όρκο πριν τους αγώνες</a:t>
            </a:r>
            <a:endParaRPr lang="el-GR" sz="1500" dirty="0"/>
          </a:p>
        </p:txBody>
      </p:sp>
      <p:pic>
        <p:nvPicPr>
          <p:cNvPr id="4" name="3 - Εικόνα" descr="image (2).jpg"/>
          <p:cNvPicPr>
            <a:picLocks noChangeAspect="1"/>
          </p:cNvPicPr>
          <p:nvPr/>
        </p:nvPicPr>
        <p:blipFill>
          <a:blip r:embed="rId2"/>
          <a:stretch>
            <a:fillRect/>
          </a:stretch>
        </p:blipFill>
        <p:spPr>
          <a:xfrm>
            <a:off x="2285984" y="3286124"/>
            <a:ext cx="4641305" cy="3063261"/>
          </a:xfrm>
          <a:prstGeom prst="rect">
            <a:avLst/>
          </a:prstGeom>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ΠΡΥΤΑΝΕΙΟ</a:t>
            </a:r>
            <a:endParaRPr lang="el-GR" dirty="0"/>
          </a:p>
        </p:txBody>
      </p:sp>
      <p:sp>
        <p:nvSpPr>
          <p:cNvPr id="3" name="2 - Θέση περιεχομένου"/>
          <p:cNvSpPr>
            <a:spLocks noGrp="1"/>
          </p:cNvSpPr>
          <p:nvPr>
            <p:ph idx="1"/>
          </p:nvPr>
        </p:nvSpPr>
        <p:spPr>
          <a:xfrm>
            <a:off x="0" y="1285860"/>
            <a:ext cx="8229600" cy="2471742"/>
          </a:xfrm>
        </p:spPr>
        <p:txBody>
          <a:bodyPr>
            <a:normAutofit fontScale="70000" lnSpcReduction="20000"/>
          </a:bodyPr>
          <a:lstStyle/>
          <a:p>
            <a:pPr>
              <a:buNone/>
            </a:pPr>
            <a:r>
              <a:rPr lang="el-GR" dirty="0" smtClean="0"/>
              <a:t>	Ήταν η έδρα των πρυτάνεων, αξιωματούχων του Ιερού. Το κτήριο βρίσκεται στη </a:t>
            </a:r>
            <a:r>
              <a:rPr lang="el-GR" dirty="0" err="1" smtClean="0"/>
              <a:t>ΒΔ</a:t>
            </a:r>
            <a:r>
              <a:rPr lang="el-GR" dirty="0" smtClean="0"/>
              <a:t> γωνία της </a:t>
            </a:r>
            <a:r>
              <a:rPr lang="el-GR" dirty="0" err="1" smtClean="0"/>
              <a:t>Άλτεως</a:t>
            </a:r>
            <a:r>
              <a:rPr lang="el-GR" dirty="0" smtClean="0"/>
              <a:t>. Πρόκειται για ένα τετράγωνο οικοδόμημα, η κατασκευή του οποίου άρχισε στον 5ο αι. </a:t>
            </a:r>
            <a:r>
              <a:rPr lang="el-GR" dirty="0" err="1" smtClean="0"/>
              <a:t>π.Χ.</a:t>
            </a:r>
            <a:r>
              <a:rPr lang="el-GR" dirty="0" smtClean="0"/>
              <a:t>, αλλά υπήρξαν στη συνέχεια διάφορες οικοδομικές φάσεις. Σε έναν από τους χώρους του στεγαζόταν ο βωμός της Εστίας όπου έκαιγε το άσβεστο πυρ, ενώ σε μία από τις αίθουσες γίνονταν οι πανηγυρικές συνεστιάσεις προς τιμή των Ολυμπιονικών και των επισήμων, κατά τη διάρκεια των αγώνων.</a:t>
            </a:r>
            <a:endParaRPr lang="el-GR" dirty="0"/>
          </a:p>
        </p:txBody>
      </p:sp>
      <p:pic>
        <p:nvPicPr>
          <p:cNvPr id="4" name="3 - Εικόνα" descr="image (3).jpg"/>
          <p:cNvPicPr>
            <a:picLocks noChangeAspect="1"/>
          </p:cNvPicPr>
          <p:nvPr/>
        </p:nvPicPr>
        <p:blipFill>
          <a:blip r:embed="rId2"/>
          <a:stretch>
            <a:fillRect/>
          </a:stretch>
        </p:blipFill>
        <p:spPr>
          <a:xfrm>
            <a:off x="2928926" y="3821899"/>
            <a:ext cx="3571900" cy="2678925"/>
          </a:xfrm>
          <a:prstGeom prst="rect">
            <a:avLst/>
          </a:prstGeo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ΦΙΛΙΠΠΕΙΟ</a:t>
            </a:r>
            <a:endParaRPr lang="el-GR" dirty="0"/>
          </a:p>
        </p:txBody>
      </p:sp>
      <p:sp>
        <p:nvSpPr>
          <p:cNvPr id="3" name="2 - Θέση περιεχομένου"/>
          <p:cNvSpPr>
            <a:spLocks noGrp="1"/>
          </p:cNvSpPr>
          <p:nvPr>
            <p:ph idx="1"/>
          </p:nvPr>
        </p:nvSpPr>
        <p:spPr>
          <a:xfrm>
            <a:off x="0" y="1214422"/>
            <a:ext cx="8229600" cy="2071702"/>
          </a:xfrm>
        </p:spPr>
        <p:txBody>
          <a:bodyPr>
            <a:normAutofit fontScale="92500" lnSpcReduction="10000"/>
          </a:bodyPr>
          <a:lstStyle/>
          <a:p>
            <a:pPr>
              <a:buNone/>
            </a:pPr>
            <a:r>
              <a:rPr lang="el-GR" sz="1800" dirty="0" smtClean="0"/>
              <a:t>	Περίπτερο κυκλικό οικοδόμημα με 18 ιωνικούς κίονες εξωτερικά και κορινθιακούς ημικίονες εσωτερικά. Αφιερώθηκε από το Φίλιππο </a:t>
            </a:r>
            <a:r>
              <a:rPr lang="el-GR" sz="1800" dirty="0" err="1" smtClean="0"/>
              <a:t>Β΄</a:t>
            </a:r>
            <a:r>
              <a:rPr lang="el-GR" sz="1800" dirty="0" smtClean="0"/>
              <a:t>, τον πατέρα του μεγάλου Αλεξάνδρου στον οποίο οφείλει και την ονομασία του, μετά τη μάχη της Χαιρώνειας το 338 </a:t>
            </a:r>
            <a:r>
              <a:rPr lang="el-GR" sz="1800" dirty="0" err="1" smtClean="0"/>
              <a:t>π.Χ.</a:t>
            </a:r>
            <a:r>
              <a:rPr lang="el-GR" sz="1800" dirty="0" smtClean="0"/>
              <a:t> Το έργο αποπεράτωσε ο Αλέξανδρος επειδή το 336 </a:t>
            </a:r>
            <a:r>
              <a:rPr lang="el-GR" sz="1800" dirty="0" err="1" smtClean="0"/>
              <a:t>π.Χ.</a:t>
            </a:r>
            <a:r>
              <a:rPr lang="el-GR" sz="1800" dirty="0" smtClean="0"/>
              <a:t> δολοφονήθηκε ο Φίλιππος. Ήταν ένα όμορφο, κομψό οικοδόμημα, όπου στο εσωτερικό του (στο σηκό) απέναντι από την είσοδο, σε ένα ημικυκλικό βάθρο ήταν στημένοι πέντε χρυσελεφάντινοι ανδριάντες της βασιλικής οικογένειας (Φιλίππου, Αλεξάνδρου, Ολυμπιάδας, Αμύντα και Ευρυδίκης), έργα του φημισμένου γλύπτη </a:t>
            </a:r>
            <a:r>
              <a:rPr lang="el-GR" sz="1800" dirty="0" err="1" smtClean="0"/>
              <a:t>Λεωχάρους</a:t>
            </a:r>
            <a:r>
              <a:rPr lang="el-GR" sz="1800" dirty="0" smtClean="0"/>
              <a:t>.</a:t>
            </a:r>
            <a:endParaRPr lang="el-GR" sz="1800" dirty="0"/>
          </a:p>
        </p:txBody>
      </p:sp>
      <p:pic>
        <p:nvPicPr>
          <p:cNvPr id="4" name="3 - Εικόνα" descr="250px-Philippeion_zu_Olympia.JPG"/>
          <p:cNvPicPr>
            <a:picLocks noChangeAspect="1"/>
          </p:cNvPicPr>
          <p:nvPr/>
        </p:nvPicPr>
        <p:blipFill>
          <a:blip r:embed="rId2"/>
          <a:stretch>
            <a:fillRect/>
          </a:stretch>
        </p:blipFill>
        <p:spPr>
          <a:xfrm>
            <a:off x="2750331" y="3500438"/>
            <a:ext cx="3643338" cy="3045831"/>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ΠΑΛΑΙΣΤΡΑ</a:t>
            </a:r>
            <a:endParaRPr lang="el-GR" dirty="0"/>
          </a:p>
        </p:txBody>
      </p:sp>
      <p:sp>
        <p:nvSpPr>
          <p:cNvPr id="3" name="2 - Θέση περιεχομένου"/>
          <p:cNvSpPr>
            <a:spLocks noGrp="1"/>
          </p:cNvSpPr>
          <p:nvPr>
            <p:ph idx="1"/>
          </p:nvPr>
        </p:nvSpPr>
        <p:spPr>
          <a:xfrm>
            <a:off x="0" y="1214422"/>
            <a:ext cx="8229600" cy="2286017"/>
          </a:xfrm>
        </p:spPr>
        <p:txBody>
          <a:bodyPr>
            <a:normAutofit fontScale="70000" lnSpcReduction="20000"/>
          </a:bodyPr>
          <a:lstStyle/>
          <a:p>
            <a:pPr>
              <a:buNone/>
            </a:pPr>
            <a:r>
              <a:rPr lang="el-GR" dirty="0" smtClean="0"/>
              <a:t>	Τετράγωνο </a:t>
            </a:r>
            <a:r>
              <a:rPr lang="el-GR" dirty="0"/>
              <a:t>οικοδόμημα (66,35 x 66,75 μ.) του 3ου αιώνα </a:t>
            </a:r>
            <a:r>
              <a:rPr lang="el-GR" dirty="0" err="1"/>
              <a:t>π.Χ.</a:t>
            </a:r>
            <a:r>
              <a:rPr lang="el-GR" dirty="0"/>
              <a:t>, με περίστυλη αυλή, γύρω από την οποία υπήρχαν στεγασμένοι βοηθητικοί χώροι, όπως αποδυτήρια, </a:t>
            </a:r>
            <a:r>
              <a:rPr lang="el-GR" dirty="0" err="1"/>
              <a:t>ελαιοθέσιον</a:t>
            </a:r>
            <a:r>
              <a:rPr lang="el-GR" dirty="0"/>
              <a:t> (χώρος που αλείφονταν οι αθλητές με λάδι), </a:t>
            </a:r>
            <a:r>
              <a:rPr lang="el-GR" dirty="0" err="1"/>
              <a:t>κονιστήριο</a:t>
            </a:r>
            <a:r>
              <a:rPr lang="el-GR" dirty="0"/>
              <a:t> (όπου οι αθλητές έβαζαν στο σώμα τους σκόνη ή άμμο), λουτρά, καθώς και αίθουσες με πάγκους για διδασκαλία. Εδώ προπονούνταν οι αθλητές στην πάλη, την πυγμή και το άλμα.</a:t>
            </a:r>
          </a:p>
          <a:p>
            <a:endParaRPr lang="el-GR" dirty="0"/>
          </a:p>
        </p:txBody>
      </p:sp>
      <p:pic>
        <p:nvPicPr>
          <p:cNvPr id="4" name="3 - Εικόνα" descr="image (5).jpg"/>
          <p:cNvPicPr>
            <a:picLocks noChangeAspect="1"/>
          </p:cNvPicPr>
          <p:nvPr/>
        </p:nvPicPr>
        <p:blipFill>
          <a:blip r:embed="rId2"/>
          <a:stretch>
            <a:fillRect/>
          </a:stretch>
        </p:blipFill>
        <p:spPr>
          <a:xfrm>
            <a:off x="2486893" y="3429000"/>
            <a:ext cx="4170214" cy="3071820"/>
          </a:xfrm>
          <a:prstGeom prst="rect">
            <a:avLst/>
          </a:prstGeo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ΓΥΜΝΑΣΙΟ</a:t>
            </a:r>
            <a:endParaRPr lang="el-GR" dirty="0"/>
          </a:p>
        </p:txBody>
      </p:sp>
      <p:sp>
        <p:nvSpPr>
          <p:cNvPr id="3" name="2 - Θέση περιεχομένου"/>
          <p:cNvSpPr>
            <a:spLocks noGrp="1"/>
          </p:cNvSpPr>
          <p:nvPr>
            <p:ph idx="1"/>
          </p:nvPr>
        </p:nvSpPr>
        <p:spPr>
          <a:xfrm>
            <a:off x="0" y="1285860"/>
            <a:ext cx="8229600" cy="2143140"/>
          </a:xfrm>
        </p:spPr>
        <p:txBody>
          <a:bodyPr>
            <a:normAutofit fontScale="62500" lnSpcReduction="20000"/>
          </a:bodyPr>
          <a:lstStyle/>
          <a:p>
            <a:pPr>
              <a:buNone/>
            </a:pPr>
            <a:r>
              <a:rPr lang="el-GR" dirty="0" smtClean="0"/>
              <a:t>	Μεγάλο περίκλειστο ορθογώνιο κτήριο (120 x 220 μ.), με ευρύχωρη αυλή στο μέσον και δωρικές στοές στις τέσσερις πλευρές του. Κτίσθηκε τον 2ο αιώνα </a:t>
            </a:r>
            <a:r>
              <a:rPr lang="el-GR" dirty="0" err="1" smtClean="0"/>
              <a:t>π.Χ</a:t>
            </a:r>
            <a:r>
              <a:rPr lang="el-GR" dirty="0" smtClean="0"/>
              <a:t> και στα τέλη του ίδιου αιώνα προστέθηκε ανάμεσα σ’ αυτό και την παλαίστρα, ένα μνημειακό κορινθιακό αμφιπρόστυλο πρόπυλο.</a:t>
            </a:r>
          </a:p>
          <a:p>
            <a:pPr>
              <a:buNone/>
            </a:pPr>
            <a:r>
              <a:rPr lang="el-GR" dirty="0" smtClean="0"/>
              <a:t>	Εδώ γινόταν η προπόνηση των αθλητών στα αγωνίσματα που απαιτούσαν εκτεταμένο χώρο, δηλαδή: δρόμο, δίσκο, ακόντιο. Το Γυμνάσιο δεν έχει ερευνηθεί σε όλη του την έκταση, ενώ η δυτική του πλευρά έχει παρασυρθεί από τον ποταμό </a:t>
            </a:r>
            <a:r>
              <a:rPr lang="el-GR" dirty="0" err="1" smtClean="0"/>
              <a:t>Κλαδέο</a:t>
            </a:r>
            <a:r>
              <a:rPr lang="el-GR" dirty="0" smtClean="0"/>
              <a:t>.</a:t>
            </a:r>
            <a:endParaRPr lang="el-GR" dirty="0"/>
          </a:p>
        </p:txBody>
      </p:sp>
      <p:pic>
        <p:nvPicPr>
          <p:cNvPr id="4" name="3 - Εικόνα" descr="250px-OLYMPIA_GYMNASIUM.jpg"/>
          <p:cNvPicPr>
            <a:picLocks noChangeAspect="1"/>
          </p:cNvPicPr>
          <p:nvPr/>
        </p:nvPicPr>
        <p:blipFill>
          <a:blip r:embed="rId2"/>
          <a:stretch>
            <a:fillRect/>
          </a:stretch>
        </p:blipFill>
        <p:spPr>
          <a:xfrm>
            <a:off x="3071802" y="3786190"/>
            <a:ext cx="3383820" cy="2395745"/>
          </a:xfrm>
          <a:prstGeom prst="rect">
            <a:avLst/>
          </a:prstGeom>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err="1" smtClean="0"/>
              <a:t>ΘΕΗΚΟΛΕΩΝ</a:t>
            </a:r>
            <a:endParaRPr lang="el-GR" sz="4000" dirty="0"/>
          </a:p>
        </p:txBody>
      </p:sp>
      <p:sp>
        <p:nvSpPr>
          <p:cNvPr id="3" name="2 - Θέση περιεχομένου"/>
          <p:cNvSpPr>
            <a:spLocks noGrp="1"/>
          </p:cNvSpPr>
          <p:nvPr>
            <p:ph idx="1"/>
          </p:nvPr>
        </p:nvSpPr>
        <p:spPr>
          <a:xfrm>
            <a:off x="0" y="1214423"/>
            <a:ext cx="8229600" cy="2000264"/>
          </a:xfrm>
        </p:spPr>
        <p:txBody>
          <a:bodyPr>
            <a:normAutofit/>
          </a:bodyPr>
          <a:lstStyle/>
          <a:p>
            <a:pPr>
              <a:buNone/>
            </a:pPr>
            <a:r>
              <a:rPr lang="el-GR" dirty="0" smtClean="0"/>
              <a:t>	</a:t>
            </a:r>
            <a:r>
              <a:rPr lang="el-GR" sz="2000" dirty="0"/>
              <a:t>Έδρα των </a:t>
            </a:r>
            <a:r>
              <a:rPr lang="el-GR" sz="2000" dirty="0" err="1"/>
              <a:t>θεηκόλων</a:t>
            </a:r>
            <a:r>
              <a:rPr lang="el-GR" sz="2000" dirty="0"/>
              <a:t>, ιερέων της Ολυμπίας, που είχαν την φροντίδα του Ιερού και των θυσιών. Πρόκειται για ορθογώνιο κτήριο με περίστυλη αυλή και δωμάτια γύρω από αυτήν, που κτίστηκε σε δύο φάσεις. Η πρώτη χρονολογείται στον 4ο αι. </a:t>
            </a:r>
            <a:r>
              <a:rPr lang="el-GR" sz="2000" dirty="0" err="1"/>
              <a:t>π.Χ.</a:t>
            </a:r>
            <a:r>
              <a:rPr lang="el-GR" sz="2000" dirty="0"/>
              <a:t> και η δεύτερη στη ρωμαϊκή </a:t>
            </a:r>
            <a:r>
              <a:rPr lang="el-GR" sz="2000" dirty="0" smtClean="0"/>
              <a:t>εποχή</a:t>
            </a:r>
            <a:r>
              <a:rPr lang="el-GR" sz="2000" dirty="0"/>
              <a:t>.</a:t>
            </a:r>
          </a:p>
        </p:txBody>
      </p:sp>
      <p:pic>
        <p:nvPicPr>
          <p:cNvPr id="4" name="3 - Εικόνα" descr="image (6).jpg"/>
          <p:cNvPicPr>
            <a:picLocks noChangeAspect="1"/>
          </p:cNvPicPr>
          <p:nvPr/>
        </p:nvPicPr>
        <p:blipFill>
          <a:blip r:embed="rId2"/>
          <a:stretch>
            <a:fillRect/>
          </a:stretch>
        </p:blipFill>
        <p:spPr>
          <a:xfrm>
            <a:off x="2214546" y="3214686"/>
            <a:ext cx="4095760" cy="3071820"/>
          </a:xfrm>
          <a:prstGeom prst="rect">
            <a:avLst/>
          </a:prstGeom>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ΛΕΩΝΙΔΑΙΟ</a:t>
            </a:r>
            <a:endParaRPr lang="el-GR" dirty="0"/>
          </a:p>
        </p:txBody>
      </p:sp>
      <p:sp>
        <p:nvSpPr>
          <p:cNvPr id="3" name="2 - Θέση περιεχομένου"/>
          <p:cNvSpPr>
            <a:spLocks noGrp="1"/>
          </p:cNvSpPr>
          <p:nvPr>
            <p:ph idx="1"/>
          </p:nvPr>
        </p:nvSpPr>
        <p:spPr>
          <a:xfrm>
            <a:off x="0" y="1285860"/>
            <a:ext cx="8229600" cy="2286016"/>
          </a:xfrm>
        </p:spPr>
        <p:txBody>
          <a:bodyPr>
            <a:normAutofit fontScale="70000" lnSpcReduction="20000"/>
          </a:bodyPr>
          <a:lstStyle/>
          <a:p>
            <a:pPr>
              <a:buNone/>
            </a:pPr>
            <a:r>
              <a:rPr lang="el-GR" dirty="0" smtClean="0"/>
              <a:t>	Μεγάλος </a:t>
            </a:r>
            <a:r>
              <a:rPr lang="el-GR" dirty="0"/>
              <a:t>ξενώνας που κτίστηκε στα 330 </a:t>
            </a:r>
            <a:r>
              <a:rPr lang="el-GR" dirty="0" err="1"/>
              <a:t>π.Χ.</a:t>
            </a:r>
            <a:r>
              <a:rPr lang="el-GR" dirty="0"/>
              <a:t> Οφείλει το όνομά του στο </a:t>
            </a:r>
            <a:r>
              <a:rPr lang="el-GR" dirty="0" err="1"/>
              <a:t>Νάξιο</a:t>
            </a:r>
            <a:r>
              <a:rPr lang="el-GR" dirty="0"/>
              <a:t> Λεωνίδα ή </a:t>
            </a:r>
            <a:r>
              <a:rPr lang="el-GR" dirty="0" err="1"/>
              <a:t>Λεωνίδη</a:t>
            </a:r>
            <a:r>
              <a:rPr lang="el-GR" dirty="0"/>
              <a:t>, που ήταν δωρητής και ο αρχιτέκτονας του κτηρίου. Προοριζόταν για την φιλοξενία των επισήμων. Είναι ένα τετράγωνο κτήριο, που εξωτερικά περιβάλλεται από 138 ιωνικούς κίονες, και στο κέντρο είχε περίστυλη αυλή με 44 δωρικούς κίονες. Ανάμεσα στις δύο κιονοστοιχίες υπήρχαν τα δωμάτια. Στα ρωμαϊκά χρόνια ήταν η κατοικία των Ρωμαίων αξιωματούχων.</a:t>
            </a:r>
          </a:p>
        </p:txBody>
      </p:sp>
      <p:pic>
        <p:nvPicPr>
          <p:cNvPr id="4" name="3 - Εικόνα" descr="image (7).jpg"/>
          <p:cNvPicPr>
            <a:picLocks noChangeAspect="1"/>
          </p:cNvPicPr>
          <p:nvPr/>
        </p:nvPicPr>
        <p:blipFill>
          <a:blip r:embed="rId2"/>
          <a:stretch>
            <a:fillRect/>
          </a:stretch>
        </p:blipFill>
        <p:spPr>
          <a:xfrm>
            <a:off x="3000369" y="3929066"/>
            <a:ext cx="3143262" cy="2367924"/>
          </a:xfrm>
          <a:prstGeom prst="rect">
            <a:avLst/>
          </a:prstGeom>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ΕΡΓΑΣΤΗΡΙΟ ΤΟΥ ΦΕΙΔΙΑ</a:t>
            </a:r>
            <a:endParaRPr lang="el-GR" dirty="0"/>
          </a:p>
        </p:txBody>
      </p:sp>
      <p:sp>
        <p:nvSpPr>
          <p:cNvPr id="3" name="2 - Θέση περιεχομένου"/>
          <p:cNvSpPr>
            <a:spLocks noGrp="1"/>
          </p:cNvSpPr>
          <p:nvPr>
            <p:ph idx="1"/>
          </p:nvPr>
        </p:nvSpPr>
        <p:spPr>
          <a:xfrm>
            <a:off x="0" y="1428736"/>
            <a:ext cx="8229600" cy="2928958"/>
          </a:xfrm>
        </p:spPr>
        <p:txBody>
          <a:bodyPr>
            <a:normAutofit fontScale="70000" lnSpcReduction="20000"/>
          </a:bodyPr>
          <a:lstStyle/>
          <a:p>
            <a:pPr>
              <a:buNone/>
            </a:pPr>
            <a:r>
              <a:rPr lang="el-GR" dirty="0" smtClean="0"/>
              <a:t>	Ορθογώνιο μακρόστενο κτήριο με δύο εσωτερικές κιονοστοιχίες. Κτίστηκε γύρω στο 440-430 </a:t>
            </a:r>
            <a:r>
              <a:rPr lang="el-GR" dirty="0" err="1" smtClean="0"/>
              <a:t>π.Χ.</a:t>
            </a:r>
            <a:r>
              <a:rPr lang="el-GR" dirty="0" smtClean="0"/>
              <a:t> για την κατασκευή του χρυσελεφάντινου αγάλματος του Διός από το Φειδία. Έχει τις ίδιες διαστάσεις με το σηκό του ναού του Διός. Εδώ βρέθηκαν πολλά εργαλεία, γυάλινα κοσμήματα και πήλινες μήτρες που χρησιμοποίησε ο Φειδίας για την κατασκευή του αγάλματος, καθώς και μια μικρή </a:t>
            </a:r>
            <a:r>
              <a:rPr lang="el-GR" dirty="0" err="1" smtClean="0"/>
              <a:t>μελαμβαφής</a:t>
            </a:r>
            <a:r>
              <a:rPr lang="el-GR" dirty="0" smtClean="0"/>
              <a:t> οινοχόη, στη βάση της οποίας ο μεγάλος γλύπτης είχε χαράξει το όνομά του "ΦΕΙΔΙΟΥ ΕΙΜΙ". Τον 5ο αι. </a:t>
            </a:r>
            <a:r>
              <a:rPr lang="el-GR" dirty="0" err="1" smtClean="0"/>
              <a:t>μ.Χ</a:t>
            </a:r>
            <a:r>
              <a:rPr lang="el-GR" dirty="0" smtClean="0"/>
              <a:t>. το εργαστήριο μετατράπηκε σε παλαιοχριστιανική </a:t>
            </a:r>
            <a:r>
              <a:rPr lang="el-GR" dirty="0" err="1" smtClean="0"/>
              <a:t>τρίκλιτη</a:t>
            </a:r>
            <a:r>
              <a:rPr lang="el-GR" dirty="0" smtClean="0"/>
              <a:t> βασιλική.</a:t>
            </a:r>
            <a:endParaRPr lang="el-GR" dirty="0"/>
          </a:p>
        </p:txBody>
      </p:sp>
      <p:pic>
        <p:nvPicPr>
          <p:cNvPr id="4" name="3 - Εικόνα" descr="image (8).jpg"/>
          <p:cNvPicPr>
            <a:picLocks noChangeAspect="1"/>
          </p:cNvPicPr>
          <p:nvPr/>
        </p:nvPicPr>
        <p:blipFill>
          <a:blip r:embed="rId2"/>
          <a:stretch>
            <a:fillRect/>
          </a:stretch>
        </p:blipFill>
        <p:spPr>
          <a:xfrm>
            <a:off x="2857488" y="4357694"/>
            <a:ext cx="3699468" cy="2071702"/>
          </a:xfrm>
          <a:prstGeom prst="rect">
            <a:avLst/>
          </a:prstGeom>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ΖΑΝΕΣ</a:t>
            </a:r>
            <a:endParaRPr lang="el-GR" dirty="0"/>
          </a:p>
        </p:txBody>
      </p:sp>
      <p:sp>
        <p:nvSpPr>
          <p:cNvPr id="3" name="2 - Θέση περιεχομένου"/>
          <p:cNvSpPr>
            <a:spLocks noGrp="1"/>
          </p:cNvSpPr>
          <p:nvPr>
            <p:ph idx="1"/>
          </p:nvPr>
        </p:nvSpPr>
        <p:spPr>
          <a:xfrm>
            <a:off x="0" y="1214422"/>
            <a:ext cx="8229600" cy="2614618"/>
          </a:xfrm>
        </p:spPr>
        <p:txBody>
          <a:bodyPr>
            <a:normAutofit fontScale="70000" lnSpcReduction="20000"/>
          </a:bodyPr>
          <a:lstStyle/>
          <a:p>
            <a:pPr>
              <a:buNone/>
            </a:pPr>
            <a:r>
              <a:rPr lang="el-GR" dirty="0" smtClean="0"/>
              <a:t>	Κατά </a:t>
            </a:r>
            <a:r>
              <a:rPr lang="el-GR" dirty="0"/>
              <a:t>μήκος του </a:t>
            </a:r>
            <a:r>
              <a:rPr lang="el-GR" dirty="0" err="1"/>
              <a:t>αναλημματικού</a:t>
            </a:r>
            <a:r>
              <a:rPr lang="el-GR" dirty="0"/>
              <a:t> τοίχου του ανδήρου των θησαυρών υπήρχαν οι Ζάνες (πληθυντικός της λέξης Ζευς). Πρόκειται για χάλκινα αγάλματα του Διός, που αφιερώνονταν στο ιερό από τα χρηματικά πρόστιμα που πλήρωναν όσοι παρέβαιναν τους κανονισμούς των Ολυμπιακών Αγώνων. Σώζονται οι 16 βάσεις των αγαλμάτων που ήταν τοποθετημένα μπροστά από την κύρια είσοδο του Σταδίου, την «Κρυπτή», ως παράδειγμα προς αποφυγή για τους αθλητές.</a:t>
            </a:r>
          </a:p>
        </p:txBody>
      </p:sp>
      <p:pic>
        <p:nvPicPr>
          <p:cNvPr id="4" name="3 - Εικόνα" descr="image (9).jpg"/>
          <p:cNvPicPr>
            <a:picLocks noChangeAspect="1"/>
          </p:cNvPicPr>
          <p:nvPr/>
        </p:nvPicPr>
        <p:blipFill>
          <a:blip r:embed="rId2"/>
          <a:stretch>
            <a:fillRect/>
          </a:stretch>
        </p:blipFill>
        <p:spPr>
          <a:xfrm>
            <a:off x="2571107" y="3500438"/>
            <a:ext cx="4001787" cy="301468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ΣΤΟΑ ΤΗΣ ΗΧΟΥΣ</a:t>
            </a:r>
            <a:endParaRPr lang="el-GR" dirty="0"/>
          </a:p>
        </p:txBody>
      </p:sp>
      <p:sp>
        <p:nvSpPr>
          <p:cNvPr id="3" name="2 - Θέση περιεχομένου"/>
          <p:cNvSpPr>
            <a:spLocks noGrp="1"/>
          </p:cNvSpPr>
          <p:nvPr>
            <p:ph idx="1"/>
          </p:nvPr>
        </p:nvSpPr>
        <p:spPr>
          <a:xfrm>
            <a:off x="0" y="1285860"/>
            <a:ext cx="8229600" cy="2543180"/>
          </a:xfrm>
        </p:spPr>
        <p:txBody>
          <a:bodyPr>
            <a:normAutofit fontScale="62500" lnSpcReduction="20000"/>
          </a:bodyPr>
          <a:lstStyle/>
          <a:p>
            <a:pPr>
              <a:buNone/>
            </a:pPr>
            <a:r>
              <a:rPr lang="el-GR" dirty="0" smtClean="0"/>
              <a:t>	Μεγάλη </a:t>
            </a:r>
            <a:r>
              <a:rPr lang="el-GR" dirty="0"/>
              <a:t>στοά, που κατασκευάστηκε στα μέσα του 4ου αι. </a:t>
            </a:r>
            <a:r>
              <a:rPr lang="el-GR" dirty="0" err="1"/>
              <a:t>π.Χ.</a:t>
            </a:r>
            <a:r>
              <a:rPr lang="el-GR" dirty="0"/>
              <a:t> για να χωρίσει την Άλτη από το Στάδιο. Είχε μία εξωτερική κιονοστοιχία δωρικού ρυθμού και μία εσωτερική, ίσως κορινθιακού. Οφείλει το όνομά της στην ακουστική της, ενώ ονομαζόταν και "</a:t>
            </a:r>
            <a:r>
              <a:rPr lang="el-GR" dirty="0" err="1"/>
              <a:t>Επτάηχος</a:t>
            </a:r>
            <a:r>
              <a:rPr lang="el-GR" dirty="0"/>
              <a:t>", εφόσον ο ήχος επαναλαμβανόταν 7 φορές. </a:t>
            </a:r>
            <a:r>
              <a:rPr lang="el-GR" dirty="0" err="1"/>
              <a:t>Ονομαζόνταν</a:t>
            </a:r>
            <a:r>
              <a:rPr lang="el-GR" dirty="0"/>
              <a:t> επίσης και "ποικίλη στοά" εξαιτίας των ζωγραφικών πινάκων που διακοσμούσαν το εσωτερικό της. Γύρω στα μέσα του 3ου αι. </a:t>
            </a:r>
            <a:r>
              <a:rPr lang="el-GR" dirty="0" err="1"/>
              <a:t>π.Χ.</a:t>
            </a:r>
            <a:r>
              <a:rPr lang="el-GR" dirty="0"/>
              <a:t> μπροστά στη στοά της </a:t>
            </a:r>
            <a:r>
              <a:rPr lang="el-GR" dirty="0" err="1"/>
              <a:t>Ηχούς</a:t>
            </a:r>
            <a:r>
              <a:rPr lang="el-GR" dirty="0"/>
              <a:t> στήθηκαν πάνω σε δύο ψηλούς ιωνικούς κίονες τα επίχρυσα αγάλματα του βασιλιά Πτολεμαίου </a:t>
            </a:r>
            <a:r>
              <a:rPr lang="el-GR" dirty="0" err="1"/>
              <a:t>Β΄</a:t>
            </a:r>
            <a:r>
              <a:rPr lang="el-GR" dirty="0"/>
              <a:t> του Φιλαδέλφου και της συζύγου του Αρσινόης.</a:t>
            </a:r>
          </a:p>
        </p:txBody>
      </p:sp>
      <p:pic>
        <p:nvPicPr>
          <p:cNvPr id="4" name="3 - Εικόνα" descr="image.jpg"/>
          <p:cNvPicPr>
            <a:picLocks noChangeAspect="1"/>
          </p:cNvPicPr>
          <p:nvPr/>
        </p:nvPicPr>
        <p:blipFill>
          <a:blip r:embed="rId2"/>
          <a:stretch>
            <a:fillRect/>
          </a:stretch>
        </p:blipFill>
        <p:spPr>
          <a:xfrm>
            <a:off x="1785918" y="4071942"/>
            <a:ext cx="5572164" cy="1485910"/>
          </a:xfrm>
          <a:prstGeom prst="rect">
            <a:avLst/>
          </a:prstGeom>
        </p:spPr>
      </p:pic>
      <p:sp>
        <p:nvSpPr>
          <p:cNvPr id="5" name="4 - TextBox"/>
          <p:cNvSpPr txBox="1"/>
          <p:nvPr/>
        </p:nvSpPr>
        <p:spPr>
          <a:xfrm>
            <a:off x="3214678" y="5572141"/>
            <a:ext cx="2928958" cy="646331"/>
          </a:xfrm>
          <a:prstGeom prst="rect">
            <a:avLst/>
          </a:prstGeom>
          <a:noFill/>
        </p:spPr>
        <p:txBody>
          <a:bodyPr wrap="square" rtlCol="0">
            <a:spAutoFit/>
          </a:bodyPr>
          <a:lstStyle/>
          <a:p>
            <a:r>
              <a:rPr lang="el-GR" dirty="0"/>
              <a:t>Κάτοψη της Στοάς </a:t>
            </a:r>
            <a:r>
              <a:rPr lang="el-GR" dirty="0" smtClean="0"/>
              <a:t>της </a:t>
            </a:r>
            <a:r>
              <a:rPr lang="el-GR" dirty="0" err="1" smtClean="0"/>
              <a:t>Ηχούς</a:t>
            </a:r>
            <a:r>
              <a:rPr lang="el-GR" dirty="0" smtClean="0"/>
              <a:t>      	</a:t>
            </a:r>
            <a:endParaRPr lang="el-GR"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ΟΛΥΜΠΙΑ</a:t>
            </a:r>
            <a:endParaRPr lang="el-GR" dirty="0"/>
          </a:p>
        </p:txBody>
      </p:sp>
      <p:sp>
        <p:nvSpPr>
          <p:cNvPr id="3" name="2 - Θέση περιεχομένου"/>
          <p:cNvSpPr>
            <a:spLocks noGrp="1"/>
          </p:cNvSpPr>
          <p:nvPr>
            <p:ph idx="1"/>
          </p:nvPr>
        </p:nvSpPr>
        <p:spPr>
          <a:xfrm>
            <a:off x="500034" y="1142984"/>
            <a:ext cx="8229600" cy="4525963"/>
          </a:xfrm>
        </p:spPr>
        <p:txBody>
          <a:bodyPr>
            <a:normAutofit/>
          </a:bodyPr>
          <a:lstStyle/>
          <a:p>
            <a:pPr>
              <a:buNone/>
            </a:pPr>
            <a:r>
              <a:rPr lang="el-GR" dirty="0" smtClean="0"/>
              <a:t>	</a:t>
            </a:r>
            <a:r>
              <a:rPr lang="el-GR" sz="2000" dirty="0" smtClean="0"/>
              <a:t>Η Ολυμπία, ήταν πόλη της αρχαίας Ελλάδας στην Ηλεία, γνωστή ως ο τόπος διεξαγωγής των Ολυμπιακών Αγώνων στους κλασικούς χρόνους, συγκρίσιμη στη σημασία με τα Πύθια που διοργανώνονταν στους Δελφούς. Στην Ολυμπία βρισκόταν το χρυσελεφάντινο άγαλμα του Διός, έργο του Φειδία, το οποίο ήταν γνωστό στην αρχαιότητα ως ένα από τα επτά θαύματα του κόσμου. Η αφετηρία των Ολυμπιακών Αγώνων χρονολογείται στο 776 </a:t>
            </a:r>
            <a:r>
              <a:rPr lang="el-GR" sz="2000" dirty="0" err="1" smtClean="0"/>
              <a:t>π.Χ.</a:t>
            </a:r>
            <a:r>
              <a:rPr lang="el-GR" sz="2000" dirty="0" smtClean="0"/>
              <a:t> και τελούνταν κάθε τέσσερα χρόνια. Το 394 </a:t>
            </a:r>
            <a:r>
              <a:rPr lang="el-GR" sz="2000" dirty="0" err="1" smtClean="0"/>
              <a:t>μ.Χ</a:t>
            </a:r>
            <a:r>
              <a:rPr lang="el-GR" sz="2000" dirty="0" smtClean="0"/>
              <a:t>. ο Βυζαντινός Αυτοκράτορας Θεοδόσιος Α' απαγόρευσε την τέλεσή τους γιατί θεωρούνταν παγανιστικοί.</a:t>
            </a:r>
            <a:endParaRPr lang="el-GR" sz="2000" dirty="0"/>
          </a:p>
        </p:txBody>
      </p:sp>
      <p:pic>
        <p:nvPicPr>
          <p:cNvPr id="4" name="3 - Εικόνα" descr="αρχείο λήψης.jpg"/>
          <p:cNvPicPr>
            <a:picLocks noChangeAspect="1"/>
          </p:cNvPicPr>
          <p:nvPr/>
        </p:nvPicPr>
        <p:blipFill>
          <a:blip r:embed="rId2"/>
          <a:stretch>
            <a:fillRect/>
          </a:stretch>
        </p:blipFill>
        <p:spPr>
          <a:xfrm>
            <a:off x="2857488" y="4286256"/>
            <a:ext cx="3429024" cy="2302702"/>
          </a:xfrm>
          <a:prstGeom prst="rect">
            <a:avLst/>
          </a:prstGeom>
        </p:spPr>
      </p:pic>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ΙΠΠΟΔΡΟΜΟΣ</a:t>
            </a:r>
            <a:endParaRPr lang="el-GR" dirty="0"/>
          </a:p>
        </p:txBody>
      </p:sp>
      <p:sp>
        <p:nvSpPr>
          <p:cNvPr id="3" name="2 - Θέση περιεχομένου"/>
          <p:cNvSpPr>
            <a:spLocks noGrp="1"/>
          </p:cNvSpPr>
          <p:nvPr>
            <p:ph idx="1"/>
          </p:nvPr>
        </p:nvSpPr>
        <p:spPr>
          <a:xfrm>
            <a:off x="0" y="1357298"/>
            <a:ext cx="8229600" cy="2114551"/>
          </a:xfrm>
        </p:spPr>
        <p:txBody>
          <a:bodyPr>
            <a:normAutofit fontScale="62500" lnSpcReduction="20000"/>
          </a:bodyPr>
          <a:lstStyle/>
          <a:p>
            <a:pPr>
              <a:buNone/>
            </a:pPr>
            <a:r>
              <a:rPr lang="el-GR" dirty="0" smtClean="0"/>
              <a:t>	Στον ιππόδρομο διεξάγονταν οι αρματοδρομίες και οι ιπποδρομίες. Βρισκόταν νότια του σταδίου και σύμφωνα με τις πληροφορίες του Παυσανία θα πρέπει να είχε μήκος 600 μ. και πλάτος 200 μ. Η ακριβής θέση του ιπποδρόμου δεν έχει εντοπιστεί, επειδή καταχώθηκε από τις προσχώσεις του ποταμού Αλφειού. Είχε ένα πολύπλοκο σύστημα εκκίνησης, το οποίο περιγράφει πολύ αναλυτικά ο Παυσανίας. Προς τα δυτικά έκλεινε με τη στοά του </a:t>
            </a:r>
            <a:r>
              <a:rPr lang="el-GR" dirty="0" err="1" smtClean="0"/>
              <a:t>Αγνάπτου</a:t>
            </a:r>
            <a:r>
              <a:rPr lang="el-GR" dirty="0" smtClean="0"/>
              <a:t>.</a:t>
            </a:r>
            <a:endParaRPr lang="el-GR" dirty="0"/>
          </a:p>
        </p:txBody>
      </p:sp>
      <p:pic>
        <p:nvPicPr>
          <p:cNvPr id="4" name="3 - Εικόνα" descr="αρχείο λήψης.jpg"/>
          <p:cNvPicPr>
            <a:picLocks noChangeAspect="1"/>
          </p:cNvPicPr>
          <p:nvPr/>
        </p:nvPicPr>
        <p:blipFill>
          <a:blip r:embed="rId2"/>
          <a:stretch>
            <a:fillRect/>
          </a:stretch>
        </p:blipFill>
        <p:spPr>
          <a:xfrm>
            <a:off x="1857356" y="3357562"/>
            <a:ext cx="5296299" cy="2938478"/>
          </a:xfrm>
          <a:prstGeom prst="rect">
            <a:avLst/>
          </a:prstGeom>
        </p:spPr>
      </p:pic>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ΜΗΤΡΩΟ</a:t>
            </a:r>
            <a:endParaRPr lang="el-GR" dirty="0"/>
          </a:p>
        </p:txBody>
      </p:sp>
      <p:sp>
        <p:nvSpPr>
          <p:cNvPr id="3" name="2 - Θέση περιεχομένου"/>
          <p:cNvSpPr>
            <a:spLocks noGrp="1"/>
          </p:cNvSpPr>
          <p:nvPr>
            <p:ph idx="1"/>
          </p:nvPr>
        </p:nvSpPr>
        <p:spPr>
          <a:xfrm>
            <a:off x="0" y="1285861"/>
            <a:ext cx="8229600" cy="1500198"/>
          </a:xfrm>
        </p:spPr>
        <p:txBody>
          <a:bodyPr>
            <a:normAutofit fontScale="92500"/>
          </a:bodyPr>
          <a:lstStyle/>
          <a:p>
            <a:pPr>
              <a:buNone/>
            </a:pPr>
            <a:r>
              <a:rPr lang="el-GR" dirty="0" smtClean="0"/>
              <a:t>	</a:t>
            </a:r>
            <a:r>
              <a:rPr lang="el-GR" sz="2200" dirty="0" smtClean="0"/>
              <a:t>Μικρός δωρικός περίπτερος ναός, με 6 κίονες στις στενές και 11 στις μακριές πλευρές, αφιερωμένος στη Μητέρα των θεών Ρέα (ή Κυβέλη). Κτίστηκε στις αρχές του 4ου αι. </a:t>
            </a:r>
            <a:r>
              <a:rPr lang="el-GR" sz="2200" dirty="0" err="1" smtClean="0"/>
              <a:t>π.Χ.</a:t>
            </a:r>
            <a:r>
              <a:rPr lang="el-GR" sz="2200" dirty="0" smtClean="0"/>
              <a:t> Στη ρωμαϊκή εποχή χρησιμοποιήθηκε ως χώρος λατρείας των Ρωμαίων αυτοκρατόρων. </a:t>
            </a:r>
          </a:p>
        </p:txBody>
      </p:sp>
      <p:pic>
        <p:nvPicPr>
          <p:cNvPr id="4" name="3 - Εικόνα" descr="image.jpg"/>
          <p:cNvPicPr>
            <a:picLocks noChangeAspect="1"/>
          </p:cNvPicPr>
          <p:nvPr/>
        </p:nvPicPr>
        <p:blipFill>
          <a:blip r:embed="rId2"/>
          <a:stretch>
            <a:fillRect/>
          </a:stretch>
        </p:blipFill>
        <p:spPr>
          <a:xfrm>
            <a:off x="2100634" y="3071810"/>
            <a:ext cx="4942732" cy="2743216"/>
          </a:xfrm>
          <a:prstGeom prst="rect">
            <a:avLst/>
          </a:prstGeom>
        </p:spPr>
      </p:pic>
      <p:sp>
        <p:nvSpPr>
          <p:cNvPr id="5" name="4 - TextBox"/>
          <p:cNvSpPr txBox="1"/>
          <p:nvPr/>
        </p:nvSpPr>
        <p:spPr>
          <a:xfrm>
            <a:off x="3428992" y="5786454"/>
            <a:ext cx="2286016" cy="369332"/>
          </a:xfrm>
          <a:prstGeom prst="rect">
            <a:avLst/>
          </a:prstGeom>
          <a:noFill/>
        </p:spPr>
        <p:txBody>
          <a:bodyPr wrap="square" rtlCol="0">
            <a:spAutoFit/>
          </a:bodyPr>
          <a:lstStyle/>
          <a:p>
            <a:r>
              <a:rPr lang="el-GR" dirty="0"/>
              <a:t>Κάτοψη του Μητρώου</a:t>
            </a: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ΝΟΤΙΟΑΝΑΤΟΛΙΚΟ ΚΤΗΡΙΟ ΤΗΣ ΟΛΥΜΠΙΑΣ</a:t>
            </a:r>
            <a:endParaRPr lang="el-GR" dirty="0"/>
          </a:p>
        </p:txBody>
      </p:sp>
      <p:sp>
        <p:nvSpPr>
          <p:cNvPr id="3" name="2 - Θέση περιεχομένου"/>
          <p:cNvSpPr>
            <a:spLocks noGrp="1"/>
          </p:cNvSpPr>
          <p:nvPr>
            <p:ph idx="1"/>
          </p:nvPr>
        </p:nvSpPr>
        <p:spPr>
          <a:xfrm>
            <a:off x="0" y="1214422"/>
            <a:ext cx="8229600" cy="2257428"/>
          </a:xfrm>
        </p:spPr>
        <p:txBody>
          <a:bodyPr>
            <a:normAutofit fontScale="55000" lnSpcReduction="20000"/>
          </a:bodyPr>
          <a:lstStyle/>
          <a:p>
            <a:pPr>
              <a:buNone/>
            </a:pPr>
            <a:r>
              <a:rPr lang="el-GR" dirty="0" smtClean="0"/>
              <a:t>	Το ιερό, που είναι γνωστό ως νοτιοανατολικό κτήριο, βρίσκεται στη νοτιοανατολική γωνία της </a:t>
            </a:r>
            <a:r>
              <a:rPr lang="el-GR" dirty="0" err="1" smtClean="0"/>
              <a:t>Άλτεως</a:t>
            </a:r>
            <a:r>
              <a:rPr lang="el-GR" dirty="0" smtClean="0"/>
              <a:t> και ήταν αφιερωμένο πιθανότατα στη θεά Εστία. Αποτελούσε, επίσης, το ανατολικό όριο του ιερού, μαζί με τη στοά της </a:t>
            </a:r>
            <a:r>
              <a:rPr lang="el-GR" dirty="0" err="1" smtClean="0"/>
              <a:t>Ηχούς</a:t>
            </a:r>
            <a:r>
              <a:rPr lang="el-GR" dirty="0" smtClean="0"/>
              <a:t>, που κτίσθηκε αργότερα λίγο πιο βόρεια. Το κτήριο οικοδομήθηκε στο </a:t>
            </a:r>
            <a:r>
              <a:rPr lang="el-GR" dirty="0" err="1" smtClean="0"/>
              <a:t>α΄</a:t>
            </a:r>
            <a:r>
              <a:rPr lang="el-GR" dirty="0" smtClean="0"/>
              <a:t> μισό του 5ου αι. </a:t>
            </a:r>
            <a:r>
              <a:rPr lang="el-GR" dirty="0" err="1" smtClean="0"/>
              <a:t>π.Χ.</a:t>
            </a:r>
            <a:r>
              <a:rPr lang="el-GR" dirty="0" smtClean="0"/>
              <a:t> και φαίνεται ότι λειτουργούσε μέχρι τον 1ο αι. </a:t>
            </a:r>
            <a:r>
              <a:rPr lang="el-GR" dirty="0" err="1" smtClean="0"/>
              <a:t>π.Χ.</a:t>
            </a:r>
            <a:r>
              <a:rPr lang="el-GR" dirty="0" smtClean="0"/>
              <a:t>, οπότε άρχισαν να κτίζονται πάνω σε αυτό τα μεταγενέστερα οικοδομήματα. Τον 2ο αι. </a:t>
            </a:r>
            <a:r>
              <a:rPr lang="el-GR" dirty="0" err="1" smtClean="0"/>
              <a:t>μ.Χ</a:t>
            </a:r>
            <a:r>
              <a:rPr lang="el-GR" dirty="0" smtClean="0"/>
              <a:t>., όταν ο Παυσανίας επισκέφθηκε το ιερό του Δία, δεν ήταν πλέον ορατό, διότι στην ίδια θέση είχαν ήδη κτιστεί άλλα κτηριακά συγκροτήματα, όπως η λεγόμενη ''Οικία του Νέρωνα''</a:t>
            </a:r>
            <a:endParaRPr lang="el-GR" dirty="0"/>
          </a:p>
        </p:txBody>
      </p:sp>
      <p:pic>
        <p:nvPicPr>
          <p:cNvPr id="4" name="3 - Εικόνα" descr="image (1).jpg"/>
          <p:cNvPicPr>
            <a:picLocks noChangeAspect="1"/>
          </p:cNvPicPr>
          <p:nvPr/>
        </p:nvPicPr>
        <p:blipFill>
          <a:blip r:embed="rId2"/>
          <a:stretch>
            <a:fillRect/>
          </a:stretch>
        </p:blipFill>
        <p:spPr>
          <a:xfrm>
            <a:off x="3214678" y="3571876"/>
            <a:ext cx="2571758" cy="2537468"/>
          </a:xfrm>
          <a:prstGeom prst="rect">
            <a:avLst/>
          </a:prstGeom>
        </p:spPr>
      </p:pic>
      <p:sp>
        <p:nvSpPr>
          <p:cNvPr id="5" name="4 - TextBox"/>
          <p:cNvSpPr txBox="1"/>
          <p:nvPr/>
        </p:nvSpPr>
        <p:spPr>
          <a:xfrm>
            <a:off x="3428992" y="6143644"/>
            <a:ext cx="2071702" cy="369332"/>
          </a:xfrm>
          <a:prstGeom prst="rect">
            <a:avLst/>
          </a:prstGeom>
          <a:noFill/>
        </p:spPr>
        <p:txBody>
          <a:bodyPr wrap="square" rtlCol="0">
            <a:spAutoFit/>
          </a:bodyPr>
          <a:lstStyle/>
          <a:p>
            <a:r>
              <a:rPr lang="el-GR" dirty="0"/>
              <a:t>Κάτοψη </a:t>
            </a:r>
            <a:r>
              <a:rPr lang="el-GR" dirty="0" smtClean="0"/>
              <a:t>ΝΑ κτηρίου</a:t>
            </a:r>
            <a:endParaRPr lang="el-GR" dirty="0"/>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ΝΥΜΦΑΙΟ  </a:t>
            </a:r>
            <a:endParaRPr lang="el-GR" dirty="0"/>
          </a:p>
        </p:txBody>
      </p:sp>
      <p:sp>
        <p:nvSpPr>
          <p:cNvPr id="4" name="3 - Θέση περιεχομένου"/>
          <p:cNvSpPr>
            <a:spLocks noGrp="1"/>
          </p:cNvSpPr>
          <p:nvPr>
            <p:ph idx="1"/>
          </p:nvPr>
        </p:nvSpPr>
        <p:spPr>
          <a:xfrm>
            <a:off x="0" y="1285860"/>
            <a:ext cx="8229600" cy="2400304"/>
          </a:xfrm>
        </p:spPr>
        <p:txBody>
          <a:bodyPr>
            <a:normAutofit fontScale="55000" lnSpcReduction="20000"/>
          </a:bodyPr>
          <a:lstStyle/>
          <a:p>
            <a:pPr>
              <a:buNone/>
            </a:pPr>
            <a:r>
              <a:rPr lang="el-GR" dirty="0" smtClean="0"/>
              <a:t>	Υδραγωγείο που κτίστηκε από τον Ηρώδη τον Αττικό προς τιμήν της συζύγου του </a:t>
            </a:r>
            <a:r>
              <a:rPr lang="el-GR" dirty="0" err="1" smtClean="0"/>
              <a:t>Ρήγιλας</a:t>
            </a:r>
            <a:r>
              <a:rPr lang="el-GR" dirty="0" smtClean="0"/>
              <a:t>. Είναι ημικυκλικού σχήματος με δύο κυκλικούς ναΐσκους στα δύο άκρα του και δύο ανισοϋψείς δεξαμενές. Στο διώροφο ημικυκλικό τοίχο, υπήρχαν κόγχες που διακοσμούνταν με τους </a:t>
            </a:r>
            <a:r>
              <a:rPr lang="el-GR" dirty="0" err="1" smtClean="0"/>
              <a:t>αδριάντες</a:t>
            </a:r>
            <a:r>
              <a:rPr lang="el-GR" dirty="0" smtClean="0"/>
              <a:t> του </a:t>
            </a:r>
            <a:r>
              <a:rPr lang="el-GR" dirty="0" err="1" smtClean="0"/>
              <a:t>Αντωνίνου</a:t>
            </a:r>
            <a:r>
              <a:rPr lang="el-GR" dirty="0" smtClean="0"/>
              <a:t> </a:t>
            </a:r>
            <a:r>
              <a:rPr lang="el-GR" dirty="0" err="1" smtClean="0"/>
              <a:t>Πίου</a:t>
            </a:r>
            <a:r>
              <a:rPr lang="el-GR" dirty="0" smtClean="0"/>
              <a:t>, του Ηρώδη του Αττικού και των οίκων τους. Κτίστηκε περίπου το 160 </a:t>
            </a:r>
            <a:r>
              <a:rPr lang="el-GR" dirty="0" err="1" smtClean="0"/>
              <a:t>μ.Χ</a:t>
            </a:r>
            <a:r>
              <a:rPr lang="el-GR" dirty="0" smtClean="0"/>
              <a:t>. Στις δεξαμενές του συγκεντρώνονταν τα νερά από τους γύρω λόφους της Ολυμπίας και από εκεί διοχετεύονταν σε όλο το Ιερό με λίθινο αγωγό. Πρόκειται για σημαντικότατο έργο ύδρευσης, που έλυσε το πρόβλημα λειψυδρίας, το οποίο υπήρχε στην Ολυμπία κυρίως κατά την τέλεση των Ολυμπιακών Αγώνων.</a:t>
            </a:r>
            <a:endParaRPr lang="el-GR" dirty="0"/>
          </a:p>
        </p:txBody>
      </p:sp>
      <p:pic>
        <p:nvPicPr>
          <p:cNvPr id="5" name="4 - Εικόνα" descr="image (2).jpg"/>
          <p:cNvPicPr>
            <a:picLocks noChangeAspect="1"/>
          </p:cNvPicPr>
          <p:nvPr/>
        </p:nvPicPr>
        <p:blipFill>
          <a:blip r:embed="rId2"/>
          <a:stretch>
            <a:fillRect/>
          </a:stretch>
        </p:blipFill>
        <p:spPr>
          <a:xfrm>
            <a:off x="2928926" y="3571876"/>
            <a:ext cx="3613434" cy="2071702"/>
          </a:xfrm>
          <a:prstGeom prst="rect">
            <a:avLst/>
          </a:prstGeom>
        </p:spPr>
      </p:pic>
      <p:sp>
        <p:nvSpPr>
          <p:cNvPr id="6" name="5 - TextBox"/>
          <p:cNvSpPr txBox="1"/>
          <p:nvPr/>
        </p:nvSpPr>
        <p:spPr>
          <a:xfrm>
            <a:off x="3393273" y="5786454"/>
            <a:ext cx="2357454" cy="369332"/>
          </a:xfrm>
          <a:prstGeom prst="rect">
            <a:avLst/>
          </a:prstGeom>
          <a:noFill/>
        </p:spPr>
        <p:txBody>
          <a:bodyPr wrap="square" rtlCol="0">
            <a:spAutoFit/>
          </a:bodyPr>
          <a:lstStyle/>
          <a:p>
            <a:r>
              <a:rPr lang="el-GR" dirty="0"/>
              <a:t>Κάτοψη του Νυμφαίου</a:t>
            </a: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ΠΕΛΟΠΙΟ</a:t>
            </a:r>
            <a:endParaRPr lang="el-GR" dirty="0"/>
          </a:p>
        </p:txBody>
      </p:sp>
      <p:sp>
        <p:nvSpPr>
          <p:cNvPr id="3" name="2 - Θέση περιεχομένου"/>
          <p:cNvSpPr>
            <a:spLocks noGrp="1"/>
          </p:cNvSpPr>
          <p:nvPr>
            <p:ph idx="1"/>
          </p:nvPr>
        </p:nvSpPr>
        <p:spPr>
          <a:xfrm>
            <a:off x="0" y="1357298"/>
            <a:ext cx="8229600" cy="2257427"/>
          </a:xfrm>
        </p:spPr>
        <p:txBody>
          <a:bodyPr>
            <a:normAutofit fontScale="70000" lnSpcReduction="20000"/>
          </a:bodyPr>
          <a:lstStyle/>
          <a:p>
            <a:pPr>
              <a:buNone/>
            </a:pPr>
            <a:r>
              <a:rPr lang="el-GR" dirty="0" smtClean="0"/>
              <a:t>	Ταφικό μνημείο (κενοτάφιο), αφιερωμένο στον ήρωα Πέλοπα. Πρόκειται για μικρό γήλοφο που δημιουργήθηκε κατά τη μυκηναϊκή εποχή. Στα κατώτερα στρώματα του </a:t>
            </a:r>
            <a:r>
              <a:rPr lang="el-GR" dirty="0" err="1" smtClean="0"/>
              <a:t>Πελοπίου</a:t>
            </a:r>
            <a:r>
              <a:rPr lang="el-GR" dirty="0" smtClean="0"/>
              <a:t> βρέθηκαν οικοδομικά λείψανα, που χρονολογούνται ήδη από την Πρωτοελλαδική εποχή. Ο γήλοφος περιβάλλεται από πεντάγωνο περίβολο με πρόπυλο, που ανακαινίστηκε τον 6ο αι. </a:t>
            </a:r>
            <a:r>
              <a:rPr lang="el-GR" dirty="0" err="1" smtClean="0"/>
              <a:t>π.Χ.</a:t>
            </a:r>
            <a:r>
              <a:rPr lang="el-GR" dirty="0" smtClean="0"/>
              <a:t>, ενώ η σημερινή μορφή του χρονολογείται πιθανότατα τον 5ο αι. </a:t>
            </a:r>
            <a:r>
              <a:rPr lang="el-GR" dirty="0" err="1" smtClean="0"/>
              <a:t>π.Χ.</a:t>
            </a:r>
            <a:endParaRPr lang="el-GR" dirty="0"/>
          </a:p>
        </p:txBody>
      </p:sp>
      <p:pic>
        <p:nvPicPr>
          <p:cNvPr id="4" name="3 - Εικόνα" descr="image (3).jpg"/>
          <p:cNvPicPr>
            <a:picLocks noChangeAspect="1"/>
          </p:cNvPicPr>
          <p:nvPr/>
        </p:nvPicPr>
        <p:blipFill>
          <a:blip r:embed="rId2"/>
          <a:stretch>
            <a:fillRect/>
          </a:stretch>
        </p:blipFill>
        <p:spPr>
          <a:xfrm>
            <a:off x="2583657" y="3643314"/>
            <a:ext cx="3976686" cy="2550210"/>
          </a:xfrm>
          <a:prstGeom prst="rect">
            <a:avLst/>
          </a:prstGeom>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θΗΣΑΥΡΟΙ</a:t>
            </a:r>
            <a:endParaRPr lang="el-GR" dirty="0"/>
          </a:p>
        </p:txBody>
      </p:sp>
      <p:sp>
        <p:nvSpPr>
          <p:cNvPr id="3" name="2 - Θέση περιεχομένου"/>
          <p:cNvSpPr>
            <a:spLocks noGrp="1"/>
          </p:cNvSpPr>
          <p:nvPr>
            <p:ph idx="1"/>
          </p:nvPr>
        </p:nvSpPr>
        <p:spPr>
          <a:xfrm>
            <a:off x="0" y="1285860"/>
            <a:ext cx="8229600" cy="2286016"/>
          </a:xfrm>
        </p:spPr>
        <p:txBody>
          <a:bodyPr>
            <a:normAutofit fontScale="62500" lnSpcReduction="20000"/>
          </a:bodyPr>
          <a:lstStyle/>
          <a:p>
            <a:pPr>
              <a:buNone/>
            </a:pPr>
            <a:r>
              <a:rPr lang="el-GR" dirty="0" smtClean="0"/>
              <a:t>	Πάνω </a:t>
            </a:r>
            <a:r>
              <a:rPr lang="el-GR" dirty="0"/>
              <a:t>σε φυσικό άνδηρο, που σχηματίζεται στο νότιο πρανές του Κρονίου λόφου, έχουν κτιστεί οι θησαυροί. Είναι μικρά </a:t>
            </a:r>
            <a:r>
              <a:rPr lang="el-GR" dirty="0" err="1"/>
              <a:t>ναόσχημα</a:t>
            </a:r>
            <a:r>
              <a:rPr lang="el-GR" dirty="0"/>
              <a:t> οικοδομήματα, που αφιέρωναν διάφορες πόλεις στο Ιερό, για να στεγάσουν τα πλούσια αναθήματά τους στο Δία. Οι θησαυροί άρχιζαν να κτίζονται τον 6ο αι. </a:t>
            </a:r>
            <a:r>
              <a:rPr lang="el-GR" dirty="0" err="1"/>
              <a:t>π.Χ.</a:t>
            </a:r>
            <a:r>
              <a:rPr lang="el-GR" dirty="0"/>
              <a:t> και ολοκληρώθηκαν στα μέσα του 5ου αι. </a:t>
            </a:r>
            <a:r>
              <a:rPr lang="el-GR" dirty="0" err="1"/>
              <a:t>π.Χ.</a:t>
            </a:r>
            <a:r>
              <a:rPr lang="el-GR" dirty="0"/>
              <a:t> Ο Παυσανίας αναφέρει δέκα θησαυρούς, όμως η ανασκαφική έρευνα έχει φέρει στο φως συνολικά δώδεκα. Βέβαιη είναι η ταύτιση των θησαυρών των </a:t>
            </a:r>
            <a:r>
              <a:rPr lang="el-GR" dirty="0" err="1"/>
              <a:t>Σικυωνίων</a:t>
            </a:r>
            <a:r>
              <a:rPr lang="el-GR" dirty="0"/>
              <a:t>, </a:t>
            </a:r>
            <a:r>
              <a:rPr lang="el-GR" dirty="0" err="1"/>
              <a:t>Σελινουντίων</a:t>
            </a:r>
            <a:r>
              <a:rPr lang="el-GR" dirty="0"/>
              <a:t>, </a:t>
            </a:r>
            <a:r>
              <a:rPr lang="el-GR" dirty="0" err="1"/>
              <a:t>Μεταποντίων</a:t>
            </a:r>
            <a:r>
              <a:rPr lang="el-GR" dirty="0"/>
              <a:t>, Μεγαρέων και </a:t>
            </a:r>
            <a:r>
              <a:rPr lang="el-GR" dirty="0" err="1"/>
              <a:t>Γελώων</a:t>
            </a:r>
            <a:r>
              <a:rPr lang="el-GR" dirty="0"/>
              <a:t>.</a:t>
            </a:r>
          </a:p>
        </p:txBody>
      </p:sp>
      <p:pic>
        <p:nvPicPr>
          <p:cNvPr id="4" name="3 - Εικόνα" descr="image (4).jpg"/>
          <p:cNvPicPr>
            <a:picLocks noChangeAspect="1"/>
          </p:cNvPicPr>
          <p:nvPr/>
        </p:nvPicPr>
        <p:blipFill>
          <a:blip r:embed="rId2"/>
          <a:stretch>
            <a:fillRect/>
          </a:stretch>
        </p:blipFill>
        <p:spPr>
          <a:xfrm>
            <a:off x="1428750" y="3786190"/>
            <a:ext cx="6286500" cy="2238375"/>
          </a:xfrm>
          <a:prstGeom prst="rect">
            <a:avLst/>
          </a:prstGeom>
        </p:spPr>
      </p:pic>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ΠΡΟΪΣΤΟΡΙΚΟ</a:t>
            </a:r>
            <a:r>
              <a:rPr lang="el-GR" dirty="0" smtClean="0"/>
              <a:t> </a:t>
            </a:r>
            <a:r>
              <a:rPr lang="en-US" dirty="0" smtClean="0"/>
              <a:t> </a:t>
            </a:r>
            <a:r>
              <a:rPr lang="el-GR" dirty="0" smtClean="0"/>
              <a:t>ΚΤΗΡΙΟ</a:t>
            </a:r>
            <a:endParaRPr lang="el-GR" dirty="0"/>
          </a:p>
        </p:txBody>
      </p:sp>
      <p:sp>
        <p:nvSpPr>
          <p:cNvPr id="3" name="2 - Θέση περιεχομένου"/>
          <p:cNvSpPr>
            <a:spLocks noGrp="1"/>
          </p:cNvSpPr>
          <p:nvPr>
            <p:ph idx="1"/>
          </p:nvPr>
        </p:nvSpPr>
        <p:spPr>
          <a:xfrm>
            <a:off x="0" y="1142984"/>
            <a:ext cx="8229600" cy="1643074"/>
          </a:xfrm>
        </p:spPr>
        <p:txBody>
          <a:bodyPr>
            <a:normAutofit/>
          </a:bodyPr>
          <a:lstStyle/>
          <a:p>
            <a:pPr>
              <a:buNone/>
            </a:pPr>
            <a:r>
              <a:rPr lang="el-GR" dirty="0" smtClean="0"/>
              <a:t>	</a:t>
            </a:r>
            <a:r>
              <a:rPr lang="el-GR" sz="2200" dirty="0" smtClean="0"/>
              <a:t>Σε </a:t>
            </a:r>
            <a:r>
              <a:rPr lang="el-GR" sz="2200" dirty="0"/>
              <a:t>βαθύτερο στρώμα, ΝΑ του Ηραίου διατηρείται η θεμελίωση ενός </a:t>
            </a:r>
            <a:r>
              <a:rPr lang="el-GR" sz="2200" dirty="0" err="1"/>
              <a:t>μεσοελλαδικού</a:t>
            </a:r>
            <a:r>
              <a:rPr lang="el-GR" sz="2200" dirty="0"/>
              <a:t> αψιδωτού κτηρίου (2.000-1600 </a:t>
            </a:r>
            <a:r>
              <a:rPr lang="el-GR" sz="2200" dirty="0" err="1"/>
              <a:t>π.Χ.</a:t>
            </a:r>
            <a:r>
              <a:rPr lang="el-GR" sz="2200" dirty="0"/>
              <a:t>). Πρόκειται για το αρχαιότερο οικιστικό κατάλοιπο στο χώρο της </a:t>
            </a:r>
            <a:r>
              <a:rPr lang="el-GR" sz="2200" dirty="0" err="1"/>
              <a:t>Άλτεως</a:t>
            </a:r>
            <a:r>
              <a:rPr lang="el-GR" sz="2200" dirty="0"/>
              <a:t>.</a:t>
            </a:r>
          </a:p>
        </p:txBody>
      </p:sp>
      <p:pic>
        <p:nvPicPr>
          <p:cNvPr id="4" name="3 - Εικόνα" descr="image (5).jpg"/>
          <p:cNvPicPr>
            <a:picLocks noChangeAspect="1"/>
          </p:cNvPicPr>
          <p:nvPr/>
        </p:nvPicPr>
        <p:blipFill>
          <a:blip r:embed="rId2"/>
          <a:stretch>
            <a:fillRect/>
          </a:stretch>
        </p:blipFill>
        <p:spPr>
          <a:xfrm>
            <a:off x="2867642" y="2928934"/>
            <a:ext cx="3408717" cy="3357586"/>
          </a:xfrm>
          <a:prstGeom prst="rect">
            <a:avLst/>
          </a:prstGeo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Hoplitodromos_Louvre_MN704.jpg"/>
          <p:cNvPicPr>
            <a:picLocks noChangeAspect="1"/>
          </p:cNvPicPr>
          <p:nvPr/>
        </p:nvPicPr>
        <p:blipFill>
          <a:blip r:embed="rId2" cstate="print">
            <a:lum bright="70000" contrast="-70000"/>
          </a:blip>
          <a:stretch>
            <a:fillRect/>
          </a:stretch>
        </p:blipFill>
        <p:spPr>
          <a:xfrm>
            <a:off x="0" y="-39621"/>
            <a:ext cx="9143999" cy="6897621"/>
          </a:xfrm>
          <a:prstGeom prst="rect">
            <a:avLst/>
          </a:prstGeom>
        </p:spPr>
      </p:pic>
      <p:sp>
        <p:nvSpPr>
          <p:cNvPr id="4" name="3 - Τίτλος"/>
          <p:cNvSpPr>
            <a:spLocks noGrp="1"/>
          </p:cNvSpPr>
          <p:nvPr>
            <p:ph type="title"/>
          </p:nvPr>
        </p:nvSpPr>
        <p:spPr/>
        <p:txBody>
          <a:bodyPr>
            <a:normAutofit fontScale="90000"/>
          </a:bodyPr>
          <a:lstStyle/>
          <a:p>
            <a:r>
              <a:rPr lang="el-GR" dirty="0" smtClean="0"/>
              <a:t>ΟΛΥΜΠΙΑΚΟΙ ΑΓΩΝΕΣ ΣΤΗΝ</a:t>
            </a:r>
            <a:br>
              <a:rPr lang="el-GR" dirty="0" smtClean="0"/>
            </a:br>
            <a:r>
              <a:rPr lang="el-GR" dirty="0" smtClean="0"/>
              <a:t> ΑΡΧΑΙΑ ΕΛΛΑΔΑ</a:t>
            </a:r>
            <a:endParaRPr lang="el-GR" dirty="0"/>
          </a:p>
        </p:txBody>
      </p:sp>
      <p:sp>
        <p:nvSpPr>
          <p:cNvPr id="5" name="4 - Θέση περιεχομένου"/>
          <p:cNvSpPr>
            <a:spLocks noGrp="1"/>
          </p:cNvSpPr>
          <p:nvPr>
            <p:ph idx="1"/>
          </p:nvPr>
        </p:nvSpPr>
        <p:spPr/>
        <p:txBody>
          <a:bodyPr>
            <a:normAutofit/>
          </a:bodyPr>
          <a:lstStyle/>
          <a:p>
            <a:pPr>
              <a:buNone/>
            </a:pPr>
            <a:r>
              <a:rPr lang="el-GR" sz="2400" dirty="0" smtClean="0"/>
              <a:t>	</a:t>
            </a:r>
            <a:r>
              <a:rPr lang="el-GR" sz="2400" dirty="0" err="1" smtClean="0"/>
              <a:t>Oι</a:t>
            </a:r>
            <a:r>
              <a:rPr lang="el-GR" sz="2400" dirty="0" smtClean="0"/>
              <a:t> Ολυμπιακοί αγώνες στην αρχαιότητα ήταν η πιο σημαντική διοργάνωση της αρχαίας Ελλάδας και διεξάγονταν στην Αρχαία Ολυμπία κάθε τέσσερα χρόνια, από το 776 </a:t>
            </a:r>
            <a:r>
              <a:rPr lang="el-GR" sz="2400" dirty="0" err="1" smtClean="0"/>
              <a:t>π.Χ.</a:t>
            </a:r>
            <a:r>
              <a:rPr lang="el-GR" sz="2400" dirty="0" smtClean="0"/>
              <a:t>. Στα Ολύμπια έπαιρναν μέρος αθλητές από όλη την Ελλάδα (και αργότερα από άλλα μέρη) και σταδιακά απέκτησαν ιδιαίτερη αίγλη. Η διοργάνωσή τους γινόταν μέχρι το 393 όταν ο αυτοκράτορας Θεοδόσιος απαγόρευσε την διεξαγωγή τους. Από το 1896, αναβίωσαν με την ονομασία Ολυμπιακοί Αγώνες και διεξάγονται ως διεθνείς αγώνες, γνωστοί και ως Θερινοί Ολυμπιακοί.</a:t>
            </a:r>
            <a:endParaRPr lang="el-GR" sz="2400" dirty="0"/>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ΤΑ ΑΓΩΝΙΣΜΑΤΑ</a:t>
            </a:r>
            <a:endParaRPr lang="el-GR" dirty="0"/>
          </a:p>
        </p:txBody>
      </p:sp>
      <p:sp>
        <p:nvSpPr>
          <p:cNvPr id="3" name="2 - Θέση περιεχομένου"/>
          <p:cNvSpPr>
            <a:spLocks noGrp="1"/>
          </p:cNvSpPr>
          <p:nvPr>
            <p:ph idx="1"/>
          </p:nvPr>
        </p:nvSpPr>
        <p:spPr/>
        <p:txBody>
          <a:bodyPr/>
          <a:lstStyle/>
          <a:p>
            <a:pPr>
              <a:buBlip>
                <a:blip r:embed="rId2"/>
              </a:buBlip>
            </a:pPr>
            <a:r>
              <a:rPr lang="el-GR" dirty="0" smtClean="0"/>
              <a:t> Αγώνες δρόμου</a:t>
            </a:r>
          </a:p>
          <a:p>
            <a:pPr>
              <a:buBlip>
                <a:blip r:embed="rId2"/>
              </a:buBlip>
            </a:pPr>
            <a:r>
              <a:rPr lang="el-GR" dirty="0" smtClean="0"/>
              <a:t> Πάλη</a:t>
            </a:r>
          </a:p>
          <a:p>
            <a:pPr>
              <a:buBlip>
                <a:blip r:embed="rId2"/>
              </a:buBlip>
            </a:pPr>
            <a:r>
              <a:rPr lang="el-GR" dirty="0" smtClean="0"/>
              <a:t> Πυγμαχία</a:t>
            </a:r>
          </a:p>
          <a:p>
            <a:pPr>
              <a:buBlip>
                <a:blip r:embed="rId2"/>
              </a:buBlip>
            </a:pPr>
            <a:r>
              <a:rPr lang="el-GR" dirty="0" smtClean="0"/>
              <a:t> Παγκράτιο</a:t>
            </a:r>
          </a:p>
          <a:p>
            <a:pPr>
              <a:buBlip>
                <a:blip r:embed="rId2"/>
              </a:buBlip>
            </a:pPr>
            <a:r>
              <a:rPr lang="el-GR" dirty="0" smtClean="0"/>
              <a:t> Πένταθλο</a:t>
            </a:r>
          </a:p>
          <a:p>
            <a:pPr>
              <a:buBlip>
                <a:blip r:embed="rId2"/>
              </a:buBlip>
            </a:pPr>
            <a:r>
              <a:rPr lang="el-GR" dirty="0" smtClean="0"/>
              <a:t> Αρματοδρομία</a:t>
            </a:r>
            <a:endParaRPr lang="el-GR" dirty="0"/>
          </a:p>
        </p:txBody>
      </p:sp>
      <p:pic>
        <p:nvPicPr>
          <p:cNvPr id="4" name="3 - Εικόνα" descr="αρχείο λήψης.jpg"/>
          <p:cNvPicPr>
            <a:picLocks noChangeAspect="1"/>
          </p:cNvPicPr>
          <p:nvPr/>
        </p:nvPicPr>
        <p:blipFill>
          <a:blip r:embed="rId3"/>
          <a:stretch>
            <a:fillRect/>
          </a:stretch>
        </p:blipFill>
        <p:spPr>
          <a:xfrm>
            <a:off x="4572000" y="1500174"/>
            <a:ext cx="3786214" cy="5048285"/>
          </a:xfrm>
          <a:prstGeom prst="rect">
            <a:avLst/>
          </a:prstGeom>
        </p:spPr>
      </p:pic>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ΣΗΜΑΣΙΑ ΤΩΝ ΟΛΥΜΠΙΑΚΩΝ ΑΓΩΝΩΝ</a:t>
            </a:r>
            <a:endParaRPr lang="el-GR" dirty="0"/>
          </a:p>
        </p:txBody>
      </p:sp>
      <p:sp>
        <p:nvSpPr>
          <p:cNvPr id="3" name="2 - Θέση περιεχομένου"/>
          <p:cNvSpPr>
            <a:spLocks noGrp="1"/>
          </p:cNvSpPr>
          <p:nvPr>
            <p:ph idx="1"/>
          </p:nvPr>
        </p:nvSpPr>
        <p:spPr>
          <a:xfrm>
            <a:off x="0" y="1428736"/>
            <a:ext cx="8229600" cy="2185990"/>
          </a:xfrm>
        </p:spPr>
        <p:txBody>
          <a:bodyPr>
            <a:normAutofit fontScale="62500" lnSpcReduction="20000"/>
          </a:bodyPr>
          <a:lstStyle/>
          <a:p>
            <a:pPr>
              <a:buNone/>
            </a:pPr>
            <a:r>
              <a:rPr lang="el-GR" dirty="0" smtClean="0"/>
              <a:t>	Από το 776 </a:t>
            </a:r>
            <a:r>
              <a:rPr lang="el-GR" dirty="0" err="1" smtClean="0"/>
              <a:t>π.Χ.</a:t>
            </a:r>
            <a:r>
              <a:rPr lang="el-GR" dirty="0" smtClean="0"/>
              <a:t> και μετά οι Αγώνες, σιγά-σιγά, έγιναν πιο σημαντικοί σε ολόκληρη την αρχαία Ελλάδα φτάνοντας στο απόγειο τους κατά τον 6ο και 5ο αι. </a:t>
            </a:r>
            <a:r>
              <a:rPr lang="el-GR" dirty="0" err="1" smtClean="0"/>
              <a:t>π.Χ.</a:t>
            </a:r>
            <a:r>
              <a:rPr lang="el-GR" dirty="0" smtClean="0"/>
              <a:t>. Οι Ολυμπιακοί είχαν επίσης θρησκευτική σημασία αφού γίνονταν προς τιμή του θεού Δία, του οποίου το τεράστιο άγαλμα στεκόταν στην Ολυμπία. Ο αριθμός των αγωνισμάτων έγινε είκοσι και ο εορτασμός γινόταν στην διάρκεια μερικών ημερών. Οι νικητές των αγώνων θαυμάζονταν και γίνονταν αθάνατοι μέσα από ποιήματα και αγάλματα. Το έπαθλο για τους νικητές ήταν ένα στεφάνι από κλαδί ελιάς.</a:t>
            </a:r>
            <a:endParaRPr lang="el-GR" dirty="0"/>
          </a:p>
        </p:txBody>
      </p:sp>
      <p:pic>
        <p:nvPicPr>
          <p:cNvPr id="4" name="3 - Εικόνα" descr="images.jpg"/>
          <p:cNvPicPr>
            <a:picLocks noChangeAspect="1"/>
          </p:cNvPicPr>
          <p:nvPr/>
        </p:nvPicPr>
        <p:blipFill>
          <a:blip r:embed="rId2"/>
          <a:stretch>
            <a:fillRect/>
          </a:stretch>
        </p:blipFill>
        <p:spPr>
          <a:xfrm>
            <a:off x="2336398" y="4143380"/>
            <a:ext cx="4471205" cy="2214578"/>
          </a:xfrm>
          <a:prstGeom prst="rect">
            <a:avLst/>
          </a:prstGeom>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ΙΣΤΟΡΙΑ ΑΡΧΑΙΑΣ ΟΛΥΜΠΙΑΣ</a:t>
            </a:r>
            <a:endParaRPr lang="el-GR" dirty="0"/>
          </a:p>
        </p:txBody>
      </p:sp>
      <p:sp>
        <p:nvSpPr>
          <p:cNvPr id="3" name="2 - Θέση περιεχομένου"/>
          <p:cNvSpPr>
            <a:spLocks noGrp="1"/>
          </p:cNvSpPr>
          <p:nvPr>
            <p:ph idx="1"/>
          </p:nvPr>
        </p:nvSpPr>
        <p:spPr>
          <a:xfrm>
            <a:off x="0" y="1214422"/>
            <a:ext cx="5000660" cy="5214974"/>
          </a:xfrm>
        </p:spPr>
        <p:txBody>
          <a:bodyPr>
            <a:normAutofit fontScale="47500" lnSpcReduction="20000"/>
          </a:bodyPr>
          <a:lstStyle/>
          <a:p>
            <a:pPr>
              <a:buNone/>
            </a:pPr>
            <a:r>
              <a:rPr lang="el-GR" dirty="0" smtClean="0"/>
              <a:t>	Οι απαρχές της Ολυμπίας είναι ελάχιστα γνωστές. Οι παλαιότερες ενδείξεις ανθρώπινης παρουσίας στην περιοχή, ανάγονται στην 3η χιλιετία </a:t>
            </a:r>
            <a:r>
              <a:rPr lang="el-GR" dirty="0" err="1" smtClean="0"/>
              <a:t>π.Χ.</a:t>
            </a:r>
            <a:r>
              <a:rPr lang="el-GR" dirty="0" smtClean="0"/>
              <a:t> Τον 9ο αιώνα </a:t>
            </a:r>
            <a:r>
              <a:rPr lang="el-GR" dirty="0" err="1" smtClean="0"/>
              <a:t>π.Χ.</a:t>
            </a:r>
            <a:r>
              <a:rPr lang="el-GR" dirty="0" smtClean="0"/>
              <a:t> η Ολυμπία ήταν ήδη ένας ιερός τόπος που προσείλκυε πολλούς προσκυνητές. Αυτό το πυκνό ρεύμα των επισκεπτών μαρτυρείται από το μεγάλο πλήθος αναθημάτων που έφταναν στη Ολυμπία όχι μόνο από την γύρω περιοχή αλλά και από τόπους της Πελοποννήσου και Στερεάς Ελλάδας.</a:t>
            </a:r>
          </a:p>
          <a:p>
            <a:pPr>
              <a:buNone/>
            </a:pPr>
            <a:r>
              <a:rPr lang="el-GR" dirty="0" smtClean="0"/>
              <a:t>	Τον 8ο αιώνα η φήμη της Ολυμπίας μεγάλωσε τόσο ώσπου έφτασε μέχρι την Ανατολή και Μεσοποταμία και μέχρι την Δύση και κάτω Ιταλία. Σημαντικότατη τομή στην ιστορία της Ολυμπίας αποτέλεσε το έτος 776 </a:t>
            </a:r>
            <a:r>
              <a:rPr lang="el-GR" dirty="0" err="1" smtClean="0"/>
              <a:t>π.Χ.</a:t>
            </a:r>
            <a:r>
              <a:rPr lang="el-GR" dirty="0" smtClean="0"/>
              <a:t> όπου τότε κατά την παράδοση, ο Σπαρτιάτης Λυκούργος, πρέπει να πραγματοποίησε συμφωνία με τον βασιλιά της </a:t>
            </a:r>
            <a:r>
              <a:rPr lang="el-GR" dirty="0" err="1" smtClean="0"/>
              <a:t>Ήλιδος</a:t>
            </a:r>
            <a:r>
              <a:rPr lang="el-GR" dirty="0" smtClean="0"/>
              <a:t>, </a:t>
            </a:r>
            <a:r>
              <a:rPr lang="el-GR" dirty="0" err="1" smtClean="0"/>
              <a:t>Ίφιτο</a:t>
            </a:r>
            <a:r>
              <a:rPr lang="el-GR" dirty="0" smtClean="0"/>
              <a:t>, για την τέλεση λατρευτικών εορτών στην Ολυμπία. Μέρος της συμφωνίας ήταν ότι κατά τις εορτές θα επικρατούσε εκεχειρία σε ολόκληρη την Ελλάδα.</a:t>
            </a:r>
          </a:p>
          <a:p>
            <a:pPr>
              <a:buNone/>
            </a:pPr>
            <a:r>
              <a:rPr lang="el-GR" dirty="0" smtClean="0"/>
              <a:t>	Κατά τον 5ο αιώνα, η αίγλη της Ολυμπίας έφτασε σε τέτοιο σημείο, ώστε εκεί να συγκεντρώνονται πολιτικοί, φιλόσοφοι και καλλιτέχνες διότι εκεί έβρισκαν μεγάλο κοινό για την διάδοση των ιδεών τους. Κατά τον 4ο αιώνα, δόθηκε σημασία στην οικοδομική δραστηριότητα για την βελτίωση των εγκαταστάσεων και δημιουργίας χώρων στέγασης των επισκεπτών.	</a:t>
            </a:r>
            <a:endParaRPr lang="el-GR" dirty="0"/>
          </a:p>
        </p:txBody>
      </p:sp>
      <p:pic>
        <p:nvPicPr>
          <p:cNvPr id="4" name="3 - Εικόνα" descr="images.jpg"/>
          <p:cNvPicPr>
            <a:picLocks noChangeAspect="1"/>
          </p:cNvPicPr>
          <p:nvPr/>
        </p:nvPicPr>
        <p:blipFill>
          <a:blip r:embed="rId2"/>
          <a:stretch>
            <a:fillRect/>
          </a:stretch>
        </p:blipFill>
        <p:spPr>
          <a:xfrm>
            <a:off x="5572132" y="1500174"/>
            <a:ext cx="2861203" cy="2143140"/>
          </a:xfrm>
          <a:prstGeom prst="rect">
            <a:avLst/>
          </a:prstGeom>
        </p:spPr>
      </p:pic>
      <p:pic>
        <p:nvPicPr>
          <p:cNvPr id="5" name="4 - Εικόνα" descr="images (2).jpg"/>
          <p:cNvPicPr>
            <a:picLocks noChangeAspect="1"/>
          </p:cNvPicPr>
          <p:nvPr/>
        </p:nvPicPr>
        <p:blipFill>
          <a:blip r:embed="rId3"/>
          <a:stretch>
            <a:fillRect/>
          </a:stretch>
        </p:blipFill>
        <p:spPr>
          <a:xfrm>
            <a:off x="5572132" y="4071942"/>
            <a:ext cx="3005861" cy="2000264"/>
          </a:xfrm>
          <a:prstGeom prst="rect">
            <a:avLst/>
          </a:prstGeom>
        </p:spPr>
      </p:pic>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ΚΑΤΑΡΓΗΣΗ ΤΩΝ ΟΛΥΜΠΙΑΚΩΝ ΑΓΩΝΩΝ</a:t>
            </a:r>
            <a:endParaRPr lang="el-GR" dirty="0"/>
          </a:p>
        </p:txBody>
      </p:sp>
      <p:sp>
        <p:nvSpPr>
          <p:cNvPr id="3" name="2 - Θέση περιεχομένου"/>
          <p:cNvSpPr>
            <a:spLocks noGrp="1"/>
          </p:cNvSpPr>
          <p:nvPr>
            <p:ph idx="1"/>
          </p:nvPr>
        </p:nvSpPr>
        <p:spPr>
          <a:xfrm>
            <a:off x="0" y="1357298"/>
            <a:ext cx="8229600" cy="3471873"/>
          </a:xfrm>
        </p:spPr>
        <p:txBody>
          <a:bodyPr>
            <a:normAutofit fontScale="62500" lnSpcReduction="20000"/>
          </a:bodyPr>
          <a:lstStyle/>
          <a:p>
            <a:pPr>
              <a:buNone/>
            </a:pPr>
            <a:r>
              <a:rPr lang="el-GR" dirty="0" smtClean="0"/>
              <a:t>	Οι Ολυμπιακοί Αγώνες διατηρήσανε την αίγλη τους σε όλη την ελληνική αρχαιότητα και όσοι νικούσαν σε αυτούς δοξάστηκαν από λαμπρούς ποιητές, όπως ο Πίνδαρος, ο Σιμωνίδης ο </a:t>
            </a:r>
            <a:r>
              <a:rPr lang="el-GR" dirty="0" err="1" smtClean="0"/>
              <a:t>Κείος</a:t>
            </a:r>
            <a:r>
              <a:rPr lang="el-GR" dirty="0" smtClean="0"/>
              <a:t> και ο Βακχυλίδης. Όταν όμως επικράτησαν οι Ρωμαίοι, το ευγενικό πνεύμα των αγώνων άρχισε να νοθεύεται με βίαια θεάματα και σιγά-σιγά οι Έλληνες αθλητές αποσύρθηκαν και δεν έπαιρναν μέρος στους αγώνες. Έτσι, ο θεσμός των Ολυμπιακών Αγώνων έχασε τη σημασία του. Όταν ο Χριστιανισμός έγινε η επίσημη θρησκεία της Ρωμαϊκής αυτοκρατορίας, οι Ολυμπιακοί θεωρούνταν πια σαν μία παγανιστική γιορτή, και το 393, ο αυτοκράτορας Θεοδόσιος απαγόρευσε τη διεξαγωγή τους. Με αυτό τον τρόπο τελείωσε </a:t>
            </a:r>
            <a:r>
              <a:rPr lang="el-GR" dirty="0" err="1" smtClean="0"/>
              <a:t>μιά</a:t>
            </a:r>
            <a:r>
              <a:rPr lang="el-GR" dirty="0" smtClean="0"/>
              <a:t> περίοδος χιλίων χρόνων κατά την οποία οι Ολυμπιακοί διεξάγονταν συνέχεια κάθε τέσσερα χρόνια.</a:t>
            </a:r>
            <a:endParaRPr lang="el-GR" dirty="0"/>
          </a:p>
        </p:txBody>
      </p:sp>
      <p:pic>
        <p:nvPicPr>
          <p:cNvPr id="4" name="3 - Εικόνα" descr="images (2).jpg"/>
          <p:cNvPicPr>
            <a:picLocks noChangeAspect="1"/>
          </p:cNvPicPr>
          <p:nvPr/>
        </p:nvPicPr>
        <p:blipFill>
          <a:blip r:embed="rId2"/>
          <a:stretch>
            <a:fillRect/>
          </a:stretch>
        </p:blipFill>
        <p:spPr>
          <a:xfrm>
            <a:off x="3069070" y="4643446"/>
            <a:ext cx="3005861" cy="2000264"/>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ΟΛΥΜΠΙΑΚΟΣ ΥΜΝΟΣ</a:t>
            </a:r>
            <a:endParaRPr lang="el-GR" dirty="0"/>
          </a:p>
        </p:txBody>
      </p:sp>
      <p:sp>
        <p:nvSpPr>
          <p:cNvPr id="3" name="2 - Θέση περιεχομένου"/>
          <p:cNvSpPr>
            <a:spLocks noGrp="1"/>
          </p:cNvSpPr>
          <p:nvPr>
            <p:ph idx="1"/>
          </p:nvPr>
        </p:nvSpPr>
        <p:spPr>
          <a:xfrm>
            <a:off x="500034" y="1357298"/>
            <a:ext cx="4000528" cy="4214842"/>
          </a:xfrm>
        </p:spPr>
        <p:txBody>
          <a:bodyPr>
            <a:noAutofit/>
          </a:bodyPr>
          <a:lstStyle/>
          <a:p>
            <a:pPr>
              <a:buNone/>
            </a:pPr>
            <a:r>
              <a:rPr lang="el-GR" sz="1600" i="1" dirty="0" smtClean="0"/>
              <a:t>	</a:t>
            </a:r>
            <a:r>
              <a:rPr lang="el-GR" sz="1600" dirty="0" smtClean="0"/>
              <a:t>Αρχαίο πνεύμα αθάνατο, αγνέ πατέρα</a:t>
            </a:r>
            <a:br>
              <a:rPr lang="el-GR" sz="1600" dirty="0" smtClean="0"/>
            </a:br>
            <a:r>
              <a:rPr lang="el-GR" sz="1600" dirty="0" smtClean="0"/>
              <a:t>του ωραίου, του μεγάλου και τ' αληθινού,</a:t>
            </a:r>
            <a:br>
              <a:rPr lang="el-GR" sz="1600" dirty="0" smtClean="0"/>
            </a:br>
            <a:r>
              <a:rPr lang="el-GR" sz="1600" dirty="0" smtClean="0"/>
              <a:t>κατέβα, φανερώσου κι </a:t>
            </a:r>
            <a:r>
              <a:rPr lang="el-GR" sz="1600" dirty="0" err="1" smtClean="0"/>
              <a:t>άστραψ</a:t>
            </a:r>
            <a:r>
              <a:rPr lang="el-GR" sz="1600" dirty="0" smtClean="0"/>
              <a:t>' εδώ πέρα</a:t>
            </a:r>
            <a:br>
              <a:rPr lang="el-GR" sz="1600" dirty="0" smtClean="0"/>
            </a:br>
            <a:r>
              <a:rPr lang="el-GR" sz="1600" dirty="0" smtClean="0"/>
              <a:t>στη δόξα της δικής σου γης και τ' ουρανού.</a:t>
            </a:r>
            <a:br>
              <a:rPr lang="el-GR" sz="1600" dirty="0" smtClean="0"/>
            </a:br>
            <a:r>
              <a:rPr lang="el-GR" sz="1600" dirty="0" smtClean="0"/>
              <a:t/>
            </a:r>
            <a:br>
              <a:rPr lang="el-GR" sz="1600" dirty="0" smtClean="0"/>
            </a:br>
            <a:r>
              <a:rPr lang="el-GR" sz="1600" dirty="0" smtClean="0"/>
              <a:t>Στο δρόμο και στο πάλεμα και στο λιθάρι,</a:t>
            </a:r>
            <a:br>
              <a:rPr lang="el-GR" sz="1600" dirty="0" smtClean="0"/>
            </a:br>
            <a:r>
              <a:rPr lang="el-GR" sz="1600" dirty="0" smtClean="0"/>
              <a:t>στων ευγενών αγώνων λάμψε την ορμή</a:t>
            </a:r>
            <a:br>
              <a:rPr lang="el-GR" sz="1600" dirty="0" smtClean="0"/>
            </a:br>
            <a:r>
              <a:rPr lang="el-GR" sz="1600" dirty="0" smtClean="0"/>
              <a:t>και με τ' αμάραντο στεφάνωσε κλωνάρι</a:t>
            </a:r>
            <a:br>
              <a:rPr lang="el-GR" sz="1600" dirty="0" smtClean="0"/>
            </a:br>
            <a:r>
              <a:rPr lang="el-GR" sz="1600" dirty="0" smtClean="0"/>
              <a:t>και σιδερένιο πλάσε και άξιο το κορμί.</a:t>
            </a:r>
            <a:br>
              <a:rPr lang="el-GR" sz="1600" dirty="0" smtClean="0"/>
            </a:br>
            <a:r>
              <a:rPr lang="el-GR" sz="1600" dirty="0" smtClean="0"/>
              <a:t/>
            </a:r>
            <a:br>
              <a:rPr lang="el-GR" sz="1600" dirty="0" smtClean="0"/>
            </a:br>
            <a:r>
              <a:rPr lang="el-GR" sz="1600" dirty="0" smtClean="0"/>
              <a:t>Κάμποι, βουνά και πέλαγα φέγγουν μαζί σου</a:t>
            </a:r>
            <a:br>
              <a:rPr lang="el-GR" sz="1600" dirty="0" smtClean="0"/>
            </a:br>
            <a:r>
              <a:rPr lang="el-GR" sz="1600" dirty="0" smtClean="0"/>
              <a:t>σαν ένας </a:t>
            </a:r>
            <a:r>
              <a:rPr lang="el-GR" sz="1600" dirty="0" err="1" smtClean="0"/>
              <a:t>λευκοπόρφυρος</a:t>
            </a:r>
            <a:r>
              <a:rPr lang="el-GR" sz="1600" dirty="0" smtClean="0"/>
              <a:t> μέγας ναός</a:t>
            </a:r>
            <a:br>
              <a:rPr lang="el-GR" sz="1600" dirty="0" smtClean="0"/>
            </a:br>
            <a:r>
              <a:rPr lang="el-GR" sz="1600" dirty="0" smtClean="0"/>
              <a:t>και τρέχει στο ναό εδώ προσκυνητής σου,</a:t>
            </a:r>
            <a:br>
              <a:rPr lang="el-GR" sz="1600" dirty="0" smtClean="0"/>
            </a:br>
            <a:r>
              <a:rPr lang="el-GR" sz="1600" dirty="0" smtClean="0"/>
              <a:t>αρχαίο </a:t>
            </a:r>
            <a:r>
              <a:rPr lang="el-GR" sz="1600" dirty="0" err="1" smtClean="0"/>
              <a:t>πνεύμ</a:t>
            </a:r>
            <a:r>
              <a:rPr lang="el-GR" sz="1600" dirty="0" smtClean="0"/>
              <a:t>' αθάνατο, κάθε λαός</a:t>
            </a:r>
            <a:endParaRPr lang="el-GR" sz="1600" i="1" dirty="0"/>
          </a:p>
          <a:p>
            <a:pPr>
              <a:buNone/>
            </a:pPr>
            <a:endParaRPr lang="el-GR" sz="1600" i="1" dirty="0" smtClean="0"/>
          </a:p>
          <a:p>
            <a:pPr algn="r">
              <a:buNone/>
            </a:pPr>
            <a:r>
              <a:rPr lang="el-GR" sz="1600" i="1" dirty="0" smtClean="0"/>
              <a:t>ΚΩΣΤΗΣ ΠΑΛΑΜΑΣ</a:t>
            </a:r>
            <a:endParaRPr lang="el-GR" sz="1600" dirty="0"/>
          </a:p>
          <a:p>
            <a:endParaRPr lang="el-GR" sz="1600" dirty="0"/>
          </a:p>
        </p:txBody>
      </p:sp>
      <p:pic>
        <p:nvPicPr>
          <p:cNvPr id="4" name="3 - Εικόνα" descr="360px-Olympic_Hymn_title.jpg"/>
          <p:cNvPicPr>
            <a:picLocks noChangeAspect="1"/>
          </p:cNvPicPr>
          <p:nvPr/>
        </p:nvPicPr>
        <p:blipFill>
          <a:blip r:embed="rId2"/>
          <a:stretch>
            <a:fillRect/>
          </a:stretch>
        </p:blipFill>
        <p:spPr>
          <a:xfrm>
            <a:off x="5112085" y="1357298"/>
            <a:ext cx="3246129" cy="4371044"/>
          </a:xfrm>
          <a:prstGeom prst="rect">
            <a:avLst/>
          </a:prstGeom>
        </p:spPr>
      </p:pic>
    </p:spTree>
  </p:cSld>
  <p:clrMapOvr>
    <a:masterClrMapping/>
  </p:clrMapOvr>
  <p:transition>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857500"/>
            <a:ext cx="8229600" cy="1143000"/>
          </a:xfrm>
        </p:spPr>
        <p:txBody>
          <a:bodyPr>
            <a:normAutofit/>
          </a:bodyPr>
          <a:lstStyle/>
          <a:p>
            <a:endParaRPr lang="el-GR" dirty="0"/>
          </a:p>
        </p:txBody>
      </p:sp>
      <p:sp>
        <p:nvSpPr>
          <p:cNvPr id="5" name="4 - Ορθογώνιο"/>
          <p:cNvSpPr/>
          <p:nvPr/>
        </p:nvSpPr>
        <p:spPr>
          <a:xfrm>
            <a:off x="3500430" y="2967335"/>
            <a:ext cx="2049087" cy="923330"/>
          </a:xfrm>
          <a:prstGeom prst="rect">
            <a:avLst/>
          </a:prstGeom>
          <a:noFill/>
        </p:spPr>
        <p:txBody>
          <a:bodyPr wrap="none" lIns="91440" tIns="45720" rIns="91440" bIns="45720">
            <a:prstTxWarp prst="textWave1">
              <a:avLst/>
            </a:prstTxWarp>
            <a:spAutoFit/>
          </a:bodyPr>
          <a:lstStyle/>
          <a:p>
            <a:pPr algn="ct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rPr>
              <a:t>ΤΕΛΟΣ</a:t>
            </a:r>
            <a:endParaRPr lang="el-G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6">
                    <a:satMod val="175000"/>
                    <a:alpha val="40000"/>
                  </a:schemeClr>
                </a:glow>
                <a:outerShdw blurRad="50800" dist="40000" dir="5400000" algn="tl" rotWithShape="0">
                  <a:srgbClr val="000000">
                    <a:shade val="5000"/>
                    <a:satMod val="120000"/>
                    <a:alpha val="33000"/>
                  </a:srgbClr>
                </a:outerShdw>
              </a:effectLst>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path" presetSubtype="0" accel="50000" decel="50000" fill="hold" grpId="1" nodeType="click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ptsTypes="">
                                      <p:cBhvr>
                                        <p:cTn id="13"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Autofit/>
          </a:bodyPr>
          <a:lstStyle/>
          <a:p>
            <a:r>
              <a:rPr lang="el-GR" sz="6000" dirty="0" smtClean="0"/>
              <a:t>ΑΞΙΟΣΗΜΕΙΩΤΑ ΚΤΗΡΙΑ</a:t>
            </a:r>
            <a:endParaRPr lang="el-GR" sz="6000" dirty="0"/>
          </a:p>
        </p:txBody>
      </p:sp>
      <p:pic>
        <p:nvPicPr>
          <p:cNvPr id="3" name="2 - Εικόνα" descr="αρχείο λήψης (3).jpg"/>
          <p:cNvPicPr>
            <a:picLocks noChangeAspect="1"/>
          </p:cNvPicPr>
          <p:nvPr/>
        </p:nvPicPr>
        <p:blipFill>
          <a:blip r:embed="rId2"/>
          <a:stretch>
            <a:fillRect/>
          </a:stretch>
        </p:blipFill>
        <p:spPr>
          <a:xfrm>
            <a:off x="928662" y="1643050"/>
            <a:ext cx="4042459" cy="2714644"/>
          </a:xfrm>
          <a:prstGeom prst="rect">
            <a:avLst/>
          </a:prstGeom>
        </p:spPr>
      </p:pic>
      <p:pic>
        <p:nvPicPr>
          <p:cNvPr id="4" name="3 - Εικόνα" descr="αρχείο λήψης (4).jpg"/>
          <p:cNvPicPr>
            <a:picLocks noChangeAspect="1"/>
          </p:cNvPicPr>
          <p:nvPr/>
        </p:nvPicPr>
        <p:blipFill>
          <a:blip r:embed="rId3"/>
          <a:stretch>
            <a:fillRect/>
          </a:stretch>
        </p:blipFill>
        <p:spPr>
          <a:xfrm>
            <a:off x="4143372" y="4643446"/>
            <a:ext cx="2786082" cy="2089562"/>
          </a:xfrm>
          <a:prstGeom prst="rect">
            <a:avLst/>
          </a:prstGeom>
        </p:spPr>
      </p:pic>
      <p:pic>
        <p:nvPicPr>
          <p:cNvPr id="5" name="4 - Εικόνα" descr="images (4).jpg"/>
          <p:cNvPicPr>
            <a:picLocks noChangeAspect="1"/>
          </p:cNvPicPr>
          <p:nvPr/>
        </p:nvPicPr>
        <p:blipFill>
          <a:blip r:embed="rId4"/>
          <a:stretch>
            <a:fillRect/>
          </a:stretch>
        </p:blipFill>
        <p:spPr>
          <a:xfrm>
            <a:off x="5399570" y="1928802"/>
            <a:ext cx="3220566" cy="21431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 ΝΑΟΣ ΤΟΥ ΔΙΑ</a:t>
            </a:r>
          </a:p>
        </p:txBody>
      </p:sp>
      <p:sp>
        <p:nvSpPr>
          <p:cNvPr id="3" name="2 - Θέση περιεχομένου"/>
          <p:cNvSpPr>
            <a:spLocks noGrp="1"/>
          </p:cNvSpPr>
          <p:nvPr>
            <p:ph idx="1"/>
          </p:nvPr>
        </p:nvSpPr>
        <p:spPr>
          <a:xfrm>
            <a:off x="285720" y="1428736"/>
            <a:ext cx="8643998" cy="1928826"/>
          </a:xfrm>
        </p:spPr>
        <p:txBody>
          <a:bodyPr>
            <a:normAutofit fontScale="47500" lnSpcReduction="20000"/>
          </a:bodyPr>
          <a:lstStyle/>
          <a:p>
            <a:pPr>
              <a:buNone/>
            </a:pPr>
            <a:r>
              <a:rPr lang="el-GR" dirty="0" smtClean="0"/>
              <a:t>	Ο μεγαλοπρεπής ναός του Δία ήταν το σημαντικότερο οικοδόμημα της </a:t>
            </a:r>
            <a:r>
              <a:rPr lang="el-GR" dirty="0" err="1" smtClean="0"/>
              <a:t>Άλτεως</a:t>
            </a:r>
            <a:r>
              <a:rPr lang="el-GR" dirty="0" smtClean="0"/>
              <a:t> στην Ολυμπία και δέσποζε σε περίοπτη θέση στο κέντρο της. Πρόκειται για το μεγαλύτερο ναό της Πελοποννήσου, ο οποίος θεωρείται η τέλεια έκφραση, ο «κανών? της δωρικής ναοδομίας. Κτίσθηκε από τους Ηλείους προς τιμήν του Δία με τα λάφυρα από τους νικηφόρους πολέμους, που διεξήγαν κατά των </a:t>
            </a:r>
            <a:r>
              <a:rPr lang="el-GR" dirty="0" err="1" smtClean="0"/>
              <a:t>τριφυλιακών</a:t>
            </a:r>
            <a:r>
              <a:rPr lang="el-GR" dirty="0" smtClean="0"/>
              <a:t> πόλεων. Η ανέγερσή του άρχισε το 470 </a:t>
            </a:r>
            <a:r>
              <a:rPr lang="el-GR" dirty="0" err="1" smtClean="0"/>
              <a:t>π.Χ.</a:t>
            </a:r>
            <a:r>
              <a:rPr lang="el-GR" dirty="0" smtClean="0"/>
              <a:t> και ολοκληρώθηκε το 456 </a:t>
            </a:r>
            <a:r>
              <a:rPr lang="el-GR" dirty="0" err="1" smtClean="0"/>
              <a:t>π.Χ.</a:t>
            </a:r>
            <a:r>
              <a:rPr lang="el-GR" dirty="0" smtClean="0"/>
              <a:t> Η χρονολόγηση αυτή προκύπτει από την αναθηματική επιγραφή των Λακεδαιμονίων, οι οποίοι μετά τη νίκη τους κατά των Αθηναίων και των συμμάχων τους στη μάχη της Τανάγρας (457 </a:t>
            </a:r>
            <a:r>
              <a:rPr lang="el-GR" dirty="0" err="1" smtClean="0"/>
              <a:t>π.Χ.</a:t>
            </a:r>
            <a:r>
              <a:rPr lang="el-GR" dirty="0" smtClean="0"/>
              <a:t>), αφιέρωσαν χρυσή ασπίδα, που είχε αναρτηθεί κάτω από το κεντρικό ακρωτήριο του αετώματος. Αρχιτέκτων του ναού ήταν ο </a:t>
            </a:r>
            <a:r>
              <a:rPr lang="el-GR" dirty="0" err="1" smtClean="0"/>
              <a:t>Λίβωνας</a:t>
            </a:r>
            <a:r>
              <a:rPr lang="el-GR" dirty="0" smtClean="0"/>
              <a:t> ο Ηλείος, ενώ άγνωστος παραμένει ο καλλιτέχνης των αετωμάτων. </a:t>
            </a:r>
          </a:p>
          <a:p>
            <a:pPr>
              <a:buNone/>
            </a:pPr>
            <a:endParaRPr lang="el-GR" dirty="0"/>
          </a:p>
        </p:txBody>
      </p:sp>
      <p:pic>
        <p:nvPicPr>
          <p:cNvPr id="4" name="3 - Εικόνα" descr="250px-OLYMPIA_THE_TEMPLE_OF_ZEUS.jpg"/>
          <p:cNvPicPr>
            <a:picLocks noChangeAspect="1"/>
          </p:cNvPicPr>
          <p:nvPr/>
        </p:nvPicPr>
        <p:blipFill>
          <a:blip r:embed="rId2"/>
          <a:stretch>
            <a:fillRect/>
          </a:stretch>
        </p:blipFill>
        <p:spPr>
          <a:xfrm>
            <a:off x="928662" y="3357562"/>
            <a:ext cx="3929090" cy="3120412"/>
          </a:xfrm>
          <a:prstGeom prst="rect">
            <a:avLst/>
          </a:prstGeom>
        </p:spPr>
      </p:pic>
      <p:pic>
        <p:nvPicPr>
          <p:cNvPr id="5" name="4 - Εικόνα" descr="250px-Philippeion_zu_Olympia.JPG"/>
          <p:cNvPicPr>
            <a:picLocks noChangeAspect="1"/>
          </p:cNvPicPr>
          <p:nvPr/>
        </p:nvPicPr>
        <p:blipFill>
          <a:blip r:embed="rId3"/>
          <a:stretch>
            <a:fillRect/>
          </a:stretch>
        </p:blipFill>
        <p:spPr>
          <a:xfrm>
            <a:off x="5500694" y="3786190"/>
            <a:ext cx="3136302" cy="2571768"/>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ΚΡΥΠΤΗ</a:t>
            </a:r>
            <a:endParaRPr lang="el-GR" dirty="0"/>
          </a:p>
        </p:txBody>
      </p:sp>
      <p:sp>
        <p:nvSpPr>
          <p:cNvPr id="3" name="2 - Θέση περιεχομένου"/>
          <p:cNvSpPr>
            <a:spLocks noGrp="1"/>
          </p:cNvSpPr>
          <p:nvPr>
            <p:ph idx="1"/>
          </p:nvPr>
        </p:nvSpPr>
        <p:spPr>
          <a:xfrm>
            <a:off x="500034" y="1285861"/>
            <a:ext cx="8229600" cy="1643073"/>
          </a:xfrm>
        </p:spPr>
        <p:txBody>
          <a:bodyPr>
            <a:normAutofit fontScale="85000" lnSpcReduction="10000"/>
          </a:bodyPr>
          <a:lstStyle/>
          <a:p>
            <a:pPr>
              <a:buNone/>
            </a:pPr>
            <a:r>
              <a:rPr lang="el-GR" dirty="0" smtClean="0"/>
              <a:t>	Είναι </a:t>
            </a:r>
            <a:r>
              <a:rPr lang="el-GR" dirty="0"/>
              <a:t>η μνημειακή είσοδος του Σταδίου. Κτίστηκε τον 3ο αι. </a:t>
            </a:r>
            <a:r>
              <a:rPr lang="el-GR" dirty="0" err="1"/>
              <a:t>π.Χ.</a:t>
            </a:r>
            <a:r>
              <a:rPr lang="el-GR" dirty="0"/>
              <a:t> για να συνδέσει το στάδιο με το Ιερό. Είναι ένας στενός αψιδωτός διάδρομος, που στο δυτικό του τμήμα απέληγε σε πύλη με κορινθιακούς κίονες.</a:t>
            </a:r>
          </a:p>
        </p:txBody>
      </p:sp>
      <p:pic>
        <p:nvPicPr>
          <p:cNvPr id="4" name="3 - Εικόνα" descr="αρχείο λήψης (1).jpg"/>
          <p:cNvPicPr>
            <a:picLocks noChangeAspect="1"/>
          </p:cNvPicPr>
          <p:nvPr/>
        </p:nvPicPr>
        <p:blipFill>
          <a:blip r:embed="rId2"/>
          <a:stretch>
            <a:fillRect/>
          </a:stretch>
        </p:blipFill>
        <p:spPr>
          <a:xfrm>
            <a:off x="2566982" y="3357562"/>
            <a:ext cx="4010036" cy="3085848"/>
          </a:xfrm>
          <a:prstGeom prst="rect">
            <a:avLst/>
          </a:prstGeom>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ΝΑΟΣ ΤΗΣ ΗΡΑΣ</a:t>
            </a:r>
            <a:endParaRPr lang="el-GR" dirty="0"/>
          </a:p>
        </p:txBody>
      </p:sp>
      <p:sp>
        <p:nvSpPr>
          <p:cNvPr id="3" name="2 - Θέση περιεχομένου"/>
          <p:cNvSpPr>
            <a:spLocks noGrp="1"/>
          </p:cNvSpPr>
          <p:nvPr>
            <p:ph idx="1"/>
          </p:nvPr>
        </p:nvSpPr>
        <p:spPr>
          <a:xfrm>
            <a:off x="0" y="1142984"/>
            <a:ext cx="8229600" cy="2500330"/>
          </a:xfrm>
        </p:spPr>
        <p:txBody>
          <a:bodyPr>
            <a:noAutofit/>
          </a:bodyPr>
          <a:lstStyle/>
          <a:p>
            <a:pPr>
              <a:buNone/>
            </a:pPr>
            <a:r>
              <a:rPr lang="el-GR" sz="1600" dirty="0" smtClean="0"/>
              <a:t>	Δωρικός περίπτερος ναός με 6 κίονες στις στενές και 16 στις μακριές πλευρές, που κτίστηκε στα τέλη περίπου του 7ου αι. </a:t>
            </a:r>
            <a:r>
              <a:rPr lang="el-GR" sz="1600" dirty="0" err="1" smtClean="0"/>
              <a:t>π.Χ.</a:t>
            </a:r>
            <a:r>
              <a:rPr lang="el-GR" sz="1600" dirty="0" smtClean="0"/>
              <a:t> Αρχικά οι κίονες και ο θριγκός ήταν ξύλινοι. Σταδιακά, σε διάστημα πολλών αιώνων, αντικαταστάθηκαν με λίθινους. Αυτό έχει ως αποτέλεσμα να αποτυπώνεται στο μνημείο η εξέλιξη του δωρικού ρυθμού (κυρίως του κιονόκρανου). Ο ναός αποτελείται από πρόναο, σηκό και οπισθόδομο. Ο σηκός χωριζόταν σε τρία κλίτη. Εντός του ναού φυλασσόταν ο δίσκος της ιερής εκεχειρίας καθώς και άλλα πολύτιμα αντικείμενα (όπως η τράπεζα του Κολώτη, η λάρνακα του Κυψέλου </a:t>
            </a:r>
            <a:r>
              <a:rPr lang="el-GR" sz="1600" dirty="0" err="1" smtClean="0"/>
              <a:t>κ.ά</a:t>
            </a:r>
            <a:r>
              <a:rPr lang="el-GR" sz="1600" dirty="0" smtClean="0"/>
              <a:t>). Στο βάθος του σηκού πάνω σε βάθρο ήταν στημένα τα αγάλματα της Ήρας και του Διός. Πιθανότατα στο άγαλμα της Ήρας ανήκει το αρχαϊκό λίθινο κεφάλι (Λ 1) που εκτίθεται στο Μουσείο της Ολυμπίας. Στο Μουσείο εκτίθεται επίσης και ο Ερμής του Πραξιτέλους που βρέθηκε κατά τις ανασκαφές στο σηκό του ναού, καθώς και το κεντρικό πήλινο ακρωτήριο του ναού. Το Ηραίο της Ολυμπίας αποτελεί ένα από τα αρχαιότερα δείγματα μνημειακής δωρικής αρχιτεκτονικής</a:t>
            </a:r>
            <a:endParaRPr lang="el-GR" sz="1600" dirty="0"/>
          </a:p>
        </p:txBody>
      </p:sp>
      <p:pic>
        <p:nvPicPr>
          <p:cNvPr id="4" name="3 - Εικόνα" descr="image (1).jpg"/>
          <p:cNvPicPr>
            <a:picLocks noChangeAspect="1"/>
          </p:cNvPicPr>
          <p:nvPr/>
        </p:nvPicPr>
        <p:blipFill>
          <a:blip r:embed="rId2"/>
          <a:stretch>
            <a:fillRect/>
          </a:stretch>
        </p:blipFill>
        <p:spPr>
          <a:xfrm>
            <a:off x="3000364" y="4500570"/>
            <a:ext cx="3357586" cy="1928816"/>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ΣΤΑΔΙΟ ΤΗΣ ΑΡΧΑΙΑΣ ΟΛΥΜΠΙΑΣ</a:t>
            </a:r>
            <a:endParaRPr lang="el-GR" dirty="0"/>
          </a:p>
        </p:txBody>
      </p:sp>
      <p:sp>
        <p:nvSpPr>
          <p:cNvPr id="4" name="3 - Ορθογώνιο"/>
          <p:cNvSpPr/>
          <p:nvPr/>
        </p:nvSpPr>
        <p:spPr>
          <a:xfrm>
            <a:off x="285720" y="1357298"/>
            <a:ext cx="8286808" cy="4770537"/>
          </a:xfrm>
          <a:prstGeom prst="rect">
            <a:avLst/>
          </a:prstGeom>
        </p:spPr>
        <p:txBody>
          <a:bodyPr wrap="square">
            <a:spAutoFit/>
          </a:bodyPr>
          <a:lstStyle/>
          <a:p>
            <a:r>
              <a:rPr lang="el-GR" sz="1600" dirty="0" smtClean="0"/>
              <a:t>Το στάδιο που βλέπει σήμερα ο επισκέπτης είναι το τρίτο κατά σειρά της Ολυμπίας και χρονολογείται στον 5ο αι. </a:t>
            </a:r>
            <a:r>
              <a:rPr lang="el-GR" sz="1600" dirty="0" err="1" smtClean="0"/>
              <a:t>π.Χ.</a:t>
            </a:r>
            <a:r>
              <a:rPr lang="el-GR" sz="1600" dirty="0" smtClean="0"/>
              <a:t> Το στάδιο των αρχαϊκών χρόνων ήταν απλό, χωρίς κανονικά πρανή (στάδιο Ι) και πρέπει να εκτεινόταν κατά μήκος του ανδήρου των θησαυρών. Η δυτική στενή πλευρά του, που ήταν και το τέρμα, ήταν ανοιχτή προς το Μεγάλο Βωμό του Διός.</a:t>
            </a:r>
          </a:p>
          <a:p>
            <a:r>
              <a:rPr lang="el-GR" sz="1600" dirty="0" smtClean="0"/>
              <a:t>Στα τέλη του 6ου αι. </a:t>
            </a:r>
            <a:r>
              <a:rPr lang="el-GR" sz="1600" dirty="0" err="1" smtClean="0"/>
              <a:t>π.Χ</a:t>
            </a:r>
            <a:r>
              <a:rPr lang="el-GR" sz="1600" dirty="0" smtClean="0"/>
              <a:t> - αρχές 5ου αι. </a:t>
            </a:r>
            <a:r>
              <a:rPr lang="el-GR" sz="1600" dirty="0" err="1" smtClean="0"/>
              <a:t>π.Χ.</a:t>
            </a:r>
            <a:r>
              <a:rPr lang="el-GR" sz="1600" dirty="0" smtClean="0"/>
              <a:t> μετατοπίζεται λίγο ανατολικότερα και διαμορφώνονται τα πρανή των μακρών πλευρών (στάδιο </a:t>
            </a:r>
            <a:r>
              <a:rPr lang="el-GR" sz="1600" dirty="0" err="1" smtClean="0"/>
              <a:t>ΙΙ</a:t>
            </a:r>
            <a:r>
              <a:rPr lang="el-GR" sz="1600" dirty="0" smtClean="0"/>
              <a:t>).</a:t>
            </a:r>
          </a:p>
          <a:p>
            <a:r>
              <a:rPr lang="el-GR" sz="1600" dirty="0" smtClean="0"/>
              <a:t>Στα μέσα του 5ου αι. </a:t>
            </a:r>
            <a:r>
              <a:rPr lang="el-GR" sz="1600" dirty="0" err="1" smtClean="0"/>
              <a:t>π.Χ.</a:t>
            </a:r>
            <a:r>
              <a:rPr lang="el-GR" sz="1600" dirty="0" smtClean="0"/>
              <a:t> το στάδιο μετατοπίζεται 82 μ. ανατολικότερα και 7 μ. βορειότερα και παίρνει τη μορφή με την οποία σώζεται σήμερα (στάδιο </a:t>
            </a:r>
            <a:r>
              <a:rPr lang="el-GR" sz="1600" dirty="0" err="1" smtClean="0"/>
              <a:t>ΙΙΙ</a:t>
            </a:r>
            <a:r>
              <a:rPr lang="el-GR" sz="1600" dirty="0" smtClean="0"/>
              <a:t>).</a:t>
            </a:r>
          </a:p>
          <a:p>
            <a:r>
              <a:rPr lang="el-GR" sz="1600" dirty="0" smtClean="0"/>
              <a:t>Στα μέσα του 4ου αι. </a:t>
            </a:r>
            <a:r>
              <a:rPr lang="el-GR" sz="1600" dirty="0" err="1" smtClean="0"/>
              <a:t>π.Χ.</a:t>
            </a:r>
            <a:r>
              <a:rPr lang="el-GR" sz="1600" dirty="0" smtClean="0"/>
              <a:t> κατά μήκος του δυτικού πρανούς κτίζεται η στοά της </a:t>
            </a:r>
            <a:r>
              <a:rPr lang="el-GR" sz="1600" dirty="0" err="1" smtClean="0"/>
              <a:t>Ηχούς</a:t>
            </a:r>
            <a:r>
              <a:rPr lang="el-GR" sz="1600" dirty="0" smtClean="0"/>
              <a:t>, η οποία χώρισε οριστικά το Ιερό από το Στάδιο.</a:t>
            </a:r>
          </a:p>
          <a:p>
            <a:r>
              <a:rPr lang="el-GR" sz="1600" dirty="0" smtClean="0"/>
              <a:t>Ο στίβος του σταδίου έχει μήκος 212,54 μ. και πλάτος 28,50 μ. Οι λίθινες αφέσεις (αφετηρία και τέρμα) απέχουν η μία από την άλλη 192,28 μ. Τα πρανή διαμορφώνονται κανονικά στις τέσσερις πλευρές, και δεν είχαν λίθινα καθίσματα, εκτός από λίγα που υπήρχαν για τους επισήμους. Στο νότιο πρανές ήταν η Εξέδρα των Ελλανοδικών και απέναντι, στο βόρειο πρανές, ο βωμός της θεάς Δήμητρας </a:t>
            </a:r>
            <a:r>
              <a:rPr lang="el-GR" sz="1600" dirty="0" err="1" smtClean="0"/>
              <a:t>Χαμύνης</a:t>
            </a:r>
            <a:r>
              <a:rPr lang="el-GR" sz="1600" dirty="0" smtClean="0"/>
              <a:t>. Η χωρητικότητα του Σταδίου είναι 45.000 θεατές, που κάθονταν απευθείας στη γη.</a:t>
            </a:r>
          </a:p>
          <a:p>
            <a:r>
              <a:rPr lang="el-GR" sz="1600" dirty="0" smtClean="0"/>
              <a:t>Γύρω από το στίβο του σταδίου, βρέθηκε σε καλή κατάσταση και ο λίθινος ανοιχτός αγωγός, με μικρές λεκάνες κατά διαστήματα, απ’ όπου οι θεατές έπιναν νερό, όταν παρακολουθούσαν του Αγώνες.</a:t>
            </a:r>
            <a:endParaRPr lang="el-GR" sz="1600" dirty="0"/>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ΣΤΑΔΙΟ</a:t>
            </a:r>
            <a:endParaRPr lang="el-GR" dirty="0"/>
          </a:p>
        </p:txBody>
      </p:sp>
      <p:pic>
        <p:nvPicPr>
          <p:cNvPr id="4" name="3 - Θέση περιεχομένου" descr="image (4).jpg"/>
          <p:cNvPicPr>
            <a:picLocks noGrp="1" noChangeAspect="1"/>
          </p:cNvPicPr>
          <p:nvPr>
            <p:ph idx="1"/>
          </p:nvPr>
        </p:nvPicPr>
        <p:blipFill>
          <a:blip r:embed="rId2"/>
          <a:stretch>
            <a:fillRect/>
          </a:stretch>
        </p:blipFill>
        <p:spPr>
          <a:xfrm>
            <a:off x="231079" y="1214422"/>
            <a:ext cx="8681842" cy="4643470"/>
          </a:xfr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388</Words>
  <Application>Microsoft Office PowerPoint</Application>
  <PresentationFormat>Προβολή στην οθόνη (4:3)</PresentationFormat>
  <Paragraphs>80</Paragraphs>
  <Slides>32</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Διαστημικό</vt:lpstr>
      <vt:lpstr>Θέμα του Office</vt:lpstr>
      <vt:lpstr>ΑΡΧΑΙΑ ΟΛΥΜΠΙΑ</vt:lpstr>
      <vt:lpstr>ΟΛΥΜΠΙΑ</vt:lpstr>
      <vt:lpstr>ΙΣΤΟΡΙΑ ΑΡΧΑΙΑΣ ΟΛΥΜΠΙΑΣ</vt:lpstr>
      <vt:lpstr>ΑΞΙΟΣΗΜΕΙΩΤΑ ΚΤΗΡΙΑ</vt:lpstr>
      <vt:lpstr>Ο ΝΑΟΣ ΤΟΥ ΔΙΑ</vt:lpstr>
      <vt:lpstr>ΚΡΥΠΤΗ</vt:lpstr>
      <vt:lpstr>Ο ΝΑΟΣ ΤΗΣ ΗΡΑΣ</vt:lpstr>
      <vt:lpstr>ΤΟ ΣΤΑΔΙΟ ΤΗΣ ΑΡΧΑΙΑΣ ΟΛΥΜΠΙΑΣ</vt:lpstr>
      <vt:lpstr>ΤΟ ΣΤΑΔΙΟ</vt:lpstr>
      <vt:lpstr>ΤΟ ΒΟΥΛΕΥΤΗΡΙΟ</vt:lpstr>
      <vt:lpstr>ΤΟ ΠΡΥΤΑΝΕΙΟ</vt:lpstr>
      <vt:lpstr>ΤΟ ΦΙΛΙΠΠΕΙΟ</vt:lpstr>
      <vt:lpstr>Η ΠΑΛΑΙΣΤΡΑ</vt:lpstr>
      <vt:lpstr>ΤΟ ΓΥΜΝΑΣΙΟ</vt:lpstr>
      <vt:lpstr>ΘΕΗΚΟΛΕΩΝ</vt:lpstr>
      <vt:lpstr>ΛΕΩΝΙΔΑΙΟ</vt:lpstr>
      <vt:lpstr>ΤΟ ΕΡΓΑΣΤΗΡΙΟ ΤΟΥ ΦΕΙΔΙΑ</vt:lpstr>
      <vt:lpstr>ΖΑΝΕΣ</vt:lpstr>
      <vt:lpstr>ΣΤΟΑ ΤΗΣ ΗΧΟΥΣ</vt:lpstr>
      <vt:lpstr>ΙΠΠΟΔΡΟΜΟΣ</vt:lpstr>
      <vt:lpstr>ΜΗΤΡΩΟ</vt:lpstr>
      <vt:lpstr>ΝΟΤΙΟΑΝΑΤΟΛΙΚΟ ΚΤΗΡΙΟ ΤΗΣ ΟΛΥΜΠΙΑΣ</vt:lpstr>
      <vt:lpstr>ΝΥΜΦΑΙΟ  </vt:lpstr>
      <vt:lpstr>ΠΕΛΟΠΙΟ</vt:lpstr>
      <vt:lpstr>θΗΣΑΥΡΟΙ</vt:lpstr>
      <vt:lpstr>ΠΡΟΪΣΤΟΡΙΚΟ  ΚΤΗΡΙΟ</vt:lpstr>
      <vt:lpstr>ΟΛΥΜΠΙΑΚΟΙ ΑΓΩΝΕΣ ΣΤΗΝ  ΑΡΧΑΙΑ ΕΛΛΑΔΑ</vt:lpstr>
      <vt:lpstr>ΤΑ ΑΓΩΝΙΣΜΑΤΑ</vt:lpstr>
      <vt:lpstr>Η ΣΗΜΑΣΙΑ ΤΩΝ ΟΛΥΜΠΙΑΚΩΝ ΑΓΩΝΩΝ</vt:lpstr>
      <vt:lpstr>Η ΚΑΤΑΡΓΗΣΗ ΤΩΝ ΟΛΥΜΠΙΑΚΩΝ ΑΓΩΝΩΝ</vt:lpstr>
      <vt:lpstr>ΟΛΥΜΠΙΑΚΟΣ ΥΜΝΟΣ</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ΟΛΥΜΠΙΑ</dc:title>
  <dc:creator>ΑΝΔΡΕΑΝΙΔΗ ΕΛΙΣΑΒΕΤ</dc:creator>
  <cp:lastModifiedBy>ΑΝΔΡΕΑΝΙΔΗ ΕΛΙΣΑΒΕΤ</cp:lastModifiedBy>
  <cp:revision>41</cp:revision>
  <dcterms:created xsi:type="dcterms:W3CDTF">2014-12-28T12:30:17Z</dcterms:created>
  <dcterms:modified xsi:type="dcterms:W3CDTF">2015-01-07T15:28:55Z</dcterms:modified>
</cp:coreProperties>
</file>