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61" r:id="rId4"/>
    <p:sldId id="262" r:id="rId5"/>
    <p:sldId id="263" r:id="rId6"/>
    <p:sldId id="265" r:id="rId7"/>
    <p:sldId id="266" r:id="rId8"/>
    <p:sldId id="267" r:id="rId9"/>
    <p:sldId id="268" r:id="rId10"/>
    <p:sldId id="269" r:id="rId11"/>
    <p:sldId id="270" r:id="rId12"/>
    <p:sldId id="264"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54" autoAdjust="0"/>
    <p:restoredTop sz="94576" autoAdjust="0"/>
  </p:normalViewPr>
  <p:slideViewPr>
    <p:cSldViewPr>
      <p:cViewPr varScale="1">
        <p:scale>
          <a:sx n="69" d="100"/>
          <a:sy n="69" d="100"/>
        </p:scale>
        <p:origin x="-39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F39B98D-9611-49EC-B8D4-60C28E9DB507}" type="datetimeFigureOut">
              <a:rPr lang="el-GR" smtClean="0"/>
              <a:pPr/>
              <a:t>18/2/2015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F95C56-E14D-4AA4-A9F7-2DF3140B1C09}" type="slidenum">
              <a:rPr lang="el-GR" smtClean="0"/>
              <a:pPr/>
              <a:t>‹#›</a:t>
            </a:fld>
            <a:endParaRPr lang="el-G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F39B98D-9611-49EC-B8D4-60C28E9DB507}" type="datetimeFigureOut">
              <a:rPr lang="el-GR" smtClean="0"/>
              <a:pPr/>
              <a:t>18/2/2015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F95C56-E14D-4AA4-A9F7-2DF3140B1C09}" type="slidenum">
              <a:rPr lang="el-GR" smtClean="0"/>
              <a:pPr/>
              <a:t>‹#›</a:t>
            </a:fld>
            <a:endParaRPr lang="el-G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F39B98D-9611-49EC-B8D4-60C28E9DB507}" type="datetimeFigureOut">
              <a:rPr lang="el-GR" smtClean="0"/>
              <a:pPr/>
              <a:t>18/2/2015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F95C56-E14D-4AA4-A9F7-2DF3140B1C09}" type="slidenum">
              <a:rPr lang="el-GR" smtClean="0"/>
              <a:pPr/>
              <a:t>‹#›</a:t>
            </a:fld>
            <a:endParaRPr lang="el-G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F39B98D-9611-49EC-B8D4-60C28E9DB507}" type="datetimeFigureOut">
              <a:rPr lang="el-GR" smtClean="0"/>
              <a:pPr/>
              <a:t>18/2/2015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F95C56-E14D-4AA4-A9F7-2DF3140B1C09}" type="slidenum">
              <a:rPr lang="el-GR" smtClean="0"/>
              <a:pPr/>
              <a:t>‹#›</a:t>
            </a:fld>
            <a:endParaRPr lang="el-G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F39B98D-9611-49EC-B8D4-60C28E9DB507}" type="datetimeFigureOut">
              <a:rPr lang="el-GR" smtClean="0"/>
              <a:pPr/>
              <a:t>18/2/2015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F95C56-E14D-4AA4-A9F7-2DF3140B1C09}" type="slidenum">
              <a:rPr lang="el-GR" smtClean="0"/>
              <a:pPr/>
              <a:t>‹#›</a:t>
            </a:fld>
            <a:endParaRPr lang="el-G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F39B98D-9611-49EC-B8D4-60C28E9DB507}" type="datetimeFigureOut">
              <a:rPr lang="el-GR" smtClean="0"/>
              <a:pPr/>
              <a:t>18/2/2015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3F95C56-E14D-4AA4-A9F7-2DF3140B1C09}" type="slidenum">
              <a:rPr lang="el-GR" smtClean="0"/>
              <a:pPr/>
              <a:t>‹#›</a:t>
            </a:fld>
            <a:endParaRPr lang="el-G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F39B98D-9611-49EC-B8D4-60C28E9DB507}" type="datetimeFigureOut">
              <a:rPr lang="el-GR" smtClean="0"/>
              <a:pPr/>
              <a:t>18/2/2015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3F95C56-E14D-4AA4-A9F7-2DF3140B1C09}" type="slidenum">
              <a:rPr lang="el-GR" smtClean="0"/>
              <a:pPr/>
              <a:t>‹#›</a:t>
            </a:fld>
            <a:endParaRPr lang="el-G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F39B98D-9611-49EC-B8D4-60C28E9DB507}" type="datetimeFigureOut">
              <a:rPr lang="el-GR" smtClean="0"/>
              <a:pPr/>
              <a:t>18/2/2015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3F95C56-E14D-4AA4-A9F7-2DF3140B1C09}" type="slidenum">
              <a:rPr lang="el-GR" smtClean="0"/>
              <a:pPr/>
              <a:t>‹#›</a:t>
            </a:fld>
            <a:endParaRPr lang="el-G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F39B98D-9611-49EC-B8D4-60C28E9DB507}" type="datetimeFigureOut">
              <a:rPr lang="el-GR" smtClean="0"/>
              <a:pPr/>
              <a:t>18/2/2015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3F95C56-E14D-4AA4-A9F7-2DF3140B1C09}" type="slidenum">
              <a:rPr lang="el-GR" smtClean="0"/>
              <a:pPr/>
              <a:t>‹#›</a:t>
            </a:fld>
            <a:endParaRPr lang="el-G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F39B98D-9611-49EC-B8D4-60C28E9DB507}" type="datetimeFigureOut">
              <a:rPr lang="el-GR" smtClean="0"/>
              <a:pPr/>
              <a:t>18/2/2015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3F95C56-E14D-4AA4-A9F7-2DF3140B1C09}" type="slidenum">
              <a:rPr lang="el-GR" smtClean="0"/>
              <a:pPr/>
              <a:t>‹#›</a:t>
            </a:fld>
            <a:endParaRPr lang="el-G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F39B98D-9611-49EC-B8D4-60C28E9DB507}" type="datetimeFigureOut">
              <a:rPr lang="el-GR" smtClean="0"/>
              <a:pPr/>
              <a:t>18/2/2015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3F95C56-E14D-4AA4-A9F7-2DF3140B1C09}" type="slidenum">
              <a:rPr lang="el-GR" smtClean="0"/>
              <a:pPr/>
              <a:t>‹#›</a:t>
            </a:fld>
            <a:endParaRPr lang="el-G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9B98D-9611-49EC-B8D4-60C28E9DB507}" type="datetimeFigureOut">
              <a:rPr lang="el-GR" smtClean="0"/>
              <a:pPr/>
              <a:t>18/2/2015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95C56-E14D-4AA4-A9F7-2DF3140B1C0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el.wikipedia.org/wiki/%CE%99%CE%BC%CE%AC%CF%84%CE%B9%CE%BF"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Αρχαία </a:t>
            </a:r>
            <a:r>
              <a:rPr lang="el-GR" dirty="0" smtClean="0"/>
              <a:t>Σπάρτη</a:t>
            </a:r>
            <a:endParaRPr lang="el-GR" dirty="0"/>
          </a:p>
        </p:txBody>
      </p:sp>
      <p:pic>
        <p:nvPicPr>
          <p:cNvPr id="4" name="3 - Θέση περιεχομένου" descr="ξηδγη.jpg"/>
          <p:cNvPicPr>
            <a:picLocks noGrp="1" noChangeAspect="1"/>
          </p:cNvPicPr>
          <p:nvPr>
            <p:ph sz="half" idx="2"/>
          </p:nvPr>
        </p:nvPicPr>
        <p:blipFill>
          <a:blip r:embed="rId2" cstate="print"/>
          <a:stretch>
            <a:fillRect/>
          </a:stretch>
        </p:blipFill>
        <p:spPr>
          <a:xfrm>
            <a:off x="179512" y="1556792"/>
            <a:ext cx="4351679" cy="4248471"/>
          </a:xfrm>
          <a:prstGeom prst="rect">
            <a:avLst/>
          </a:prstGeom>
          <a:ln>
            <a:noFill/>
          </a:ln>
          <a:effectLst>
            <a:outerShdw blurRad="292100" dist="139700" dir="2700000" algn="tl" rotWithShape="0">
              <a:srgbClr val="333333">
                <a:alpha val="65000"/>
              </a:srgbClr>
            </a:outerShdw>
          </a:effectLst>
        </p:spPr>
      </p:pic>
      <p:pic>
        <p:nvPicPr>
          <p:cNvPr id="6146" name="Picture 2" descr="Αποτέλεσμα εικόνας για αρχαια σπαρτη"/>
          <p:cNvPicPr>
            <a:picLocks noChangeAspect="1" noChangeArrowheads="1"/>
          </p:cNvPicPr>
          <p:nvPr/>
        </p:nvPicPr>
        <p:blipFill>
          <a:blip r:embed="rId3" cstate="print"/>
          <a:srcRect/>
          <a:stretch>
            <a:fillRect/>
          </a:stretch>
        </p:blipFill>
        <p:spPr bwMode="auto">
          <a:xfrm>
            <a:off x="4788024" y="1988840"/>
            <a:ext cx="4114547" cy="34287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900" decel="100000" fill="hold"/>
                                        <p:tgtEl>
                                          <p:spTgt spid="4"/>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6146"/>
                                        </p:tgtEl>
                                        <p:attrNameLst>
                                          <p:attrName>style.visibility</p:attrName>
                                        </p:attrNameLst>
                                      </p:cBhvr>
                                      <p:to>
                                        <p:strVal val="visible"/>
                                      </p:to>
                                    </p:set>
                                    <p:anim calcmode="lin" valueType="num">
                                      <p:cBhvr>
                                        <p:cTn id="24" dur="500" fill="hold"/>
                                        <p:tgtEl>
                                          <p:spTgt spid="6146"/>
                                        </p:tgtEl>
                                        <p:attrNameLst>
                                          <p:attrName>ppt_w</p:attrName>
                                        </p:attrNameLst>
                                      </p:cBhvr>
                                      <p:tavLst>
                                        <p:tav tm="0">
                                          <p:val>
                                            <p:fltVal val="0"/>
                                          </p:val>
                                        </p:tav>
                                        <p:tav tm="100000">
                                          <p:val>
                                            <p:strVal val="#ppt_w"/>
                                          </p:val>
                                        </p:tav>
                                      </p:tavLst>
                                    </p:anim>
                                    <p:anim calcmode="lin" valueType="num">
                                      <p:cBhvr>
                                        <p:cTn id="25" dur="500" fill="hold"/>
                                        <p:tgtEl>
                                          <p:spTgt spid="6146"/>
                                        </p:tgtEl>
                                        <p:attrNameLst>
                                          <p:attrName>ppt_h</p:attrName>
                                        </p:attrNameLst>
                                      </p:cBhvr>
                                      <p:tavLst>
                                        <p:tav tm="0">
                                          <p:val>
                                            <p:fltVal val="0"/>
                                          </p:val>
                                        </p:tav>
                                        <p:tav tm="100000">
                                          <p:val>
                                            <p:strVal val="#ppt_h"/>
                                          </p:val>
                                        </p:tav>
                                      </p:tavLst>
                                    </p:anim>
                                    <p:animEffect transition="in" filter="fade">
                                      <p:cBhvr>
                                        <p:cTn id="26"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43000"/>
          </a:xfrm>
        </p:spPr>
        <p:txBody>
          <a:bodyPr/>
          <a:lstStyle/>
          <a:p>
            <a:r>
              <a:rPr lang="el-GR" dirty="0" smtClean="0"/>
              <a:t>Λατρεία και Θεότητες</a:t>
            </a:r>
            <a:endParaRPr lang="el-GR" dirty="0"/>
          </a:p>
        </p:txBody>
      </p:sp>
      <p:sp>
        <p:nvSpPr>
          <p:cNvPr id="3" name="2 - Θέση περιεχομένου"/>
          <p:cNvSpPr>
            <a:spLocks noGrp="1"/>
          </p:cNvSpPr>
          <p:nvPr>
            <p:ph sz="half" idx="1"/>
          </p:nvPr>
        </p:nvSpPr>
        <p:spPr>
          <a:xfrm>
            <a:off x="457200" y="1268760"/>
            <a:ext cx="4038600" cy="4857403"/>
          </a:xfrm>
        </p:spPr>
        <p:txBody>
          <a:bodyPr>
            <a:noAutofit/>
          </a:bodyPr>
          <a:lstStyle/>
          <a:p>
            <a:r>
              <a:rPr lang="el-GR" sz="1600" dirty="0" smtClean="0"/>
              <a:t>Η </a:t>
            </a:r>
            <a:r>
              <a:rPr lang="el-GR" sz="1600" b="1" i="1" dirty="0" smtClean="0"/>
              <a:t>Αθηνά</a:t>
            </a:r>
            <a:r>
              <a:rPr lang="el-GR" sz="1600" dirty="0" smtClean="0"/>
              <a:t>, </a:t>
            </a:r>
            <a:r>
              <a:rPr lang="el-GR" sz="1600" dirty="0" smtClean="0"/>
              <a:t>με μεγάλο πλήθος επικλήσεων, τιμάται περισσότερο από όλες</a:t>
            </a:r>
            <a:r>
              <a:rPr lang="el-GR" sz="1600" dirty="0" smtClean="0"/>
              <a:t>.</a:t>
            </a:r>
          </a:p>
          <a:p>
            <a:r>
              <a:rPr lang="el-GR" sz="1600" dirty="0" smtClean="0"/>
              <a:t> </a:t>
            </a:r>
            <a:r>
              <a:rPr lang="el-GR" sz="1600" dirty="0" smtClean="0"/>
              <a:t>Ο </a:t>
            </a:r>
            <a:r>
              <a:rPr lang="el-GR" sz="1600" b="1" i="1" dirty="0" smtClean="0"/>
              <a:t>Απόλλων</a:t>
            </a:r>
            <a:r>
              <a:rPr lang="el-GR" sz="1600" dirty="0" smtClean="0"/>
              <a:t> </a:t>
            </a:r>
            <a:r>
              <a:rPr lang="el-GR" sz="1600" dirty="0" smtClean="0"/>
              <a:t>είχε ελάχιστα ιερά, ωστόσο η σημασία του ήταν </a:t>
            </a:r>
            <a:r>
              <a:rPr lang="el-GR" sz="1600" dirty="0" smtClean="0"/>
              <a:t>ιδιαίτερη.</a:t>
            </a:r>
          </a:p>
          <a:p>
            <a:r>
              <a:rPr lang="el-GR" sz="1600" dirty="0" smtClean="0"/>
              <a:t> </a:t>
            </a:r>
            <a:r>
              <a:rPr lang="el-GR" sz="1600" dirty="0" smtClean="0"/>
              <a:t>Αξίζει να επισημανθεί και η ιδιαίτερη τιμή που αποδιδόταν στον </a:t>
            </a:r>
            <a:r>
              <a:rPr lang="el-GR" sz="1600" b="1" i="1" dirty="0" smtClean="0"/>
              <a:t>Γέλωτα</a:t>
            </a:r>
            <a:r>
              <a:rPr lang="el-GR" sz="1600" dirty="0" smtClean="0"/>
              <a:t>, </a:t>
            </a:r>
            <a:r>
              <a:rPr lang="el-GR" sz="1600" dirty="0" smtClean="0"/>
              <a:t>δευτερεύουσα θεότητα των αρχαίων Ελλήνων, που προσωποποιούσε το γέλιο.</a:t>
            </a:r>
          </a:p>
          <a:p>
            <a:r>
              <a:rPr lang="el-GR" sz="1600" dirty="0" smtClean="0"/>
              <a:t>Τιμές αποδίδονταν επίσης στους ήρωες του </a:t>
            </a:r>
            <a:r>
              <a:rPr lang="el-GR" sz="1600" b="1" i="1" dirty="0" smtClean="0"/>
              <a:t>τρωικού</a:t>
            </a:r>
            <a:r>
              <a:rPr lang="el-GR" sz="1600" dirty="0" smtClean="0"/>
              <a:t> </a:t>
            </a:r>
            <a:r>
              <a:rPr lang="el-GR" sz="1600" b="1" i="1" dirty="0" smtClean="0"/>
              <a:t>κύκλου</a:t>
            </a:r>
            <a:r>
              <a:rPr lang="el-GR" sz="1600" dirty="0" smtClean="0"/>
              <a:t>. Ο </a:t>
            </a:r>
            <a:r>
              <a:rPr lang="el-GR" sz="1600" b="1" i="1" dirty="0" smtClean="0"/>
              <a:t>Αχιλλέας</a:t>
            </a:r>
            <a:r>
              <a:rPr lang="el-GR" sz="1600" dirty="0" smtClean="0"/>
              <a:t> </a:t>
            </a:r>
            <a:r>
              <a:rPr lang="el-GR" sz="1600" dirty="0" smtClean="0"/>
              <a:t>δεχόταν θεϊκές τιμές και υπήρχαν δύο ιερά αφιερωμένα στο όνομά του. </a:t>
            </a:r>
            <a:r>
              <a:rPr lang="el-GR" sz="1600" dirty="0" smtClean="0"/>
              <a:t>Η </a:t>
            </a:r>
            <a:r>
              <a:rPr lang="el-GR" sz="1600" dirty="0" smtClean="0"/>
              <a:t>λατρεία της </a:t>
            </a:r>
            <a:r>
              <a:rPr lang="el-GR" sz="1600" b="1" i="1" dirty="0" smtClean="0"/>
              <a:t>Ελένης</a:t>
            </a:r>
            <a:r>
              <a:rPr lang="el-GR" sz="1600" dirty="0" smtClean="0"/>
              <a:t> αντικατέστησε </a:t>
            </a:r>
            <a:r>
              <a:rPr lang="el-GR" sz="1600" dirty="0" smtClean="0"/>
              <a:t>μία προγενέστερη θεά.</a:t>
            </a:r>
          </a:p>
          <a:p>
            <a:r>
              <a:rPr lang="el-GR" sz="1600" dirty="0" smtClean="0"/>
              <a:t>Σημαντική ήταν επίσης η λατρεία προς τον </a:t>
            </a:r>
            <a:r>
              <a:rPr lang="el-GR" sz="1600" b="1" i="1" dirty="0" smtClean="0"/>
              <a:t>Κάστορα</a:t>
            </a:r>
            <a:r>
              <a:rPr lang="el-GR" sz="1600" dirty="0" smtClean="0"/>
              <a:t> και τον </a:t>
            </a:r>
            <a:r>
              <a:rPr lang="el-GR" sz="1600" b="1" i="1" dirty="0" smtClean="0"/>
              <a:t>Πολυδεύκη</a:t>
            </a:r>
            <a:r>
              <a:rPr lang="el-GR" sz="1600" dirty="0" smtClean="0"/>
              <a:t>.</a:t>
            </a:r>
          </a:p>
          <a:p>
            <a:r>
              <a:rPr lang="el-GR" sz="1600" dirty="0" smtClean="0"/>
              <a:t>Τέλος, </a:t>
            </a:r>
            <a:r>
              <a:rPr lang="el-GR" sz="1600" dirty="0" smtClean="0"/>
              <a:t>ο </a:t>
            </a:r>
            <a:r>
              <a:rPr lang="el-GR" sz="1600" b="1" i="1" dirty="0" smtClean="0"/>
              <a:t>Ηρακλής</a:t>
            </a:r>
            <a:r>
              <a:rPr lang="el-GR" sz="1600" dirty="0" smtClean="0"/>
              <a:t> θεωρούταν </a:t>
            </a:r>
            <a:r>
              <a:rPr lang="el-GR" sz="1600" dirty="0" smtClean="0"/>
              <a:t>στην Αρχαία Σπάρτη κάτι σαν εθνικός </a:t>
            </a:r>
            <a:r>
              <a:rPr lang="el-GR" sz="1600" dirty="0" smtClean="0"/>
              <a:t>ήρωας.</a:t>
            </a:r>
            <a:endParaRPr lang="el-GR" sz="1600" dirty="0" smtClean="0"/>
          </a:p>
          <a:p>
            <a:endParaRPr lang="el-GR" sz="1600" dirty="0"/>
          </a:p>
        </p:txBody>
      </p:sp>
      <p:pic>
        <p:nvPicPr>
          <p:cNvPr id="5" name="4 - Θέση περιεχομένου" descr="asjashsa.jpg"/>
          <p:cNvPicPr>
            <a:picLocks noGrp="1" noChangeAspect="1"/>
          </p:cNvPicPr>
          <p:nvPr>
            <p:ph sz="half" idx="2"/>
          </p:nvPr>
        </p:nvPicPr>
        <p:blipFill>
          <a:blip r:embed="rId2" cstate="print"/>
          <a:stretch>
            <a:fillRect/>
          </a:stretch>
        </p:blipFill>
        <p:spPr>
          <a:xfrm>
            <a:off x="5805487" y="1772816"/>
            <a:ext cx="2223006" cy="34143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47" presetClass="entr" presetSubtype="0"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1000"/>
                                        <p:tgtEl>
                                          <p:spTgt spid="5"/>
                                        </p:tgtEl>
                                      </p:cBhvr>
                                    </p:animEffect>
                                    <p:anim calcmode="lin" valueType="num">
                                      <p:cBhvr>
                                        <p:cTn id="54" dur="1000" fill="hold"/>
                                        <p:tgtEl>
                                          <p:spTgt spid="5"/>
                                        </p:tgtEl>
                                        <p:attrNameLst>
                                          <p:attrName>ppt_x</p:attrName>
                                        </p:attrNameLst>
                                      </p:cBhvr>
                                      <p:tavLst>
                                        <p:tav tm="0">
                                          <p:val>
                                            <p:strVal val="#ppt_x"/>
                                          </p:val>
                                        </p:tav>
                                        <p:tav tm="100000">
                                          <p:val>
                                            <p:strVal val="#ppt_x"/>
                                          </p:val>
                                        </p:tav>
                                      </p:tavLst>
                                    </p:anim>
                                    <p:anim calcmode="lin" valueType="num">
                                      <p:cBhvr>
                                        <p:cTn id="5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6995120" cy="1143000"/>
          </a:xfrm>
        </p:spPr>
        <p:txBody>
          <a:bodyPr/>
          <a:lstStyle/>
          <a:p>
            <a:r>
              <a:rPr lang="el-GR" dirty="0" smtClean="0"/>
              <a:t>Ο θεσμός του γάμου</a:t>
            </a:r>
            <a:endParaRPr lang="el-GR" dirty="0"/>
          </a:p>
        </p:txBody>
      </p:sp>
      <p:sp>
        <p:nvSpPr>
          <p:cNvPr id="3" name="2 - Θέση περιεχομένου"/>
          <p:cNvSpPr>
            <a:spLocks noGrp="1"/>
          </p:cNvSpPr>
          <p:nvPr>
            <p:ph sz="half" idx="1"/>
          </p:nvPr>
        </p:nvSpPr>
        <p:spPr/>
        <p:txBody>
          <a:bodyPr>
            <a:normAutofit fontScale="25000" lnSpcReduction="20000"/>
          </a:bodyPr>
          <a:lstStyle/>
          <a:p>
            <a:r>
              <a:rPr lang="el-GR" sz="7200" dirty="0" smtClean="0"/>
              <a:t>Στην </a:t>
            </a:r>
            <a:r>
              <a:rPr lang="el-GR" sz="7200" dirty="0" smtClean="0"/>
              <a:t>Αρχαία Σπάρτη, η επιλογή του συντρόφου ήταν καθαρά προσωπική υπόθεση και όχι υπόθεση των γονέων. Οι νεαρές Σπαρτιάτισσες έφταναν σε ηλικία γάμου στα </a:t>
            </a:r>
            <a:r>
              <a:rPr lang="el-GR" sz="7200" dirty="0" err="1" smtClean="0"/>
              <a:t>είκοσί</a:t>
            </a:r>
            <a:r>
              <a:rPr lang="el-GR" sz="7200" dirty="0" smtClean="0"/>
              <a:t> τους </a:t>
            </a:r>
            <a:r>
              <a:rPr lang="el-GR" sz="7200" dirty="0" smtClean="0"/>
              <a:t>χρόνια. Ακόμη</a:t>
            </a:r>
            <a:r>
              <a:rPr lang="el-GR" sz="7200" dirty="0" smtClean="0"/>
              <a:t>, κάποιος άνδρας θα μπορούσε να ζητήσει από μία οικογένεια μία γυναίκα ώστε να γίνει η μητέρα των παιδιών του και αυτό αποτελούσε ιδιαίτερη τιμή για την οικογένεια της γυναίκας. Ο βασικός στόχος του γάμου στη Σπάρτη ήταν η </a:t>
            </a:r>
            <a:r>
              <a:rPr lang="el-GR" sz="7200" b="1" i="1" u="sng" dirty="0" smtClean="0"/>
              <a:t>τεκνοποίηση</a:t>
            </a:r>
            <a:r>
              <a:rPr lang="el-GR" sz="7200" dirty="0" smtClean="0"/>
              <a:t>, ώστε τα αρσενικά που θα γεννιόντουσαν να γινόντουσαν οι πολεμιστές της Σπάρτης. Ένας άνδρας στη Σπάρτη θεωρείτο "αθάνατος", μόνο όταν είχε αρσενικά παιδιά, γιατί θεωρούσαν πως μόνο έτσι συνεχίζεται η γενιά. </a:t>
            </a:r>
          </a:p>
          <a:p>
            <a:endParaRPr lang="el-GR" dirty="0"/>
          </a:p>
        </p:txBody>
      </p:sp>
      <p:pic>
        <p:nvPicPr>
          <p:cNvPr id="6" name="5 - Θέση περιεχομένου" descr="ghhghg.jpg"/>
          <p:cNvPicPr>
            <a:picLocks noGrp="1" noChangeAspect="1"/>
          </p:cNvPicPr>
          <p:nvPr>
            <p:ph sz="half" idx="2"/>
          </p:nvPr>
        </p:nvPicPr>
        <p:blipFill>
          <a:blip r:embed="rId2" cstate="print"/>
          <a:stretch>
            <a:fillRect/>
          </a:stretch>
        </p:blipFill>
        <p:spPr>
          <a:xfrm>
            <a:off x="4860032" y="3356992"/>
            <a:ext cx="2475880" cy="26002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6626" name="Picture 2" descr="Αποτέλεσμα εικόνας για teknopoiisi sthn arxaia sparti"/>
          <p:cNvPicPr>
            <a:picLocks noChangeAspect="1" noChangeArrowheads="1"/>
          </p:cNvPicPr>
          <p:nvPr/>
        </p:nvPicPr>
        <p:blipFill>
          <a:blip r:embed="rId3" cstate="print"/>
          <a:srcRect/>
          <a:stretch>
            <a:fillRect/>
          </a:stretch>
        </p:blipFill>
        <p:spPr bwMode="auto">
          <a:xfrm>
            <a:off x="6516216" y="1023933"/>
            <a:ext cx="2376264" cy="209111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6626"/>
                                        </p:tgtEl>
                                        <p:attrNameLst>
                                          <p:attrName>style.visibility</p:attrName>
                                        </p:attrNameLst>
                                      </p:cBhvr>
                                      <p:to>
                                        <p:strVal val="visible"/>
                                      </p:to>
                                    </p:set>
                                    <p:animEffect transition="in" filter="wipe(down)">
                                      <p:cBhvr>
                                        <p:cTn id="14" dur="580">
                                          <p:stCondLst>
                                            <p:cond delay="0"/>
                                          </p:stCondLst>
                                        </p:cTn>
                                        <p:tgtEl>
                                          <p:spTgt spid="26626"/>
                                        </p:tgtEl>
                                      </p:cBhvr>
                                    </p:animEffect>
                                    <p:anim calcmode="lin" valueType="num">
                                      <p:cBhvr>
                                        <p:cTn id="15" dur="1822" tmFilter="0,0; 0.14,0.36; 0.43,0.73; 0.71,0.91; 1.0,1.0">
                                          <p:stCondLst>
                                            <p:cond delay="0"/>
                                          </p:stCondLst>
                                        </p:cTn>
                                        <p:tgtEl>
                                          <p:spTgt spid="2662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662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662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662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6626"/>
                                        </p:tgtEl>
                                        <p:attrNameLst>
                                          <p:attrName>ppt_y</p:attrName>
                                        </p:attrNameLst>
                                      </p:cBhvr>
                                      <p:tavLst>
                                        <p:tav tm="0" fmla="#ppt_y-sin(pi*$)/81">
                                          <p:val>
                                            <p:fltVal val="0"/>
                                          </p:val>
                                        </p:tav>
                                        <p:tav tm="100000">
                                          <p:val>
                                            <p:fltVal val="1"/>
                                          </p:val>
                                        </p:tav>
                                      </p:tavLst>
                                    </p:anim>
                                    <p:animScale>
                                      <p:cBhvr>
                                        <p:cTn id="20" dur="26">
                                          <p:stCondLst>
                                            <p:cond delay="650"/>
                                          </p:stCondLst>
                                        </p:cTn>
                                        <p:tgtEl>
                                          <p:spTgt spid="26626"/>
                                        </p:tgtEl>
                                      </p:cBhvr>
                                      <p:to x="100000" y="60000"/>
                                    </p:animScale>
                                    <p:animScale>
                                      <p:cBhvr>
                                        <p:cTn id="21" dur="166" decel="50000">
                                          <p:stCondLst>
                                            <p:cond delay="676"/>
                                          </p:stCondLst>
                                        </p:cTn>
                                        <p:tgtEl>
                                          <p:spTgt spid="26626"/>
                                        </p:tgtEl>
                                      </p:cBhvr>
                                      <p:to x="100000" y="100000"/>
                                    </p:animScale>
                                    <p:animScale>
                                      <p:cBhvr>
                                        <p:cTn id="22" dur="26">
                                          <p:stCondLst>
                                            <p:cond delay="1312"/>
                                          </p:stCondLst>
                                        </p:cTn>
                                        <p:tgtEl>
                                          <p:spTgt spid="26626"/>
                                        </p:tgtEl>
                                      </p:cBhvr>
                                      <p:to x="100000" y="80000"/>
                                    </p:animScale>
                                    <p:animScale>
                                      <p:cBhvr>
                                        <p:cTn id="23" dur="166" decel="50000">
                                          <p:stCondLst>
                                            <p:cond delay="1338"/>
                                          </p:stCondLst>
                                        </p:cTn>
                                        <p:tgtEl>
                                          <p:spTgt spid="26626"/>
                                        </p:tgtEl>
                                      </p:cBhvr>
                                      <p:to x="100000" y="100000"/>
                                    </p:animScale>
                                    <p:animScale>
                                      <p:cBhvr>
                                        <p:cTn id="24" dur="26">
                                          <p:stCondLst>
                                            <p:cond delay="1642"/>
                                          </p:stCondLst>
                                        </p:cTn>
                                        <p:tgtEl>
                                          <p:spTgt spid="26626"/>
                                        </p:tgtEl>
                                      </p:cBhvr>
                                      <p:to x="100000" y="90000"/>
                                    </p:animScale>
                                    <p:animScale>
                                      <p:cBhvr>
                                        <p:cTn id="25" dur="166" decel="50000">
                                          <p:stCondLst>
                                            <p:cond delay="1668"/>
                                          </p:stCondLst>
                                        </p:cTn>
                                        <p:tgtEl>
                                          <p:spTgt spid="26626"/>
                                        </p:tgtEl>
                                      </p:cBhvr>
                                      <p:to x="100000" y="100000"/>
                                    </p:animScale>
                                    <p:animScale>
                                      <p:cBhvr>
                                        <p:cTn id="26" dur="26">
                                          <p:stCondLst>
                                            <p:cond delay="1808"/>
                                          </p:stCondLst>
                                        </p:cTn>
                                        <p:tgtEl>
                                          <p:spTgt spid="26626"/>
                                        </p:tgtEl>
                                      </p:cBhvr>
                                      <p:to x="100000" y="95000"/>
                                    </p:animScale>
                                    <p:animScale>
                                      <p:cBhvr>
                                        <p:cTn id="27" dur="166" decel="50000">
                                          <p:stCondLst>
                                            <p:cond delay="1834"/>
                                          </p:stCondLst>
                                        </p:cTn>
                                        <p:tgtEl>
                                          <p:spTgt spid="26626"/>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19" presetClass="entr" presetSubtype="1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0" fill="hold"/>
                                        <p:tgtEl>
                                          <p:spTgt spid="6"/>
                                        </p:tgtEl>
                                        <p:attrNameLst>
                                          <p:attrName>ppt_w</p:attrName>
                                        </p:attrNameLst>
                                      </p:cBhvr>
                                      <p:tavLst>
                                        <p:tav tm="0" fmla="#ppt_w*sin(2.5*pi*$)">
                                          <p:val>
                                            <p:fltVal val="0"/>
                                          </p:val>
                                        </p:tav>
                                        <p:tav tm="100000">
                                          <p:val>
                                            <p:fltVal val="1"/>
                                          </p:val>
                                        </p:tav>
                                      </p:tavLst>
                                    </p:anim>
                                    <p:anim calcmode="lin" valueType="num">
                                      <p:cBhvr>
                                        <p:cTn id="33" dur="5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fade">
                                      <p:cBhvr>
                                        <p:cTn id="38" dur="1000"/>
                                        <p:tgtEl>
                                          <p:spTgt spid="3">
                                            <p:txEl>
                                              <p:pRg st="0" end="0"/>
                                            </p:txEl>
                                          </p:spTgt>
                                        </p:tgtEl>
                                      </p:cBhvr>
                                    </p:animEffect>
                                    <p:anim calcmode="lin" valueType="num">
                                      <p:cBhvr>
                                        <p:cTn id="3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rot="414165">
            <a:off x="1123603" y="883642"/>
            <a:ext cx="6877718" cy="1745997"/>
          </a:xfrm>
          <a:prstGeom prst="rect">
            <a:avLst/>
          </a:prstGeom>
          <a:noFill/>
        </p:spPr>
        <p:txBody>
          <a:bodyPr wrap="square" lIns="91440" tIns="45720" rIns="91440" bIns="45720">
            <a:spAutoFit/>
          </a:bodyPr>
          <a:lstStyle/>
          <a:p>
            <a:pPr algn="ctr"/>
            <a:r>
              <a:rPr lang="el-GR"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Σας ευχαριστούμε </a:t>
            </a:r>
          </a:p>
          <a:p>
            <a:pPr algn="ctr"/>
            <a:r>
              <a:rPr lang="el-GR"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για το χρόνο σας!!</a:t>
            </a:r>
            <a:endParaRPr lang="el-GR"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6 - Υπότιτλος"/>
          <p:cNvSpPr>
            <a:spLocks noGrp="1"/>
          </p:cNvSpPr>
          <p:nvPr>
            <p:ph type="subTitle" idx="1"/>
          </p:nvPr>
        </p:nvSpPr>
        <p:spPr>
          <a:xfrm>
            <a:off x="1371600" y="3212976"/>
            <a:ext cx="6400800" cy="3456384"/>
          </a:xfrm>
        </p:spPr>
        <p:txBody>
          <a:bodyPr>
            <a:normAutofit/>
          </a:bodyPr>
          <a:lstStyle/>
          <a:p>
            <a:r>
              <a:rPr lang="el-GR" dirty="0" smtClean="0">
                <a:solidFill>
                  <a:schemeClr val="bg2">
                    <a:lumMod val="25000"/>
                  </a:schemeClr>
                </a:solidFill>
              </a:rPr>
              <a:t>ΟΜΑΔΑ 1</a:t>
            </a:r>
            <a:r>
              <a:rPr lang="el-GR" baseline="30000" dirty="0" smtClean="0">
                <a:solidFill>
                  <a:schemeClr val="bg2">
                    <a:lumMod val="25000"/>
                  </a:schemeClr>
                </a:solidFill>
              </a:rPr>
              <a:t>η</a:t>
            </a:r>
            <a:r>
              <a:rPr lang="el-GR" dirty="0" smtClean="0">
                <a:solidFill>
                  <a:schemeClr val="bg2">
                    <a:lumMod val="25000"/>
                  </a:schemeClr>
                </a:solidFill>
              </a:rPr>
              <a:t> :</a:t>
            </a:r>
          </a:p>
          <a:p>
            <a:r>
              <a:rPr lang="el-GR" dirty="0" smtClean="0">
                <a:solidFill>
                  <a:schemeClr val="bg2">
                    <a:lumMod val="25000"/>
                  </a:schemeClr>
                </a:solidFill>
              </a:rPr>
              <a:t>Πάνου Δάφνη</a:t>
            </a:r>
          </a:p>
          <a:p>
            <a:r>
              <a:rPr lang="el-GR" dirty="0" smtClean="0">
                <a:solidFill>
                  <a:schemeClr val="bg2">
                    <a:lumMod val="25000"/>
                  </a:schemeClr>
                </a:solidFill>
              </a:rPr>
              <a:t>Στόκα Σταυριάννα</a:t>
            </a:r>
          </a:p>
          <a:p>
            <a:r>
              <a:rPr lang="el-GR" dirty="0" smtClean="0">
                <a:solidFill>
                  <a:schemeClr val="bg2">
                    <a:lumMod val="25000"/>
                  </a:schemeClr>
                </a:solidFill>
              </a:rPr>
              <a:t>Παπαδημητρίου Ειρήνη</a:t>
            </a:r>
          </a:p>
          <a:p>
            <a:r>
              <a:rPr lang="el-GR" dirty="0" smtClean="0">
                <a:solidFill>
                  <a:schemeClr val="bg2">
                    <a:lumMod val="25000"/>
                  </a:schemeClr>
                </a:solidFill>
              </a:rPr>
              <a:t>Φυσικοπούλου Αλεξάνδρα </a:t>
            </a:r>
          </a:p>
          <a:p>
            <a:endParaRPr lang="el-GR"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800" decel="100000"/>
                                        <p:tgtEl>
                                          <p:spTgt spid="7">
                                            <p:txEl>
                                              <p:pRg st="0" end="0"/>
                                            </p:txEl>
                                          </p:spTgt>
                                        </p:tgtEl>
                                      </p:cBhvr>
                                    </p:animEffect>
                                    <p:anim calcmode="lin" valueType="num">
                                      <p:cBhvr>
                                        <p:cTn id="16" dur="800" decel="100000" fill="hold"/>
                                        <p:tgtEl>
                                          <p:spTgt spid="7">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7">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7">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7">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7">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fade">
                                      <p:cBhvr>
                                        <p:cTn id="25" dur="800" decel="100000"/>
                                        <p:tgtEl>
                                          <p:spTgt spid="7">
                                            <p:txEl>
                                              <p:pRg st="1" end="1"/>
                                            </p:txEl>
                                          </p:spTgt>
                                        </p:tgtEl>
                                      </p:cBhvr>
                                    </p:animEffect>
                                    <p:anim calcmode="lin" valueType="num">
                                      <p:cBhvr>
                                        <p:cTn id="26" dur="800" decel="100000" fill="hold"/>
                                        <p:tgtEl>
                                          <p:spTgt spid="7">
                                            <p:txEl>
                                              <p:pRg st="1" end="1"/>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7">
                                            <p:txEl>
                                              <p:pRg st="1" end="1"/>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7">
                                            <p:txEl>
                                              <p:pRg st="1" end="1"/>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7">
                                            <p:txEl>
                                              <p:pRg st="1" end="1"/>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7">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fade">
                                      <p:cBhvr>
                                        <p:cTn id="35" dur="800" decel="100000"/>
                                        <p:tgtEl>
                                          <p:spTgt spid="7">
                                            <p:txEl>
                                              <p:pRg st="2" end="2"/>
                                            </p:txEl>
                                          </p:spTgt>
                                        </p:tgtEl>
                                      </p:cBhvr>
                                    </p:animEffect>
                                    <p:anim calcmode="lin" valueType="num">
                                      <p:cBhvr>
                                        <p:cTn id="36" dur="800" decel="100000" fill="hold"/>
                                        <p:tgtEl>
                                          <p:spTgt spid="7">
                                            <p:txEl>
                                              <p:pRg st="2" end="2"/>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7">
                                            <p:txEl>
                                              <p:pRg st="2" end="2"/>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7">
                                            <p:txEl>
                                              <p:pRg st="2" end="2"/>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7">
                                            <p:txEl>
                                              <p:pRg st="2" end="2"/>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7">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7">
                                            <p:txEl>
                                              <p:pRg st="3" end="3"/>
                                            </p:txEl>
                                          </p:spTgt>
                                        </p:tgtEl>
                                        <p:attrNameLst>
                                          <p:attrName>style.visibility</p:attrName>
                                        </p:attrNameLst>
                                      </p:cBhvr>
                                      <p:to>
                                        <p:strVal val="visible"/>
                                      </p:to>
                                    </p:set>
                                    <p:animEffect transition="in" filter="fade">
                                      <p:cBhvr>
                                        <p:cTn id="45" dur="800" decel="100000"/>
                                        <p:tgtEl>
                                          <p:spTgt spid="7">
                                            <p:txEl>
                                              <p:pRg st="3" end="3"/>
                                            </p:txEl>
                                          </p:spTgt>
                                        </p:tgtEl>
                                      </p:cBhvr>
                                    </p:animEffect>
                                    <p:anim calcmode="lin" valueType="num">
                                      <p:cBhvr>
                                        <p:cTn id="46" dur="800" decel="100000" fill="hold"/>
                                        <p:tgtEl>
                                          <p:spTgt spid="7">
                                            <p:txEl>
                                              <p:pRg st="3" end="3"/>
                                            </p:txEl>
                                          </p:spTgt>
                                        </p:tgtEl>
                                        <p:attrNameLst>
                                          <p:attrName>style.rotation</p:attrName>
                                        </p:attrNameLst>
                                      </p:cBhvr>
                                      <p:tavLst>
                                        <p:tav tm="0">
                                          <p:val>
                                            <p:fltVal val="-90"/>
                                          </p:val>
                                        </p:tav>
                                        <p:tav tm="100000">
                                          <p:val>
                                            <p:fltVal val="0"/>
                                          </p:val>
                                        </p:tav>
                                      </p:tavLst>
                                    </p:anim>
                                    <p:anim calcmode="lin" valueType="num">
                                      <p:cBhvr>
                                        <p:cTn id="47" dur="800" decel="100000" fill="hold"/>
                                        <p:tgtEl>
                                          <p:spTgt spid="7">
                                            <p:txEl>
                                              <p:pRg st="3" end="3"/>
                                            </p:txEl>
                                          </p:spTgt>
                                        </p:tgtEl>
                                        <p:attrNameLst>
                                          <p:attrName>ppt_x</p:attrName>
                                        </p:attrNameLst>
                                      </p:cBhvr>
                                      <p:tavLst>
                                        <p:tav tm="0">
                                          <p:val>
                                            <p:strVal val="#ppt_x+0.4"/>
                                          </p:val>
                                        </p:tav>
                                        <p:tav tm="100000">
                                          <p:val>
                                            <p:strVal val="#ppt_x-0.05"/>
                                          </p:val>
                                        </p:tav>
                                      </p:tavLst>
                                    </p:anim>
                                    <p:anim calcmode="lin" valueType="num">
                                      <p:cBhvr>
                                        <p:cTn id="48" dur="800" decel="100000" fill="hold"/>
                                        <p:tgtEl>
                                          <p:spTgt spid="7">
                                            <p:txEl>
                                              <p:pRg st="3" end="3"/>
                                            </p:txEl>
                                          </p:spTgt>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7">
                                            <p:txEl>
                                              <p:pRg st="3" end="3"/>
                                            </p:txEl>
                                          </p:spTgt>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7">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7">
                                            <p:txEl>
                                              <p:pRg st="4" end="4"/>
                                            </p:txEl>
                                          </p:spTgt>
                                        </p:tgtEl>
                                        <p:attrNameLst>
                                          <p:attrName>style.visibility</p:attrName>
                                        </p:attrNameLst>
                                      </p:cBhvr>
                                      <p:to>
                                        <p:strVal val="visible"/>
                                      </p:to>
                                    </p:set>
                                    <p:animEffect transition="in" filter="fade">
                                      <p:cBhvr>
                                        <p:cTn id="55" dur="800" decel="100000"/>
                                        <p:tgtEl>
                                          <p:spTgt spid="7">
                                            <p:txEl>
                                              <p:pRg st="4" end="4"/>
                                            </p:txEl>
                                          </p:spTgt>
                                        </p:tgtEl>
                                      </p:cBhvr>
                                    </p:animEffect>
                                    <p:anim calcmode="lin" valueType="num">
                                      <p:cBhvr>
                                        <p:cTn id="56" dur="800" decel="100000" fill="hold"/>
                                        <p:tgtEl>
                                          <p:spTgt spid="7">
                                            <p:txEl>
                                              <p:pRg st="4" end="4"/>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7">
                                            <p:txEl>
                                              <p:pRg st="4" end="4"/>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7">
                                            <p:txEl>
                                              <p:pRg st="4" end="4"/>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7">
                                            <p:txEl>
                                              <p:pRg st="4" end="4"/>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7">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229600" cy="1143000"/>
          </a:xfrm>
        </p:spPr>
        <p:txBody>
          <a:bodyPr>
            <a:noAutofit/>
          </a:bodyPr>
          <a:lstStyle/>
          <a:p>
            <a:pPr algn="ctr"/>
            <a:r>
              <a:rPr lang="el-GR" sz="4400" dirty="0" smtClean="0"/>
              <a:t>Λίγα λόγια για την Σπάρτη</a:t>
            </a:r>
            <a:endParaRPr lang="el-GR" sz="4400" dirty="0"/>
          </a:p>
        </p:txBody>
      </p:sp>
      <p:sp>
        <p:nvSpPr>
          <p:cNvPr id="11" name="10 - Θέση περιεχομένου"/>
          <p:cNvSpPr>
            <a:spLocks noGrp="1"/>
          </p:cNvSpPr>
          <p:nvPr>
            <p:ph sz="half" idx="1"/>
          </p:nvPr>
        </p:nvSpPr>
        <p:spPr>
          <a:xfrm>
            <a:off x="457200" y="1268760"/>
            <a:ext cx="4038600" cy="4857403"/>
          </a:xfrm>
        </p:spPr>
        <p:txBody>
          <a:bodyPr>
            <a:noAutofit/>
          </a:bodyPr>
          <a:lstStyle/>
          <a:p>
            <a:r>
              <a:rPr lang="el-GR" sz="1900" dirty="0" smtClean="0"/>
              <a:t>Η </a:t>
            </a:r>
            <a:r>
              <a:rPr lang="el-GR" sz="1900" b="1" dirty="0" smtClean="0"/>
              <a:t>Σπάρτη</a:t>
            </a:r>
            <a:r>
              <a:rPr lang="el-GR" sz="1900" dirty="0" smtClean="0"/>
              <a:t> </a:t>
            </a:r>
            <a:r>
              <a:rPr lang="en-US" sz="1900" dirty="0" smtClean="0"/>
              <a:t> </a:t>
            </a:r>
            <a:r>
              <a:rPr lang="el-GR" sz="1900" dirty="0" smtClean="0"/>
              <a:t>ήταν</a:t>
            </a:r>
            <a:r>
              <a:rPr lang="en-US" sz="1900" dirty="0" smtClean="0"/>
              <a:t> </a:t>
            </a:r>
            <a:r>
              <a:rPr lang="el-GR" sz="1900" dirty="0" smtClean="0"/>
              <a:t>πόλη-κράτος στην Αρχαία Ελλάδα που </a:t>
            </a:r>
            <a:r>
              <a:rPr lang="el-GR" sz="1900" dirty="0" smtClean="0"/>
              <a:t>ήταν χτισμένη στις όχθες του ποταμού </a:t>
            </a:r>
            <a:r>
              <a:rPr lang="el-GR" sz="1900" dirty="0" smtClean="0"/>
              <a:t>Ευρώτα στη Λακωνία </a:t>
            </a:r>
            <a:r>
              <a:rPr lang="el-GR" sz="1900" dirty="0" smtClean="0"/>
              <a:t>στο νότιο ανατολικό μέρος </a:t>
            </a:r>
            <a:r>
              <a:rPr lang="el-GR" sz="1900" dirty="0" smtClean="0"/>
              <a:t>της Πελοποννήσου.  </a:t>
            </a:r>
            <a:r>
              <a:rPr lang="el-GR" sz="1900" dirty="0" smtClean="0"/>
              <a:t>Έχει μείνει γνωστή στην παγκόσμια ιστορία για τη στρατιωτική δύναμή της, την πειθαρχία της, τον ηρωισμό της και το μεγάλο αριθμό των δούλων της. Επίσης, είναι γνωστή και στην </a:t>
            </a:r>
            <a:r>
              <a:rPr lang="el-GR" sz="1900" dirty="0" smtClean="0"/>
              <a:t>Ελληνική Μυθολογία, </a:t>
            </a:r>
            <a:r>
              <a:rPr lang="el-GR" sz="1900" dirty="0" smtClean="0"/>
              <a:t>κυρίως για τον μύθο της </a:t>
            </a:r>
            <a:r>
              <a:rPr lang="el-GR" sz="1900" dirty="0" smtClean="0"/>
              <a:t>Ωραία Ελένη. </a:t>
            </a:r>
            <a:r>
              <a:rPr lang="el-GR" sz="1900" dirty="0" smtClean="0"/>
              <a:t>Η στρατιωτική δύναμη της Σπάρτης οφειλόταν στο σύστημά της </a:t>
            </a:r>
            <a:r>
              <a:rPr lang="el-GR" sz="1900" dirty="0" smtClean="0"/>
              <a:t>Αγωγής που </a:t>
            </a:r>
            <a:r>
              <a:rPr lang="el-GR" sz="1900" dirty="0" smtClean="0"/>
              <a:t>είχε επιβάλει η νομοθεσία του Λυκούργου, κάτι που ήταν μοναδικό στην Αρχαία </a:t>
            </a:r>
            <a:r>
              <a:rPr lang="el-GR" sz="1900" dirty="0" smtClean="0"/>
              <a:t>Ελλάδα.</a:t>
            </a:r>
            <a:endParaRPr lang="el-GR" sz="1900" dirty="0"/>
          </a:p>
        </p:txBody>
      </p:sp>
      <p:sp>
        <p:nvSpPr>
          <p:cNvPr id="12" name="11 - Θέση περιεχομένου"/>
          <p:cNvSpPr>
            <a:spLocks noGrp="1"/>
          </p:cNvSpPr>
          <p:nvPr>
            <p:ph sz="half" idx="2"/>
          </p:nvPr>
        </p:nvSpPr>
        <p:spPr>
          <a:xfrm>
            <a:off x="4648200" y="1268760"/>
            <a:ext cx="4038600" cy="4857403"/>
          </a:xfrm>
        </p:spPr>
        <p:txBody>
          <a:bodyPr>
            <a:noAutofit/>
          </a:bodyPr>
          <a:lstStyle/>
          <a:p>
            <a:pPr>
              <a:buNone/>
            </a:pPr>
            <a:r>
              <a:rPr lang="el-GR" sz="1900" dirty="0" smtClean="0"/>
              <a:t> </a:t>
            </a:r>
            <a:r>
              <a:rPr lang="el-GR" sz="1900" dirty="0" smtClean="0"/>
              <a:t>     Η </a:t>
            </a:r>
            <a:r>
              <a:rPr lang="el-GR" sz="1900" dirty="0" smtClean="0"/>
              <a:t>ιστορική περίοδος της Σπάρτης αρχίζει μετά την Κάθοδο των </a:t>
            </a:r>
            <a:r>
              <a:rPr lang="el-GR" sz="1900" dirty="0" smtClean="0"/>
              <a:t>Δωριέων  </a:t>
            </a:r>
            <a:r>
              <a:rPr lang="el-GR" sz="1900" dirty="0" smtClean="0"/>
              <a:t>γύρω στο </a:t>
            </a:r>
            <a:r>
              <a:rPr lang="el-GR" sz="1900" dirty="0" smtClean="0"/>
              <a:t>1100π.χ., </a:t>
            </a:r>
            <a:r>
              <a:rPr lang="el-GR" sz="1900" dirty="0" smtClean="0"/>
              <a:t>(αν και η αρχαιολογία υποστηρίζει ότι η κάθοδος των Δωριέων έγινε αργότερα) και τελειώνει κατά τη διάρκεια της Ρωμαιοκρατίας, αν και υπάρχουν σαφείς ενδείξεις για την επίδραση του Μυκηναϊκού Πολιτισμού στην περιοχή πολύ πριν την άφιξη των Δωριέων, πράγμα που θεωρείται η προϊστορία της Αρχαίας Σπάρτης. Κατά τη διάρκεια της Κλασσικής Αρχαιότητας η Σπάρτη ήταν μία από τις δύο πιο ισχυρές πόλεις-κράτη στην Αρχαία Ελλάδα, μαζί με την </a:t>
            </a:r>
            <a:r>
              <a:rPr lang="el-GR" sz="1900" dirty="0" smtClean="0"/>
              <a:t>Αθήνα.</a:t>
            </a:r>
            <a:endParaRPr lang="el-GR" sz="19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7" presetClass="entr" presetSubtype="4" fill="hold" grpId="0"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 calcmode="lin" valueType="num">
                                      <p:cBhvr additive="base">
                                        <p:cTn id="15" dur="50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12">
                                            <p:txEl>
                                              <p:pRg st="0" end="0"/>
                                            </p:txEl>
                                          </p:spTgt>
                                        </p:tgtEl>
                                        <p:attrNameLst>
                                          <p:attrName>style.visibility</p:attrName>
                                        </p:attrNameLst>
                                      </p:cBhvr>
                                      <p:to>
                                        <p:strVal val="visible"/>
                                      </p:to>
                                    </p:set>
                                    <p:anim calcmode="lin" valueType="num">
                                      <p:cBhvr>
                                        <p:cTn id="21" dur="500" fill="hold"/>
                                        <p:tgtEl>
                                          <p:spTgt spid="1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2">
                                            <p:txEl>
                                              <p:pRg st="0" end="0"/>
                                            </p:txEl>
                                          </p:spTgt>
                                        </p:tgtEl>
                                        <p:attrNameLst>
                                          <p:attrName>ppt_y</p:attrName>
                                        </p:attrNameLst>
                                      </p:cBhvr>
                                      <p:tavLst>
                                        <p:tav tm="0">
                                          <p:val>
                                            <p:strVal val="#ppt_y"/>
                                          </p:val>
                                        </p:tav>
                                        <p:tav tm="100000">
                                          <p:val>
                                            <p:strVal val="#ppt_y"/>
                                          </p:val>
                                        </p:tav>
                                      </p:tavLst>
                                    </p:anim>
                                    <p:anim calcmode="lin" valueType="num">
                                      <p:cBhvr>
                                        <p:cTn id="23" dur="500" fill="hold"/>
                                        <p:tgtEl>
                                          <p:spTgt spid="1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build="p"/>
      <p:bldP spid="1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Εικόνες από την αρχαία Σπάρτη</a:t>
            </a:r>
            <a:endParaRPr lang="el-GR" dirty="0"/>
          </a:p>
        </p:txBody>
      </p:sp>
      <p:pic>
        <p:nvPicPr>
          <p:cNvPr id="5" name="4 - Θέση περιεχομένου" descr="γδηζγησ.jpg"/>
          <p:cNvPicPr>
            <a:picLocks noGrp="1" noChangeAspect="1"/>
          </p:cNvPicPr>
          <p:nvPr>
            <p:ph sz="half" idx="1"/>
          </p:nvPr>
        </p:nvPicPr>
        <p:blipFill>
          <a:blip r:embed="rId2" cstate="print"/>
          <a:stretch>
            <a:fillRect/>
          </a:stretch>
        </p:blipFill>
        <p:spPr>
          <a:xfrm>
            <a:off x="755576" y="1484784"/>
            <a:ext cx="3028689" cy="1998935"/>
          </a:xfrm>
          <a:prstGeom prst="rect">
            <a:avLst/>
          </a:prstGeom>
          <a:ln>
            <a:noFill/>
          </a:ln>
          <a:effectLst>
            <a:softEdge rad="112500"/>
          </a:effectLst>
        </p:spPr>
      </p:pic>
      <p:pic>
        <p:nvPicPr>
          <p:cNvPr id="6" name="5 - Θέση περιεχομένου" descr="υδσασ.jpg"/>
          <p:cNvPicPr>
            <a:picLocks noGrp="1" noChangeAspect="1"/>
          </p:cNvPicPr>
          <p:nvPr>
            <p:ph sz="half" idx="2"/>
          </p:nvPr>
        </p:nvPicPr>
        <p:blipFill>
          <a:blip r:embed="rId3" cstate="print"/>
          <a:stretch>
            <a:fillRect/>
          </a:stretch>
        </p:blipFill>
        <p:spPr>
          <a:xfrm>
            <a:off x="4932040" y="2348880"/>
            <a:ext cx="3423000" cy="25536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9458" name="AutoShape 2" descr="Αποτέλεσμα εικόνας για αρχαια σπαρτη απελλ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9460" name="AutoShape 4" descr="Αποτέλεσμα εικόνας για αρχαια σπαρτη απελλ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9462" name="Picture 6" descr="Αποτέλεσμα εικόνας για αρχαια σπαρτη απελλα"/>
          <p:cNvPicPr>
            <a:picLocks noChangeAspect="1" noChangeArrowheads="1"/>
          </p:cNvPicPr>
          <p:nvPr/>
        </p:nvPicPr>
        <p:blipFill>
          <a:blip r:embed="rId4" cstate="print"/>
          <a:srcRect/>
          <a:stretch>
            <a:fillRect/>
          </a:stretch>
        </p:blipFill>
        <p:spPr bwMode="auto">
          <a:xfrm>
            <a:off x="755576" y="4221088"/>
            <a:ext cx="3473313" cy="196976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iterate type="lt">
                                    <p:tmPct val="10000"/>
                                  </p:iterate>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anim calcmode="lin" valueType="num">
                                      <p:cBhvr>
                                        <p:cTn id="20" dur="2000" fill="hold"/>
                                        <p:tgtEl>
                                          <p:spTgt spid="5"/>
                                        </p:tgtEl>
                                        <p:attrNameLst>
                                          <p:attrName>ppt_w</p:attrName>
                                        </p:attrNameLst>
                                      </p:cBhvr>
                                      <p:tavLst>
                                        <p:tav tm="0" fmla="#ppt_w*sin(2.5*pi*$)">
                                          <p:val>
                                            <p:fltVal val="0"/>
                                          </p:val>
                                        </p:tav>
                                        <p:tav tm="100000">
                                          <p:val>
                                            <p:fltVal val="1"/>
                                          </p:val>
                                        </p:tav>
                                      </p:tavLst>
                                    </p:anim>
                                    <p:anim calcmode="lin" valueType="num">
                                      <p:cBhvr>
                                        <p:cTn id="21"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1000" fill="hold"/>
                                        <p:tgtEl>
                                          <p:spTgt spid="6"/>
                                        </p:tgtEl>
                                        <p:attrNameLst>
                                          <p:attrName>ppt_w</p:attrName>
                                        </p:attrNameLst>
                                      </p:cBhvr>
                                      <p:tavLst>
                                        <p:tav tm="0">
                                          <p:val>
                                            <p:strVal val="#ppt_w+.3"/>
                                          </p:val>
                                        </p:tav>
                                        <p:tav tm="100000">
                                          <p:val>
                                            <p:strVal val="#ppt_w"/>
                                          </p:val>
                                        </p:tav>
                                      </p:tavLst>
                                    </p:anim>
                                    <p:anim calcmode="lin" valueType="num">
                                      <p:cBhvr>
                                        <p:cTn id="27" dur="1000" fill="hold"/>
                                        <p:tgtEl>
                                          <p:spTgt spid="6"/>
                                        </p:tgtEl>
                                        <p:attrNameLst>
                                          <p:attrName>ppt_h</p:attrName>
                                        </p:attrNameLst>
                                      </p:cBhvr>
                                      <p:tavLst>
                                        <p:tav tm="0">
                                          <p:val>
                                            <p:strVal val="#ppt_h"/>
                                          </p:val>
                                        </p:tav>
                                        <p:tav tm="100000">
                                          <p:val>
                                            <p:strVal val="#ppt_h"/>
                                          </p:val>
                                        </p:tav>
                                      </p:tavLst>
                                    </p:anim>
                                    <p:animEffect transition="in" filter="fade">
                                      <p:cBhvr>
                                        <p:cTn id="28" dur="10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3" presetClass="entr" presetSubtype="16" fill="hold" nodeType="clickEffect">
                                  <p:stCondLst>
                                    <p:cond delay="0"/>
                                  </p:stCondLst>
                                  <p:childTnLst>
                                    <p:set>
                                      <p:cBhvr>
                                        <p:cTn id="32" dur="1" fill="hold">
                                          <p:stCondLst>
                                            <p:cond delay="0"/>
                                          </p:stCondLst>
                                        </p:cTn>
                                        <p:tgtEl>
                                          <p:spTgt spid="19462"/>
                                        </p:tgtEl>
                                        <p:attrNameLst>
                                          <p:attrName>style.visibility</p:attrName>
                                        </p:attrNameLst>
                                      </p:cBhvr>
                                      <p:to>
                                        <p:strVal val="visible"/>
                                      </p:to>
                                    </p:set>
                                    <p:animEffect transition="in" filter="plus(in)">
                                      <p:cBhvr>
                                        <p:cTn id="33" dur="20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2">
                    <a:lumMod val="25000"/>
                  </a:schemeClr>
                </a:solidFill>
              </a:rPr>
              <a:t>Η Σπάρτη αναδύεται…</a:t>
            </a:r>
            <a:endParaRPr lang="el-GR" dirty="0">
              <a:solidFill>
                <a:schemeClr val="bg2">
                  <a:lumMod val="25000"/>
                </a:schemeClr>
              </a:solidFill>
            </a:endParaRPr>
          </a:p>
        </p:txBody>
      </p:sp>
      <p:sp>
        <p:nvSpPr>
          <p:cNvPr id="3" name="2 - Θέση περιεχομένου"/>
          <p:cNvSpPr>
            <a:spLocks noGrp="1"/>
          </p:cNvSpPr>
          <p:nvPr>
            <p:ph sz="half" idx="1"/>
          </p:nvPr>
        </p:nvSpPr>
        <p:spPr>
          <a:xfrm>
            <a:off x="539552" y="1628800"/>
            <a:ext cx="4038600" cy="4525963"/>
          </a:xfrm>
        </p:spPr>
        <p:txBody>
          <a:bodyPr>
            <a:normAutofit fontScale="70000" lnSpcReduction="20000"/>
          </a:bodyPr>
          <a:lstStyle/>
          <a:p>
            <a:r>
              <a:rPr lang="el-GR" dirty="0" smtClean="0"/>
              <a:t>Η Σπάρτη άρχισε να αναδύεται ως </a:t>
            </a:r>
            <a:r>
              <a:rPr lang="el-GR" dirty="0" err="1" smtClean="0"/>
              <a:t>πολιτικο</a:t>
            </a:r>
            <a:r>
              <a:rPr lang="el-GR" dirty="0" smtClean="0"/>
              <a:t>-στρατιωτική δύναμη στην Ελλάδα κατά την αρχή της Αρχαϊκής Εποχής μετά το τέλος των σκοτεινών χρόνων της </a:t>
            </a:r>
            <a:r>
              <a:rPr lang="el-GR" dirty="0" smtClean="0"/>
              <a:t>Γεωμετρικής Εποχής και </a:t>
            </a:r>
            <a:r>
              <a:rPr lang="el-GR" dirty="0" smtClean="0"/>
              <a:t>έφτασε στην απόλυτη ακμή της μετά τη νίκη της στον </a:t>
            </a:r>
            <a:r>
              <a:rPr lang="el-GR" dirty="0" smtClean="0"/>
              <a:t>Πελοποννησιακό Πόλεμο επί </a:t>
            </a:r>
            <a:r>
              <a:rPr lang="el-GR" dirty="0" smtClean="0"/>
              <a:t>της Αθήνας και των συμμάχων της, όταν και πέτυχε να επιβάλει την ηγεμονία και την επιρροή της στο μεγαλύτερο μέρος του αρχαιοελληνικού κόσμου. Η ηγεμονία της δεν κράτησε πολύ και μετά τις ήττες της από τους Θηβαίους το </a:t>
            </a:r>
            <a:r>
              <a:rPr lang="el-GR" dirty="0" smtClean="0"/>
              <a:t>371 </a:t>
            </a:r>
            <a:r>
              <a:rPr lang="el-GR" dirty="0" err="1" smtClean="0"/>
              <a:t>π.Χ.</a:t>
            </a:r>
            <a:r>
              <a:rPr lang="el-GR" dirty="0" smtClean="0"/>
              <a:t> </a:t>
            </a:r>
            <a:r>
              <a:rPr lang="el-GR" dirty="0" smtClean="0"/>
              <a:t>στα </a:t>
            </a:r>
            <a:r>
              <a:rPr lang="el-GR" dirty="0" smtClean="0"/>
              <a:t>Λεύκτρα.</a:t>
            </a:r>
            <a:endParaRPr lang="el-GR" dirty="0"/>
          </a:p>
        </p:txBody>
      </p:sp>
      <p:sp>
        <p:nvSpPr>
          <p:cNvPr id="4" name="3 - Θέση περιεχομένου"/>
          <p:cNvSpPr>
            <a:spLocks noGrp="1"/>
          </p:cNvSpPr>
          <p:nvPr>
            <p:ph sz="half" idx="2"/>
          </p:nvPr>
        </p:nvSpPr>
        <p:spPr/>
        <p:txBody>
          <a:bodyPr>
            <a:normAutofit fontScale="70000" lnSpcReduction="20000"/>
          </a:bodyPr>
          <a:lstStyle/>
          <a:p>
            <a:r>
              <a:rPr lang="el-GR" dirty="0" smtClean="0"/>
              <a:t>.Το 362 </a:t>
            </a:r>
            <a:r>
              <a:rPr lang="el-GR" dirty="0" err="1" smtClean="0"/>
              <a:t>π.Χ.</a:t>
            </a:r>
            <a:r>
              <a:rPr lang="el-GR" dirty="0" smtClean="0"/>
              <a:t> στη Μαντινεία </a:t>
            </a:r>
            <a:r>
              <a:rPr lang="el-GR" dirty="0" smtClean="0"/>
              <a:t>έχασε την παλαιά της δύναμη, ταυτόχρονα και με την άνοδο του βασιλείου της Μακεδονίας άρχισε να παίζει έναν δευτερεύοντα ρόλο στα ελληνικά πράγματα. Κάποιες αναλαμπές τον 3ο αιώνα </a:t>
            </a:r>
            <a:r>
              <a:rPr lang="el-GR" dirty="0" err="1" smtClean="0"/>
              <a:t>π.Χ.</a:t>
            </a:r>
            <a:r>
              <a:rPr lang="el-GR" dirty="0" smtClean="0"/>
              <a:t> δεν εμπόδισαν την παρακμή της ακολουθώντας την μοίρα του υπόλοιπου ελληνικού κόσμου που κατακτήθηκε από τους Ρωμαίους. Όμως και κατά τη διάρκεια της Ρωμαιοκρατίας συνέχισε να αποτελεί πόλο έλξης λόγω της πλούσιας ιστορίας της.</a:t>
            </a:r>
            <a:endParaRPr lang="el-GR"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diamond(in)">
                                      <p:cBhvr>
                                        <p:cTn id="19"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Πολιτειακή οργάνωση</a:t>
            </a:r>
            <a:endParaRPr lang="el-GR" dirty="0"/>
          </a:p>
        </p:txBody>
      </p:sp>
      <p:sp>
        <p:nvSpPr>
          <p:cNvPr id="3" name="2 - Θέση περιεχομένου"/>
          <p:cNvSpPr>
            <a:spLocks noGrp="1"/>
          </p:cNvSpPr>
          <p:nvPr>
            <p:ph sz="half" idx="1"/>
          </p:nvPr>
        </p:nvSpPr>
        <p:spPr>
          <a:xfrm>
            <a:off x="467544" y="1340768"/>
            <a:ext cx="4038600" cy="4525963"/>
          </a:xfrm>
        </p:spPr>
        <p:txBody>
          <a:bodyPr>
            <a:noAutofit/>
          </a:bodyPr>
          <a:lstStyle/>
          <a:p>
            <a:r>
              <a:rPr lang="el-GR" sz="1800" dirty="0" smtClean="0"/>
              <a:t>Βασικό συστατικό της σπαρτιατικής κοινωνίας ήταν η υπακοή στους άρχοντες και στους νόμους. Ο Νόμος στην Αρχαία Σπάρτη, ίσταται υπεράνω όλων, και οριοθετεί με σαφήνεια τόσο τις υποχρεώσεις όσο και τα δικαιώματα των Λακεδαιμονίων. Απώτερος στόχος του είναι η δημιουργία μιας κοινωνίας υποδειγματικών πολιτών και αφοσιωμένων </a:t>
            </a:r>
            <a:r>
              <a:rPr lang="el-GR" sz="1800" dirty="0" smtClean="0"/>
              <a:t>στρατιωτών. </a:t>
            </a:r>
            <a:endParaRPr lang="el-GR" sz="1800" dirty="0"/>
          </a:p>
        </p:txBody>
      </p:sp>
      <p:sp>
        <p:nvSpPr>
          <p:cNvPr id="4" name="3 - Θέση περιεχομένου"/>
          <p:cNvSpPr>
            <a:spLocks noGrp="1"/>
          </p:cNvSpPr>
          <p:nvPr>
            <p:ph sz="half" idx="2"/>
          </p:nvPr>
        </p:nvSpPr>
        <p:spPr/>
        <p:txBody>
          <a:bodyPr>
            <a:normAutofit fontScale="77500" lnSpcReduction="20000"/>
          </a:bodyPr>
          <a:lstStyle/>
          <a:p>
            <a:r>
              <a:rPr lang="el-GR" dirty="0" smtClean="0"/>
              <a:t>Αξιοσημείωτο είναι το γεγονός ότι η Σπάρτη είναι η πόλη-κράτος που επέδειξε το μακροβιότερο πολίτευμα και πολιτική σταθερότητα. </a:t>
            </a:r>
            <a:r>
              <a:rPr lang="el-GR" dirty="0" smtClean="0"/>
              <a:t>Μέχρι </a:t>
            </a:r>
            <a:r>
              <a:rPr lang="el-GR" dirty="0" smtClean="0"/>
              <a:t>την είσοδο των Ρωμαίων στα πολιτικά πράγματα της Ελλάδας δεν γνώρισε ποτέ ξένο κατακτητή, ούτε εσωτερικό τύραννο, ούτε πολιτειακές μεταβολές, ούτε κοινωνικές αναταραχές, όπως οι υπόλοιποι Έλληνες, με εξαίρεση φυσικά τις συχνές επαναστάσεις των ειλώτων.</a:t>
            </a:r>
          </a:p>
          <a:p>
            <a:endParaRPr lang="el-GR" dirty="0"/>
          </a:p>
        </p:txBody>
      </p:sp>
      <p:pic>
        <p:nvPicPr>
          <p:cNvPr id="20482" name="Picture 2" descr="Αποτέλεσμα εικόνας για αρχαια σπαρτη απελλα"/>
          <p:cNvPicPr>
            <a:picLocks noChangeAspect="1" noChangeArrowheads="1"/>
          </p:cNvPicPr>
          <p:nvPr/>
        </p:nvPicPr>
        <p:blipFill>
          <a:blip r:embed="rId2" cstate="print"/>
          <a:srcRect/>
          <a:stretch>
            <a:fillRect/>
          </a:stretch>
        </p:blipFill>
        <p:spPr bwMode="auto">
          <a:xfrm>
            <a:off x="1331640" y="4616286"/>
            <a:ext cx="2448272" cy="1642384"/>
          </a:xfrm>
          <a:prstGeom prst="rect">
            <a:avLst/>
          </a:prstGeom>
          <a:ln>
            <a:noFill/>
          </a:ln>
          <a:effectLst>
            <a:outerShdw blurRad="190500" algn="tl" rotWithShape="0">
              <a:srgbClr val="000000">
                <a:alpha val="70000"/>
              </a:srgbClr>
            </a:outerShdw>
          </a:effec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6" presetClass="entr" presetSubtype="0" fill="hold" grpId="0" nodeType="clickEffect">
                                  <p:stCondLst>
                                    <p:cond delay="0"/>
                                  </p:stCondLst>
                                  <p:iterate type="lt">
                                    <p:tmPct val="10000"/>
                                  </p:iterate>
                                  <p:childTnLst>
                                    <p:set>
                                      <p:cBhvr>
                                        <p:cTn id="21" dur="1" fill="hold">
                                          <p:stCondLst>
                                            <p:cond delay="0"/>
                                          </p:stCondLst>
                                        </p:cTn>
                                        <p:tgtEl>
                                          <p:spTgt spid="4">
                                            <p:txEl>
                                              <p:pRg st="0" end="0"/>
                                            </p:txEl>
                                          </p:spTgt>
                                        </p:tgtEl>
                                        <p:attrNameLst>
                                          <p:attrName>style.visibility</p:attrName>
                                        </p:attrNameLst>
                                      </p:cBhvr>
                                      <p:to>
                                        <p:strVal val="visible"/>
                                      </p:to>
                                    </p:set>
                                    <p:anim by="(-#ppt_w*2)" calcmode="lin" valueType="num">
                                      <p:cBhvr rctx="PPT">
                                        <p:cTn id="22" dur="500" autoRev="1" fill="hold">
                                          <p:stCondLst>
                                            <p:cond delay="0"/>
                                          </p:stCondLst>
                                        </p:cTn>
                                        <p:tgtEl>
                                          <p:spTgt spid="4">
                                            <p:txEl>
                                              <p:pRg st="0" end="0"/>
                                            </p:txEl>
                                          </p:spTgt>
                                        </p:tgtEl>
                                        <p:attrNameLst>
                                          <p:attrName>ppt_w</p:attrName>
                                        </p:attrNameLst>
                                      </p:cBhvr>
                                    </p:anim>
                                    <p:anim by="(#ppt_w*0.50)" calcmode="lin" valueType="num">
                                      <p:cBhvr>
                                        <p:cTn id="23" dur="500" decel="50000" autoRev="1" fill="hold">
                                          <p:stCondLst>
                                            <p:cond delay="0"/>
                                          </p:stCondLst>
                                        </p:cTn>
                                        <p:tgtEl>
                                          <p:spTgt spid="4">
                                            <p:txEl>
                                              <p:pRg st="0" end="0"/>
                                            </p:txEl>
                                          </p:spTgt>
                                        </p:tgtEl>
                                        <p:attrNameLst>
                                          <p:attrName>ppt_x</p:attrName>
                                        </p:attrNameLst>
                                      </p:cBhvr>
                                    </p:anim>
                                    <p:anim from="(-#ppt_h/2)" to="(#ppt_y)" calcmode="lin" valueType="num">
                                      <p:cBhvr>
                                        <p:cTn id="24" dur="1000" fill="hold">
                                          <p:stCondLst>
                                            <p:cond delay="0"/>
                                          </p:stCondLst>
                                        </p:cTn>
                                        <p:tgtEl>
                                          <p:spTgt spid="4">
                                            <p:txEl>
                                              <p:pRg st="0" end="0"/>
                                            </p:txEl>
                                          </p:spTgt>
                                        </p:tgtEl>
                                        <p:attrNameLst>
                                          <p:attrName>ppt_y</p:attrName>
                                        </p:attrNameLst>
                                      </p:cBhvr>
                                    </p:anim>
                                    <p:animRot by="21600000">
                                      <p:cBhvr>
                                        <p:cTn id="25" dur="1000" fill="hold">
                                          <p:stCondLst>
                                            <p:cond delay="0"/>
                                          </p:stCondLst>
                                        </p:cTn>
                                        <p:tgtEl>
                                          <p:spTgt spid="4">
                                            <p:txEl>
                                              <p:pRg st="0" end="0"/>
                                            </p:txEl>
                                          </p:spTgt>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20482"/>
                                        </p:tgtEl>
                                        <p:attrNameLst>
                                          <p:attrName>style.visibility</p:attrName>
                                        </p:attrNameLst>
                                      </p:cBhvr>
                                      <p:to>
                                        <p:strVal val="visible"/>
                                      </p:to>
                                    </p:set>
                                    <p:animEffect transition="in" filter="wipe(down)">
                                      <p:cBhvr>
                                        <p:cTn id="30" dur="580">
                                          <p:stCondLst>
                                            <p:cond delay="0"/>
                                          </p:stCondLst>
                                        </p:cTn>
                                        <p:tgtEl>
                                          <p:spTgt spid="20482"/>
                                        </p:tgtEl>
                                      </p:cBhvr>
                                    </p:animEffect>
                                    <p:anim calcmode="lin" valueType="num">
                                      <p:cBhvr>
                                        <p:cTn id="31" dur="1822" tmFilter="0,0; 0.14,0.36; 0.43,0.73; 0.71,0.91; 1.0,1.0">
                                          <p:stCondLst>
                                            <p:cond delay="0"/>
                                          </p:stCondLst>
                                        </p:cTn>
                                        <p:tgtEl>
                                          <p:spTgt spid="20482"/>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0482"/>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0482"/>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0482"/>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0482"/>
                                        </p:tgtEl>
                                        <p:attrNameLst>
                                          <p:attrName>ppt_y</p:attrName>
                                        </p:attrNameLst>
                                      </p:cBhvr>
                                      <p:tavLst>
                                        <p:tav tm="0" fmla="#ppt_y-sin(pi*$)/81">
                                          <p:val>
                                            <p:fltVal val="0"/>
                                          </p:val>
                                        </p:tav>
                                        <p:tav tm="100000">
                                          <p:val>
                                            <p:fltVal val="1"/>
                                          </p:val>
                                        </p:tav>
                                      </p:tavLst>
                                    </p:anim>
                                    <p:animScale>
                                      <p:cBhvr>
                                        <p:cTn id="36" dur="26">
                                          <p:stCondLst>
                                            <p:cond delay="650"/>
                                          </p:stCondLst>
                                        </p:cTn>
                                        <p:tgtEl>
                                          <p:spTgt spid="20482"/>
                                        </p:tgtEl>
                                      </p:cBhvr>
                                      <p:to x="100000" y="60000"/>
                                    </p:animScale>
                                    <p:animScale>
                                      <p:cBhvr>
                                        <p:cTn id="37" dur="166" decel="50000">
                                          <p:stCondLst>
                                            <p:cond delay="676"/>
                                          </p:stCondLst>
                                        </p:cTn>
                                        <p:tgtEl>
                                          <p:spTgt spid="20482"/>
                                        </p:tgtEl>
                                      </p:cBhvr>
                                      <p:to x="100000" y="100000"/>
                                    </p:animScale>
                                    <p:animScale>
                                      <p:cBhvr>
                                        <p:cTn id="38" dur="26">
                                          <p:stCondLst>
                                            <p:cond delay="1312"/>
                                          </p:stCondLst>
                                        </p:cTn>
                                        <p:tgtEl>
                                          <p:spTgt spid="20482"/>
                                        </p:tgtEl>
                                      </p:cBhvr>
                                      <p:to x="100000" y="80000"/>
                                    </p:animScale>
                                    <p:animScale>
                                      <p:cBhvr>
                                        <p:cTn id="39" dur="166" decel="50000">
                                          <p:stCondLst>
                                            <p:cond delay="1338"/>
                                          </p:stCondLst>
                                        </p:cTn>
                                        <p:tgtEl>
                                          <p:spTgt spid="20482"/>
                                        </p:tgtEl>
                                      </p:cBhvr>
                                      <p:to x="100000" y="100000"/>
                                    </p:animScale>
                                    <p:animScale>
                                      <p:cBhvr>
                                        <p:cTn id="40" dur="26">
                                          <p:stCondLst>
                                            <p:cond delay="1642"/>
                                          </p:stCondLst>
                                        </p:cTn>
                                        <p:tgtEl>
                                          <p:spTgt spid="20482"/>
                                        </p:tgtEl>
                                      </p:cBhvr>
                                      <p:to x="100000" y="90000"/>
                                    </p:animScale>
                                    <p:animScale>
                                      <p:cBhvr>
                                        <p:cTn id="41" dur="166" decel="50000">
                                          <p:stCondLst>
                                            <p:cond delay="1668"/>
                                          </p:stCondLst>
                                        </p:cTn>
                                        <p:tgtEl>
                                          <p:spTgt spid="20482"/>
                                        </p:tgtEl>
                                      </p:cBhvr>
                                      <p:to x="100000" y="100000"/>
                                    </p:animScale>
                                    <p:animScale>
                                      <p:cBhvr>
                                        <p:cTn id="42" dur="26">
                                          <p:stCondLst>
                                            <p:cond delay="1808"/>
                                          </p:stCondLst>
                                        </p:cTn>
                                        <p:tgtEl>
                                          <p:spTgt spid="20482"/>
                                        </p:tgtEl>
                                      </p:cBhvr>
                                      <p:to x="100000" y="95000"/>
                                    </p:animScale>
                                    <p:animScale>
                                      <p:cBhvr>
                                        <p:cTn id="43" dur="166" decel="50000">
                                          <p:stCondLst>
                                            <p:cond delay="1834"/>
                                          </p:stCondLst>
                                        </p:cTn>
                                        <p:tgtEl>
                                          <p:spTgt spid="2048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Κοινωνική Οργάνωση</a:t>
            </a:r>
            <a:endParaRPr lang="el-GR" dirty="0"/>
          </a:p>
        </p:txBody>
      </p:sp>
      <p:sp>
        <p:nvSpPr>
          <p:cNvPr id="3" name="2 - Θέση περιεχομένου"/>
          <p:cNvSpPr>
            <a:spLocks noGrp="1"/>
          </p:cNvSpPr>
          <p:nvPr>
            <p:ph sz="half" idx="1"/>
          </p:nvPr>
        </p:nvSpPr>
        <p:spPr/>
        <p:txBody>
          <a:bodyPr>
            <a:normAutofit fontScale="92500"/>
          </a:bodyPr>
          <a:lstStyle/>
          <a:p>
            <a:r>
              <a:rPr lang="el-GR" dirty="0" smtClean="0"/>
              <a:t>Στη </a:t>
            </a:r>
            <a:r>
              <a:rPr lang="el-GR" dirty="0" smtClean="0"/>
              <a:t>Δωρική Σπάρτη δεν υπήρχαν κοινωνικές τάξεις, με την έννοια εκείνων που υπήρχαν στην Αθήνα και σε άλλες πόλεις, δηλαδή </a:t>
            </a:r>
            <a:r>
              <a:rPr lang="el-GR" dirty="0" smtClean="0"/>
              <a:t>γεωργών, εμπόρων, </a:t>
            </a:r>
            <a:r>
              <a:rPr lang="el-GR" dirty="0" smtClean="0"/>
              <a:t>τεχνιτών κτλ. Βασική διάκριση των κατοίκων ήταν σε «Ομοίους», «Περιοίκους» και «Είλωτες».</a:t>
            </a:r>
          </a:p>
          <a:p>
            <a:endParaRPr lang="el-GR" dirty="0"/>
          </a:p>
        </p:txBody>
      </p:sp>
      <p:pic>
        <p:nvPicPr>
          <p:cNvPr id="5" name="4 - Θέση περιεχομένου" descr="δηδηγ.jpg"/>
          <p:cNvPicPr>
            <a:picLocks noGrp="1" noChangeAspect="1"/>
          </p:cNvPicPr>
          <p:nvPr>
            <p:ph sz="half" idx="2"/>
          </p:nvPr>
        </p:nvPicPr>
        <p:blipFill>
          <a:blip r:embed="rId2" cstate="print"/>
          <a:stretch>
            <a:fillRect/>
          </a:stretch>
        </p:blipFill>
        <p:spPr>
          <a:xfrm>
            <a:off x="4716016" y="2014372"/>
            <a:ext cx="3960440" cy="3358844"/>
          </a:xfrm>
          <a:prstGeom prst="ellipse">
            <a:avLst/>
          </a:prstGeom>
          <a:ln>
            <a:noFill/>
          </a:ln>
          <a:effectLst>
            <a:softEdge rad="112500"/>
          </a:effectLst>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3"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3">
                                            <p:txEl>
                                              <p:pRg st="0" end="0"/>
                                            </p:txEl>
                                          </p:spTgt>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43"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
                                        <p:tgtEl>
                                          <p:spTgt spid="5"/>
                                        </p:tgtEl>
                                      </p:cBhvr>
                                    </p:animEffect>
                                    <p:anim calcmode="lin" valueType="num">
                                      <p:cBhvr>
                                        <p:cTn id="21" dur="400" fill="hold"/>
                                        <p:tgtEl>
                                          <p:spTgt spid="5"/>
                                        </p:tgtEl>
                                        <p:attrNameLst>
                                          <p:attrName>ppt_x</p:attrName>
                                        </p:attrNameLst>
                                      </p:cBhvr>
                                      <p:tavLst>
                                        <p:tav tm="0">
                                          <p:val>
                                            <p:strVal val="#ppt_x"/>
                                          </p:val>
                                        </p:tav>
                                        <p:tav tm="100000">
                                          <p:val>
                                            <p:strVal val="#ppt_x"/>
                                          </p:val>
                                        </p:tav>
                                      </p:tavLst>
                                    </p:anim>
                                    <p:anim calcmode="lin" valueType="num">
                                      <p:cBhvr>
                                        <p:cTn id="22" dur="400" fill="hold"/>
                                        <p:tgtEl>
                                          <p:spTgt spid="5"/>
                                        </p:tgtEl>
                                        <p:attrNameLst>
                                          <p:attrName>ppt_y</p:attrName>
                                        </p:attrNameLst>
                                      </p:cBhvr>
                                      <p:tavLst>
                                        <p:tav tm="0">
                                          <p:val>
                                            <p:strVal val="#ppt_y+0.31"/>
                                          </p:val>
                                        </p:tav>
                                        <p:tav tm="100000">
                                          <p:val>
                                            <p:strVal val="#ppt_y+0.31"/>
                                          </p:val>
                                        </p:tav>
                                      </p:tavLst>
                                    </p:anim>
                                    <p:anim calcmode="lin" valueType="num">
                                      <p:cBhvr>
                                        <p:cTn id="23"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Σπαρτιατική Αγωγή</a:t>
            </a:r>
            <a:endParaRPr lang="el-GR" dirty="0"/>
          </a:p>
        </p:txBody>
      </p:sp>
      <p:sp>
        <p:nvSpPr>
          <p:cNvPr id="3" name="2 - Θέση περιεχομένου"/>
          <p:cNvSpPr>
            <a:spLocks noGrp="1"/>
          </p:cNvSpPr>
          <p:nvPr>
            <p:ph sz="half" idx="1"/>
          </p:nvPr>
        </p:nvSpPr>
        <p:spPr/>
        <p:txBody>
          <a:bodyPr>
            <a:noAutofit/>
          </a:bodyPr>
          <a:lstStyle/>
          <a:p>
            <a:r>
              <a:rPr lang="el-GR" sz="1500" dirty="0" smtClean="0"/>
              <a:t>Η Σπαρτιατική αγωγή ήταν το βασικότερο χαρακτηριστικό της Αρχαίας </a:t>
            </a:r>
            <a:r>
              <a:rPr lang="el-GR" sz="1500" dirty="0" smtClean="0"/>
              <a:t>Σπάρτης, ένα χαρακτηριστικό που έκανε τη Σπάρτη εντελώς διαφορετική από τις άλλες ελληνικές πόλεις και έδειχνε </a:t>
            </a:r>
            <a:r>
              <a:rPr lang="el-GR" sz="1500" dirty="0" smtClean="0"/>
              <a:t>την φοβερή στρατιωτική μηχανή που είχε η πόλη της Σπάρτης. Όταν το παιδί γεννιόταν, το έκαναν μπάνιο σε κρασί για να διαπιστώσουν την αντοχή του και το έδιναν στους πρεσβύτερους Σπαρτιάτες, που εξέταζαν το σώμα του μωρού και διαπίστωναν, εάν το παιδί ήταν αρτιμελές ή όχι. Τα παιδιά που γεννιόντουσαν ασθενικά ή ανάπηρα τα άφηναν στον </a:t>
            </a:r>
            <a:r>
              <a:rPr lang="el-GR" sz="1500" dirty="0" err="1" smtClean="0"/>
              <a:t>Καίαδα</a:t>
            </a:r>
            <a:r>
              <a:rPr lang="el-GR" sz="1500" dirty="0" smtClean="0"/>
              <a:t>. </a:t>
            </a:r>
            <a:r>
              <a:rPr lang="el-GR" sz="1500" dirty="0" smtClean="0"/>
              <a:t>Νεώτερες έρευνες όμως έχουν υποβαθμίσει αυτήν την μέχρι πρότινος αποδεκτή ιστορική </a:t>
            </a:r>
            <a:r>
              <a:rPr lang="el-GR" sz="1500" dirty="0" smtClean="0"/>
              <a:t>αλήθεια. </a:t>
            </a:r>
            <a:r>
              <a:rPr lang="el-GR" sz="1500" dirty="0" smtClean="0"/>
              <a:t>Οι γονείς ανέτρεφαν το αρσενικό παιδί τους μόνο μέχρι τα επτά του έτη, όταν και την ευθύνη για την ανατροφή την αναλάμβανε η Σπαρτιατική Πολιτεία. </a:t>
            </a:r>
            <a:endParaRPr lang="el-GR" sz="1500" dirty="0"/>
          </a:p>
        </p:txBody>
      </p:sp>
      <p:pic>
        <p:nvPicPr>
          <p:cNvPr id="6" name="5 - Θέση περιεχομένου" descr="ygfggf.jpg"/>
          <p:cNvPicPr>
            <a:picLocks noGrp="1" noChangeAspect="1"/>
          </p:cNvPicPr>
          <p:nvPr>
            <p:ph sz="half" idx="2"/>
          </p:nvPr>
        </p:nvPicPr>
        <p:blipFill>
          <a:blip r:embed="rId2" cstate="print"/>
          <a:stretch>
            <a:fillRect/>
          </a:stretch>
        </p:blipFill>
        <p:spPr>
          <a:xfrm>
            <a:off x="4932040" y="2088032"/>
            <a:ext cx="3554859" cy="28838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3554" name="AutoShape 2" descr="Αποτέλεσμα εικόνας για αρχαια σπαρτη εκπαιδευση"/>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linds(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Σπαρτιατική Αγωγή</a:t>
            </a:r>
            <a:endParaRPr lang="el-GR" dirty="0"/>
          </a:p>
        </p:txBody>
      </p:sp>
      <p:sp>
        <p:nvSpPr>
          <p:cNvPr id="3" name="2 - Θέση περιεχομένου"/>
          <p:cNvSpPr>
            <a:spLocks noGrp="1"/>
          </p:cNvSpPr>
          <p:nvPr>
            <p:ph sz="half" idx="1"/>
          </p:nvPr>
        </p:nvSpPr>
        <p:spPr/>
        <p:txBody>
          <a:bodyPr>
            <a:normAutofit fontScale="25000" lnSpcReduction="20000"/>
          </a:bodyPr>
          <a:lstStyle/>
          <a:p>
            <a:r>
              <a:rPr lang="el-GR" sz="7200" dirty="0" smtClean="0"/>
              <a:t>Από τα δεκατρία τα μάθαιναν να παλεύουν, να επιζούν, να τρώνε λίγο, να φοράνε το ίδιο </a:t>
            </a:r>
            <a:r>
              <a:rPr lang="el-GR" sz="7200" dirty="0" smtClean="0">
                <a:hlinkClick r:id="rId2" tooltip="Ιμάτιο"/>
              </a:rPr>
              <a:t>ιμάτιο</a:t>
            </a:r>
            <a:r>
              <a:rPr lang="el-GR" sz="7200" dirty="0" smtClean="0"/>
              <a:t> σε όλες τις εποχές του χρόνου. Έτρωγαν Μέλανα Ζωμό αλλά ενθαρρύνονταν να κλέβουν για το φαγητό τους. Επίσης έπρεπε να κοιμούνται πάνω σε καλάμια που έκοβαν από τις όχθες του Ευρώτα, και να μιλάνε λίγο και να είναι περιεκτικά, (λακωνικά). Όλα αυτά ήταν υπό την επίβλεψη του παιδονόμου, που είχε ένα παιδί, συνήθως το πιο δυνατό και θαρραλέο, τον ειρένα ως αρχηγό των παιδιών. Το βάπτισμα του πυρός το έπαιρναν στα Κρύπτεια, όπου έπαιρναν και την πρώτη αίσθηση του πολέμου μέσα στην ίδια τη Σπάρτη. Η αγωγή των Σπαρτιατών κρατούσε μέχρι τα είκοσι τους χρόνια, δηλαδή συνολικά δώδεκα έτη.</a:t>
            </a:r>
          </a:p>
          <a:p>
            <a:endParaRPr lang="el-GR" dirty="0"/>
          </a:p>
        </p:txBody>
      </p:sp>
      <p:pic>
        <p:nvPicPr>
          <p:cNvPr id="5" name="4 - Θέση περιεχομένου" descr="shfgfsgg.jpg"/>
          <p:cNvPicPr>
            <a:picLocks noGrp="1" noChangeAspect="1"/>
          </p:cNvPicPr>
          <p:nvPr>
            <p:ph sz="half" idx="2"/>
          </p:nvPr>
        </p:nvPicPr>
        <p:blipFill>
          <a:blip r:embed="rId3" cstate="print"/>
          <a:stretch>
            <a:fillRect/>
          </a:stretch>
        </p:blipFill>
        <p:spPr>
          <a:xfrm>
            <a:off x="5220072" y="1412776"/>
            <a:ext cx="3238293" cy="2808312"/>
          </a:xfrm>
        </p:spPr>
      </p:pic>
      <p:sp>
        <p:nvSpPr>
          <p:cNvPr id="22530" name="AutoShape 2" descr="Αποτέλεσμα εικόνας για αρχαια σπαρτη εκπαιδευση"/>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2532" name="AutoShape 4" descr="Αποτέλεσμα εικόνας για αρχαια σπαρτη εκπαιδευση"/>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2534" name="AutoShape 6" descr="Αποτέλεσμα εικόνας για αρχαια σπαρτη εκπαιδευση"/>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2536" name="AutoShape 8" descr="Αποτέλεσμα εικόνας για αρχαια σπαρτη εκπαιδευση"/>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6" presetClass="entr" presetSubtype="0" fill="hold" nodeType="click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by="(-#ppt_w*2)" calcmode="lin" valueType="num">
                                      <p:cBhvr rctx="PPT">
                                        <p:cTn id="17" dur="500" autoRev="1" fill="hold">
                                          <p:stCondLst>
                                            <p:cond delay="0"/>
                                          </p:stCondLst>
                                        </p:cTn>
                                        <p:tgtEl>
                                          <p:spTgt spid="5"/>
                                        </p:tgtEl>
                                        <p:attrNameLst>
                                          <p:attrName>ppt_w</p:attrName>
                                        </p:attrNameLst>
                                      </p:cBhvr>
                                    </p:anim>
                                    <p:anim by="(#ppt_w*0.50)" calcmode="lin" valueType="num">
                                      <p:cBhvr>
                                        <p:cTn id="18" dur="500" decel="50000" autoRev="1" fill="hold">
                                          <p:stCondLst>
                                            <p:cond delay="0"/>
                                          </p:stCondLst>
                                        </p:cTn>
                                        <p:tgtEl>
                                          <p:spTgt spid="5"/>
                                        </p:tgtEl>
                                        <p:attrNameLst>
                                          <p:attrName>ppt_x</p:attrName>
                                        </p:attrNameLst>
                                      </p:cBhvr>
                                    </p:anim>
                                    <p:anim from="(-#ppt_h/2)" to="(#ppt_y)" calcmode="lin" valueType="num">
                                      <p:cBhvr>
                                        <p:cTn id="19" dur="1000" fill="hold">
                                          <p:stCondLst>
                                            <p:cond delay="0"/>
                                          </p:stCondLst>
                                        </p:cTn>
                                        <p:tgtEl>
                                          <p:spTgt spid="5"/>
                                        </p:tgtEl>
                                        <p:attrNameLst>
                                          <p:attrName>ppt_y</p:attrName>
                                        </p:attrNameLst>
                                      </p:cBhvr>
                                    </p:anim>
                                    <p:animRot by="21600000">
                                      <p:cBhvr>
                                        <p:cTn id="20"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Σπαρτιατικός Στρατός</a:t>
            </a:r>
            <a:endParaRPr lang="el-GR" dirty="0"/>
          </a:p>
        </p:txBody>
      </p:sp>
      <p:sp>
        <p:nvSpPr>
          <p:cNvPr id="3" name="2 - Θέση περιεχομένου"/>
          <p:cNvSpPr>
            <a:spLocks noGrp="1"/>
          </p:cNvSpPr>
          <p:nvPr>
            <p:ph sz="half" idx="1"/>
          </p:nvPr>
        </p:nvSpPr>
        <p:spPr>
          <a:xfrm>
            <a:off x="457200" y="1268760"/>
            <a:ext cx="4038600" cy="4857403"/>
          </a:xfrm>
        </p:spPr>
        <p:txBody>
          <a:bodyPr>
            <a:noAutofit/>
          </a:bodyPr>
          <a:lstStyle/>
          <a:p>
            <a:r>
              <a:rPr lang="el-GR" sz="1800" dirty="0" smtClean="0"/>
              <a:t>Ο Σπαρτιατικός Στρατός ήταν, ίσως, η πιο τρομερή πολεμική μηχανή του αρχαίου κόσμου. Αυτή η πολεμική μηχανή με την απίστευτη πειθαρχία και εκπαίδευση κατάφερνε πολύ καλά επί αιώνες να καλύπτει το μεγαλύτερο και βασικότερο ελάττωμά της, που βεβαίως δεν ήταν άλλο από την αριθμητική της σύσταση. Οι Σπαρτιάτες οπλίτες φορούσαν πάντα κόκκινο μανδύα, γιατί κάλυπτε το αίμα εάν πληγώνονταν και επίσης, κατά το Λυκούργο, τρόμαζε </a:t>
            </a:r>
            <a:r>
              <a:rPr lang="el-GR" sz="1800" dirty="0" smtClean="0"/>
              <a:t>κατά </a:t>
            </a:r>
            <a:r>
              <a:rPr lang="el-GR" sz="1800" dirty="0" smtClean="0"/>
              <a:t>κάποιον τρόπο τον αντίπαλο. </a:t>
            </a:r>
            <a:r>
              <a:rPr lang="el-GR" sz="1800" dirty="0" smtClean="0"/>
              <a:t>Στη </a:t>
            </a:r>
            <a:r>
              <a:rPr lang="el-GR" sz="1800" dirty="0" smtClean="0"/>
              <a:t>Σπάρτη υπήρχε η αντίληψη ότι οι στρατιώτες έπρεπε να γυρίσουν από τη μάχη νικητές ή πεθαμένοι, αν και δεν υπήρχε νόμος που καταδίκαζε αυτούς που εγκατέλειπαν τη </a:t>
            </a:r>
            <a:r>
              <a:rPr lang="el-GR" sz="1800" dirty="0" smtClean="0"/>
              <a:t>μάχη. </a:t>
            </a:r>
            <a:endParaRPr lang="el-GR" sz="1800" dirty="0"/>
          </a:p>
        </p:txBody>
      </p:sp>
      <p:pic>
        <p:nvPicPr>
          <p:cNvPr id="6" name="5 - Θέση περιεχομένου" descr="ησγσηγδ.jpg"/>
          <p:cNvPicPr>
            <a:picLocks noGrp="1" noChangeAspect="1"/>
          </p:cNvPicPr>
          <p:nvPr>
            <p:ph sz="half" idx="2"/>
          </p:nvPr>
        </p:nvPicPr>
        <p:blipFill>
          <a:blip r:embed="rId2" cstate="print"/>
          <a:stretch>
            <a:fillRect/>
          </a:stretch>
        </p:blipFill>
        <p:spPr>
          <a:xfrm>
            <a:off x="4788024" y="2204864"/>
            <a:ext cx="3819994" cy="2788741"/>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3"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1146</Words>
  <Application>Microsoft Office PowerPoint</Application>
  <PresentationFormat>Προβολή στην οθόνη (4:3)</PresentationFormat>
  <Paragraphs>35</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Αρχαία Σπάρτη</vt:lpstr>
      <vt:lpstr>Λίγα λόγια για την Σπάρτη</vt:lpstr>
      <vt:lpstr>Εικόνες από την αρχαία Σπάρτη</vt:lpstr>
      <vt:lpstr>Η Σπάρτη αναδύεται…</vt:lpstr>
      <vt:lpstr>Πολιτειακή οργάνωση</vt:lpstr>
      <vt:lpstr>Κοινωνική Οργάνωση</vt:lpstr>
      <vt:lpstr>Η Σπαρτιατική Αγωγή</vt:lpstr>
      <vt:lpstr>Η Σπαρτιατική Αγωγή</vt:lpstr>
      <vt:lpstr>Σπαρτιατικός Στρατός</vt:lpstr>
      <vt:lpstr>Λατρεία και Θεότητες</vt:lpstr>
      <vt:lpstr>Ο θεσμός του γάμου</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Αρχαία Σπάρτη</dc:title>
  <dc:creator>user</dc:creator>
  <cp:lastModifiedBy>user</cp:lastModifiedBy>
  <cp:revision>20</cp:revision>
  <dcterms:created xsi:type="dcterms:W3CDTF">2014-11-16T09:41:47Z</dcterms:created>
  <dcterms:modified xsi:type="dcterms:W3CDTF">2015-02-18T14:10:47Z</dcterms:modified>
</cp:coreProperties>
</file>