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8" r:id="rId3"/>
    <p:sldId id="279" r:id="rId4"/>
    <p:sldId id="257" r:id="rId5"/>
    <p:sldId id="258" r:id="rId6"/>
    <p:sldId id="259" r:id="rId7"/>
    <p:sldId id="260" r:id="rId8"/>
    <p:sldId id="261" r:id="rId9"/>
    <p:sldId id="262" r:id="rId10"/>
    <p:sldId id="263" r:id="rId11"/>
    <p:sldId id="264" r:id="rId12"/>
    <p:sldId id="265" r:id="rId13"/>
    <p:sldId id="282" r:id="rId14"/>
    <p:sldId id="268" r:id="rId15"/>
    <p:sldId id="269" r:id="rId16"/>
    <p:sldId id="270" r:id="rId17"/>
    <p:sldId id="271" r:id="rId18"/>
    <p:sldId id="274" r:id="rId19"/>
    <p:sldId id="272" r:id="rId20"/>
    <p:sldId id="273" r:id="rId21"/>
    <p:sldId id="275" r:id="rId22"/>
    <p:sldId id="280" r:id="rId23"/>
    <p:sldId id="281" r:id="rId24"/>
    <p:sldId id="266" r:id="rId25"/>
    <p:sldId id="267"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2820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5E0F0F-A696-4354-9242-041C89DA664F}" type="datetimeFigureOut">
              <a:rPr lang="el-GR" smtClean="0"/>
              <a:pPr/>
              <a:t>11/12/2014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4A122A-A209-43D8-B31D-78B0CFD4F4B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D4A122A-A209-43D8-B31D-78B0CFD4F4BE}"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CC05EF9-80D5-4D67-85AA-25A3EC15710D}" type="datetimeFigureOut">
              <a:rPr lang="el-GR" smtClean="0"/>
              <a:pPr/>
              <a:t>11/12/2014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2202DBA-5F1B-43E5-92EA-E400B5A5B08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CC05EF9-80D5-4D67-85AA-25A3EC15710D}" type="datetimeFigureOut">
              <a:rPr lang="el-GR" smtClean="0"/>
              <a:pPr/>
              <a:t>11/12/2014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2202DBA-5F1B-43E5-92EA-E400B5A5B08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CC05EF9-80D5-4D67-85AA-25A3EC15710D}" type="datetimeFigureOut">
              <a:rPr lang="el-GR" smtClean="0"/>
              <a:pPr/>
              <a:t>11/12/2014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2202DBA-5F1B-43E5-92EA-E400B5A5B08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CC05EF9-80D5-4D67-85AA-25A3EC15710D}" type="datetimeFigureOut">
              <a:rPr lang="el-GR" smtClean="0"/>
              <a:pPr/>
              <a:t>11/12/2014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2202DBA-5F1B-43E5-92EA-E400B5A5B08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CC05EF9-80D5-4D67-85AA-25A3EC15710D}" type="datetimeFigureOut">
              <a:rPr lang="el-GR" smtClean="0"/>
              <a:pPr/>
              <a:t>11/12/2014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2202DBA-5F1B-43E5-92EA-E400B5A5B08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CC05EF9-80D5-4D67-85AA-25A3EC15710D}" type="datetimeFigureOut">
              <a:rPr lang="el-GR" smtClean="0"/>
              <a:pPr/>
              <a:t>11/12/2014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2202DBA-5F1B-43E5-92EA-E400B5A5B08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CC05EF9-80D5-4D67-85AA-25A3EC15710D}" type="datetimeFigureOut">
              <a:rPr lang="el-GR" smtClean="0"/>
              <a:pPr/>
              <a:t>11/12/2014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2202DBA-5F1B-43E5-92EA-E400B5A5B08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CC05EF9-80D5-4D67-85AA-25A3EC15710D}" type="datetimeFigureOut">
              <a:rPr lang="el-GR" smtClean="0"/>
              <a:pPr/>
              <a:t>11/12/2014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2202DBA-5F1B-43E5-92EA-E400B5A5B08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CC05EF9-80D5-4D67-85AA-25A3EC15710D}" type="datetimeFigureOut">
              <a:rPr lang="el-GR" smtClean="0"/>
              <a:pPr/>
              <a:t>11/12/2014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2202DBA-5F1B-43E5-92EA-E400B5A5B08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CC05EF9-80D5-4D67-85AA-25A3EC15710D}" type="datetimeFigureOut">
              <a:rPr lang="el-GR" smtClean="0"/>
              <a:pPr/>
              <a:t>11/12/2014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2202DBA-5F1B-43E5-92EA-E400B5A5B08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CC05EF9-80D5-4D67-85AA-25A3EC15710D}" type="datetimeFigureOut">
              <a:rPr lang="el-GR" smtClean="0"/>
              <a:pPr/>
              <a:t>11/12/2014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2202DBA-5F1B-43E5-92EA-E400B5A5B08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05EF9-80D5-4D67-85AA-25A3EC15710D}" type="datetimeFigureOut">
              <a:rPr lang="el-GR" smtClean="0"/>
              <a:pPr/>
              <a:t>11/12/2014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02DBA-5F1B-43E5-92EA-E400B5A5B08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file:///F:\&#928;&#929;&#927;&#932;&#918;&#917;&#922;&#932;\&#914;&#921;&#925;&#932;&#917;&#927;\&#914;&#965;&#950;&#945;&#957;&#964;&#953;&#957;&#972;%20&#924;&#959;&#965;&#963;&#949;&#943;&#959;.%20&#904;&#957;&#945;%20&#924;&#959;&#965;&#963;&#949;&#943;&#959;%20&#945;&#957;&#959;&#953;&#967;&#964;&#972;%20&#963;&#949;%20&#972;&#955;&#959;&#965;&#962;....mp4"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3.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4.wav"/><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5.wav"/><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6.wav"/><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7.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8.wav"/><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1.wav"/><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9.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hyperlink" Target="http://el.wikipedia.org/wiki/%CE%9A%CF%89%CE%BD%CF%83%CF%84%CE%B1%CE%BD%CF%84%CE%B9%CE%BD%CE%BF%CF%8D%CF%80%CE%BF%CE%BB%CE%B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6.wav"/><Relationship Id="rId1" Type="http://schemas.openxmlformats.org/officeDocument/2006/relationships/slideLayout" Target="../slideLayouts/slideLayout2.xml"/><Relationship Id="rId4" Type="http://schemas.openxmlformats.org/officeDocument/2006/relationships/hyperlink" Target="http://el.wikipedia.org/wiki/%CE%9C%CE%B5%CF%83%CE%BF%CE%B2%CF%85%CE%B6%CE%B1%CE%BD%CF%84%CE%B9%CE%BD%CE%AE_%CF%80%CE%B5%CF%81%CE%AF%CE%BF%CE%B4%CE%BF%CF%82#cite_note-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642919"/>
            <a:ext cx="7772400" cy="1285883"/>
          </a:xfrm>
        </p:spPr>
        <p:txBody>
          <a:bodyPr/>
          <a:lstStyle/>
          <a:p>
            <a:r>
              <a:rPr lang="el-GR" dirty="0" smtClean="0"/>
              <a:t>ΒΥΖΑΝΤΙΟ</a:t>
            </a:r>
            <a:endParaRPr lang="el-GR" dirty="0"/>
          </a:p>
        </p:txBody>
      </p:sp>
      <p:sp>
        <p:nvSpPr>
          <p:cNvPr id="3" name="2 - Υπότιτλος"/>
          <p:cNvSpPr>
            <a:spLocks noGrp="1"/>
          </p:cNvSpPr>
          <p:nvPr>
            <p:ph type="subTitle" idx="1"/>
          </p:nvPr>
        </p:nvSpPr>
        <p:spPr>
          <a:xfrm>
            <a:off x="1371600" y="2786058"/>
            <a:ext cx="6400800" cy="2928958"/>
          </a:xfrm>
        </p:spPr>
        <p:txBody>
          <a:bodyPr>
            <a:normAutofit/>
          </a:bodyPr>
          <a:lstStyle/>
          <a:p>
            <a:r>
              <a:rPr lang="el-GR" dirty="0" smtClean="0">
                <a:solidFill>
                  <a:schemeClr val="tx1"/>
                </a:solidFill>
              </a:rPr>
              <a:t>ΟΜΑΔΑ ΕΡΓΑΣΙΑΣ:ΚΟΚΚΩΝΗΣ ΧΡΗΣΤΟΣ, ΜΠΛΑΝΤΗ ΝΙΚΟΛΕΤΑ,ΝΤΑΪΛΙΑΝΗΣ ΚΩΝΣΤΑΝΤΙΝΟΣ, ΠΑΛΛΑΣ ΔΗΜΗΤΡΙΟΣ</a:t>
            </a:r>
            <a:endParaRPr lang="el-GR" dirty="0">
              <a:solidFill>
                <a:schemeClr val="tx1"/>
              </a:solidFill>
            </a:endParaRPr>
          </a:p>
        </p:txBody>
      </p:sp>
    </p:spTree>
    <p:custDataLst>
      <p:tags r:id="rId1"/>
    </p:custDataLst>
  </p:cSld>
  <p:clrMapOvr>
    <a:masterClrMapping/>
  </p:clrMapOvr>
  <p:transition>
    <p:pull dir="d"/>
    <p:sndAc>
      <p:stSnd>
        <p:snd r:embed="rId3" name="suction.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ΥΣΤΕΡΟΒΥΖΑΝΤΙΝΗ ΠΕΡΙΟΔΟΣ</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a:t>Μετά την κατάληψη της Κωνσταντινούπολης από τους Σταυροφόρους (1204) ιδρύθηκε στην περιοχή της Μακεδονίας το φραγκικό βασίλειο </a:t>
            </a:r>
            <a:r>
              <a:rPr lang="el-GR" dirty="0" smtClean="0"/>
              <a:t>της Θεσσαλονίκης</a:t>
            </a:r>
            <a:r>
              <a:rPr lang="el-GR" dirty="0"/>
              <a:t> υπό τον </a:t>
            </a:r>
            <a:r>
              <a:rPr lang="el-GR" dirty="0" err="1"/>
              <a:t>Βονιφάτιο</a:t>
            </a:r>
            <a:r>
              <a:rPr lang="el-GR" dirty="0"/>
              <a:t> τον </a:t>
            </a:r>
            <a:r>
              <a:rPr lang="el-GR" dirty="0" err="1"/>
              <a:t>Μομφερρατικό</a:t>
            </a:r>
            <a:r>
              <a:rPr lang="el-GR" dirty="0"/>
              <a:t>. Το 1224 ο Θεόδωρος Δούκας, ηγεμόνας του Δεσποτάτου της Ηπείρου, κατέλυσε το Φραγκικό βασίλειο της Θεσσαλονίκης και ενσωμάτωσε την περιοχή στο κράτος του.</a:t>
            </a:r>
          </a:p>
          <a:p>
            <a:r>
              <a:rPr lang="el-GR" dirty="0"/>
              <a:t>Η στέψη του ως "βασιλέως και </a:t>
            </a:r>
            <a:r>
              <a:rPr lang="el-GR" dirty="0" err="1"/>
              <a:t>αυτοκράτορος</a:t>
            </a:r>
            <a:r>
              <a:rPr lang="el-GR" dirty="0"/>
              <a:t> Ρωμαίων" προκάλεσε ρήξη με την Αυτοκρατορία της Νίκαιας. Οι μακροχρόνιες συγκρούσεις ανάμεσα στα δύο κράτη σχετικά με τον έλεγχο της Μακεδονίας έληξαν με την ανακατάληψη της Κωνσταντινούπολης το 1261 από τα στρατεύματα της Αυτοκρατορίας της Νίκαιας και την υπαγωγή της Μακεδονίας και της Θράκης στην ανασυγκροτημένη αλλά εξαιρετικά περιορισμένη εδαφικά Βυζαντινή αυτοκρατορία.</a:t>
            </a:r>
          </a:p>
          <a:p>
            <a:endParaRPr lang="el-GR" dirty="0"/>
          </a:p>
        </p:txBody>
      </p:sp>
    </p:spTree>
  </p:cSld>
  <p:clrMapOvr>
    <a:masterClrMapping/>
  </p:clrMapOvr>
  <p:transition>
    <p:diamond/>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ΜΕΣΑΙΩΝΑΣ</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b="1" dirty="0"/>
              <a:t>Μεσαίωνας</a:t>
            </a:r>
            <a:r>
              <a:rPr lang="el-GR" dirty="0"/>
              <a:t> ονομάζεται η χρονική περίοδος της Ευρωπαϊκής ιστορίας που διαδέχεται την περίοδο της </a:t>
            </a:r>
            <a:r>
              <a:rPr lang="el-GR" dirty="0" smtClean="0"/>
              <a:t>Αρχαιότητας</a:t>
            </a:r>
            <a:r>
              <a:rPr lang="el-GR" dirty="0"/>
              <a:t> και τελειώνει με την περίοδο </a:t>
            </a:r>
            <a:r>
              <a:rPr lang="el-GR" dirty="0" smtClean="0"/>
              <a:t>της Αναγέννησης. </a:t>
            </a:r>
            <a:r>
              <a:rPr lang="el-GR" dirty="0"/>
              <a:t>Διήρκεσε περίπου 1000 χρόνια, από την κατάλυση του Δυτικού Ρωμαϊκού κράτους (476 </a:t>
            </a:r>
            <a:r>
              <a:rPr lang="el-GR" dirty="0" err="1"/>
              <a:t>μ.Χ</a:t>
            </a:r>
            <a:r>
              <a:rPr lang="el-GR" dirty="0"/>
              <a:t>.) και το θάνατο του </a:t>
            </a:r>
            <a:r>
              <a:rPr lang="el-GR" dirty="0" smtClean="0"/>
              <a:t>Ιουστινιανού Α’</a:t>
            </a:r>
            <a:r>
              <a:rPr lang="el-GR" dirty="0"/>
              <a:t> (565 </a:t>
            </a:r>
            <a:r>
              <a:rPr lang="el-GR" dirty="0" err="1"/>
              <a:t>μ.Χ</a:t>
            </a:r>
            <a:r>
              <a:rPr lang="el-GR" dirty="0"/>
              <a:t>.), του </a:t>
            </a:r>
            <a:r>
              <a:rPr lang="el-GR" dirty="0" smtClean="0"/>
              <a:t>τελευταίου βυζαντινού</a:t>
            </a:r>
            <a:r>
              <a:rPr lang="el-GR" dirty="0"/>
              <a:t> αυτοκράτορα που διαπνεόταν από το όραμα της αναβίωσης της παλαιάς </a:t>
            </a:r>
            <a:r>
              <a:rPr lang="el-GR" dirty="0" smtClean="0"/>
              <a:t>Ρωμαϊκής Αυτοκρατορίας</a:t>
            </a:r>
            <a:r>
              <a:rPr lang="el-GR" dirty="0"/>
              <a:t> και της παγκόσμιας κυριαρχίας της, ως και την εποχή της κατάληψης της </a:t>
            </a:r>
            <a:r>
              <a:rPr lang="el-GR" dirty="0" smtClean="0"/>
              <a:t>Κωνσταντινούπολης</a:t>
            </a:r>
            <a:r>
              <a:rPr lang="el-GR" dirty="0"/>
              <a:t> από τους </a:t>
            </a:r>
            <a:r>
              <a:rPr lang="el-GR" dirty="0" smtClean="0"/>
              <a:t>Τούρκους</a:t>
            </a:r>
            <a:r>
              <a:rPr lang="el-GR" dirty="0"/>
              <a:t> (1453 </a:t>
            </a:r>
            <a:r>
              <a:rPr lang="el-GR" dirty="0" err="1"/>
              <a:t>μ.Χ</a:t>
            </a:r>
            <a:r>
              <a:rPr lang="el-GR" dirty="0"/>
              <a:t>.) και την ανακάλυψη της </a:t>
            </a:r>
            <a:r>
              <a:rPr lang="el-GR" dirty="0" smtClean="0"/>
              <a:t>Αμερικής</a:t>
            </a:r>
            <a:r>
              <a:rPr lang="el-GR" dirty="0"/>
              <a:t> (1492 </a:t>
            </a:r>
            <a:r>
              <a:rPr lang="el-GR" dirty="0" err="1"/>
              <a:t>μ.Χ</a:t>
            </a:r>
            <a:r>
              <a:rPr lang="el-GR" dirty="0"/>
              <a:t>.) από τον Κολόμβο.</a:t>
            </a:r>
          </a:p>
          <a:p>
            <a:r>
              <a:rPr lang="el-GR" dirty="0"/>
              <a:t>Ο Μεσαίωνας έμεινε γνωστός ως η περίοδος των </a:t>
            </a:r>
            <a:r>
              <a:rPr lang="el-GR" i="1" dirty="0"/>
              <a:t>Σκοτεινών Αιώνων</a:t>
            </a:r>
            <a:r>
              <a:rPr lang="el-GR" dirty="0"/>
              <a:t>. Επηρεασμένοι από τη σύγκριση με την περίοδο της </a:t>
            </a:r>
            <a:r>
              <a:rPr lang="el-GR" dirty="0" smtClean="0"/>
              <a:t>Αναγέννησης</a:t>
            </a:r>
            <a:r>
              <a:rPr lang="el-GR" dirty="0"/>
              <a:t> και της έντονης καλλιέργειας των ανθρωπιστικών επιστημών, οι ιστορικοί, κυρίως της εποχής του </a:t>
            </a:r>
            <a:r>
              <a:rPr lang="el-GR" dirty="0" smtClean="0"/>
              <a:t>Διαφωτισμού, </a:t>
            </a:r>
            <a:r>
              <a:rPr lang="el-GR" dirty="0"/>
              <a:t>χαρακτήρισαν το Μεσαίωνα περίοδο θρησκευτικού φανατισμού και οπισθοδρόμησης, μη λαμβάνοντας </a:t>
            </a:r>
            <a:r>
              <a:rPr lang="el-GR" dirty="0" err="1"/>
              <a:t>υπ´όψιν</a:t>
            </a:r>
            <a:r>
              <a:rPr lang="el-GR" dirty="0"/>
              <a:t> ότι η κατάλυση του Βυζαντίου από τους Τούρκους επέτρεψε τη μετακίνηση των διανοούμενων της Κωνσταντινούπολης στις πόλεις της Ιταλίας με αποτέλεσμα την </a:t>
            </a:r>
            <a:r>
              <a:rPr lang="el-GR" dirty="0" smtClean="0"/>
              <a:t>Ιταλική Αναγέννηση.</a:t>
            </a:r>
            <a:endParaRPr lang="el-GR" dirty="0"/>
          </a:p>
          <a:p>
            <a:endParaRPr lang="el-GR" dirty="0"/>
          </a:p>
        </p:txBody>
      </p:sp>
    </p:spTree>
  </p:cSld>
  <p:clrMapOvr>
    <a:masterClrMapping/>
  </p:clrMapOvr>
  <p:transition>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ΒΥΖΑΝΤΙΝΟ ΚΑΙ ΧΡΙΣΤΙΑΝΙΚΟ ΜΟΥΣΕΙΟ ΑΘΗΝΩΝ</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92500"/>
          </a:bodyPr>
          <a:lstStyle/>
          <a:p>
            <a:r>
              <a:rPr lang="en-US" smtClean="0"/>
              <a:t>T</a:t>
            </a:r>
            <a:r>
              <a:rPr lang="el-GR" smtClean="0"/>
              <a:t>ο </a:t>
            </a:r>
            <a:r>
              <a:rPr lang="el-GR" dirty="0" smtClean="0"/>
              <a:t>Βυζαντινό και Χριστιανικό Μουσείο, με έδρα την Αθήνα, είναι ένα από τα εθνικά μουσεία της χώρας και ένα από τα σημαντικότερα μουσεία διεθνώς για την τέχνη και τον πολιτισμό των βυζαντινών και μεταβυζαντινών χρόνων. Διαθέτει περισσότερα από 25,000 αντικείμενα, οργανωμένα σε συλλογές, τα οποία χρονολογούνται από τον 3ο έως τον 20ό αιώνα και προέρχονται κυρίως από τον ευρύτερο ελλαδικό, μικρασιατικό και βαλκανικό χώρο.</a:t>
            </a:r>
            <a:endParaRPr lang="el-GR" dirty="0"/>
          </a:p>
        </p:txBody>
      </p:sp>
    </p:spTree>
  </p:cSld>
  <p:clrMapOvr>
    <a:masterClrMapping/>
  </p:clrMapOvr>
  <p:transition>
    <p:newsflash/>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ΒΙΝΤΕΟ</a:t>
            </a:r>
            <a:br>
              <a:rPr lang="el-GR" dirty="0" smtClean="0"/>
            </a:br>
            <a:endParaRPr lang="el-GR" dirty="0"/>
          </a:p>
        </p:txBody>
      </p:sp>
      <p:pic>
        <p:nvPicPr>
          <p:cNvPr id="6" name="Βυζαντινό Μουσείο. Ένα Μουσείο ανοιχτό σε όλους....mp4">
            <a:hlinkClick r:id="" action="ppaction://media"/>
          </p:cNvPr>
          <p:cNvPicPr>
            <a:picLocks noGrp="1" noRot="1" noChangeAspect="1"/>
          </p:cNvPicPr>
          <p:nvPr>
            <p:ph idx="1"/>
            <a:videoFile r:link="rId1"/>
          </p:nvPr>
        </p:nvPicPr>
        <p:blipFill>
          <a:blip r:embed="rId4"/>
          <a:stretch>
            <a:fillRect/>
          </a:stretch>
        </p:blipFill>
        <p:spPr>
          <a:xfrm>
            <a:off x="0" y="1214422"/>
            <a:ext cx="9144000" cy="5429288"/>
          </a:xfrm>
          <a:prstGeom prst="rect">
            <a:avLst/>
          </a:prstGeom>
        </p:spPr>
      </p:pic>
    </p:spTree>
  </p:cSld>
  <p:clrMapOvr>
    <a:masterClrMapping/>
  </p:clrMapOvr>
  <p:transition advClick="0" advTm="400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46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6"/>
                </p:tgtEl>
              </p:cMediaNode>
            </p:vide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6"/>
                                        </p:tgtEl>
                                      </p:cBhvr>
                                    </p:cmd>
                                  </p:childTnLst>
                                </p:cTn>
                              </p:par>
                            </p:childTnLst>
                          </p:cTn>
                        </p:par>
                      </p:childTnLst>
                    </p:cTn>
                  </p:par>
                </p:childTnLst>
              </p:cTn>
              <p:nextCondLst>
                <p:cond evt="onClick" delay="0">
                  <p:tgtEl>
                    <p:spTgt spid="6"/>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ΕΚΘΕΜΑΤΑ</a:t>
            </a:r>
            <a:endParaRPr lang="el-GR" dirty="0"/>
          </a:p>
        </p:txBody>
      </p:sp>
      <p:sp>
        <p:nvSpPr>
          <p:cNvPr id="3" name="2 - Θέση περιεχομένου"/>
          <p:cNvSpPr>
            <a:spLocks noGrp="1"/>
          </p:cNvSpPr>
          <p:nvPr>
            <p:ph idx="1"/>
          </p:nvPr>
        </p:nvSpPr>
        <p:spPr>
          <a:xfrm>
            <a:off x="0" y="1600200"/>
            <a:ext cx="7429520" cy="4525963"/>
          </a:xfrm>
        </p:spPr>
        <p:txBody>
          <a:bodyPr>
            <a:normAutofit/>
          </a:bodyPr>
          <a:lstStyle/>
          <a:p>
            <a:pPr>
              <a:buNone/>
            </a:pPr>
            <a:r>
              <a:rPr lang="el-GR" dirty="0" smtClean="0"/>
              <a:t>Μαρμάρινο αγαλμάτιο του Ορφέα </a:t>
            </a:r>
          </a:p>
          <a:p>
            <a:r>
              <a:rPr lang="el-GR" sz="2400" dirty="0" smtClean="0"/>
              <a:t>Το </a:t>
            </a:r>
            <a:r>
              <a:rPr lang="el-GR" sz="2400" dirty="0" err="1" smtClean="0"/>
              <a:t>τραπεζοφόρο</a:t>
            </a:r>
            <a:r>
              <a:rPr lang="el-GR" sz="2400" dirty="0" smtClean="0"/>
              <a:t> βρέθηκε στην Αίγινα. Πάνω από την τετράγωνη βάση και μπροστά από το στήριγμά του υπάρχει σύμπλεγμα με τον καθιστό Ορφέα που παίζει κιθάρα ανάμεσα σε πραγματικά και μυθικά ζώα και πτηνά. Ο διάκοσμος του </a:t>
            </a:r>
            <a:r>
              <a:rPr lang="el-GR" sz="2400" dirty="0" err="1" smtClean="0"/>
              <a:t>τραπεζοφόρου</a:t>
            </a:r>
            <a:r>
              <a:rPr lang="el-GR" sz="2400" dirty="0" smtClean="0"/>
              <a:t> έχει επιχειρηθεί να ερμηνευτεί με βάση το ρεύμα του θρησκευτικού συγκρητισμού της όψιμης αρχαιότητας. Το </a:t>
            </a:r>
            <a:r>
              <a:rPr lang="el-GR" sz="2400" dirty="0" err="1" smtClean="0"/>
              <a:t>τραπεζοφόρο</a:t>
            </a:r>
            <a:r>
              <a:rPr lang="el-GR" sz="2400" dirty="0" smtClean="0"/>
              <a:t>, συγγενικά παράλληλα του οποίου έχουν βρεθεί και σε άλλα σημεία της Μεσογείου, θεωρείται προϊόν μικρασιατικού εργαστηρίου.</a:t>
            </a:r>
            <a:endParaRPr lang="el-GR" sz="2400" dirty="0"/>
          </a:p>
        </p:txBody>
      </p:sp>
      <p:pic>
        <p:nvPicPr>
          <p:cNvPr id="4" name="3 - Εικόνα" descr="m_2225_1.jpg"/>
          <p:cNvPicPr>
            <a:picLocks noChangeAspect="1"/>
          </p:cNvPicPr>
          <p:nvPr/>
        </p:nvPicPr>
        <p:blipFill>
          <a:blip r:embed="rId4"/>
          <a:stretch>
            <a:fillRect/>
          </a:stretch>
        </p:blipFill>
        <p:spPr>
          <a:xfrm>
            <a:off x="7143769" y="357166"/>
            <a:ext cx="2000232" cy="5715040"/>
          </a:xfrm>
          <a:prstGeom prst="rect">
            <a:avLst/>
          </a:prstGeom>
        </p:spPr>
      </p:pic>
    </p:spTree>
  </p:cSld>
  <p:clrMapOvr>
    <a:masterClrMapping/>
  </p:clrMapOvr>
  <p:transition>
    <p:push dir="d"/>
    <p:sndAc>
      <p:stSnd>
        <p:snd r:embed="rId2" name="laser.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8229600" cy="1214446"/>
          </a:xfrm>
        </p:spPr>
        <p:txBody>
          <a:bodyPr>
            <a:normAutofit fontScale="90000"/>
          </a:bodyPr>
          <a:lstStyle/>
          <a:p>
            <a:r>
              <a:rPr lang="el-GR" dirty="0" smtClean="0"/>
              <a:t>Μετάλλινη πανοπλία έφιππου πολεμιστή</a:t>
            </a:r>
            <a:br>
              <a:rPr lang="el-GR" dirty="0" smtClean="0"/>
            </a:br>
            <a:endParaRPr lang="el-GR" dirty="0"/>
          </a:p>
        </p:txBody>
      </p:sp>
      <p:sp>
        <p:nvSpPr>
          <p:cNvPr id="3" name="2 - Θέση περιεχομένου"/>
          <p:cNvSpPr>
            <a:spLocks noGrp="1"/>
          </p:cNvSpPr>
          <p:nvPr>
            <p:ph idx="1"/>
          </p:nvPr>
        </p:nvSpPr>
        <p:spPr>
          <a:xfrm>
            <a:off x="0" y="1142984"/>
            <a:ext cx="6357950" cy="5715016"/>
          </a:xfrm>
        </p:spPr>
        <p:txBody>
          <a:bodyPr>
            <a:noAutofit/>
          </a:bodyPr>
          <a:lstStyle/>
          <a:p>
            <a:pPr>
              <a:buNone/>
            </a:pPr>
            <a:r>
              <a:rPr lang="el-GR" sz="2400" dirty="0" smtClean="0"/>
              <a:t>Πρόκειται για μετάλλινη πανοπλία έφιππου πολεμιστή, πιθανώς ανατολικής προέλευσης. Ο σιδερένιος θώρακας έχει τη μορφή πλεκτού χιτώνα με μακριά μανίκια και κλείνει στο μέρος του στήθους με μικρούς μεταλλικούς γάντζους. Η χάλκινη περικεφαλαία αποτελείται από ημισφαιρικό στέλεχος που στην κορυφή του κοσμείται με μεταλλικό </a:t>
            </a:r>
            <a:r>
              <a:rPr lang="el-GR" sz="2400" dirty="0" err="1" smtClean="0"/>
              <a:t>κομβίο</a:t>
            </a:r>
            <a:r>
              <a:rPr lang="el-GR" sz="2400" dirty="0" smtClean="0"/>
              <a:t>, ενώ στο κάτω μέρος είναι αναρτημένο αλυσιδωτό πλέγμα για την προστασία του αυχένα και των πλαϊνών της κεφαλής. Τα δύο τμήματα της πανοπλίας δεν αποτελούν ενιαίο σύνολο, όπως φαίνεται από τη χρήση ξένων μεταξύ τους υλικών και από την παρεμφερή αλλά διαφορετική τεχνική κατασκευής τους. </a:t>
            </a:r>
            <a:endParaRPr lang="el-GR" sz="2400" dirty="0"/>
          </a:p>
        </p:txBody>
      </p:sp>
      <p:pic>
        <p:nvPicPr>
          <p:cNvPr id="4" name="3 - Εικόνα" descr="b_1992_866.jpg"/>
          <p:cNvPicPr>
            <a:picLocks noChangeAspect="1"/>
          </p:cNvPicPr>
          <p:nvPr/>
        </p:nvPicPr>
        <p:blipFill>
          <a:blip r:embed="rId4"/>
          <a:stretch>
            <a:fillRect/>
          </a:stretch>
        </p:blipFill>
        <p:spPr>
          <a:xfrm>
            <a:off x="6215074" y="642918"/>
            <a:ext cx="2714644" cy="6215082"/>
          </a:xfrm>
          <a:prstGeom prst="rect">
            <a:avLst/>
          </a:prstGeom>
        </p:spPr>
      </p:pic>
    </p:spTree>
  </p:cSld>
  <p:clrMapOvr>
    <a:masterClrMapping/>
  </p:clrMapOvr>
  <p:transition>
    <p:push/>
    <p:sndAc>
      <p:stSnd>
        <p:snd r:embed="rId2" name="coin.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85728"/>
            <a:ext cx="8229600" cy="1214446"/>
          </a:xfrm>
        </p:spPr>
        <p:txBody>
          <a:bodyPr>
            <a:normAutofit fontScale="90000"/>
          </a:bodyPr>
          <a:lstStyle/>
          <a:p>
            <a:r>
              <a:rPr lang="el-GR" dirty="0" smtClean="0"/>
              <a:t>Θεοτόκος Γλυκοφιλούσα («Η Επίσκεψις»)</a:t>
            </a:r>
            <a:br>
              <a:rPr lang="el-GR" dirty="0" smtClean="0"/>
            </a:br>
            <a:endParaRPr lang="el-GR" dirty="0"/>
          </a:p>
        </p:txBody>
      </p:sp>
      <p:sp>
        <p:nvSpPr>
          <p:cNvPr id="3" name="2 - Θέση περιεχομένου"/>
          <p:cNvSpPr>
            <a:spLocks noGrp="1"/>
          </p:cNvSpPr>
          <p:nvPr>
            <p:ph idx="1"/>
          </p:nvPr>
        </p:nvSpPr>
        <p:spPr>
          <a:xfrm>
            <a:off x="0" y="1214422"/>
            <a:ext cx="7000892" cy="5429288"/>
          </a:xfrm>
        </p:spPr>
        <p:txBody>
          <a:bodyPr>
            <a:noAutofit/>
          </a:bodyPr>
          <a:lstStyle/>
          <a:p>
            <a:r>
              <a:rPr lang="el-GR" sz="1600" dirty="0" smtClean="0"/>
              <a:t>Η Θεοτόκος κρατεί τον μικρό Χριστό με το δεξί της χέρι, ενώ με το αριστερό τον προτείνει στον θεατή και συγχρόνως τον ικετεύει για τη σωτηρία των ανθρώπων. Το Θείο Βρέφος αγκαλιάζει τρυφερά τη μητέρα του ακουμπώντας το μάγουλό του στο δικό της. Ο συγκεκριμένος εικονογραφικός τύπος της Παναγίας, κατά τον οποίο τα δύο πρόσωπα αγγίζονται με τα μάγουλα, είναι γνωστός ως Παναγία Γλυκοφιλούσα. Ο τύπος αυτός προβάλλει τη μητρική ιδιότητα της Θεοτόκου και συγχρόνως τονίζει το ρόλο της ως προστάτιδας των ανθρώπων. Ως μητέρα του Χριστού, εισακούεται από τον γιο της όταν τον παρακαλεί για τη συγχώρεση του κόσμου. Αυτό το νόημα έχει και η επιγραφή της συγκεκριμένης εικόνας, που ονομάζει τη Θεοτόκο ΜΗ(ΤΗ)Ρ Θ(ΕΟ)Υ Η ΕΠΙCΚΕΨΙC, δηλαδή η σκέπη, η προστάτιδα.</a:t>
            </a:r>
            <a:br>
              <a:rPr lang="el-GR" sz="1600" dirty="0" smtClean="0"/>
            </a:br>
            <a:r>
              <a:rPr lang="el-GR" sz="1600" dirty="0" smtClean="0"/>
              <a:t>Η εικόνα έχει φιλοτεχνηθεί με την τεχνική του ψηφιδωτού. Πρόκειται για τεχνική με μεγάλο κόστος, που εφαρμόζεται σπάνια σε φορητές εικόνες. Το ξύλινο πλαίσιό της αρχικά πρέπει να έφερε πολύτιμη επένδυση. Στο κέντρο του κάτω πλαισίου διακρίνεται μια εγκοπή στην οποία προσαρμοζόταν στήριγμα για την περιφορά της σε λιτανείες, δηλαδή τελετουργικές πομπές στους δρόμους της πόλης. Τον υπόλοιπο χρόνο η εικόνα θα βρισκόταν σε τέμπλο ναού, ως δεσποτική, δηλαδή τοποθετημένη παραπλεύρως της Ωραίας Πύλης. Προέρχεται από την </a:t>
            </a:r>
            <a:r>
              <a:rPr lang="el-GR" sz="1600" dirty="0" err="1" smtClean="0"/>
              <a:t>Τρίγλια</a:t>
            </a:r>
            <a:r>
              <a:rPr lang="el-GR" sz="1600" dirty="0" smtClean="0"/>
              <a:t> της Βιθυνίας, κοντά στην Κωνσταντινούπολη, και κατέληξε στο Βυζαντινό και Χριστιανικό Μουσείο ως ένα από τα «Κειμήλια Προσφύγων», που έφθασαν στην Ελλάδα μετά τη Μικρασιατική Καταστροφή (1922) και την ανταλλαγή των πληθυσμών (1923).</a:t>
            </a:r>
            <a:endParaRPr lang="el-GR" sz="1600" dirty="0"/>
          </a:p>
        </p:txBody>
      </p:sp>
      <p:pic>
        <p:nvPicPr>
          <p:cNvPr id="4" name="3 - Εικόνα" descr="m_2072_990.jpg"/>
          <p:cNvPicPr>
            <a:picLocks noChangeAspect="1"/>
          </p:cNvPicPr>
          <p:nvPr/>
        </p:nvPicPr>
        <p:blipFill>
          <a:blip r:embed="rId4"/>
          <a:stretch>
            <a:fillRect/>
          </a:stretch>
        </p:blipFill>
        <p:spPr>
          <a:xfrm>
            <a:off x="6786578" y="1500174"/>
            <a:ext cx="2357422" cy="3752850"/>
          </a:xfrm>
          <a:prstGeom prst="rect">
            <a:avLst/>
          </a:prstGeom>
        </p:spPr>
      </p:pic>
    </p:spTree>
  </p:cSld>
  <p:clrMapOvr>
    <a:masterClrMapping/>
  </p:clrMapOvr>
  <p:transition>
    <p:push dir="r"/>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Σταύρωση</a:t>
            </a:r>
            <a:br>
              <a:rPr lang="el-GR" dirty="0" smtClean="0"/>
            </a:br>
            <a:endParaRPr lang="el-GR" dirty="0"/>
          </a:p>
        </p:txBody>
      </p:sp>
      <p:sp>
        <p:nvSpPr>
          <p:cNvPr id="3" name="2 - Θέση περιεχομένου"/>
          <p:cNvSpPr>
            <a:spLocks noGrp="1"/>
          </p:cNvSpPr>
          <p:nvPr>
            <p:ph idx="1"/>
          </p:nvPr>
        </p:nvSpPr>
        <p:spPr>
          <a:xfrm>
            <a:off x="0" y="857232"/>
            <a:ext cx="7000892" cy="6000768"/>
          </a:xfrm>
        </p:spPr>
        <p:txBody>
          <a:bodyPr>
            <a:noAutofit/>
          </a:bodyPr>
          <a:lstStyle/>
          <a:p>
            <a:r>
              <a:rPr lang="el-GR" sz="1800" dirty="0" smtClean="0"/>
              <a:t>Η σκηνή της Σταύρωσης εικονίζεται με μεγάλη λιτότητα πάνω σε χρυσό βάθος. Αριστερά από το σταυρό στέκεται η Θεοτόκος και δεξιά ο Ιωάννης. Οι αρχάγγελοι Μιχαήλ και Γαβριήλ παριστάνονται στις άνω γωνίες κρατώντας απλωμένα υφάσματα, έτοιμοι να παραλάβουν το νεκρό σώμα του Εσταυρωμένου. </a:t>
            </a:r>
            <a:br>
              <a:rPr lang="el-GR" sz="1800" dirty="0" smtClean="0"/>
            </a:br>
            <a:r>
              <a:rPr lang="el-GR" sz="1800" dirty="0" smtClean="0"/>
              <a:t>Η παράσταση χρονολογείται στον 9ο αιώνα. Οι επιγραφές και τα άστρα που κοσμούν το βάθος μάλλον προστέθηκαν τον 10ο αιώνα. Τον 13ο αιώνα το πρόσωπο του Χριστού και οι μορφές της Θεοτόκου και του Ιωάννη </a:t>
            </a:r>
            <a:r>
              <a:rPr lang="el-GR" sz="1800" dirty="0" err="1" smtClean="0"/>
              <a:t>επιζωγραφίστηκαν</a:t>
            </a:r>
            <a:r>
              <a:rPr lang="el-GR" sz="1800" dirty="0" smtClean="0"/>
              <a:t>, καλύπτοντας φθορές της ζωγραφικής επιφάνειας. Στην αρχική τους απόδοση οι δύο μορφές δεξιά και αριστερά από το σταυρό φαίνεται πως ήταν αρκετά μικρότερες από τον Χριστό. Για παράδειγμα, διακρίνεται το φωτοστέφανο του Ιωάννη από την πρώτη ζωγραφική φάση (9ος αι.) που διαγράφεται στο ύψος του στήθους της  μορφής του 13ου αιώνα, αλλά και ένα τρίτο χέρι που προβάλλει στο ύψος της μέσης του Ιωάννη.</a:t>
            </a:r>
            <a:br>
              <a:rPr lang="el-GR" sz="1800" dirty="0" smtClean="0"/>
            </a:br>
            <a:r>
              <a:rPr lang="el-GR" sz="1800" dirty="0" smtClean="0"/>
              <a:t>Η εξέταση της εικόνας με τη μέθοδο της ακτινογραφίας απέδειξε πως τον 9ο αιώνα ο Χριστός είχε ζωγραφιστεί με ανοιχτά μάτια, δηλαδή ακόμα ζωντανός πάνω στο σταυρό. Αυτό συνέβαινε κατά κανόνα στις </a:t>
            </a:r>
            <a:r>
              <a:rPr lang="el-GR" sz="1800" dirty="0" err="1" smtClean="0"/>
              <a:t>πρωιμότερες</a:t>
            </a:r>
            <a:r>
              <a:rPr lang="el-GR" sz="1800" dirty="0" smtClean="0"/>
              <a:t> απεικονίσεις της Σταύρωσης στη βυζαντινή τέχνη (6ος και 7ος αι.), για να τονιστεί περισσότερο η θεία φύση του Χριστού και η νίκη του απέναντι στο θάνατο. </a:t>
            </a:r>
            <a:endParaRPr lang="el-GR" sz="1800" dirty="0"/>
          </a:p>
        </p:txBody>
      </p:sp>
      <p:pic>
        <p:nvPicPr>
          <p:cNvPr id="4" name="3 - Εικόνα" descr="m_2060_995_b.jpg"/>
          <p:cNvPicPr>
            <a:picLocks noChangeAspect="1"/>
          </p:cNvPicPr>
          <p:nvPr/>
        </p:nvPicPr>
        <p:blipFill>
          <a:blip r:embed="rId4"/>
          <a:stretch>
            <a:fillRect/>
          </a:stretch>
        </p:blipFill>
        <p:spPr>
          <a:xfrm>
            <a:off x="6786578" y="1071546"/>
            <a:ext cx="2357422" cy="4572032"/>
          </a:xfrm>
          <a:prstGeom prst="rect">
            <a:avLst/>
          </a:prstGeom>
        </p:spPr>
      </p:pic>
    </p:spTree>
  </p:cSld>
  <p:clrMapOvr>
    <a:masterClrMapping/>
  </p:clrMapOvr>
  <p:transition>
    <p:push dir="u"/>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Θείον και Ιερόν </a:t>
            </a:r>
            <a:r>
              <a:rPr lang="el-GR" dirty="0" err="1" smtClean="0"/>
              <a:t>Ευαγγέλιον</a:t>
            </a:r>
            <a:r>
              <a:rPr lang="el-GR" dirty="0" smtClean="0"/>
              <a:t/>
            </a:r>
            <a:br>
              <a:rPr lang="el-GR" dirty="0" smtClean="0"/>
            </a:br>
            <a:endParaRPr lang="el-GR" dirty="0"/>
          </a:p>
        </p:txBody>
      </p:sp>
      <p:sp>
        <p:nvSpPr>
          <p:cNvPr id="3" name="2 - Θέση περιεχομένου"/>
          <p:cNvSpPr>
            <a:spLocks noGrp="1"/>
          </p:cNvSpPr>
          <p:nvPr>
            <p:ph idx="1"/>
          </p:nvPr>
        </p:nvSpPr>
        <p:spPr>
          <a:xfrm>
            <a:off x="0" y="1600200"/>
            <a:ext cx="5643570" cy="5257799"/>
          </a:xfrm>
        </p:spPr>
        <p:txBody>
          <a:bodyPr>
            <a:normAutofit fontScale="62500" lnSpcReduction="20000"/>
          </a:bodyPr>
          <a:lstStyle/>
          <a:p>
            <a:r>
              <a:rPr lang="el-GR" dirty="0" smtClean="0"/>
              <a:t>O </a:t>
            </a:r>
            <a:r>
              <a:rPr lang="el-GR" dirty="0" err="1" smtClean="0"/>
              <a:t>Giacomo</a:t>
            </a:r>
            <a:r>
              <a:rPr lang="el-GR" dirty="0" smtClean="0"/>
              <a:t> </a:t>
            </a:r>
            <a:r>
              <a:rPr lang="el-GR" dirty="0" err="1" smtClean="0"/>
              <a:t>Leoncini</a:t>
            </a:r>
            <a:r>
              <a:rPr lang="el-GR" dirty="0" smtClean="0"/>
              <a:t> (Ιάκωβος </a:t>
            </a:r>
            <a:r>
              <a:rPr lang="el-GR" dirty="0" err="1" smtClean="0"/>
              <a:t>Λεογκίνος</a:t>
            </a:r>
            <a:r>
              <a:rPr lang="el-GR" dirty="0" smtClean="0"/>
              <a:t>) αγόρασε τα τυπογραφικά στοιχεία και το σήμα του Ανδρέα </a:t>
            </a:r>
            <a:r>
              <a:rPr lang="el-GR" dirty="0" err="1" smtClean="0"/>
              <a:t>Κουνάδη</a:t>
            </a:r>
            <a:r>
              <a:rPr lang="el-GR" dirty="0" smtClean="0"/>
              <a:t> και τα χρησιμοποίησε στις εκδόσεις του. Τύπωσε κυρίως εκκλησιαστικά αλλά και μερικά λαϊκά έργα (κυρίως ανατυπώσεις προηγουμένων εκδόσεων) στα χρόνια 1560-1585. Στις εκδόσεις του κειμένων της δημώδους λογοτεχνίας χρησιμοποίησε τις διάσημες ξυλογραφίες Βενετσιάνικης τεχνοτροπίας του εικονογραφούσαν την έκδοση (1526) της μετάφρασης της </a:t>
            </a:r>
            <a:r>
              <a:rPr lang="el-GR" dirty="0" err="1" smtClean="0"/>
              <a:t>Ιλιάδας</a:t>
            </a:r>
            <a:r>
              <a:rPr lang="el-GR" dirty="0" smtClean="0"/>
              <a:t> του Ομήρου στη Νέα Ελληνική από τον Νικόλαο </a:t>
            </a:r>
            <a:r>
              <a:rPr lang="el-GR" dirty="0" err="1" smtClean="0"/>
              <a:t>Λουκάνη</a:t>
            </a:r>
            <a:r>
              <a:rPr lang="el-GR" dirty="0" smtClean="0"/>
              <a:t>. Υπάρχουν ενδείξεις ότι μετά το 1580 συνεταιρίστηκε με μερικούς Έλληνες εκδότες και εμπόρους της Βενετίας όπως ο Λουκάς </a:t>
            </a:r>
            <a:r>
              <a:rPr lang="el-GR" dirty="0" err="1" smtClean="0"/>
              <a:t>Σουγδουρής</a:t>
            </a:r>
            <a:r>
              <a:rPr lang="el-GR" dirty="0" smtClean="0"/>
              <a:t>. Το έντυπο διακοσμείται με ξυλογραφίες. Πριν από την αρχή του κατά Ιωάννη ευαγγελίου, στο φύλλο 1v εικονίζεται η Σταύρωση. Το ευαγγέλιο παραχωρήθηκε το 1892 από το Υπουργείο Εξωτερικών στη </a:t>
            </a:r>
            <a:r>
              <a:rPr lang="el-GR" dirty="0" err="1" smtClean="0"/>
              <a:t>Xριστιανική</a:t>
            </a:r>
            <a:r>
              <a:rPr lang="el-GR" dirty="0" smtClean="0"/>
              <a:t> Αρχαιολογική Εταιρεία.</a:t>
            </a:r>
            <a:endParaRPr lang="el-GR" dirty="0"/>
          </a:p>
        </p:txBody>
      </p:sp>
      <p:pic>
        <p:nvPicPr>
          <p:cNvPr id="4" name="3 - Εικόνα" descr="b_1883_1643.jpg"/>
          <p:cNvPicPr>
            <a:picLocks noChangeAspect="1"/>
          </p:cNvPicPr>
          <p:nvPr/>
        </p:nvPicPr>
        <p:blipFill>
          <a:blip r:embed="rId4">
            <a:lum contrast="10000"/>
          </a:blip>
          <a:stretch>
            <a:fillRect/>
          </a:stretch>
        </p:blipFill>
        <p:spPr>
          <a:xfrm>
            <a:off x="5572131" y="1428736"/>
            <a:ext cx="3571869" cy="4929222"/>
          </a:xfrm>
          <a:prstGeom prst="rect">
            <a:avLst/>
          </a:prstGeom>
          <a:ln>
            <a:solidFill>
              <a:schemeClr val="tx1"/>
            </a:solidFill>
          </a:ln>
          <a:effectLst>
            <a:innerShdw blurRad="63500" dist="50800">
              <a:prstClr val="black">
                <a:alpha val="50000"/>
              </a:prstClr>
            </a:innerShdw>
          </a:effectLst>
        </p:spPr>
      </p:pic>
    </p:spTree>
  </p:cSld>
  <p:clrMapOvr>
    <a:masterClrMapping/>
  </p:clrMapOvr>
  <p:transition>
    <p:sndAc>
      <p:stSnd>
        <p:snd r:embed="rId2" name="cashreg.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Αρχάγγελος Μιχαήλ</a:t>
            </a:r>
            <a:br>
              <a:rPr lang="el-GR" dirty="0" smtClean="0"/>
            </a:br>
            <a:endParaRPr lang="el-GR" dirty="0"/>
          </a:p>
        </p:txBody>
      </p:sp>
      <p:sp>
        <p:nvSpPr>
          <p:cNvPr id="3" name="2 - Θέση περιεχομένου"/>
          <p:cNvSpPr>
            <a:spLocks noGrp="1"/>
          </p:cNvSpPr>
          <p:nvPr>
            <p:ph idx="1"/>
          </p:nvPr>
        </p:nvSpPr>
        <p:spPr>
          <a:xfrm>
            <a:off x="214282" y="1142984"/>
            <a:ext cx="6215106" cy="5715015"/>
          </a:xfrm>
        </p:spPr>
        <p:txBody>
          <a:bodyPr>
            <a:normAutofit fontScale="55000" lnSpcReduction="20000"/>
          </a:bodyPr>
          <a:lstStyle/>
          <a:p>
            <a:r>
              <a:rPr lang="el-GR" dirty="0" smtClean="0"/>
              <a:t>Σε επίσημη μετωπική στάση, με απλωμένες τις φτερούγες, φορώντας χιτώνα και ιμάτιο, εικονίζεται Ο ΑΡΧ(ΩΝ) ΜΙΧΑΗΛ Ο ΜΕΓΑC ΤΑΞΙΑΡΧΗ(C). Στο δεξί χέρι κρατεί σκήπτρο, ενώ με το αριστερό υποβαστάζει τη σφαίρα του κόσμου, διάφανη, με σταυρό στην κορυφή, με χρυσά τα αρχικά Χ(</a:t>
            </a:r>
            <a:r>
              <a:rPr lang="el-GR" dirty="0" err="1" smtClean="0"/>
              <a:t>ριστός</a:t>
            </a:r>
            <a:r>
              <a:rPr lang="el-GR" dirty="0" smtClean="0"/>
              <a:t>) Δ(</a:t>
            </a:r>
            <a:r>
              <a:rPr lang="el-GR" dirty="0" err="1" smtClean="0"/>
              <a:t>ίκαιος</a:t>
            </a:r>
            <a:r>
              <a:rPr lang="el-GR" dirty="0" smtClean="0"/>
              <a:t>) Κ(</a:t>
            </a:r>
            <a:r>
              <a:rPr lang="el-GR" dirty="0" err="1" smtClean="0"/>
              <a:t>ριτής</a:t>
            </a:r>
            <a:r>
              <a:rPr lang="el-GR" dirty="0" smtClean="0"/>
              <a:t>) στο κέντρο, και με παράσταση λέοντα. Η μορφή του λέοντα στη σφαίρα, η επωνυμία που συνοδεύει τον αρχάγγελο αλλά και η σύνδεσή του με την αντίστοιχη μορφή της Δευτέρας Παρουσίας οδηγούν στην υπόθεση ότι η παράσταση έχει εσχατολογικό περιεχόμενο, δηλαδή αναφέρεται στην Ώρα της Κρίσεως, καθώς τονίζεται ιδιαίτερα η ιδιότητα του αγγέλου ως ψυχοπομπού.</a:t>
            </a:r>
            <a:br>
              <a:rPr lang="el-GR" dirty="0" smtClean="0"/>
            </a:br>
            <a:r>
              <a:rPr lang="el-GR" dirty="0" smtClean="0"/>
              <a:t>Ο αρχάγγελος εικονογραφικά συνδέεται με τη μορφή του αρχαγγέλου Μιχαήλ που προέρχεται από ευρύτερη σύνθεση Δευτέρας Παρουσίας στο παρεκκλήσιο της Μονής της Χώρας στην Κωνσταντινούπολη (1315-1320). Και εδώ επαναλαμβάνονται τα σπάνια αρχικά στη σφαίρα. Η προέλευση της εικόνας από την Κωνσταντινούπολη, η άμεση συνάφειά της με τις λαμπρές τοιχογραφίες της Μονής Χώρας και η υψηλή ποιότητα της ζωγραφικής μάς επιτρέπουν να την αποδώσουμε σε σημαντικό εργαστήριο που έδρασε στην Κωνσταντινούπολη κατά το </a:t>
            </a:r>
            <a:r>
              <a:rPr lang="el-GR" dirty="0" err="1" smtClean="0"/>
              <a:t>α΄</a:t>
            </a:r>
            <a:r>
              <a:rPr lang="el-GR" dirty="0" smtClean="0"/>
              <a:t> μισό του 14ου αιώνα.</a:t>
            </a:r>
            <a:endParaRPr lang="el-GR" dirty="0"/>
          </a:p>
        </p:txBody>
      </p:sp>
      <p:pic>
        <p:nvPicPr>
          <p:cNvPr id="4" name="3 - Εικόνα" descr="b_2296_1353.jpg"/>
          <p:cNvPicPr>
            <a:picLocks noChangeAspect="1"/>
          </p:cNvPicPr>
          <p:nvPr/>
        </p:nvPicPr>
        <p:blipFill>
          <a:blip r:embed="rId4"/>
          <a:stretch>
            <a:fillRect/>
          </a:stretch>
        </p:blipFill>
        <p:spPr>
          <a:xfrm>
            <a:off x="6286513" y="1214422"/>
            <a:ext cx="2857488" cy="5357850"/>
          </a:xfrm>
          <a:prstGeom prst="rect">
            <a:avLst/>
          </a:prstGeom>
        </p:spPr>
      </p:pic>
    </p:spTree>
  </p:cSld>
  <p:clrMapOvr>
    <a:masterClrMapping/>
  </p:clrMapOvr>
  <p:transition>
    <p:cover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ΠΕΡΙΕΧΟΜΕΝΑ</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92500" lnSpcReduction="10000"/>
          </a:bodyPr>
          <a:lstStyle/>
          <a:p>
            <a:r>
              <a:rPr lang="el-GR" dirty="0" smtClean="0"/>
              <a:t>ΔΙΑΦΑΝΕΙΑ 1 : ΕΙΣΑΓΩΓΗ </a:t>
            </a:r>
          </a:p>
          <a:p>
            <a:r>
              <a:rPr lang="el-GR" dirty="0" smtClean="0"/>
              <a:t>ΔΙΑΦΑΝΕΙΑ 2 : ΠΕΡΙΕΧΟΜΕΝΑ</a:t>
            </a:r>
          </a:p>
          <a:p>
            <a:r>
              <a:rPr lang="el-GR" dirty="0" smtClean="0"/>
              <a:t>ΔΙΑΦΑΝΕΙΑ 3 : ΠΕΡΙΕΧΟΜΕΝΑ</a:t>
            </a:r>
          </a:p>
          <a:p>
            <a:r>
              <a:rPr lang="el-GR" dirty="0" smtClean="0"/>
              <a:t>ΔΙΑΦΑΝΕΙΑ 4 : ΙΣΤΟΡΙΑ</a:t>
            </a:r>
          </a:p>
          <a:p>
            <a:r>
              <a:rPr lang="el-GR" dirty="0" smtClean="0"/>
              <a:t>ΔΙΑΦΑΝΕΙΑ 5 : ΠΡΩΤΟΒΥΖΑΝΤΙΝΗ ΠΕΡΙΟΔΟΣ</a:t>
            </a:r>
          </a:p>
          <a:p>
            <a:r>
              <a:rPr lang="el-GR" dirty="0" smtClean="0"/>
              <a:t>ΔΙΑΦΑΝΕΙΑ 6 : ΜΕΣΟΒΥΖΑΝΤΙΝΗ ΠΕΡΙΟΔΟΣ</a:t>
            </a:r>
          </a:p>
          <a:p>
            <a:r>
              <a:rPr lang="el-GR" dirty="0" smtClean="0"/>
              <a:t>ΔΙΑΦΑΝΕΙΑ 7 : ΙΣΑΥΡΙΚΗ ΔΥΝΑΣΤΕΙΑ</a:t>
            </a:r>
          </a:p>
          <a:p>
            <a:r>
              <a:rPr lang="el-GR" dirty="0" smtClean="0"/>
              <a:t> ΔΙΑΦΑΝΕΙΑ 8 : ΔΥΝΑΣΤΕΙΑ ΤΟΥ ΑΜΟΡΙΟΥ</a:t>
            </a:r>
          </a:p>
          <a:p>
            <a:r>
              <a:rPr lang="el-GR" dirty="0" smtClean="0"/>
              <a:t>ΔΙΑΦΑΝΕΙΑ 9 : ΕΙΚΟΝΟΜΑΧΙΑ</a:t>
            </a:r>
          </a:p>
          <a:p>
            <a:r>
              <a:rPr lang="el-GR" dirty="0" smtClean="0"/>
              <a:t>ΔΙΑΦΑΝΕΙΑ 10 : ΥΣΤΕΡΟΒΥΖΑΝΤΙΝΗ ΠΕΡΙΟΔΟΣ</a:t>
            </a:r>
          </a:p>
          <a:p>
            <a:endParaRPr lang="el-GR" dirty="0"/>
          </a:p>
        </p:txBody>
      </p:sp>
    </p:spTree>
    <p:custDataLst>
      <p:tags r:id="rId1"/>
    </p:custDataLst>
  </p:cSld>
  <p:clrMapOvr>
    <a:masterClrMapping/>
  </p:clrMapOvr>
  <p:transition advTm="10000">
    <p:zoom dir="in"/>
    <p:sndAc>
      <p:stSnd>
        <p:snd r:embed="rId3" name="wind.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Σταυρός λιτανείας</a:t>
            </a:r>
            <a:br>
              <a:rPr lang="el-GR" dirty="0" smtClean="0"/>
            </a:br>
            <a:endParaRPr lang="el-GR" dirty="0"/>
          </a:p>
        </p:txBody>
      </p:sp>
      <p:sp>
        <p:nvSpPr>
          <p:cNvPr id="7" name="6 - Θέση περιεχομένου"/>
          <p:cNvSpPr>
            <a:spLocks noGrp="1"/>
          </p:cNvSpPr>
          <p:nvPr>
            <p:ph idx="1"/>
          </p:nvPr>
        </p:nvSpPr>
        <p:spPr>
          <a:xfrm>
            <a:off x="214282" y="1000108"/>
            <a:ext cx="5929354" cy="5643602"/>
          </a:xfrm>
        </p:spPr>
        <p:txBody>
          <a:bodyPr>
            <a:noAutofit/>
          </a:bodyPr>
          <a:lstStyle/>
          <a:p>
            <a:r>
              <a:rPr lang="el-GR" sz="1500" dirty="0" smtClean="0"/>
              <a:t>Οι σταυροί λιτανείας τοποθετούνταν στο ιερό, πίσω από την αγία τράπεζα, ή σε διάφορες θέσεις μέσα στο ναό. Κατά την περιφορά τους σε λιτανείες, στηρίζονταν πιθανότατα σε κοντάρι. Οι κεραίες του σταυρού είναι πεπλατυσμένες στα άκρα και καταλήγουν σε τρεις κυκλικές προεξοχές (δισκάρια) η καθεμιά. Η μεσαία προεξοχή είναι μεγαλύτερη από τις δύο ακόσμητες ακριανές, τις καλούμενες </a:t>
            </a:r>
            <a:r>
              <a:rPr lang="el-GR" sz="1500" dirty="0" err="1" smtClean="0"/>
              <a:t>επίμηλα</a:t>
            </a:r>
            <a:r>
              <a:rPr lang="el-GR" sz="1500" dirty="0" smtClean="0"/>
              <a:t>. Στην κάτω πλευρά των οριζόντιων κεραιών υπάρχουν τέσσερις κρίκοι για την ανάρτηση διακοσμητικών στοιχείων (</a:t>
            </a:r>
            <a:r>
              <a:rPr lang="el-GR" sz="1500" dirty="0" err="1" smtClean="0"/>
              <a:t>πεντέλια</a:t>
            </a:r>
            <a:r>
              <a:rPr lang="el-GR" sz="1500" dirty="0" smtClean="0"/>
              <a:t>). Και στις δύο όψεις του ο σταυρός φέρει εγχάρακτες επιγραφές και κοσμείται με ανάγλυφες, αρκετά φθαρμένες, παραστάσεις. Όπως προέκυψε από ραδιογραφία, το κυρίως στέλεχος και τα πλακίδια του σταυρού αποτελούν ένα εξολοκλήρου χυτό αντικείμενο, χωρίς επικολλήσεις πρόσθετων τμημάτων. Στην κύρια όψη, η οριζόντια κεραία κοσμείται με τρεις προτομές που σχηματίζουν τη σύνθεση της Δέησης: στο κέντρο ο Χριστός και στις άκρες η Θεοτόκος (αριστερά) και ο Ιωάννης ο Βαπτιστής (δεξιά), οι οποίοι δέονται για τη σωτηρία του κόσμου. Ο Χριστός πλαισιώνεται από την επιγραφή Ο ΩΡΑΙΟΠΥ / ΛΕΙΟΤΗC. Ίσως πρόκειται για ονομασία ναού αφιερωμένου στον Χριστό, στον οποίο μπορεί να ανήκε αρχικά ο σταυρός. Στο πάνω άκρο της κάθετης κεραίας, ένας αρχάγγελος σε μετάλλιο, πιθανόν ο Μιχαήλ, με αυτοκρατορική ενδυμασία, κρατεί τη σφαίρα του κόσμου. Στο κάτω άκρο, ένας γενειοφόρος στρατιωτικός άγιος, πιθανόν ο Θεόδωρος, κρατεί ασπίδα και δόρυ. Η πίσω όψη του σταυρού φέρει στο μέσον ανάγλυφο </a:t>
            </a:r>
            <a:r>
              <a:rPr lang="el-GR" sz="1500" dirty="0" err="1" smtClean="0"/>
              <a:t>σταυρόσχημο</a:t>
            </a:r>
            <a:r>
              <a:rPr lang="el-GR" sz="1500" dirty="0" smtClean="0"/>
              <a:t> πλακίδιο με τον Εσταυρωμένο, όπου διακρίνεται η επιγραφή: Η CΤΑV / ΡΩCIC. </a:t>
            </a:r>
            <a:endParaRPr lang="el-GR" sz="1500" dirty="0"/>
          </a:p>
        </p:txBody>
      </p:sp>
      <p:pic>
        <p:nvPicPr>
          <p:cNvPr id="8" name="7 - Εικόνα" descr="b_2141_1016.jpg"/>
          <p:cNvPicPr>
            <a:picLocks noChangeAspect="1"/>
          </p:cNvPicPr>
          <p:nvPr/>
        </p:nvPicPr>
        <p:blipFill>
          <a:blip r:embed="rId4"/>
          <a:stretch>
            <a:fillRect/>
          </a:stretch>
        </p:blipFill>
        <p:spPr>
          <a:xfrm>
            <a:off x="6000760" y="1000108"/>
            <a:ext cx="2928958" cy="4929198"/>
          </a:xfrm>
          <a:prstGeom prst="rect">
            <a:avLst/>
          </a:prstGeom>
          <a:blipFill>
            <a:blip r:embed="rId5"/>
            <a:tile tx="0" ty="0" sx="100000" sy="100000" flip="none" algn="tl"/>
          </a:blipFill>
        </p:spPr>
      </p:pic>
    </p:spTree>
  </p:cSld>
  <p:clrMapOvr>
    <a:masterClrMapping/>
  </p:clrMapOvr>
  <p:transition>
    <p:blinds/>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ΜΙΤΡΑ</a:t>
            </a:r>
            <a:endParaRPr lang="el-GR" dirty="0"/>
          </a:p>
        </p:txBody>
      </p:sp>
      <p:sp>
        <p:nvSpPr>
          <p:cNvPr id="6" name="5 - Θέση περιεχομένου"/>
          <p:cNvSpPr>
            <a:spLocks noGrp="1"/>
          </p:cNvSpPr>
          <p:nvPr>
            <p:ph idx="1"/>
          </p:nvPr>
        </p:nvSpPr>
        <p:spPr>
          <a:xfrm>
            <a:off x="0" y="1428736"/>
            <a:ext cx="6143636" cy="5429264"/>
          </a:xfrm>
        </p:spPr>
        <p:txBody>
          <a:bodyPr>
            <a:noAutofit/>
          </a:bodyPr>
          <a:lstStyle/>
          <a:p>
            <a:r>
              <a:rPr lang="el-GR" sz="1600" dirty="0" smtClean="0"/>
              <a:t>Η μίτρα είναι κάλυμμα για το κεφάλι, το οποίο αρχικά φορούσαν ορισμένοι πατριάρχες και αρχιεπίσκοποι. Η χρήση της γενικεύθηκε κατά τη μεταβυζαντινή περίοδο σε όλους τους επισκόπους και αρχιεπισκόπους. Προέρχεται από το στέμμα του αυτοκράτορα όπως αυτό διαμορφώθηκε κατά τη μέση βυζαντινή περίοδο και το σχήμα της διαφέρει ανάλογα με την ποικιλία των καλυμμάτων κεφαλής των ανώτατων αρχόντων. Αξιοσημείωτο είναι το γεγονός ότι κατά τους πρώτους χριστιανικούς χρόνους δεν επιτρεπόταν η χρήση καλύμματος κεφαλής για τους λειτουργούς. Συνήθως παραβάλλουν τη μίτρα με το ακάνθινο στεφάνι που φόρεσαν στον Χριστό πριν τη Σταύρωση και τον ενέπαιξαν ως βασιλιά.</a:t>
            </a:r>
            <a:br>
              <a:rPr lang="el-GR" sz="1600" dirty="0" smtClean="0"/>
            </a:br>
            <a:r>
              <a:rPr lang="el-GR" sz="1600" dirty="0" smtClean="0"/>
              <a:t>Η μίτρα έχει κυλινδρικό σχήμα και κοσμείται από χρυσοκέντητες παραστάσεις. Στο άνω μέρος της φέρει την παράσταση της Φιλοξενίας του Αβραάμ. Εμπρός, κάτω από τοξωτά </a:t>
            </a:r>
            <a:r>
              <a:rPr lang="el-GR" sz="1600" dirty="0" err="1" smtClean="0"/>
              <a:t>διάχωρα</a:t>
            </a:r>
            <a:r>
              <a:rPr lang="el-GR" sz="1600" dirty="0" smtClean="0"/>
              <a:t>, παριστάνεται ο Χριστός </a:t>
            </a:r>
            <a:r>
              <a:rPr lang="el-GR" sz="1600" dirty="0" err="1" smtClean="0"/>
              <a:t>ένθρονος</a:t>
            </a:r>
            <a:r>
              <a:rPr lang="el-GR" sz="1600" dirty="0" smtClean="0"/>
              <a:t>, στον τύπο του Μεγάλου Αρχιερέως, πλαισιωμένος από την Παναγία και τον Ιωάννη τον Πρόδρομο στην παράσταση της Δέησης. Τον υπόλοιπο χώρο καταλαμβάνουν μορφές ολόσωμων αγγέλων και αγίων. Τη μίτρα επιστέφει συρμάτινος σταυρός διακοσμημένος με ημιπολύτιμους λίθους, ο οποίος βιδώνεται σε υποδοχή, ενώ τη βάση της μίτρας κοσμεί δαντέλα. </a:t>
            </a:r>
            <a:endParaRPr lang="el-GR" sz="1600" dirty="0"/>
          </a:p>
        </p:txBody>
      </p:sp>
      <p:pic>
        <p:nvPicPr>
          <p:cNvPr id="7" name="6 - Εικόνα" descr="b_2181_1701_b.jpg"/>
          <p:cNvPicPr>
            <a:picLocks noChangeAspect="1"/>
          </p:cNvPicPr>
          <p:nvPr/>
        </p:nvPicPr>
        <p:blipFill>
          <a:blip r:embed="rId4"/>
          <a:stretch>
            <a:fillRect/>
          </a:stretch>
        </p:blipFill>
        <p:spPr>
          <a:xfrm>
            <a:off x="6286512" y="428604"/>
            <a:ext cx="2857488" cy="6429396"/>
          </a:xfrm>
          <a:prstGeom prst="rect">
            <a:avLst/>
          </a:prstGeom>
        </p:spPr>
      </p:pic>
    </p:spTree>
  </p:cSld>
  <p:clrMapOvr>
    <a:masterClrMapping/>
  </p:clrMapOvr>
  <p:transition>
    <p:blinds dir="vert"/>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ΕΠΙΓΟΝΑΤΙΟ</a:t>
            </a:r>
            <a:endParaRPr lang="el-GR" dirty="0"/>
          </a:p>
        </p:txBody>
      </p:sp>
      <p:sp>
        <p:nvSpPr>
          <p:cNvPr id="3" name="2 - Θέση περιεχομένου"/>
          <p:cNvSpPr>
            <a:spLocks noGrp="1"/>
          </p:cNvSpPr>
          <p:nvPr>
            <p:ph idx="1"/>
          </p:nvPr>
        </p:nvSpPr>
        <p:spPr>
          <a:xfrm>
            <a:off x="0" y="1428736"/>
            <a:ext cx="5429256" cy="5429264"/>
          </a:xfrm>
        </p:spPr>
        <p:txBody>
          <a:bodyPr>
            <a:noAutofit/>
          </a:bodyPr>
          <a:lstStyle/>
          <a:p>
            <a:r>
              <a:rPr lang="el-GR" sz="1600" dirty="0" smtClean="0"/>
              <a:t>Το </a:t>
            </a:r>
            <a:r>
              <a:rPr lang="el-GR" sz="1600" dirty="0" err="1" smtClean="0"/>
              <a:t>επιγονάτιο</a:t>
            </a:r>
            <a:r>
              <a:rPr lang="el-GR" sz="1600" dirty="0" smtClean="0"/>
              <a:t> αποτελεί μέρος της αμφίεσης των κληρικών, το οποίο κρέμεται από τη ζώνη τους, έχει ρομβοειδές σχήμα και φθάνει ως το γόνατο. Κατάγεται από τη ρωμαϊκή </a:t>
            </a:r>
            <a:r>
              <a:rPr lang="el-GR" sz="1600" dirty="0" err="1" smtClean="0"/>
              <a:t>mappa</a:t>
            </a:r>
            <a:r>
              <a:rPr lang="el-GR" sz="1600" dirty="0" smtClean="0"/>
              <a:t> ή </a:t>
            </a:r>
            <a:r>
              <a:rPr lang="el-GR" sz="1600" dirty="0" err="1" smtClean="0"/>
              <a:t>mappula</a:t>
            </a:r>
            <a:r>
              <a:rPr lang="el-GR" sz="1600" dirty="0" smtClean="0"/>
              <a:t>, το ύφασμα δηλαδή με το οποίο οι ύπατοι έδιναν το σημείο εκκίνησης των αγώνων. Αποτελούσε ως τον 12ο αιώνα αποκλειστικό άμφιο του επισκόπου, ενώ αργότερα επεκτάθηκε και στους αξιωματούχους κληρικούς. Παραπέμπει στο </a:t>
            </a:r>
            <a:r>
              <a:rPr lang="el-GR" sz="1600" dirty="0" err="1" smtClean="0"/>
              <a:t>λέντιο</a:t>
            </a:r>
            <a:r>
              <a:rPr lang="el-GR" sz="1600" dirty="0" smtClean="0"/>
              <a:t>, το ύφασμα δηλαδή που ο Χριστός χρησιμοποίησε όταν έπλυνε τα πόδια των μαθητών του. Από τον 15ο αιώνα συμβολίζει τη νίκη κατά του θανάτου και την ανάσταση του Χριστού.</a:t>
            </a:r>
            <a:br>
              <a:rPr lang="el-GR" sz="1600" dirty="0" smtClean="0"/>
            </a:br>
            <a:r>
              <a:rPr lang="el-GR" sz="1600" dirty="0" smtClean="0"/>
              <a:t>Στο εν λόγω </a:t>
            </a:r>
            <a:r>
              <a:rPr lang="el-GR" sz="1600" dirty="0" err="1" smtClean="0"/>
              <a:t>επιγονάτιο</a:t>
            </a:r>
            <a:r>
              <a:rPr lang="el-GR" sz="1600" dirty="0" smtClean="0"/>
              <a:t>, μέσα σε ρόμβο εγγράφεται κυκλικό μετάλλιο όπου εικονίζεται ο Χριστός Παντοκράτορας. Παριστάνεται να κάθεται σε θρόνο από τροχούς και μέσα σε δόξα, την οποία στηρίζουν χερουβείμ και τα τέσσερα σύμβολα των ευαγγελιστών: ο άγγελος, ο μόσχος, ο αετός και το λιοντάρι. Τη δόξα πλαισιώνουν σταυροειδώς τέσσερις μορφές: επάνω ο Θεός με το άγιο Πνεύμα, το οποίο έχει τη μορφή περιστεράς, δεξιά ο προφήτης Ιεζεκιήλ, αριστερά ο προφήτης Ησαΐας και κάτω ο προφήτης Δαβίδ. </a:t>
            </a:r>
            <a:endParaRPr lang="el-GR" sz="1600" dirty="0"/>
          </a:p>
        </p:txBody>
      </p:sp>
      <p:pic>
        <p:nvPicPr>
          <p:cNvPr id="4" name="3 - Εικόνα" descr="b_2749_1702.jpg"/>
          <p:cNvPicPr>
            <a:picLocks noChangeAspect="1"/>
          </p:cNvPicPr>
          <p:nvPr/>
        </p:nvPicPr>
        <p:blipFill>
          <a:blip r:embed="rId4"/>
          <a:stretch>
            <a:fillRect/>
          </a:stretch>
        </p:blipFill>
        <p:spPr>
          <a:xfrm>
            <a:off x="5357818" y="1142984"/>
            <a:ext cx="3786182" cy="5715016"/>
          </a:xfrm>
          <a:prstGeom prst="rect">
            <a:avLst/>
          </a:prstGeom>
          <a:solidFill>
            <a:schemeClr val="bg2">
              <a:lumMod val="50000"/>
            </a:schemeClr>
          </a:solidFill>
          <a:ln>
            <a:noFill/>
          </a:ln>
          <a:effectLst/>
        </p:spPr>
      </p:pic>
    </p:spTree>
  </p:cSld>
  <p:clrMapOvr>
    <a:masterClrMapping/>
  </p:clrMapOvr>
  <p:transition>
    <p:cover dir="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643050"/>
          </a:xfrm>
        </p:spPr>
        <p:txBody>
          <a:bodyPr>
            <a:normAutofit fontScale="90000"/>
          </a:bodyPr>
          <a:lstStyle/>
          <a:p>
            <a:r>
              <a:rPr lang="el-GR" dirty="0" smtClean="0"/>
              <a:t>Τμήμα ψηφιδωτού δαπέδου με παράσταση δάφνινου στεφανιού</a:t>
            </a:r>
            <a:br>
              <a:rPr lang="el-GR" dirty="0" smtClean="0"/>
            </a:br>
            <a:endParaRPr lang="el-GR" dirty="0"/>
          </a:p>
        </p:txBody>
      </p:sp>
      <p:sp>
        <p:nvSpPr>
          <p:cNvPr id="3" name="2 - Θέση περιεχομένου"/>
          <p:cNvSpPr>
            <a:spLocks noGrp="1"/>
          </p:cNvSpPr>
          <p:nvPr>
            <p:ph idx="1"/>
          </p:nvPr>
        </p:nvSpPr>
        <p:spPr>
          <a:xfrm>
            <a:off x="142844" y="1500174"/>
            <a:ext cx="5186370" cy="5357826"/>
          </a:xfrm>
        </p:spPr>
        <p:txBody>
          <a:bodyPr>
            <a:noAutofit/>
          </a:bodyPr>
          <a:lstStyle/>
          <a:p>
            <a:r>
              <a:rPr lang="el-GR" sz="1550" dirty="0" err="1" smtClean="0"/>
              <a:t>Tα</a:t>
            </a:r>
            <a:r>
              <a:rPr lang="el-GR" sz="1550" dirty="0" smtClean="0"/>
              <a:t>  τμήματα του ψηφιδωτού δαπέδου προέρχονται από τη λεγόμενη βασιλική του </a:t>
            </a:r>
            <a:r>
              <a:rPr lang="el-GR" sz="1550" dirty="0" err="1" smtClean="0"/>
              <a:t>Ιλισσού</a:t>
            </a:r>
            <a:r>
              <a:rPr lang="el-GR" sz="1550" dirty="0" smtClean="0"/>
              <a:t>, μία από τις πιο σημαντικές παλαιοχριστιανικές βασιλικές στην πόλη της Αθήνας. Ήλθαν στο φως με τις ανασκαφικές έρευνες που πραγματοποίησε στο μνημείο ο Γεώργιος A. Σωτηρίου, ένας από τους πρωτεργάτες της χριστιανικής αρχαιολογίας, κατά τα έτη 1916 και 1917. Συγκεκριμένα, ψηφιδωτά δάπεδα εντοπίστηκαν στα δύο διαμερίσματα δεξιά και αριστερά από το Ιερό Βήμα, στο νότιο διαμέρισμα του νάρθηκα και μπροστά από αυτόν.</a:t>
            </a:r>
            <a:br>
              <a:rPr lang="el-GR" sz="1550" dirty="0" smtClean="0"/>
            </a:br>
            <a:r>
              <a:rPr lang="el-GR" sz="1550" dirty="0" smtClean="0"/>
              <a:t/>
            </a:r>
            <a:br>
              <a:rPr lang="el-GR" sz="1550" dirty="0" smtClean="0"/>
            </a:br>
            <a:r>
              <a:rPr lang="el-GR" sz="1550" dirty="0" smtClean="0"/>
              <a:t>Παρά την αποσπασματική τους διατήρηση, τα ψηφιδωτά μαρτυρούν διακόσμηση εξαιρετικής ποιότητας. Η επιφάνειά τους κοσμείται από αλυσιδωτό πλέγμα που τη χωρίζει σε επιμέρους τμήματα, τα οποία φέρουν ποικίλα διακοσμητικά θέματα, συνδυάζοντας τη ρωμαϊκή με τη χριστιανική παράδοση. Στην πρώτη ανήκουν στοιχεία όπως: πλέγμα με μορφή αλυσίδας (πλοχμός), σχηματοποιημένο άνθος κυκλικής μορφής (ρόδακας), </a:t>
            </a:r>
            <a:r>
              <a:rPr lang="el-GR" sz="1550" dirty="0" err="1" smtClean="0"/>
              <a:t>κισσόφυλλα</a:t>
            </a:r>
            <a:r>
              <a:rPr lang="el-GR" sz="1550" dirty="0" smtClean="0"/>
              <a:t>, μοτίβα που μοιάζουν με λέπια (φολίδες) και υδρόβια πτηνά. </a:t>
            </a:r>
            <a:endParaRPr lang="el-GR" sz="1550" dirty="0"/>
          </a:p>
        </p:txBody>
      </p:sp>
      <p:pic>
        <p:nvPicPr>
          <p:cNvPr id="4" name="3 - Εικόνα" descr="b_2343_1755.jpg"/>
          <p:cNvPicPr>
            <a:picLocks noChangeAspect="1"/>
          </p:cNvPicPr>
          <p:nvPr/>
        </p:nvPicPr>
        <p:blipFill>
          <a:blip r:embed="rId3"/>
          <a:stretch>
            <a:fillRect/>
          </a:stretch>
        </p:blipFill>
        <p:spPr>
          <a:xfrm>
            <a:off x="5286380" y="1643050"/>
            <a:ext cx="3857621" cy="4643469"/>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ΕΚΚΛΗΣΙΕΣ</a:t>
            </a:r>
            <a:endParaRPr lang="el-GR" dirty="0"/>
          </a:p>
        </p:txBody>
      </p:sp>
      <p:sp>
        <p:nvSpPr>
          <p:cNvPr id="3" name="2 - Θέση περιεχομένου"/>
          <p:cNvSpPr>
            <a:spLocks noGrp="1"/>
          </p:cNvSpPr>
          <p:nvPr>
            <p:ph idx="1"/>
          </p:nvPr>
        </p:nvSpPr>
        <p:spPr>
          <a:xfrm>
            <a:off x="0" y="1500174"/>
            <a:ext cx="9144000" cy="5500702"/>
          </a:xfrm>
        </p:spPr>
        <p:txBody>
          <a:bodyPr>
            <a:noAutofit/>
          </a:bodyPr>
          <a:lstStyle/>
          <a:p>
            <a:pPr>
              <a:buNone/>
            </a:pPr>
            <a:r>
              <a:rPr lang="el-GR" sz="1600" b="1" dirty="0" smtClean="0"/>
              <a:t>Ο</a:t>
            </a:r>
            <a:r>
              <a:rPr lang="el-GR" sz="1400" b="1" dirty="0" smtClean="0"/>
              <a:t> Βυζαντινός ρυθμός ή «εγγεγραμμένος σταυροειδής με τρούλο» είναι είδος </a:t>
            </a:r>
            <a:r>
              <a:rPr lang="el-GR" sz="1400" b="1" kern="1200" dirty="0" smtClean="0">
                <a:latin typeface="+mn-lt"/>
                <a:ea typeface="+mn-ea"/>
                <a:cs typeface="+mn-cs"/>
              </a:rPr>
              <a:t>αρχιτεκτονικής χριστιανικών ναών</a:t>
            </a:r>
            <a:r>
              <a:rPr lang="el-GR" sz="1400" b="1" dirty="0" smtClean="0"/>
              <a:t>. Οι ναοί αυτού του ρυθμού κτίζονται σε σχήμα </a:t>
            </a:r>
            <a:r>
              <a:rPr lang="el-GR" sz="1400" b="1" kern="1200" dirty="0" smtClean="0">
                <a:latin typeface="+mn-lt"/>
                <a:ea typeface="+mn-ea"/>
                <a:cs typeface="+mn-cs"/>
              </a:rPr>
              <a:t>σταυρού </a:t>
            </a:r>
            <a:r>
              <a:rPr lang="el-GR" sz="1400" b="1" dirty="0" smtClean="0"/>
              <a:t>με </a:t>
            </a:r>
            <a:r>
              <a:rPr lang="el-GR" sz="1400" b="1" kern="1200" dirty="0" smtClean="0">
                <a:latin typeface="+mn-lt"/>
                <a:ea typeface="+mn-ea"/>
                <a:cs typeface="+mn-cs"/>
              </a:rPr>
              <a:t>κλίτη</a:t>
            </a:r>
            <a:r>
              <a:rPr lang="el-GR" sz="1400" b="1" dirty="0" smtClean="0"/>
              <a:t> και φέρουν έναν ή περισσότερους </a:t>
            </a:r>
            <a:r>
              <a:rPr lang="el-GR" sz="1400" b="1" kern="1200" dirty="0" smtClean="0">
                <a:latin typeface="+mn-lt"/>
                <a:ea typeface="+mn-ea"/>
                <a:cs typeface="+mn-cs"/>
              </a:rPr>
              <a:t>τρούλους.</a:t>
            </a:r>
            <a:endParaRPr lang="el-GR" sz="1400" b="1" dirty="0" smtClean="0"/>
          </a:p>
          <a:p>
            <a:pPr>
              <a:buNone/>
            </a:pPr>
            <a:r>
              <a:rPr lang="el-GR" sz="1400" b="1" dirty="0" smtClean="0"/>
              <a:t>Εμφανίστηκε στην </a:t>
            </a:r>
            <a:r>
              <a:rPr lang="el-GR" sz="1400" b="1" kern="1200" dirty="0" smtClean="0">
                <a:latin typeface="+mn-lt"/>
                <a:ea typeface="+mn-ea"/>
                <a:cs typeface="+mn-cs"/>
              </a:rPr>
              <a:t>Κωνσταντινούπολη</a:t>
            </a:r>
            <a:r>
              <a:rPr lang="el-GR" sz="1400" b="1" dirty="0" smtClean="0"/>
              <a:t> και αργότερα σε ολόκληρο τον βυζαντινό κόσμο, ύστερα από μια περίοδο τριών περίπου αιώνων </a:t>
            </a:r>
            <a:r>
              <a:rPr lang="el-GR" sz="1400" b="1" kern="1200" dirty="0" smtClean="0">
                <a:latin typeface="+mn-lt"/>
                <a:ea typeface="+mn-ea"/>
                <a:cs typeface="+mn-cs"/>
              </a:rPr>
              <a:t>μεταβατικής</a:t>
            </a:r>
            <a:r>
              <a:rPr lang="el-GR" sz="1400" b="1" kern="1200" baseline="0" dirty="0" smtClean="0">
                <a:latin typeface="+mn-lt"/>
                <a:ea typeface="+mn-ea"/>
                <a:cs typeface="+mn-cs"/>
              </a:rPr>
              <a:t> </a:t>
            </a:r>
            <a:r>
              <a:rPr lang="el-GR" sz="1400" b="1" kern="1200" dirty="0" smtClean="0">
                <a:latin typeface="+mn-lt"/>
                <a:ea typeface="+mn-ea"/>
                <a:cs typeface="+mn-cs"/>
              </a:rPr>
              <a:t>ναοδομίας ,</a:t>
            </a:r>
            <a:r>
              <a:rPr lang="el-GR" sz="1400" b="1" dirty="0" smtClean="0"/>
              <a:t>συνδυασμού</a:t>
            </a:r>
            <a:r>
              <a:rPr lang="el-GR" sz="1400" b="1" baseline="0" dirty="0" smtClean="0"/>
              <a:t> </a:t>
            </a:r>
            <a:r>
              <a:rPr lang="el-GR" sz="1400" b="1" dirty="0" smtClean="0"/>
              <a:t>θολωτής </a:t>
            </a:r>
            <a:r>
              <a:rPr lang="el-GR" sz="1400" b="1" kern="1200" dirty="0" err="1" smtClean="0">
                <a:latin typeface="+mn-lt"/>
                <a:ea typeface="+mn-ea"/>
                <a:cs typeface="+mn-cs"/>
              </a:rPr>
              <a:t>τρίκλιτης</a:t>
            </a:r>
            <a:r>
              <a:rPr lang="el-GR" sz="1400" b="1" kern="1200" dirty="0" smtClean="0">
                <a:latin typeface="+mn-lt"/>
                <a:ea typeface="+mn-ea"/>
                <a:cs typeface="+mn-cs"/>
              </a:rPr>
              <a:t> βασιλικής </a:t>
            </a:r>
            <a:r>
              <a:rPr lang="el-GR" sz="1400" b="1" dirty="0" smtClean="0"/>
              <a:t>με τη σταυρωτή </a:t>
            </a:r>
            <a:r>
              <a:rPr lang="el-GR" sz="1400" b="1" dirty="0" err="1" smtClean="0"/>
              <a:t>τρουλαία</a:t>
            </a:r>
            <a:r>
              <a:rPr lang="el-GR" sz="1400" b="1" dirty="0" smtClean="0"/>
              <a:t> βασιλική (χαρακτηριστικό παράδειγμα ο ναός της </a:t>
            </a:r>
            <a:r>
              <a:rPr lang="el-GR" sz="1400" b="1" dirty="0" err="1" smtClean="0"/>
              <a:t>Σκριπούς</a:t>
            </a:r>
            <a:r>
              <a:rPr lang="el-GR" sz="1400" b="1" dirty="0" smtClean="0"/>
              <a:t> Βοιωτίας). Παρουσιάστηκε για πρώτη φορά το 880 στο περίφημο αυτοκρατορικό κτίσμα της «Νέας Εκκλησίας του </a:t>
            </a:r>
            <a:r>
              <a:rPr lang="el-GR" sz="1400" b="1" dirty="0" err="1" smtClean="0"/>
              <a:t>Παλατίου</a:t>
            </a:r>
            <a:r>
              <a:rPr lang="el-GR" sz="1400" b="1" dirty="0" smtClean="0"/>
              <a:t>» και εγκαινιάστηκε από τον </a:t>
            </a:r>
            <a:r>
              <a:rPr lang="el-GR" sz="1400" b="1" kern="1200" dirty="0" smtClean="0">
                <a:latin typeface="+mn-lt"/>
                <a:ea typeface="+mn-ea"/>
                <a:cs typeface="+mn-cs"/>
              </a:rPr>
              <a:t>Μέγα Φώτιο</a:t>
            </a:r>
            <a:r>
              <a:rPr lang="el-GR" sz="1400" b="1" dirty="0" smtClean="0"/>
              <a:t> στα χρόνια του </a:t>
            </a:r>
            <a:r>
              <a:rPr lang="el-GR" sz="1400" b="1" kern="1200" dirty="0" smtClean="0">
                <a:latin typeface="+mn-lt"/>
                <a:ea typeface="+mn-ea"/>
                <a:cs typeface="+mn-cs"/>
              </a:rPr>
              <a:t>Βασιλείου Α΄</a:t>
            </a:r>
            <a:r>
              <a:rPr lang="el-GR" sz="1400" b="1" dirty="0" smtClean="0"/>
              <a:t> (867-886). Ονομάστηκε </a:t>
            </a:r>
            <a:r>
              <a:rPr lang="el-GR" sz="1400" b="1" i="1" dirty="0" smtClean="0"/>
              <a:t>Νέα Εκκλησία</a:t>
            </a:r>
            <a:r>
              <a:rPr lang="el-GR" sz="1400" b="1" dirty="0" smtClean="0"/>
              <a:t>, διότι παρουσίαζε έναν καινούριο αρχιτεκτονικό τύπο.</a:t>
            </a:r>
          </a:p>
          <a:p>
            <a:pPr>
              <a:buNone/>
            </a:pPr>
            <a:r>
              <a:rPr lang="el-GR" sz="1400" b="1" dirty="0" smtClean="0"/>
              <a:t>Ο εγγεγραμμένος σταυροειδής με τρούλο είναι ο αντιπροσωπευτικός βυζαντινός ρυθμός. Κύριο χαρακτηριστικό στοιχείο αυτού του ρυθμού είναι ο σχηματισμός σταυρού εσωτερικά και εξωτερικά στο σχεδόν τετράγωνο κτίσμα, με τον έναν ή τους πέντε τρούλους. Η δημιουργία κογχών στη βόρεια και νότια πλευρά όχι μόνο αυξάνουν τον εσωτερικό χώρο, αλλά χαρίζουν παράλληλα ομορφιά και χάρη. Υπάρχουν πάμπολλα δείγματα αυτού του ρυθμού, όπως η </a:t>
            </a:r>
            <a:r>
              <a:rPr lang="el-GR" sz="1400" b="1" dirty="0" err="1" smtClean="0"/>
              <a:t>Γοργοεπίκοος</a:t>
            </a:r>
            <a:r>
              <a:rPr lang="el-GR" sz="1400" b="1" dirty="0" smtClean="0"/>
              <a:t> (άγιος Ελευθέριος), άγιοι Θεόδωροι, η εκκλησία </a:t>
            </a:r>
            <a:r>
              <a:rPr lang="el-GR" sz="1400" b="1" dirty="0" err="1" smtClean="0"/>
              <a:t>Καπιναρέα</a:t>
            </a:r>
            <a:r>
              <a:rPr lang="el-GR" sz="1400" b="1" dirty="0" smtClean="0"/>
              <a:t>, η </a:t>
            </a:r>
            <a:r>
              <a:rPr lang="el-GR" sz="1400" b="1" kern="1200" dirty="0" smtClean="0">
                <a:latin typeface="+mn-lt"/>
                <a:ea typeface="+mn-ea"/>
                <a:cs typeface="+mn-cs"/>
              </a:rPr>
              <a:t>Καισαριανή</a:t>
            </a:r>
            <a:r>
              <a:rPr lang="el-GR" sz="1400" b="1" dirty="0" smtClean="0"/>
              <a:t> στην Αθήνα, η Παναγία των </a:t>
            </a:r>
            <a:r>
              <a:rPr lang="el-GR" sz="1400" b="1" dirty="0" err="1" smtClean="0"/>
              <a:t>Χαλκαίων</a:t>
            </a:r>
            <a:r>
              <a:rPr lang="el-GR" sz="1400" b="1" dirty="0" smtClean="0"/>
              <a:t> στη Θεσσαλονίκη, οι εκκλησίες του Μυστρά, κ.α.</a:t>
            </a:r>
          </a:p>
          <a:p>
            <a:pPr>
              <a:buNone/>
            </a:pPr>
            <a:r>
              <a:rPr lang="el-GR" sz="1400" b="1" dirty="0" smtClean="0"/>
              <a:t>Παραλλαγή αυτού του ρυθμού είναι ο εγγεγραμμένος οκτάγωνος ναός. Στην περίπτωση αυτή υπάρχει ευμεγέθης τρούλος, ο οποίος καλύπτει ολόκληρη σχεδόν τη στέγη και ο οποίος δια οκτώ σφαιρικών τριγώνων στηρίζεται σε </a:t>
            </a:r>
            <a:r>
              <a:rPr lang="el-GR" sz="1400" b="1" dirty="0" err="1" smtClean="0"/>
              <a:t>ισάρισθμους</a:t>
            </a:r>
            <a:r>
              <a:rPr lang="el-GR" sz="1400" b="1" dirty="0" smtClean="0"/>
              <a:t> κίονες Κύριο χαρακτηριστικό αυτού του τύπου είναι ο παραμερισμός των τεσσάρων πεσσών ή κιόνων από το κέντρο του ναού και η δημιουργία ενιαίου άνετου χώρου στον κυρίως ναό. Αντιπροσωπευτικό παράδειγμα ο ναός της Ρώσικης Εκκλησίας των Αθηνών.</a:t>
            </a:r>
          </a:p>
          <a:p>
            <a:pPr>
              <a:buNone/>
            </a:pPr>
            <a:r>
              <a:rPr lang="el-GR" sz="1400" b="1" dirty="0" smtClean="0"/>
              <a:t>Εσωτερικά δεν παρουσιάζονται σημαντικές αλλαγές καθότι ο χριστιανικός ναός σε όλους τους ρυθμούς παραμένει ο ίδιος, χωρισμένος, στο </a:t>
            </a:r>
            <a:r>
              <a:rPr lang="el-GR" sz="1400" b="1" kern="1200" dirty="0" smtClean="0">
                <a:latin typeface="+mn-lt"/>
                <a:ea typeface="+mn-ea"/>
                <a:cs typeface="+mn-cs"/>
              </a:rPr>
              <a:t>ιερό Βήμα</a:t>
            </a:r>
            <a:r>
              <a:rPr lang="el-GR" sz="1400" b="1" dirty="0" smtClean="0"/>
              <a:t>, τον κυρίως ναό και το </a:t>
            </a:r>
            <a:r>
              <a:rPr lang="el-GR" sz="1400" b="1" kern="1200" dirty="0" smtClean="0">
                <a:latin typeface="+mn-lt"/>
                <a:ea typeface="+mn-ea"/>
                <a:cs typeface="+mn-cs"/>
              </a:rPr>
              <a:t>νάρθηκα</a:t>
            </a:r>
            <a:r>
              <a:rPr lang="el-GR" sz="1400" b="1" dirty="0" smtClean="0"/>
              <a:t>. Εκείνο που άλλαξε στον βυζαντινό ρυθμό ήταν η εσωτερική διακόσμηση και κυρίως η βυζαντινή ζωγραφική.</a:t>
            </a:r>
          </a:p>
          <a:p>
            <a:pPr>
              <a:buNone/>
            </a:pPr>
            <a:endParaRPr lang="el-GR" sz="1400" b="1" dirty="0"/>
          </a:p>
        </p:txBody>
      </p:sp>
    </p:spTree>
  </p:cSld>
  <p:clrMapOvr>
    <a:masterClrMapping/>
  </p:clrMapOvr>
  <p:transition>
    <p:checker/>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sz="5400" b="1" i="1" dirty="0" smtClean="0"/>
              <a:t>ΤΕΛΟΣ</a:t>
            </a:r>
            <a:endParaRPr lang="el-GR" sz="5400" b="1" i="1" dirty="0"/>
          </a:p>
        </p:txBody>
      </p:sp>
      <p:sp>
        <p:nvSpPr>
          <p:cNvPr id="4" name="3 - Υπότιτλος"/>
          <p:cNvSpPr>
            <a:spLocks noGrp="1"/>
          </p:cNvSpPr>
          <p:nvPr>
            <p:ph type="subTitle" idx="1"/>
          </p:nvPr>
        </p:nvSpPr>
        <p:spPr/>
        <p:txBody>
          <a:bodyPr>
            <a:normAutofit/>
          </a:bodyPr>
          <a:lstStyle/>
          <a:p>
            <a:r>
              <a:rPr lang="el-GR" sz="5400" b="1" i="1" dirty="0" smtClean="0">
                <a:solidFill>
                  <a:schemeClr val="tx1"/>
                </a:solidFill>
              </a:rPr>
              <a:t>ΚΟΚΚΩΝΗΣ ΧΡΗΣΤΟΣ </a:t>
            </a:r>
            <a:endParaRPr lang="el-GR" sz="5400" b="1" i="1" dirty="0">
              <a:solidFill>
                <a:schemeClr val="tx1"/>
              </a:solidFill>
            </a:endParaRPr>
          </a:p>
        </p:txBody>
      </p:sp>
    </p:spTree>
  </p:cSld>
  <p:clrMapOvr>
    <a:masterClrMapping/>
  </p:clrMapOvr>
  <p:transition>
    <p:dissolve/>
    <p:sndAc>
      <p:stSnd>
        <p:snd r:embed="rId2" name="drumroll.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ΣΥΝΕΧΕΙΑ</a:t>
            </a:r>
            <a:endParaRPr lang="el-GR" dirty="0"/>
          </a:p>
        </p:txBody>
      </p:sp>
      <p:sp>
        <p:nvSpPr>
          <p:cNvPr id="5" name="4 - Θέση περιεχομένου"/>
          <p:cNvSpPr>
            <a:spLocks noGrp="1"/>
          </p:cNvSpPr>
          <p:nvPr>
            <p:ph idx="1"/>
          </p:nvPr>
        </p:nvSpPr>
        <p:spPr>
          <a:xfrm>
            <a:off x="214282" y="1142984"/>
            <a:ext cx="8929718" cy="5715016"/>
          </a:xfrm>
        </p:spPr>
        <p:txBody>
          <a:bodyPr>
            <a:noAutofit/>
          </a:bodyPr>
          <a:lstStyle/>
          <a:p>
            <a:r>
              <a:rPr lang="el-GR" sz="2000" dirty="0" smtClean="0"/>
              <a:t>ΔΙΑΦΑΝΕΙΑ 11 : ΜΕΣΑΙΩΝΑΣ </a:t>
            </a:r>
          </a:p>
          <a:p>
            <a:r>
              <a:rPr lang="el-GR" sz="2000" dirty="0" smtClean="0"/>
              <a:t>ΔΙΑΦΑΝΕΙΑ 12 : ΒΥΖΑΝΤΙΝΟ ΚΑΙ ΧΡΙΣΤΙΣΝΙΚΟ ΜΟΥΣΕΙΟ </a:t>
            </a:r>
            <a:r>
              <a:rPr lang="el-GR" sz="2000" dirty="0" smtClean="0"/>
              <a:t>ΑΘΗΝΩΝ</a:t>
            </a:r>
            <a:endParaRPr lang="en-US" sz="2000" dirty="0" smtClean="0"/>
          </a:p>
          <a:p>
            <a:r>
              <a:rPr lang="el-GR" sz="2000" dirty="0" smtClean="0"/>
              <a:t>ΔΙΑΦΑΝΕΙΑ 13 : ΒΙΝΤΕΟ</a:t>
            </a:r>
            <a:endParaRPr lang="el-GR" sz="2000" dirty="0" smtClean="0"/>
          </a:p>
          <a:p>
            <a:r>
              <a:rPr lang="el-GR" sz="2000" dirty="0" smtClean="0"/>
              <a:t>ΔΙΑΦΑΝΕΙΑ </a:t>
            </a:r>
            <a:r>
              <a:rPr lang="el-GR" sz="2000" dirty="0" smtClean="0"/>
              <a:t>1</a:t>
            </a:r>
            <a:r>
              <a:rPr lang="en-US" sz="2000" dirty="0" smtClean="0"/>
              <a:t>4</a:t>
            </a:r>
            <a:r>
              <a:rPr lang="el-GR" sz="2000" dirty="0" smtClean="0"/>
              <a:t> </a:t>
            </a:r>
            <a:r>
              <a:rPr lang="el-GR" sz="2000" dirty="0" smtClean="0"/>
              <a:t>: ΕΚΘΕΜΑΤΑ</a:t>
            </a:r>
          </a:p>
          <a:p>
            <a:r>
              <a:rPr lang="el-GR" sz="2000" dirty="0" smtClean="0"/>
              <a:t>ΔΙΑΦΑΝΕΙΑ </a:t>
            </a:r>
            <a:r>
              <a:rPr lang="el-GR" sz="2000" dirty="0" smtClean="0"/>
              <a:t>15 </a:t>
            </a:r>
            <a:r>
              <a:rPr lang="el-GR" sz="2000" dirty="0" smtClean="0"/>
              <a:t>: ΜΕΤΑΛΛΙΝΗ ΠΑΝΟΠΛΟΙΑ ΕΦΙΠΠΟΥ ΠΟΛΕΜΙΣΤΗ</a:t>
            </a:r>
          </a:p>
          <a:p>
            <a:r>
              <a:rPr lang="el-GR" sz="2000" dirty="0" smtClean="0"/>
              <a:t>ΔΙΑΦΑΝΕΙΑ </a:t>
            </a:r>
            <a:r>
              <a:rPr lang="el-GR" sz="2000" dirty="0" smtClean="0"/>
              <a:t>16 </a:t>
            </a:r>
            <a:r>
              <a:rPr lang="el-GR" sz="2000" dirty="0" smtClean="0"/>
              <a:t>: ΘΕΟΤΟΚΟΣ ΓΛΙΚΟΦΙΛΟΥΣΑ («Η ΕΠΙΣΚΕΨΙΣ»)</a:t>
            </a:r>
          </a:p>
          <a:p>
            <a:r>
              <a:rPr lang="el-GR" sz="2000" dirty="0" smtClean="0"/>
              <a:t>ΔΙΑΦΑΝΕΙΑ </a:t>
            </a:r>
            <a:r>
              <a:rPr lang="el-GR" sz="2000" dirty="0" smtClean="0"/>
              <a:t>17 </a:t>
            </a:r>
            <a:r>
              <a:rPr lang="el-GR" sz="2000" dirty="0" smtClean="0"/>
              <a:t>: ΣΤΑΥΡΩΣΗ</a:t>
            </a:r>
          </a:p>
          <a:p>
            <a:r>
              <a:rPr lang="el-GR" sz="2000" dirty="0" smtClean="0"/>
              <a:t>ΔΙΑΦΑΝΕΙΑ </a:t>
            </a:r>
            <a:r>
              <a:rPr lang="el-GR" sz="2000" dirty="0" smtClean="0"/>
              <a:t>18 </a:t>
            </a:r>
            <a:r>
              <a:rPr lang="el-GR" sz="2000" dirty="0" smtClean="0"/>
              <a:t>: ΑΡΧΑΓΓΕΛΟΣ ΜΙΧΑΗΛ</a:t>
            </a:r>
          </a:p>
          <a:p>
            <a:r>
              <a:rPr lang="el-GR" sz="2000" dirty="0" smtClean="0"/>
              <a:t>ΔΙΑΦΑΝΕΙΑ </a:t>
            </a:r>
            <a:r>
              <a:rPr lang="el-GR" sz="2000" dirty="0" smtClean="0"/>
              <a:t>19 </a:t>
            </a:r>
            <a:r>
              <a:rPr lang="el-GR" sz="2000" dirty="0" smtClean="0"/>
              <a:t>: ΘΕΙΟΝ ΚΑΙ ΙΕΡΟΝ ΕΥΑΓΓΕΛΙΟΝ</a:t>
            </a:r>
          </a:p>
          <a:p>
            <a:r>
              <a:rPr lang="el-GR" sz="2000" dirty="0" smtClean="0"/>
              <a:t>ΔΙΑΦΑΝΕΙΑ </a:t>
            </a:r>
            <a:r>
              <a:rPr lang="el-GR" sz="2000" dirty="0" smtClean="0"/>
              <a:t>2</a:t>
            </a:r>
            <a:r>
              <a:rPr lang="el-GR" sz="2000" dirty="0" smtClean="0"/>
              <a:t>0 </a:t>
            </a:r>
            <a:r>
              <a:rPr lang="el-GR" sz="2000" dirty="0" smtClean="0"/>
              <a:t>: ΣΤΑΥΡΟΣ ΛΙΤΑΝΕΙΑΣ</a:t>
            </a:r>
          </a:p>
          <a:p>
            <a:r>
              <a:rPr lang="el-GR" sz="2000" dirty="0" smtClean="0"/>
              <a:t>ΔΙΑΦΑΝΕΙΑ </a:t>
            </a:r>
            <a:r>
              <a:rPr lang="el-GR" sz="2000" dirty="0" smtClean="0"/>
              <a:t>21 </a:t>
            </a:r>
            <a:r>
              <a:rPr lang="el-GR" sz="2000" dirty="0" smtClean="0"/>
              <a:t>: ΜΙΤΡΑ</a:t>
            </a:r>
          </a:p>
          <a:p>
            <a:r>
              <a:rPr lang="el-GR" sz="2000" dirty="0" smtClean="0"/>
              <a:t>ΔΙΑΦΑΝΕΙΑ </a:t>
            </a:r>
            <a:r>
              <a:rPr lang="el-GR" sz="2000" dirty="0" smtClean="0"/>
              <a:t>23 </a:t>
            </a:r>
            <a:r>
              <a:rPr lang="el-GR" sz="2000" dirty="0" smtClean="0"/>
              <a:t>:ΕΠΙΓΟΝΑΤΙΟ</a:t>
            </a:r>
          </a:p>
          <a:p>
            <a:r>
              <a:rPr lang="el-GR" sz="2000" dirty="0" smtClean="0"/>
              <a:t>ΔΙΑΦΑΝΕΙΑ </a:t>
            </a:r>
            <a:r>
              <a:rPr lang="el-GR" sz="2000" dirty="0" smtClean="0"/>
              <a:t>24 </a:t>
            </a:r>
            <a:r>
              <a:rPr lang="el-GR" sz="2000" dirty="0" smtClean="0"/>
              <a:t>: Τμήμα ψηφιδωτού δαπέδου με παράσταση δάφνινου στεφανιού</a:t>
            </a:r>
          </a:p>
          <a:p>
            <a:r>
              <a:rPr lang="el-GR" sz="2000" dirty="0" smtClean="0"/>
              <a:t>ΔΙΑΦΑΝΕΙΑ </a:t>
            </a:r>
            <a:r>
              <a:rPr lang="el-GR" sz="2000" dirty="0" smtClean="0"/>
              <a:t>25 </a:t>
            </a:r>
            <a:r>
              <a:rPr lang="el-GR" sz="2000" dirty="0" smtClean="0"/>
              <a:t>: ΕΚΚΛΗΣΙΕΣ</a:t>
            </a:r>
            <a:endParaRPr lang="en-US" sz="2000" dirty="0" smtClean="0"/>
          </a:p>
          <a:p>
            <a:r>
              <a:rPr lang="el-GR" sz="2000" dirty="0" smtClean="0"/>
              <a:t>ΔΙΑΦΑΝΕΙΑ </a:t>
            </a:r>
            <a:r>
              <a:rPr lang="el-GR" sz="2000" dirty="0" smtClean="0"/>
              <a:t>26 </a:t>
            </a:r>
            <a:r>
              <a:rPr lang="el-GR" sz="2000" dirty="0" smtClean="0"/>
              <a:t>: ΤΕΛΟΣ</a:t>
            </a:r>
          </a:p>
          <a:p>
            <a:endParaRPr lang="el-GR" sz="2000" dirty="0"/>
          </a:p>
        </p:txBody>
      </p:sp>
    </p:spTree>
  </p:cSld>
  <p:clrMapOvr>
    <a:masterClrMapping/>
  </p:clrMapOvr>
  <p:transition>
    <p:zoom/>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2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2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20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20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2000"/>
                                        <p:tgtEl>
                                          <p:spTgt spid="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fade">
                                      <p:cBhvr>
                                        <p:cTn id="48" dur="2000"/>
                                        <p:tgtEl>
                                          <p:spTgt spid="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Effect transition="in" filter="fade">
                                      <p:cBhvr>
                                        <p:cTn id="53" dur="2000"/>
                                        <p:tgtEl>
                                          <p:spTgt spid="5">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Effect transition="in" filter="fade">
                                      <p:cBhvr>
                                        <p:cTn id="58" dur="2000"/>
                                        <p:tgtEl>
                                          <p:spTgt spid="5">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Effect transition="in" filter="fade">
                                      <p:cBhvr>
                                        <p:cTn id="63" dur="2000"/>
                                        <p:tgtEl>
                                          <p:spTgt spid="5">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Effect transition="in" filter="fade">
                                      <p:cBhvr>
                                        <p:cTn id="68" dur="2000"/>
                                        <p:tgtEl>
                                          <p:spTgt spid="5">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txEl>
                                              <p:pRg st="12" end="12"/>
                                            </p:txEl>
                                          </p:spTgt>
                                        </p:tgtEl>
                                        <p:attrNameLst>
                                          <p:attrName>style.visibility</p:attrName>
                                        </p:attrNameLst>
                                      </p:cBhvr>
                                      <p:to>
                                        <p:strVal val="visible"/>
                                      </p:to>
                                    </p:set>
                                    <p:animEffect transition="in" filter="fade">
                                      <p:cBhvr>
                                        <p:cTn id="73" dur="2000"/>
                                        <p:tgtEl>
                                          <p:spTgt spid="5">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
                                            <p:txEl>
                                              <p:pRg st="13" end="13"/>
                                            </p:txEl>
                                          </p:spTgt>
                                        </p:tgtEl>
                                        <p:attrNameLst>
                                          <p:attrName>style.visibility</p:attrName>
                                        </p:attrNameLst>
                                      </p:cBhvr>
                                      <p:to>
                                        <p:strVal val="visible"/>
                                      </p:to>
                                    </p:set>
                                    <p:animEffect transition="in" filter="fade">
                                      <p:cBhvr>
                                        <p:cTn id="78" dur="2000"/>
                                        <p:tgtEl>
                                          <p:spTgt spid="5">
                                            <p:txEl>
                                              <p:pRg st="13" end="1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
                                            <p:txEl>
                                              <p:pRg st="14" end="14"/>
                                            </p:txEl>
                                          </p:spTgt>
                                        </p:tgtEl>
                                        <p:attrNameLst>
                                          <p:attrName>style.visibility</p:attrName>
                                        </p:attrNameLst>
                                      </p:cBhvr>
                                      <p:to>
                                        <p:strVal val="visible"/>
                                      </p:to>
                                    </p:set>
                                    <p:animEffect transition="in" filter="fade">
                                      <p:cBhvr>
                                        <p:cTn id="83" dur="20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ΙΣΤΟΡΙΑ</a:t>
            </a:r>
            <a:endParaRPr lang="el-GR" dirty="0"/>
          </a:p>
        </p:txBody>
      </p:sp>
      <p:sp>
        <p:nvSpPr>
          <p:cNvPr id="3" name="2 - Θέση περιεχομένου"/>
          <p:cNvSpPr>
            <a:spLocks noGrp="1"/>
          </p:cNvSpPr>
          <p:nvPr>
            <p:ph idx="1"/>
          </p:nvPr>
        </p:nvSpPr>
        <p:spPr>
          <a:xfrm>
            <a:off x="457200" y="1600200"/>
            <a:ext cx="8229600" cy="5257800"/>
          </a:xfrm>
        </p:spPr>
        <p:txBody>
          <a:bodyPr>
            <a:noAutofit/>
          </a:bodyPr>
          <a:lstStyle/>
          <a:p>
            <a:pPr>
              <a:buNone/>
            </a:pPr>
            <a:r>
              <a:rPr lang="en-US" sz="1600" dirty="0" smtClean="0"/>
              <a:t>To </a:t>
            </a:r>
            <a:r>
              <a:rPr lang="el-GR" sz="1600" dirty="0"/>
              <a:t> </a:t>
            </a:r>
            <a:r>
              <a:rPr lang="el-GR" sz="1600" b="1" dirty="0" smtClean="0"/>
              <a:t>Βυζάντιο </a:t>
            </a:r>
            <a:r>
              <a:rPr lang="el-GR" sz="1600" dirty="0" smtClean="0"/>
              <a:t>υπήρξε </a:t>
            </a:r>
            <a:r>
              <a:rPr lang="el-GR" sz="1600" dirty="0"/>
              <a:t>αρχαία αποικία που ιδρύθηκε στο μυχό του </a:t>
            </a:r>
            <a:r>
              <a:rPr lang="el-GR" sz="1600" dirty="0" smtClean="0"/>
              <a:t>Κεράτιου κόλπου</a:t>
            </a:r>
            <a:r>
              <a:rPr lang="el-GR" sz="1600" dirty="0"/>
              <a:t> και των στενών </a:t>
            </a:r>
            <a:r>
              <a:rPr lang="el-GR" sz="1600" dirty="0" smtClean="0"/>
              <a:t>του Βοσπόρου, </a:t>
            </a:r>
            <a:r>
              <a:rPr lang="el-GR" sz="1600" dirty="0"/>
              <a:t>στην περιοχή όπου βρίσκεται σήμερα </a:t>
            </a:r>
            <a:r>
              <a:rPr lang="el-GR" sz="1600" dirty="0" smtClean="0"/>
              <a:t>η Κωνσταντινούπολη. </a:t>
            </a:r>
            <a:r>
              <a:rPr lang="el-GR" sz="1600" dirty="0"/>
              <a:t>Η ονομασία της πόλης παραπέμπει σε θρακική </a:t>
            </a:r>
            <a:r>
              <a:rPr lang="el-GR" sz="1600" dirty="0" smtClean="0"/>
              <a:t>ονοματολογία ενώ </a:t>
            </a:r>
            <a:r>
              <a:rPr lang="el-GR" sz="1600" dirty="0"/>
              <a:t>σύμφωνα με </a:t>
            </a:r>
            <a:r>
              <a:rPr lang="el-GR" sz="1600" dirty="0" smtClean="0"/>
              <a:t>τον Πλίνιο τον </a:t>
            </a:r>
            <a:r>
              <a:rPr lang="el-GR" sz="1600" dirty="0" err="1" smtClean="0"/>
              <a:t>Πρεσβυτερο</a:t>
            </a:r>
            <a:r>
              <a:rPr lang="el-GR" sz="1600" dirty="0" smtClean="0"/>
              <a:t>, </a:t>
            </a:r>
            <a:r>
              <a:rPr lang="el-GR" sz="1600" dirty="0"/>
              <a:t>η τοποθεσία ονομαζόταν παλαιότερα </a:t>
            </a:r>
            <a:r>
              <a:rPr lang="el-GR" sz="1600" dirty="0" smtClean="0"/>
              <a:t>Λύγος</a:t>
            </a:r>
            <a:r>
              <a:rPr lang="el-GR" sz="1600" baseline="30000" dirty="0" smtClean="0"/>
              <a:t> </a:t>
            </a:r>
            <a:r>
              <a:rPr lang="el-GR" sz="1600" dirty="0" smtClean="0"/>
              <a:t>. </a:t>
            </a:r>
            <a:r>
              <a:rPr lang="el-GR" sz="1600" dirty="0"/>
              <a:t>O επικρατέστερος ιδρυτικός μύθος του Βυζαντίου παραδίδεται από τον </a:t>
            </a:r>
            <a:r>
              <a:rPr lang="el-GR" sz="1600" dirty="0" smtClean="0"/>
              <a:t>Στράβωνα</a:t>
            </a:r>
            <a:r>
              <a:rPr lang="el-GR" sz="1600" dirty="0"/>
              <a:t> στα </a:t>
            </a:r>
            <a:r>
              <a:rPr lang="el-GR" sz="1600" i="1" dirty="0"/>
              <a:t>Γεωγραφικά</a:t>
            </a:r>
            <a:r>
              <a:rPr lang="el-GR" sz="1600" dirty="0"/>
              <a:t>, σύμφωνα με τον οποίο η πόλη ιδρύθηκε το 658/7 </a:t>
            </a:r>
            <a:r>
              <a:rPr lang="el-GR" sz="1600" dirty="0" err="1"/>
              <a:t>π.Χ.</a:t>
            </a:r>
            <a:r>
              <a:rPr lang="el-GR" sz="1600" dirty="0"/>
              <a:t> από </a:t>
            </a:r>
            <a:r>
              <a:rPr lang="el-GR" sz="1600" dirty="0" smtClean="0"/>
              <a:t>Μεγαρείς</a:t>
            </a:r>
            <a:r>
              <a:rPr lang="el-GR" sz="1600" dirty="0"/>
              <a:t> αποίκους, με επικεφαλής τον </a:t>
            </a:r>
            <a:r>
              <a:rPr lang="el-GR" sz="1600" dirty="0" smtClean="0"/>
              <a:t>Βύζαντα, </a:t>
            </a:r>
            <a:r>
              <a:rPr lang="el-GR" sz="1600" dirty="0"/>
              <a:t>από τον οποίο και πήρε το όνομά της. Ο μυθικός ήρωας </a:t>
            </a:r>
            <a:r>
              <a:rPr lang="el-GR" sz="1600" dirty="0" smtClean="0"/>
              <a:t>Βύζας</a:t>
            </a:r>
            <a:r>
              <a:rPr lang="el-GR" sz="1600" dirty="0"/>
              <a:t> θεωρείται γιος του βασιλιά Νίσου από τα </a:t>
            </a:r>
            <a:r>
              <a:rPr lang="el-GR" sz="1600" dirty="0" smtClean="0"/>
              <a:t>Μέγαρα</a:t>
            </a:r>
            <a:r>
              <a:rPr lang="el-GR" sz="1600" dirty="0"/>
              <a:t> ή γιος του Ποσειδώνα και </a:t>
            </a:r>
            <a:r>
              <a:rPr lang="el-GR" sz="1600" dirty="0" smtClean="0"/>
              <a:t>της</a:t>
            </a:r>
            <a:r>
              <a:rPr lang="en-US" sz="1600" dirty="0" smtClean="0"/>
              <a:t> </a:t>
            </a:r>
            <a:r>
              <a:rPr lang="el-GR" sz="1600" dirty="0" smtClean="0"/>
              <a:t> </a:t>
            </a:r>
            <a:r>
              <a:rPr lang="el-GR" sz="1600" dirty="0" err="1" smtClean="0"/>
              <a:t>Κερόεσσας</a:t>
            </a:r>
            <a:r>
              <a:rPr lang="el-GR" sz="1600" dirty="0" smtClean="0"/>
              <a:t> , κόρης </a:t>
            </a:r>
            <a:r>
              <a:rPr lang="el-GR" sz="1600" dirty="0"/>
              <a:t>της Ιούς και του Δία, την οποία η μητέρα της γέννησε στον Κεράτιο κόλπο. Άλλη εκδοχή εμφανίζει τον Βύζαντα ως γιο της νύμφης </a:t>
            </a:r>
            <a:r>
              <a:rPr lang="en-US" sz="1600" dirty="0" smtClean="0"/>
              <a:t> </a:t>
            </a:r>
            <a:r>
              <a:rPr lang="el-GR" sz="1600" dirty="0" err="1" smtClean="0"/>
              <a:t>Σεμέστρας</a:t>
            </a:r>
            <a:r>
              <a:rPr lang="el-GR" sz="1600" dirty="0" smtClean="0"/>
              <a:t>. </a:t>
            </a:r>
            <a:r>
              <a:rPr lang="el-GR" sz="1600" dirty="0"/>
              <a:t>Ο Βύζας αναφέρεται μαζί με τους </a:t>
            </a:r>
            <a:r>
              <a:rPr lang="el-GR" sz="1600" dirty="0" err="1"/>
              <a:t>Άντες</a:t>
            </a:r>
            <a:r>
              <a:rPr lang="el-GR" sz="1600" dirty="0"/>
              <a:t> στο </a:t>
            </a:r>
            <a:r>
              <a:rPr lang="el-GR" sz="1600" dirty="0" smtClean="0"/>
              <a:t>χρονογράφημα Παραστάσεις </a:t>
            </a:r>
            <a:r>
              <a:rPr lang="el-GR" sz="1600" dirty="0" err="1" smtClean="0"/>
              <a:t>σύγχροναι</a:t>
            </a:r>
            <a:r>
              <a:rPr lang="el-GR" sz="1600" dirty="0" smtClean="0"/>
              <a:t> </a:t>
            </a:r>
            <a:r>
              <a:rPr lang="en-US" sz="1600" dirty="0" smtClean="0"/>
              <a:t> </a:t>
            </a:r>
            <a:r>
              <a:rPr lang="el-GR" sz="1600" dirty="0" err="1" smtClean="0"/>
              <a:t>χρονικαι</a:t>
            </a:r>
            <a:r>
              <a:rPr lang="el-GR" sz="1600" dirty="0" smtClean="0"/>
              <a:t>(</a:t>
            </a:r>
            <a:r>
              <a:rPr lang="el-GR" sz="1600" dirty="0"/>
              <a:t> </a:t>
            </a:r>
            <a:r>
              <a:rPr lang="el-GR" sz="1600" dirty="0" smtClean="0"/>
              <a:t>8ος-9ος </a:t>
            </a:r>
            <a:r>
              <a:rPr lang="el-GR" sz="1600" dirty="0"/>
              <a:t>αι.) και εικάζεται ότι πιθανός συνδυασμός των δύο ονομάτων οδήγησε στο τοπωνύμιο </a:t>
            </a:r>
            <a:r>
              <a:rPr lang="el-GR" sz="1600" i="1" dirty="0" err="1" smtClean="0"/>
              <a:t>Βυζάντιον</a:t>
            </a:r>
            <a:r>
              <a:rPr lang="el-GR" sz="1600" i="1" dirty="0" smtClean="0"/>
              <a:t> </a:t>
            </a:r>
            <a:r>
              <a:rPr lang="el-GR" sz="1600" dirty="0" smtClean="0"/>
              <a:t>Για </a:t>
            </a:r>
            <a:r>
              <a:rPr lang="el-GR" sz="1600" dirty="0"/>
              <a:t>τη χρονολογία ίδρυσης της πόλης υπάρχουν αρκετές εκδοχές, με επικρατέστερη εκείνη του 660 ή </a:t>
            </a:r>
            <a:r>
              <a:rPr lang="el-GR" sz="1600" dirty="0" smtClean="0"/>
              <a:t>659 </a:t>
            </a:r>
            <a:r>
              <a:rPr lang="el-GR" sz="1600" dirty="0" err="1" smtClean="0"/>
              <a:t>π.Χ.</a:t>
            </a:r>
            <a:r>
              <a:rPr lang="el-GR" sz="1600" dirty="0" smtClean="0"/>
              <a:t> </a:t>
            </a:r>
            <a:r>
              <a:rPr lang="el-GR" sz="1600" dirty="0"/>
              <a:t>Λαμβάνοντας υπόψη τη μακραίωνη ιστορία της πόλης, στη διάρκεια της οποίας καταστράφηκε και χτίστηκε εκ νέου αρκετές φορές, οι αρχαιολογικές μαρτυρίες διακρίνονται με δυσκολία στο χώρο της σύγχρονης </a:t>
            </a:r>
            <a:r>
              <a:rPr lang="el-GR" sz="1600" dirty="0" smtClean="0"/>
              <a:t>Κωνσταντινούπολης. </a:t>
            </a:r>
            <a:r>
              <a:rPr lang="el-GR" sz="1600" dirty="0"/>
              <a:t>Στα κατάλοιπα της αρχαία πόλης ανήκει ο «κίονας των Γότθων», μνημείο που πιθανώς αντικατέστησε προηγούμενο άγαλμα του Βύζαντα και βρίσκεται μεταξύ του </a:t>
            </a:r>
            <a:r>
              <a:rPr lang="el-GR" sz="1600" dirty="0" smtClean="0"/>
              <a:t>Τοπ </a:t>
            </a:r>
            <a:r>
              <a:rPr lang="el-GR" sz="1600" dirty="0" err="1" smtClean="0"/>
              <a:t>Καπί</a:t>
            </a:r>
            <a:r>
              <a:rPr lang="el-GR" sz="1600" dirty="0"/>
              <a:t> και των θαλάσσιων τειχών, όπως και </a:t>
            </a:r>
            <a:r>
              <a:rPr lang="el-GR" sz="1600" dirty="0" smtClean="0"/>
              <a:t>κεραμικά</a:t>
            </a:r>
            <a:r>
              <a:rPr lang="el-GR" sz="1600" dirty="0"/>
              <a:t> αντικείμενα, τα </a:t>
            </a:r>
            <a:r>
              <a:rPr lang="el-GR" sz="1600" dirty="0" err="1"/>
              <a:t>πρωιμότερα</a:t>
            </a:r>
            <a:r>
              <a:rPr lang="el-GR" sz="1600" dirty="0"/>
              <a:t> από τα οποία χρονολογούνται στον 7ο </a:t>
            </a:r>
            <a:r>
              <a:rPr lang="el-GR" sz="1600" dirty="0" smtClean="0"/>
              <a:t>αιώνα </a:t>
            </a:r>
            <a:r>
              <a:rPr lang="el-GR" sz="1600" dirty="0" err="1" smtClean="0"/>
              <a:t>π.Χ.</a:t>
            </a:r>
            <a:r>
              <a:rPr lang="en-US" sz="1600" dirty="0" smtClean="0"/>
              <a:t> .</a:t>
            </a:r>
            <a:endParaRPr lang="el-GR" sz="1600" dirty="0"/>
          </a:p>
        </p:txBody>
      </p:sp>
    </p:spTree>
  </p:cSld>
  <p:clrMapOvr>
    <a:masterClrMapping/>
  </p:clrMapOvr>
  <p:transition>
    <p:wheel spokes="3"/>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214422"/>
          </a:xfrm>
        </p:spPr>
        <p:txBody>
          <a:bodyPr/>
          <a:lstStyle/>
          <a:p>
            <a:r>
              <a:rPr lang="el-GR" dirty="0" smtClean="0"/>
              <a:t>ΠΡΩΤΟΒΥΖΑΝΤΙΝΗ ΠΕΡΙΟΔΟΣ</a:t>
            </a:r>
            <a:endParaRPr lang="el-GR" dirty="0"/>
          </a:p>
        </p:txBody>
      </p:sp>
      <p:sp>
        <p:nvSpPr>
          <p:cNvPr id="3" name="2 - Θέση περιεχομένου"/>
          <p:cNvSpPr>
            <a:spLocks noGrp="1"/>
          </p:cNvSpPr>
          <p:nvPr>
            <p:ph idx="1"/>
          </p:nvPr>
        </p:nvSpPr>
        <p:spPr>
          <a:xfrm>
            <a:off x="457200" y="928670"/>
            <a:ext cx="8686800" cy="6715172"/>
          </a:xfrm>
        </p:spPr>
        <p:txBody>
          <a:bodyPr>
            <a:noAutofit/>
          </a:bodyPr>
          <a:lstStyle/>
          <a:p>
            <a:r>
              <a:rPr lang="el-GR" sz="1700" dirty="0"/>
              <a:t>Ο 4ος αιώνας αποτελεί μόνο μια εισαγωγή στη βυζαντινή ιστορία. Η </a:t>
            </a:r>
            <a:r>
              <a:rPr lang="el-GR" sz="1700" dirty="0" smtClean="0">
                <a:hlinkClick r:id="rId4" tooltip="Κωνσταντινούπολη"/>
              </a:rPr>
              <a:t> </a:t>
            </a:r>
            <a:r>
              <a:rPr lang="el-GR" sz="1700" dirty="0" smtClean="0"/>
              <a:t>Κωνσταντινούπολη-Νέα Ρώμη</a:t>
            </a:r>
            <a:r>
              <a:rPr lang="el-GR" sz="1700" dirty="0"/>
              <a:t> δεν είναι ακόμη η μεγάλη διοικητική πρωτεύουσα, παρ' ότι ο </a:t>
            </a:r>
            <a:r>
              <a:rPr lang="el-GR" sz="1700" dirty="0" smtClean="0"/>
              <a:t>Μέγας Κωνσταντίνος (306-337) φρόντισε </a:t>
            </a:r>
            <a:r>
              <a:rPr lang="el-GR" sz="1700" dirty="0"/>
              <a:t>να προσθέσει και άλλα κτήρια. Ο ίδιος πολύ σπάνια έμενε εκεί, αφού ήταν απασχολημένος με συνεχείς πολέμους και στα τελευταία χρόνια με την αναδιοργάνωση του κράτους. Ούτε ο θρίαμβος του χριστιανισμού είχε ολοκληρωθεί, αφού η </a:t>
            </a:r>
            <a:r>
              <a:rPr lang="el-GR" sz="1700" dirty="0" err="1"/>
              <a:t>ειδωλολατρεία</a:t>
            </a:r>
            <a:r>
              <a:rPr lang="el-GR" sz="1700" dirty="0"/>
              <a:t> ήταν πάντοτε δυνατή. Εκτός αυτού, οι αιρέσεις ταλαιπωρούσαν την ενότητα της Εκκλησίας και </a:t>
            </a:r>
            <a:r>
              <a:rPr lang="el-GR" sz="1700" dirty="0" err="1"/>
              <a:t>αρειανός</a:t>
            </a:r>
            <a:r>
              <a:rPr lang="el-GR" sz="1700" dirty="0"/>
              <a:t> επίσκοπος ήταν αυτός που βάπτισε λίγο πριν τον θάνατό του τον αυτοκράτορα.</a:t>
            </a:r>
          </a:p>
          <a:p>
            <a:r>
              <a:rPr lang="el-GR" sz="1700" dirty="0"/>
              <a:t>Ο Κωνσταντίνος πέθανε το </a:t>
            </a:r>
            <a:r>
              <a:rPr lang="el-GR" sz="1700" dirty="0" smtClean="0"/>
              <a:t>337</a:t>
            </a:r>
            <a:r>
              <a:rPr lang="el-GR" sz="1700" dirty="0"/>
              <a:t> και την εξουσία μοιράστηκαν οι τρεις γιοι του, </a:t>
            </a:r>
            <a:r>
              <a:rPr lang="el-GR" sz="1700" dirty="0" smtClean="0"/>
              <a:t>Κωνσταντίνος Β΄,</a:t>
            </a:r>
            <a:r>
              <a:rPr lang="el-GR" sz="1700" dirty="0"/>
              <a:t> </a:t>
            </a:r>
            <a:r>
              <a:rPr lang="el-GR" sz="1700" dirty="0" smtClean="0"/>
              <a:t>Κωνστάντιος Β’</a:t>
            </a:r>
            <a:r>
              <a:rPr lang="el-GR" sz="1700" dirty="0"/>
              <a:t> και </a:t>
            </a:r>
            <a:r>
              <a:rPr lang="el-GR" sz="1700" dirty="0" smtClean="0"/>
              <a:t>ο Κώνστας Α’ . Οι </a:t>
            </a:r>
            <a:r>
              <a:rPr lang="el-GR" sz="1700" dirty="0"/>
              <a:t>τρεις αδελφοί έριζαν μεταξύ τους, ως το 350 όμως, ο Κωνσταντίνος Β' και ο Κώνστας Α' πέθαναν και ο Κωνστάντιος Β' </a:t>
            </a:r>
            <a:r>
              <a:rPr lang="el-GR" sz="1700" dirty="0" smtClean="0"/>
              <a:t>(΄337-361) </a:t>
            </a:r>
            <a:r>
              <a:rPr lang="el-GR" sz="1700" dirty="0"/>
              <a:t>έμεινε μόνος αυτοκράτορας. Αφού νίκησε τον σφετεριστή </a:t>
            </a:r>
            <a:r>
              <a:rPr lang="el-GR" sz="1700" dirty="0" smtClean="0"/>
              <a:t>Μαξέντιο</a:t>
            </a:r>
            <a:r>
              <a:rPr lang="el-GR" sz="1700" dirty="0"/>
              <a:t> το </a:t>
            </a:r>
            <a:r>
              <a:rPr lang="el-GR" sz="1700" dirty="0" smtClean="0"/>
              <a:t>351, </a:t>
            </a:r>
            <a:r>
              <a:rPr lang="el-GR" sz="1700" dirty="0"/>
              <a:t>βασίλεψε ως το </a:t>
            </a:r>
            <a:r>
              <a:rPr lang="el-GR" sz="1700" dirty="0" smtClean="0"/>
              <a:t>361. </a:t>
            </a:r>
            <a:r>
              <a:rPr lang="el-GR" sz="1700" dirty="0"/>
              <a:t>Στα χρόνια που ακολούθησαν τον θάνατο του Μεγάλου Κωνσταντίνου, η εξωτερική κατάσταση της Ρωμαϊκής αυτοκρατορίας χειροτέρεψε, καθώς οι Πέρσες εξακολουθούσαν να απειλούν και οι επιθέσεις των γερμανικών φυλών έγιναν εντονότερες, κυρίως γιατί τους πίεζαν οι </a:t>
            </a:r>
            <a:r>
              <a:rPr lang="el-GR" sz="1700" dirty="0" smtClean="0"/>
              <a:t>Ούννοι , </a:t>
            </a:r>
            <a:r>
              <a:rPr lang="el-GR" sz="1700" dirty="0"/>
              <a:t>που ξεκίνησαν από τις μακρινές στέπες της Μογγολίας και εμφανίστηκαν στις πεδιάδες της Ευρώπης. Το </a:t>
            </a:r>
            <a:r>
              <a:rPr lang="el-GR" sz="1700" dirty="0" smtClean="0"/>
              <a:t>360 ο </a:t>
            </a:r>
            <a:r>
              <a:rPr lang="el-GR" sz="1700" dirty="0"/>
              <a:t>ξάδελφος του Μεγάλου Κωνσταντίνου, </a:t>
            </a:r>
            <a:r>
              <a:rPr lang="el-GR" sz="1700" dirty="0" smtClean="0"/>
              <a:t>Ιουλιανός (361-363), </a:t>
            </a:r>
            <a:r>
              <a:rPr lang="el-GR" sz="1700" dirty="0"/>
              <a:t>απόκρουσε μια γερμανική εισβολή και ο στρατός του, δυσαρεστημένος από τον Κωνστάντιο Β', τον ανακήρυξε αυτοκράτορα. Πριν ξεσπάσει εμφύλιος πόλεμος, ο Κωνστάντιος Β' πέθανε το 361 και ο Ιουλιανός τον διαδέχτηκε ειρηνικά.</a:t>
            </a:r>
          </a:p>
          <a:p>
            <a:endParaRPr lang="el-GR" sz="1800" dirty="0"/>
          </a:p>
        </p:txBody>
      </p:sp>
    </p:spTree>
  </p:cSld>
  <p:clrMapOvr>
    <a:masterClrMapping/>
  </p:clrMapOvr>
  <p:transition>
    <p:wheel/>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ΜΕΣΟΒΥΖΑΝΤΙΝΗ ΠΕΡΙΟΔΟΣ</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dirty="0"/>
              <a:t>Η </a:t>
            </a:r>
            <a:r>
              <a:rPr lang="el-GR" b="1" dirty="0" err="1"/>
              <a:t>Μεσοβυζαντινή</a:t>
            </a:r>
            <a:r>
              <a:rPr lang="el-GR" b="1" dirty="0"/>
              <a:t> περίοδος</a:t>
            </a:r>
            <a:r>
              <a:rPr lang="el-GR" dirty="0"/>
              <a:t> (8ος-12ος αι.) χαρακτηρίζεται από ποικίλες αλλαγές. Το δυτικό τμήμα της βυζαντινής αυτοκρατορίας χάθηκε οριστικά κι έτσι το κράτος απέκτησε μεγαλύτερη ομοιογένεια. Οι μεγάλες παλαιοχριστιανικές πόλεις συρρικνώθηκαν σταδιακά ή εγκαταλείφθηκαν, λόγω της οικονομικής κρίσης που οφειλόταν σε εχθρικές επιδρομές, επιδημίες και σεισμούς, και στη θέση τους εμφανίστηκαν οι πόλεις - κάστρα. Η Εκκλησία πέρασε μεγάλη κρίση στον 8ο και 9ο αιώνα κατά την </a:t>
            </a:r>
            <a:r>
              <a:rPr lang="el-GR" dirty="0" smtClean="0"/>
              <a:t>εικονομαχία, </a:t>
            </a:r>
            <a:r>
              <a:rPr lang="el-GR" dirty="0"/>
              <a:t>την </a:t>
            </a:r>
            <a:r>
              <a:rPr lang="el-GR" dirty="0" err="1"/>
              <a:t>αντιμοναχική</a:t>
            </a:r>
            <a:r>
              <a:rPr lang="el-GR" dirty="0"/>
              <a:t> πολιτική των αυτοκρατόρων και τα νομοθετικά μέτρα σε βάρος της εκκλησιαστικής και μοναστηριακής περιουσίας. Μετά το τέλος της κρίσης, ωστόσο, παρατηρείται άνθηση του μοναχισμού</a:t>
            </a:r>
            <a:r>
              <a:rPr lang="el-GR" dirty="0" smtClean="0"/>
              <a:t>.</a:t>
            </a:r>
            <a:endParaRPr lang="el-GR" dirty="0"/>
          </a:p>
          <a:p>
            <a:r>
              <a:rPr lang="el-GR" dirty="0"/>
              <a:t>H αναστήλωση των εικόνων το 843 από την </a:t>
            </a:r>
            <a:r>
              <a:rPr lang="el-GR" dirty="0" smtClean="0"/>
              <a:t>αυτοκράτειρα Θεοδώρα</a:t>
            </a:r>
            <a:r>
              <a:rPr lang="el-GR" dirty="0"/>
              <a:t> σήμανε το τέλος της </a:t>
            </a:r>
            <a:r>
              <a:rPr lang="el-GR" dirty="0" err="1" smtClean="0"/>
              <a:t>εικονομαχικής</a:t>
            </a:r>
            <a:r>
              <a:rPr lang="el-GR" dirty="0" smtClean="0"/>
              <a:t>  </a:t>
            </a:r>
            <a:r>
              <a:rPr lang="el-GR" dirty="0" err="1" smtClean="0"/>
              <a:t>περιόδουH</a:t>
            </a:r>
            <a:r>
              <a:rPr lang="el-GR" dirty="0" smtClean="0"/>
              <a:t> </a:t>
            </a:r>
            <a:r>
              <a:rPr lang="el-GR" dirty="0"/>
              <a:t>ηρεμία που επικράτησε μετά τις θρησκευτικές έριδες οδήγησε στην ανάκαμψη </a:t>
            </a:r>
            <a:r>
              <a:rPr lang="el-GR" dirty="0" smtClean="0"/>
              <a:t>της βυζαντινής τέχνης</a:t>
            </a:r>
            <a:r>
              <a:rPr lang="el-GR" dirty="0"/>
              <a:t> και στην δημιουργία σημαντικών έργων σε όλους τους τομείς. Η πνευματική άνθηση, ο εκχριστιανισμός των γειτονικών λαών, η μοναστική οργάνωση καθώς και η εξέλιξη των εσωτερικών οικονομικών δομών διαμόρφωσαν το </a:t>
            </a:r>
            <a:r>
              <a:rPr lang="el-GR" dirty="0" err="1"/>
              <a:t>μεσοβυζαντινό</a:t>
            </a:r>
            <a:r>
              <a:rPr lang="el-GR" dirty="0"/>
              <a:t> πολιτισμό</a:t>
            </a:r>
            <a:r>
              <a:rPr lang="el-GR" baseline="30000" dirty="0" smtClean="0">
                <a:hlinkClick r:id="rId4"/>
              </a:rPr>
              <a:t>[</a:t>
            </a:r>
            <a:r>
              <a:rPr lang="el-GR" baseline="30000" dirty="0" smtClean="0"/>
              <a:t>.</a:t>
            </a:r>
            <a:endParaRPr lang="el-GR" dirty="0"/>
          </a:p>
          <a:p>
            <a:endParaRPr lang="el-GR" dirty="0"/>
          </a:p>
        </p:txBody>
      </p:sp>
    </p:spTree>
  </p:cSld>
  <p:clrMapOvr>
    <a:masterClrMapping/>
  </p:clrMapOvr>
  <p:transition>
    <p:split dir="in"/>
    <p:sndAc>
      <p:stSnd>
        <p:snd r:embed="rId2" name="explod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ΙΣΑΥΡΙΚΗ ΔΥΝΑΣΤΕΙΑ</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sz="3100" dirty="0"/>
              <a:t>Η </a:t>
            </a:r>
            <a:r>
              <a:rPr lang="el-GR" sz="3100" b="1" dirty="0"/>
              <a:t>Δυναστεία των </a:t>
            </a:r>
            <a:r>
              <a:rPr lang="el-GR" sz="3100" b="1" dirty="0" err="1"/>
              <a:t>Ισαύρων</a:t>
            </a:r>
            <a:r>
              <a:rPr lang="el-GR" sz="3100" dirty="0"/>
              <a:t> ή </a:t>
            </a:r>
            <a:r>
              <a:rPr lang="el-GR" sz="3100" b="1" dirty="0"/>
              <a:t>Συριακή δυναστεία</a:t>
            </a:r>
            <a:r>
              <a:rPr lang="el-GR" sz="3100" dirty="0"/>
              <a:t> κυβέρνησε τη </a:t>
            </a:r>
            <a:r>
              <a:rPr lang="el-GR" sz="3100" dirty="0" smtClean="0"/>
              <a:t>Βυζαντινή αυτοκρατορία</a:t>
            </a:r>
            <a:r>
              <a:rPr lang="el-GR" sz="3100" dirty="0"/>
              <a:t> για 85 χρόνια </a:t>
            </a:r>
            <a:r>
              <a:rPr lang="el-GR" sz="3100" dirty="0" smtClean="0"/>
              <a:t>(717-802). </a:t>
            </a:r>
            <a:r>
              <a:rPr lang="el-GR" sz="3100" dirty="0"/>
              <a:t>Ιδρυτής και γενάρχης της ήταν ο αυτοκράτορας </a:t>
            </a:r>
            <a:r>
              <a:rPr lang="el-GR" sz="3100" dirty="0" smtClean="0"/>
              <a:t>Λέω Γ’.</a:t>
            </a:r>
            <a:endParaRPr lang="el-GR" sz="3100" dirty="0"/>
          </a:p>
          <a:p>
            <a:r>
              <a:rPr lang="el-GR" sz="3100" dirty="0"/>
              <a:t>Αυτοκράτορες που ανήκαν σε αυτή τη δυναστεία ήταν οι:</a:t>
            </a:r>
          </a:p>
          <a:p>
            <a:r>
              <a:rPr lang="el-GR" sz="3100" dirty="0" smtClean="0"/>
              <a:t>Λέων Γ’</a:t>
            </a:r>
            <a:r>
              <a:rPr lang="el-GR" sz="3100" dirty="0"/>
              <a:t> (ο </a:t>
            </a:r>
            <a:r>
              <a:rPr lang="el-GR" sz="3100" dirty="0" err="1"/>
              <a:t>Ίσαυρος</a:t>
            </a:r>
            <a:r>
              <a:rPr lang="el-GR" sz="3100" dirty="0"/>
              <a:t>) (717-741)</a:t>
            </a:r>
          </a:p>
          <a:p>
            <a:r>
              <a:rPr lang="el-GR" sz="3100" dirty="0" smtClean="0"/>
              <a:t>Κωνσταντίνος Ε’</a:t>
            </a:r>
            <a:r>
              <a:rPr lang="el-GR" sz="3100" dirty="0"/>
              <a:t> (ο </a:t>
            </a:r>
            <a:r>
              <a:rPr lang="el-GR" sz="3100" dirty="0" err="1"/>
              <a:t>Κοπρώνυμος</a:t>
            </a:r>
            <a:r>
              <a:rPr lang="el-GR" sz="3100" dirty="0"/>
              <a:t> ή </a:t>
            </a:r>
            <a:r>
              <a:rPr lang="el-GR" sz="3100" dirty="0" err="1"/>
              <a:t>Καβαλίνος</a:t>
            </a:r>
            <a:r>
              <a:rPr lang="el-GR" sz="3100" dirty="0"/>
              <a:t>) (741-775)</a:t>
            </a:r>
          </a:p>
          <a:p>
            <a:r>
              <a:rPr lang="el-GR" sz="3100" dirty="0" err="1" smtClean="0"/>
              <a:t>Αρτάβασδος</a:t>
            </a:r>
            <a:r>
              <a:rPr lang="el-GR" sz="3100" dirty="0" smtClean="0"/>
              <a:t> , </a:t>
            </a:r>
            <a:r>
              <a:rPr lang="el-GR" sz="3100" dirty="0"/>
              <a:t>σφετεριστής (741-743)</a:t>
            </a:r>
          </a:p>
          <a:p>
            <a:r>
              <a:rPr lang="el-GR" sz="3100" dirty="0" smtClean="0"/>
              <a:t>Λέων Δ’, </a:t>
            </a:r>
            <a:r>
              <a:rPr lang="el-GR" sz="3100" dirty="0"/>
              <a:t>(ο </a:t>
            </a:r>
            <a:r>
              <a:rPr lang="el-GR" sz="3100" dirty="0" err="1"/>
              <a:t>Χάζαρος</a:t>
            </a:r>
            <a:r>
              <a:rPr lang="el-GR" sz="3100" dirty="0"/>
              <a:t>) (775-780)</a:t>
            </a:r>
          </a:p>
          <a:p>
            <a:r>
              <a:rPr lang="el-GR" sz="3100" dirty="0" smtClean="0"/>
              <a:t>Ειρήνη η Αθηναία, </a:t>
            </a:r>
            <a:r>
              <a:rPr lang="el-GR" sz="3100" dirty="0" err="1"/>
              <a:t>συμβασίλισσα</a:t>
            </a:r>
            <a:r>
              <a:rPr lang="el-GR" sz="3100" dirty="0"/>
              <a:t> (780-790)</a:t>
            </a:r>
          </a:p>
          <a:p>
            <a:r>
              <a:rPr lang="el-GR" sz="3100" dirty="0" smtClean="0"/>
              <a:t>Κωνσταντίνος ΣΤ’,(780-797</a:t>
            </a:r>
            <a:r>
              <a:rPr lang="el-GR" sz="3100" dirty="0"/>
              <a:t>)</a:t>
            </a:r>
          </a:p>
          <a:p>
            <a:r>
              <a:rPr lang="el-GR" sz="3100" dirty="0" smtClean="0"/>
              <a:t>Ειρήνη η Αθηναία, </a:t>
            </a:r>
            <a:r>
              <a:rPr lang="el-GR" sz="3100" dirty="0"/>
              <a:t>μονοκράτορας (797-802</a:t>
            </a:r>
            <a:r>
              <a:rPr lang="el-GR" dirty="0"/>
              <a:t>)</a:t>
            </a:r>
          </a:p>
          <a:p>
            <a:endParaRPr lang="el-GR" dirty="0"/>
          </a:p>
        </p:txBody>
      </p:sp>
    </p:spTree>
  </p:cSld>
  <p:clrMapOvr>
    <a:masterClrMapping/>
  </p:clrMapOvr>
  <p:transition>
    <p:strips dir="ld"/>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ΔΥΝΑΣΤΕΙΑ ΤΟΥ ΑΜΟΡΙΟΥ</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sz="3000" dirty="0" smtClean="0"/>
              <a:t>Αυτοκρατορική </a:t>
            </a:r>
            <a:r>
              <a:rPr lang="el-GR" sz="3000" dirty="0"/>
              <a:t>Βυζαντινή Δυναστεία (820-867) η οποία είναι γνωστή και ως </a:t>
            </a:r>
            <a:r>
              <a:rPr lang="el-GR" sz="3000" b="1" dirty="0"/>
              <a:t>Δυναστεία του Αμορίου</a:t>
            </a:r>
            <a:r>
              <a:rPr lang="el-GR" sz="3000" dirty="0"/>
              <a:t>, από τον τόπο καταγωγής του ιδρυτή της (το </a:t>
            </a:r>
            <a:r>
              <a:rPr lang="el-GR" sz="3000" dirty="0" smtClean="0"/>
              <a:t>Αμόριο</a:t>
            </a:r>
            <a:r>
              <a:rPr lang="el-GR" sz="3000" dirty="0"/>
              <a:t> της </a:t>
            </a:r>
            <a:r>
              <a:rPr lang="el-GR" sz="3000" dirty="0" smtClean="0"/>
              <a:t>Φρυγίας, </a:t>
            </a:r>
            <a:r>
              <a:rPr lang="el-GR" sz="3000" dirty="0"/>
              <a:t>στη </a:t>
            </a:r>
            <a:r>
              <a:rPr lang="el-GR" sz="3000" dirty="0" smtClean="0"/>
              <a:t>Μικρά Ασία). </a:t>
            </a:r>
            <a:r>
              <a:rPr lang="el-GR" sz="3000" dirty="0"/>
              <a:t>Ιδρυτής και γενάρχης ήταν ο αυτοκράτορας του Βυζαντίου Μιχαήλ Β'. Αυτοκράτορες αυτής της Δυναστείας ήταν οι:</a:t>
            </a:r>
          </a:p>
          <a:p>
            <a:r>
              <a:rPr lang="el-GR" sz="3000" dirty="0" smtClean="0"/>
              <a:t>Μιχαήλ Β’</a:t>
            </a:r>
            <a:r>
              <a:rPr lang="el-GR" sz="3000" dirty="0"/>
              <a:t> (ο Τραυλός), (820-829)</a:t>
            </a:r>
          </a:p>
          <a:p>
            <a:r>
              <a:rPr lang="el-GR" sz="3000" dirty="0" smtClean="0"/>
              <a:t>Θεόφιλος, </a:t>
            </a:r>
            <a:r>
              <a:rPr lang="el-GR" sz="3000" dirty="0"/>
              <a:t>(829-842)</a:t>
            </a:r>
          </a:p>
          <a:p>
            <a:r>
              <a:rPr lang="el-GR" sz="3000" dirty="0" smtClean="0"/>
              <a:t>Μιχαήλ Γ’</a:t>
            </a:r>
            <a:r>
              <a:rPr lang="el-GR" sz="3000" dirty="0"/>
              <a:t> (ο Μέθυσος), (842-867), με </a:t>
            </a:r>
            <a:r>
              <a:rPr lang="el-GR" sz="3000" dirty="0" err="1"/>
              <a:t>αντιβασίλισσα</a:t>
            </a:r>
            <a:r>
              <a:rPr lang="el-GR" sz="3000" dirty="0"/>
              <a:t> τη </a:t>
            </a:r>
            <a:r>
              <a:rPr lang="el-GR" sz="3000" dirty="0" smtClean="0"/>
              <a:t>Θεοδώρα, </a:t>
            </a:r>
            <a:r>
              <a:rPr lang="el-GR" sz="3000" dirty="0"/>
              <a:t>(842-856</a:t>
            </a:r>
            <a:r>
              <a:rPr lang="el-GR" sz="3000" dirty="0" smtClean="0"/>
              <a:t>).</a:t>
            </a:r>
            <a:endParaRPr lang="el-GR" sz="3000" dirty="0"/>
          </a:p>
          <a:p>
            <a:endParaRPr lang="el-GR" dirty="0"/>
          </a:p>
        </p:txBody>
      </p:sp>
    </p:spTree>
  </p:cSld>
  <p:clrMapOvr>
    <a:masterClrMapping/>
  </p:clrMapOvr>
  <p:transition>
    <p:strips dir="rd"/>
    <p:sndAc>
      <p:stSnd>
        <p:snd r:embed="rId2" name="voltag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ΕΙΚΟΝΟΜΑΧΙΑ</a:t>
            </a:r>
            <a:endParaRPr lang="el-GR" dirty="0"/>
          </a:p>
        </p:txBody>
      </p:sp>
      <p:sp>
        <p:nvSpPr>
          <p:cNvPr id="3" name="2 - Θέση περιεχομένου"/>
          <p:cNvSpPr>
            <a:spLocks noGrp="1"/>
          </p:cNvSpPr>
          <p:nvPr>
            <p:ph idx="1"/>
          </p:nvPr>
        </p:nvSpPr>
        <p:spPr/>
        <p:txBody>
          <a:bodyPr>
            <a:normAutofit/>
          </a:bodyPr>
          <a:lstStyle/>
          <a:p>
            <a:r>
              <a:rPr lang="el-GR" sz="2100" smtClean="0"/>
              <a:t>Ο </a:t>
            </a:r>
            <a:r>
              <a:rPr lang="el-GR" sz="2100" dirty="0"/>
              <a:t> </a:t>
            </a:r>
            <a:r>
              <a:rPr lang="el-GR" sz="2400" dirty="0"/>
              <a:t>όρος </a:t>
            </a:r>
            <a:r>
              <a:rPr lang="el-GR" sz="2400" b="1" dirty="0"/>
              <a:t>Εικονομαχία</a:t>
            </a:r>
            <a:r>
              <a:rPr lang="el-GR" sz="2400" dirty="0"/>
              <a:t> αναφέρεται στην θεολογική και πολιτική διαμάχη που ξέσπασε στη </a:t>
            </a:r>
            <a:r>
              <a:rPr lang="el-GR" sz="2400" dirty="0" smtClean="0"/>
              <a:t>Βυζαντινή Αυτοκρατορία</a:t>
            </a:r>
            <a:r>
              <a:rPr lang="el-GR" sz="2400" dirty="0"/>
              <a:t> κατά το μεγαλύτερο μέρος του </a:t>
            </a:r>
            <a:r>
              <a:rPr lang="el-GR" sz="2400" dirty="0" smtClean="0"/>
              <a:t>8</a:t>
            </a:r>
            <a:r>
              <a:rPr lang="el-GR" sz="2400" baseline="30000" dirty="0" smtClean="0"/>
              <a:t>ου</a:t>
            </a:r>
            <a:r>
              <a:rPr lang="el-GR" sz="2400" dirty="0" smtClean="0"/>
              <a:t> και </a:t>
            </a:r>
            <a:r>
              <a:rPr lang="el-GR" sz="2400" dirty="0"/>
              <a:t>το πρώτο ήμισυ του </a:t>
            </a:r>
            <a:r>
              <a:rPr lang="el-GR" sz="2400" dirty="0" smtClean="0"/>
              <a:t>9</a:t>
            </a:r>
            <a:r>
              <a:rPr lang="el-GR" sz="2400" baseline="30000" dirty="0" smtClean="0"/>
              <a:t>ου</a:t>
            </a:r>
            <a:r>
              <a:rPr lang="el-GR" sz="2400" dirty="0" smtClean="0"/>
              <a:t> αιώνα, </a:t>
            </a:r>
            <a:r>
              <a:rPr lang="el-GR" sz="2400" dirty="0"/>
              <a:t>αναφορικά με τη λατρεία των χριστιανικών εικόνων. Η Εικονομαχία διαίρεσε τους κατοίκους της αυτοκρατορίας </a:t>
            </a:r>
            <a:r>
              <a:rPr lang="el-GR" sz="2400" dirty="0" smtClean="0"/>
              <a:t>σε </a:t>
            </a:r>
            <a:r>
              <a:rPr lang="el-GR" sz="2400" i="1" dirty="0" smtClean="0"/>
              <a:t>Εικονομάχους</a:t>
            </a:r>
            <a:r>
              <a:rPr lang="el-GR" sz="2400" dirty="0"/>
              <a:t> (επίσης αναφερόμενους ως </a:t>
            </a:r>
            <a:r>
              <a:rPr lang="el-GR" sz="2400" i="1" dirty="0" smtClean="0"/>
              <a:t>Εικονοκλάστες</a:t>
            </a:r>
            <a:r>
              <a:rPr lang="el-GR" sz="2400" dirty="0" smtClean="0"/>
              <a:t>) </a:t>
            </a:r>
            <a:r>
              <a:rPr lang="el-GR" sz="2400" dirty="0"/>
              <a:t>και </a:t>
            </a:r>
            <a:r>
              <a:rPr lang="el-GR" sz="2400" i="1" dirty="0"/>
              <a:t>Εικονολάτρες</a:t>
            </a:r>
            <a:r>
              <a:rPr lang="el-GR" sz="2400" dirty="0"/>
              <a:t> (επίσης αναφερόμενους ως </a:t>
            </a:r>
            <a:r>
              <a:rPr lang="el-GR" sz="2400" i="1" dirty="0"/>
              <a:t>Εικονόφιλους</a:t>
            </a:r>
            <a:r>
              <a:rPr lang="el-GR" sz="2400" dirty="0"/>
              <a:t> και </a:t>
            </a:r>
            <a:r>
              <a:rPr lang="el-GR" sz="2400" i="1" dirty="0" err="1" smtClean="0"/>
              <a:t>Εικονόδουλους</a:t>
            </a:r>
            <a:r>
              <a:rPr lang="el-GR" sz="2400" dirty="0" smtClean="0"/>
              <a:t>).</a:t>
            </a:r>
            <a:endParaRPr lang="el-GR" sz="2400" dirty="0"/>
          </a:p>
          <a:p>
            <a:r>
              <a:rPr lang="el-GR" sz="2400" dirty="0"/>
              <a:t>Η εικονομαχία άρχισε το </a:t>
            </a:r>
            <a:r>
              <a:rPr lang="el-GR" sz="2400" dirty="0" smtClean="0"/>
              <a:t>726</a:t>
            </a:r>
            <a:r>
              <a:rPr lang="el-GR" sz="2400" dirty="0"/>
              <a:t> και τελείωσε το </a:t>
            </a:r>
            <a:r>
              <a:rPr lang="el-GR" sz="2400" dirty="0" smtClean="0"/>
              <a:t>842, </a:t>
            </a:r>
            <a:r>
              <a:rPr lang="el-GR" sz="2400" dirty="0"/>
              <a:t>με αποκατάσταση των εικόνων και περίλαμπρες τελετές.</a:t>
            </a:r>
          </a:p>
          <a:p>
            <a:endParaRPr lang="el-GR" dirty="0"/>
          </a:p>
        </p:txBody>
      </p:sp>
    </p:spTree>
  </p:cSld>
  <p:clrMapOvr>
    <a:masterClrMapping/>
  </p:clrMapOvr>
  <p:transition>
    <p:circle/>
    <p:sndAc>
      <p:stSnd>
        <p:snd r:embed="rId3"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4"/>
</p:tagLst>
</file>

<file path=ppt/tags/tag2.xml><?xml version="1.0" encoding="utf-8"?>
<p:tagLst xmlns:a="http://schemas.openxmlformats.org/drawingml/2006/main" xmlns:r="http://schemas.openxmlformats.org/officeDocument/2006/relationships" xmlns:p="http://schemas.openxmlformats.org/presentationml/2006/main">
  <p:tag name="TIMING" val="|0.2|1.7|1.2|1.8"/>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1416</Words>
  <Application>Microsoft Office PowerPoint</Application>
  <PresentationFormat>Προβολή στην οθόνη (4:3)</PresentationFormat>
  <Paragraphs>94</Paragraphs>
  <Slides>25</Slides>
  <Notes>1</Notes>
  <HiddenSlides>0</HiddenSlides>
  <MMClips>1</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ΒΥΖΑΝΤΙΟ</vt:lpstr>
      <vt:lpstr>ΠΕΡΙΕΧΟΜΕΝΑ</vt:lpstr>
      <vt:lpstr>ΣΥΝΕΧΕΙΑ</vt:lpstr>
      <vt:lpstr>ΙΣΤΟΡΙΑ</vt:lpstr>
      <vt:lpstr>ΠΡΩΤΟΒΥΖΑΝΤΙΝΗ ΠΕΡΙΟΔΟΣ</vt:lpstr>
      <vt:lpstr>ΜΕΣΟΒΥΖΑΝΤΙΝΗ ΠΕΡΙΟΔΟΣ</vt:lpstr>
      <vt:lpstr>ΙΣΑΥΡΙΚΗ ΔΥΝΑΣΤΕΙΑ</vt:lpstr>
      <vt:lpstr>ΔΥΝΑΣΤΕΙΑ ΤΟΥ ΑΜΟΡΙΟΥ</vt:lpstr>
      <vt:lpstr>ΕΙΚΟΝΟΜΑΧΙΑ</vt:lpstr>
      <vt:lpstr>ΥΣΤΕΡΟΒΥΖΑΝΤΙΝΗ ΠΕΡΙΟΔΟΣ</vt:lpstr>
      <vt:lpstr>ΜΕΣΑΙΩΝΑΣ</vt:lpstr>
      <vt:lpstr>ΒΥΖΑΝΤΙΝΟ ΚΑΙ ΧΡΙΣΤΙΑΝΙΚΟ ΜΟΥΣΕΙΟ ΑΘΗΝΩΝ</vt:lpstr>
      <vt:lpstr>ΒΙΝΤΕΟ </vt:lpstr>
      <vt:lpstr>ΕΚΘΕΜΑΤΑ</vt:lpstr>
      <vt:lpstr>Μετάλλινη πανοπλία έφιππου πολεμιστή </vt:lpstr>
      <vt:lpstr>Θεοτόκος Γλυκοφιλούσα («Η Επίσκεψις») </vt:lpstr>
      <vt:lpstr>Σταύρωση </vt:lpstr>
      <vt:lpstr>Θείον και Ιερόν Ευαγγέλιον </vt:lpstr>
      <vt:lpstr>Αρχάγγελος Μιχαήλ </vt:lpstr>
      <vt:lpstr>Σταυρός λιτανείας </vt:lpstr>
      <vt:lpstr>ΜΙΤΡΑ</vt:lpstr>
      <vt:lpstr>ΕΠΙΓΟΝΑΤΙΟ</vt:lpstr>
      <vt:lpstr>Τμήμα ψηφιδωτού δαπέδου με παράσταση δάφνινου στεφανιού </vt:lpstr>
      <vt:lpstr>ΕΚΚΛΗΣΙΕΣ</vt:lpstr>
      <vt:lpstr>ΤΕΛΟΣ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ΒΥΖΑΝΤΙΟ</dc:title>
  <dc:creator>User</dc:creator>
  <cp:lastModifiedBy>User</cp:lastModifiedBy>
  <cp:revision>31</cp:revision>
  <dcterms:created xsi:type="dcterms:W3CDTF">2014-11-15T18:48:44Z</dcterms:created>
  <dcterms:modified xsi:type="dcterms:W3CDTF">2014-12-11T11:26:07Z</dcterms:modified>
</cp:coreProperties>
</file>