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66EF570E-006B-4B11-88B2-41F17DCD627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66EF570E-006B-4B11-88B2-41F17DCD627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66EF570E-006B-4B11-88B2-41F17DCD6272}" type="slidenum">
              <a:rPr lang="el-GR" smtClean="0"/>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AD7FF406-001F-4E44-BC47-4E14CAD66802}" type="datetimeFigureOut">
              <a:rPr lang="el-GR" smtClean="0"/>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6EF570E-006B-4B11-88B2-41F17DCD6272}" type="slidenum">
              <a:rPr lang="el-GR" smtClean="0"/>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7FF406-001F-4E44-BC47-4E14CAD66802}" type="datetimeFigureOut">
              <a:rPr lang="el-GR" smtClean="0"/>
              <a:t>19/4/2015</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6EF570E-006B-4B11-88B2-41F17DCD6272}" type="slidenum">
              <a:rPr lang="el-GR" smtClean="0"/>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ΜΙΝΩΙΚΟΣ ΠΟΛΙΤΙΣΜΟΣ</a:t>
            </a:r>
            <a:endParaRPr lang="el-GR" dirty="0"/>
          </a:p>
        </p:txBody>
      </p:sp>
      <p:sp>
        <p:nvSpPr>
          <p:cNvPr id="3" name="2 - Υπότιτλος"/>
          <p:cNvSpPr>
            <a:spLocks noGrp="1"/>
          </p:cNvSpPr>
          <p:nvPr>
            <p:ph type="subTitle" idx="1"/>
          </p:nvPr>
        </p:nvSpPr>
        <p:spPr/>
        <p:txBody>
          <a:bodyPr/>
          <a:lstStyle/>
          <a:p>
            <a:r>
              <a:rPr lang="el-GR" dirty="0" smtClean="0"/>
              <a:t>ΣΧΕΤΙΚΑ ΓΙΑ ΤΟΝ ΜΙΝΩΙΚΟ ΠΟΛΙΤΙΣΜΟ</a:t>
            </a:r>
            <a:endParaRPr lang="el-GR"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ΚΡΗΤΗ</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Κρήτη κατοικήθηκε για πρώτη φορά τη Νεολιθική εποχή. Ο σημαντικότερος οικισμός φαίνεται να ήταν η Κνωσός, όπως ακριβώς και στην Εποχή του Χαλκού. Στην 3η και 2η χιλιετία </a:t>
            </a:r>
            <a:r>
              <a:rPr lang="el-GR" dirty="0" err="1" smtClean="0"/>
              <a:t>π.Χ.</a:t>
            </a:r>
            <a:r>
              <a:rPr lang="el-GR" dirty="0" smtClean="0"/>
              <a:t> ο πολιτισμός στην Κρήτη έφτασε σε υψηλό επίπεδο κοινωνικής και οικονομικής οργάνωσης και καλλιτεχνικής παραγωγής. Είναι γνωστός με το όνομα «μινωικός πολιτισμός» από το μυθικό βασιλιά της Κνωσού Μίνωα και ήρθε στο φως στις αρχές του 20ού αιώνα με τις ανασκαφές του Βρετανού αρχαιολόγου Άρθουρ </a:t>
            </a:r>
            <a:r>
              <a:rPr lang="el-GR" dirty="0" err="1" smtClean="0"/>
              <a:t>Έβανς</a:t>
            </a:r>
            <a:r>
              <a:rPr lang="el-GR" dirty="0" smtClean="0"/>
              <a:t> στην Κνωσό.</a:t>
            </a:r>
            <a:endParaRPr lang="el-GR"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ΜΙΝΩΙΚΟΣ ΠΟΛΙΤΙΣΜΟΣ</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Από τις αρχές της 3ης χιλιετίας </a:t>
            </a:r>
            <a:r>
              <a:rPr lang="el-GR" dirty="0" err="1" smtClean="0"/>
              <a:t>π.Χ.</a:t>
            </a:r>
            <a:r>
              <a:rPr lang="el-GR" dirty="0" smtClean="0"/>
              <a:t> ο πληθυσμός στην Κρήτη βαθμιαία αυξάνεται, η γεωργία και η κτηνοτροφία γίνονται πιο συστηματικές και οι κάτοικοι οργανώνονται σε μικρούς οικισμούς. Οι </a:t>
            </a:r>
            <a:r>
              <a:rPr lang="el-GR" dirty="0" err="1" smtClean="0"/>
              <a:t>Μινωίτες</a:t>
            </a:r>
            <a:r>
              <a:rPr lang="el-GR" dirty="0" smtClean="0"/>
              <a:t> έχουν επαφή με άλλες περιοχές του Αιγαίου και της Ανατολικής Μεσογείου, όπως οι Κυκλάδες, η Κύπρος και η Αίγυπτος, με τις οποίες εμπορεύονται διάφορα προϊόντα. Εξάγουν λάδι, κρασί, ξυλεία, λίθινα αγγεία, ίσως υφάσματα και δέρματα. Εισάγουν μέταλλα ή άλλες πρώτες ύλες για την κατασκευή όπλων, εργαλείων και καλλιτεχνημάτων, όπως χαλκό από την Κύπρο και άργυρο από τις Κυκλάδες.</a:t>
            </a:r>
          </a:p>
          <a:p>
            <a:r>
              <a:rPr lang="el-GR" dirty="0" smtClean="0"/>
              <a:t> </a:t>
            </a:r>
          </a:p>
          <a:p>
            <a:r>
              <a:rPr lang="el-GR" dirty="0" smtClean="0"/>
              <a:t>Έτσι, μερικοί οικισμοί αποκτούν σιγά σιγά μεγαλύτερη έκταση και πλούτο από τους άλλους. Αυτή η εξέλιξη οδηγεί, γύρω στο 2000 </a:t>
            </a:r>
            <a:r>
              <a:rPr lang="el-GR" dirty="0" err="1" smtClean="0"/>
              <a:t>π.Χ.</a:t>
            </a:r>
            <a:r>
              <a:rPr lang="el-GR" dirty="0" smtClean="0"/>
              <a:t>, στη μεγαλύτερη αλλαγή στην ιστορία του μινωικού πολιτισμού με την </a:t>
            </a:r>
            <a:r>
              <a:rPr lang="el-GR" b="1" dirty="0" smtClean="0"/>
              <a:t>εμφάνιση των πρώτων ανακτόρων</a:t>
            </a:r>
            <a:r>
              <a:rPr lang="el-GR" dirty="0" smtClean="0"/>
              <a:t>. Γύρω τους αναπτύσσονται μεγάλοι οικισμοί που μπορούν να χαρακτηριστούν πόλεις. Μέχρι σήμερα είναι γνωστά με βεβαιότητα τέσσερα τέτοια ανάκτορα, στην </a:t>
            </a:r>
            <a:r>
              <a:rPr lang="el-GR" b="1" dirty="0" smtClean="0"/>
              <a:t>Κνωσό</a:t>
            </a:r>
            <a:r>
              <a:rPr lang="el-GR" dirty="0" smtClean="0"/>
              <a:t>, τη </a:t>
            </a:r>
            <a:r>
              <a:rPr lang="el-GR" b="1" dirty="0" smtClean="0"/>
              <a:t>Φαιστό</a:t>
            </a:r>
            <a:r>
              <a:rPr lang="el-GR" dirty="0" smtClean="0"/>
              <a:t>, τα </a:t>
            </a:r>
            <a:r>
              <a:rPr lang="el-GR" b="1" dirty="0" smtClean="0"/>
              <a:t>Μάλια</a:t>
            </a:r>
            <a:r>
              <a:rPr lang="el-GR" dirty="0" smtClean="0"/>
              <a:t> και τη </a:t>
            </a:r>
            <a:r>
              <a:rPr lang="el-GR" b="1" dirty="0" smtClean="0"/>
              <a:t>Ζάκρο</a:t>
            </a:r>
            <a:r>
              <a:rPr lang="el-GR" dirty="0" smtClean="0"/>
              <a:t>. Τα πρώτα ανάκτορα καταστρέφονται γύρω στο 1700 </a:t>
            </a:r>
            <a:r>
              <a:rPr lang="el-GR" dirty="0" err="1" smtClean="0"/>
              <a:t>π.Χ.</a:t>
            </a:r>
            <a:r>
              <a:rPr lang="el-GR" dirty="0" smtClean="0"/>
              <a:t> από σεισμό, αλλά ξαναχτίζονται πιο επιβλητικά. Η περίοδος των δεύτερων, </a:t>
            </a:r>
            <a:r>
              <a:rPr lang="el-GR" b="1" dirty="0" smtClean="0"/>
              <a:t>νέων ανακτόρων</a:t>
            </a:r>
            <a:r>
              <a:rPr lang="el-GR" dirty="0" smtClean="0"/>
              <a:t> (1700-1450 </a:t>
            </a:r>
            <a:r>
              <a:rPr lang="el-GR" dirty="0" err="1" smtClean="0"/>
              <a:t>π.Χ</a:t>
            </a:r>
            <a:r>
              <a:rPr lang="el-GR" dirty="0" smtClean="0"/>
              <a:t>) είναι αυτή της μεγαλύτερης ακμής του μινωικού πολιτισμού. Την εποχή αυτή οι </a:t>
            </a:r>
            <a:r>
              <a:rPr lang="el-GR" dirty="0" err="1" smtClean="0"/>
              <a:t>Μινωίτες</a:t>
            </a:r>
            <a:r>
              <a:rPr lang="el-GR" dirty="0" smtClean="0"/>
              <a:t> κυριαρχούν στο Αιγαίο, όπου ιδρύουν αποικίες (Κύθηρα, Ρόδος) και έχουν στενές σχέσεις με την ηπειρωτική Ελλάδα, επηρεάζοντας έντονα το μυκηναϊκό πολιτισμό που κάνει τότε την εμφάνισή του. </a:t>
            </a:r>
          </a:p>
          <a:p>
            <a:endParaRPr lang="el-GR" dirty="0"/>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Πολιτική και διοικητική οργάνωση: τα ανάκτορα</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Τα ανάκτορα είναι μεγάλα συγκροτήματα κτιρίων, αποτελούνται δηλαδή από πολλές πτέρυγες δωματίων και είναι τα διοικητικά, οικονομικά, θρησκευτικά και καλλιτεχνικά κέντρα της περιοχής στην οποία βρίσκονται. Παρά τις επιμέρους διαφορές όλα τα μινωικά ανάκτορα έχουν τα εξής κοινά χαρακτηριστικά:</a:t>
            </a:r>
          </a:p>
          <a:p>
            <a:r>
              <a:rPr lang="el-GR" dirty="0" smtClean="0"/>
              <a:t>Έχουν προσανατολισμό στον άξονα Βορρά-Νότου.</a:t>
            </a:r>
          </a:p>
          <a:p>
            <a:r>
              <a:rPr lang="el-GR" dirty="0" smtClean="0"/>
              <a:t>Έχουν μία ορθογώνια κεντρική αυλή. Γύρω της αναπτύσσονται οι πτέρυγες των δωματίων.</a:t>
            </a:r>
          </a:p>
          <a:p>
            <a:r>
              <a:rPr lang="el-GR" dirty="0" smtClean="0"/>
              <a:t>Ήταν πολυώροφα, είχαν μεγάλες κλίμακες, φωταγωγούς, σύστημα ύδρευσης και αποχέτευσης και αρκετοί χώροι τους έφεραν τοιχογραφίες. Από αυτές αντλούμε πλήθος πληροφοριών για πολλές από τις πτυχές της ζωής των </a:t>
            </a:r>
            <a:r>
              <a:rPr lang="el-GR" dirty="0" err="1" smtClean="0"/>
              <a:t>Μινωιτών</a:t>
            </a:r>
            <a:r>
              <a:rPr lang="el-GR" dirty="0" smtClean="0"/>
              <a:t>.</a:t>
            </a:r>
          </a:p>
          <a:p>
            <a:r>
              <a:rPr lang="el-GR" dirty="0" smtClean="0"/>
              <a:t>Δεν ήταν οχυρωμένα.</a:t>
            </a:r>
          </a:p>
          <a:p>
            <a:r>
              <a:rPr lang="el-GR" dirty="0" smtClean="0"/>
              <a:t> Τα ανάκτορα ήταν η κατοικία του άρχοντα της ευρύτερης περιοχής, όπου συγκεντρωνόταν η παραγωγή και τα εμπορεύματα για να διατεθούν στο εσωτερικό του νησιού ή στο εξωτερικό. Ήταν επίσης κέντρα κατασκευής πολύτιμων αντικειμένων και καλλιτεχνημάτων, καθώς και θρησκευτικά κέντρα, όπου μαζευόταν πλήθος κόσμου με την ευκαιρία διαφόρων τελετών. Στα ανάκτορα δηλαδή ζούσε, κυκλοφορούσε και εργαζόταν μεγάλος αριθμός αξιωματούχων, υπαλλήλων και τεχνιτών. </a:t>
            </a:r>
          </a:p>
          <a:p>
            <a:r>
              <a:rPr lang="el-GR" dirty="0" smtClean="0"/>
              <a:t> </a:t>
            </a:r>
          </a:p>
          <a:p>
            <a:r>
              <a:rPr lang="el-GR" dirty="0" smtClean="0"/>
              <a:t>Παράλληλα, υπήρχαν διάσπαρτες σε ολόκληρη την Κρήτη αγροικίες ή επαύλεις που συγκέντρωναν τη γεωργική και κτηνοτροφική παραγωγή της περιοχής τους και έλεγχαν τη διακίνηση των προϊόντων για λογαριασμό των ανακτόρων. Το πολιτικό, διοικητικό και οικονομικό σύστημα της μινωικής Κρήτης ήταν δηλαδή </a:t>
            </a:r>
            <a:r>
              <a:rPr lang="el-GR" b="1" dirty="0" smtClean="0"/>
              <a:t>συγκεντρωτικό</a:t>
            </a:r>
            <a:r>
              <a:rPr lang="el-GR" dirty="0" smtClean="0"/>
              <a:t>, με κέντρο τα ανάκτορα.</a:t>
            </a:r>
          </a:p>
          <a:p>
            <a:endParaRPr lang="el-GR" dirty="0"/>
          </a:p>
        </p:txBody>
      </p:sp>
      <p:pic>
        <p:nvPicPr>
          <p:cNvPr id="4" name="3 - Εικόνα" descr="knosos1.jpg"/>
          <p:cNvPicPr>
            <a:picLocks noChangeAspect="1"/>
          </p:cNvPicPr>
          <p:nvPr/>
        </p:nvPicPr>
        <p:blipFill>
          <a:blip r:embed="rId2" cstate="print"/>
          <a:stretch>
            <a:fillRect/>
          </a:stretch>
        </p:blipFill>
        <p:spPr>
          <a:xfrm>
            <a:off x="6732240" y="5454055"/>
            <a:ext cx="2054554" cy="1403945"/>
          </a:xfrm>
          <a:prstGeom prst="rect">
            <a:avLst/>
          </a:prstGeom>
        </p:spPr>
      </p:pic>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ΓΡΑΦΗ</a:t>
            </a:r>
            <a:endParaRPr lang="el-GR" dirty="0"/>
          </a:p>
        </p:txBody>
      </p:sp>
      <p:sp>
        <p:nvSpPr>
          <p:cNvPr id="3" name="2 - Θέση περιεχομένου"/>
          <p:cNvSpPr>
            <a:spLocks noGrp="1"/>
          </p:cNvSpPr>
          <p:nvPr>
            <p:ph idx="1"/>
          </p:nvPr>
        </p:nvSpPr>
        <p:spPr/>
        <p:txBody>
          <a:bodyPr>
            <a:normAutofit/>
          </a:bodyPr>
          <a:lstStyle/>
          <a:p>
            <a:r>
              <a:rPr lang="el-GR" sz="2000" dirty="0" smtClean="0"/>
              <a:t>Η ανάπτυξη του εμπορίου και η περίπλοκη διοικητική και κοινωνική οργάνωση οδήγησαν γύρω στο 1700 στη χρήση ενός συστήματος γραφής το οποίο αρχικά έμοιαζε με τα </a:t>
            </a:r>
            <a:r>
              <a:rPr lang="el-GR" sz="2000" b="1" dirty="0" smtClean="0"/>
              <a:t>ιερογλυφικά</a:t>
            </a:r>
            <a:r>
              <a:rPr lang="el-GR" sz="2000" dirty="0" smtClean="0"/>
              <a:t>, όπως αποδεικνύει ο δίσκος της Φαιστού. Λίγο αργότερα άρχισε να χρησιμοποιείται ένα νέο σύστημα γραφής, η </a:t>
            </a:r>
            <a:r>
              <a:rPr lang="el-GR" sz="2000" b="1" dirty="0" smtClean="0"/>
              <a:t>Γραμμική Α</a:t>
            </a:r>
            <a:r>
              <a:rPr lang="el-GR" sz="2000" dirty="0" smtClean="0"/>
              <a:t>. Η γραφή ήταν συλλαβική, δηλαδή κάθε σημείο αντιστοιχούσε σε μία </a:t>
            </a:r>
            <a:r>
              <a:rPr lang="el-GR" sz="2000" b="1" dirty="0" smtClean="0"/>
              <a:t>συλλαβή</a:t>
            </a:r>
            <a:r>
              <a:rPr lang="el-GR" sz="2000" dirty="0" smtClean="0"/>
              <a:t>, και υπήρξε το πρότυπο για την ανάπτυξη της μυκηναϊκής γραφής. Σημεία αυτής της γραφής έχουν βρεθεί κυρίως επάνω σε αγγεία ή χαραγμένα σε πινακίδες απογραφής εμπορευμάτων. Η γραφή όμως αυτή δεν έχει αποκρυπτογραφηθεί.</a:t>
            </a:r>
          </a:p>
          <a:p>
            <a:pPr>
              <a:buNone/>
            </a:pPr>
            <a:endParaRPr lang="el-GR" dirty="0" smtClean="0"/>
          </a:p>
          <a:p>
            <a:endParaRPr lang="el-GR" dirty="0"/>
          </a:p>
        </p:txBody>
      </p:sp>
      <p:pic>
        <p:nvPicPr>
          <p:cNvPr id="4" name="3 - Εικόνα" descr="933_2_120.jpg"/>
          <p:cNvPicPr>
            <a:picLocks noChangeAspect="1"/>
          </p:cNvPicPr>
          <p:nvPr/>
        </p:nvPicPr>
        <p:blipFill>
          <a:blip r:embed="rId2" cstate="print"/>
          <a:stretch>
            <a:fillRect/>
          </a:stretch>
        </p:blipFill>
        <p:spPr>
          <a:xfrm>
            <a:off x="3707904" y="4149080"/>
            <a:ext cx="4857750" cy="2571750"/>
          </a:xfrm>
          <a:prstGeom prst="rect">
            <a:avLst/>
          </a:prstGeom>
        </p:spPr>
      </p:pic>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ΟΙΚΟΝΟΜΙΑ</a:t>
            </a:r>
            <a:endParaRPr lang="el-GR" dirty="0"/>
          </a:p>
        </p:txBody>
      </p:sp>
      <p:sp>
        <p:nvSpPr>
          <p:cNvPr id="3" name="2 - Θέση περιεχομένου"/>
          <p:cNvSpPr>
            <a:spLocks noGrp="1"/>
          </p:cNvSpPr>
          <p:nvPr>
            <p:ph idx="1"/>
          </p:nvPr>
        </p:nvSpPr>
        <p:spPr>
          <a:xfrm>
            <a:off x="304800" y="1554162"/>
            <a:ext cx="8686800" cy="4611142"/>
          </a:xfrm>
        </p:spPr>
        <p:txBody>
          <a:bodyPr>
            <a:normAutofit fontScale="92500" lnSpcReduction="10000"/>
          </a:bodyPr>
          <a:lstStyle/>
          <a:p>
            <a:r>
              <a:rPr lang="el-GR" dirty="0" smtClean="0"/>
              <a:t> Την εποχή των νέων ανακτόρων (1700-1450 </a:t>
            </a:r>
            <a:r>
              <a:rPr lang="el-GR" dirty="0" err="1" smtClean="0"/>
              <a:t>π.Χ.</a:t>
            </a:r>
            <a:r>
              <a:rPr lang="el-GR" dirty="0" smtClean="0"/>
              <a:t>) οι </a:t>
            </a:r>
            <a:r>
              <a:rPr lang="el-GR" dirty="0" err="1" smtClean="0"/>
              <a:t>Μινωίτες</a:t>
            </a:r>
            <a:r>
              <a:rPr lang="el-GR" dirty="0" smtClean="0"/>
              <a:t> κυριαρχούν με τα πλοία τους σε όλο το Αιγαίο. Η εμπορική δραστηριότητα που είχε ξεκινήσει από την προηγούμενη χιλιετία είναι τώρα πιο έντονη. Ιδιαίτερη ζήτηση σε όλο το Αιγαίο έχουν τα έργα της καλλιτεχνικής παραγωγής (μεταλλοτεχνία, </a:t>
            </a:r>
            <a:r>
              <a:rPr lang="el-GR" dirty="0" err="1" smtClean="0"/>
              <a:t>λιθοτεχνία</a:t>
            </a:r>
            <a:r>
              <a:rPr lang="el-GR" dirty="0" smtClean="0"/>
              <a:t>, </a:t>
            </a:r>
            <a:r>
              <a:rPr lang="el-GR" dirty="0" err="1" smtClean="0"/>
              <a:t>κοσμηματοτεχνία</a:t>
            </a:r>
            <a:r>
              <a:rPr lang="el-GR" dirty="0" smtClean="0"/>
              <a:t>). </a:t>
            </a:r>
            <a:r>
              <a:rPr lang="el-GR" dirty="0" err="1" smtClean="0"/>
              <a:t>Μινωίτες</a:t>
            </a:r>
            <a:r>
              <a:rPr lang="el-GR" dirty="0" smtClean="0"/>
              <a:t> έμποροι και ναυτικοί φαίνεται να απεικονίζονται σε αιγυπτιακούς </a:t>
            </a:r>
            <a:r>
              <a:rPr lang="el-GR" dirty="0" smtClean="0"/>
              <a:t>τάφους </a:t>
            </a:r>
          </a:p>
          <a:p>
            <a:r>
              <a:rPr lang="el-GR" dirty="0" smtClean="0"/>
              <a:t> </a:t>
            </a:r>
          </a:p>
          <a:p>
            <a:pPr>
              <a:buNone/>
            </a:pPr>
            <a:endParaRPr lang="el-GR" dirty="0"/>
          </a:p>
        </p:txBody>
      </p:sp>
    </p:spTree>
  </p:cSld>
  <p:clrMapOvr>
    <a:masterClrMapping/>
  </p:clrMapOvr>
  <p:transition>
    <p:split orient="ver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TotalTime>
  <Words>409</Words>
  <Application>Microsoft Office PowerPoint</Application>
  <PresentationFormat>Προβολή στην οθόνη (4:3)</PresentationFormat>
  <Paragraphs>22</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Διαστημικό</vt:lpstr>
      <vt:lpstr>ΜΙΝΩΙΚΟΣ ΠΟΛΙΤΙΣΜΟΣ</vt:lpstr>
      <vt:lpstr>ΚΡΗΤΗ</vt:lpstr>
      <vt:lpstr>ΜΙΝΩΙΚΟΣ ΠΟΛΙΤΙΣΜΟΣ</vt:lpstr>
      <vt:lpstr>Πολιτική και διοικητική οργάνωση: τα ανάκτορα</vt:lpstr>
      <vt:lpstr>ΓΡΑΦΗ</vt:lpstr>
      <vt:lpstr>ΟΙΚΟΝΟΜΙΑ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ΜΙΝΩΙΚΟΣ ΠΟΛΙΤΙΣΜΟΣ</dc:title>
  <dc:creator>user</dc:creator>
  <cp:lastModifiedBy>user</cp:lastModifiedBy>
  <cp:revision>2</cp:revision>
  <dcterms:created xsi:type="dcterms:W3CDTF">2015-04-19T12:05:39Z</dcterms:created>
  <dcterms:modified xsi:type="dcterms:W3CDTF">2015-04-19T12:15:49Z</dcterms:modified>
</cp:coreProperties>
</file>