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1"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67" r:id="rId20"/>
    <p:sldId id="276" r:id="rId21"/>
    <p:sldId id="277" r:id="rId22"/>
    <p:sldId id="279" r:id="rId23"/>
    <p:sldId id="280" r:id="rId24"/>
    <p:sldId id="282"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24"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4F6E0A2-C417-4EE8-8D87-03AD5B27446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735AF8F-1358-484D-A826-FEA222B0ADD0}" type="datetimeFigureOut">
              <a:rPr lang="el-GR" smtClean="0"/>
              <a:pPr/>
              <a:t>28/4/2015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4F6E0A2-C417-4EE8-8D87-03AD5B27446E}"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35AF8F-1358-484D-A826-FEA222B0ADD0}" type="datetimeFigureOut">
              <a:rPr lang="el-GR" smtClean="0"/>
              <a:pPr/>
              <a:t>28/4/2015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F6E0A2-C417-4EE8-8D87-03AD5B27446E}"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el.wikipedia.org/wiki/%CE%A3%CE%BA%CF%8D%CE%B8%CE%B5%CF%82" TargetMode="External"/><Relationship Id="rId3" Type="http://schemas.openxmlformats.org/officeDocument/2006/relationships/hyperlink" Target="http://el.wikipedia.org/wiki/%CE%9F%CE%AF%CE%BA%CE%BF%CF%82_%CF%84%CF%89%CE%BD_%CE%91%CF%87%CE%B1%CE%B9%CE%BC%CE%B5%CE%BD%CE%B9%CE%B4%CF%8E%CE%BD" TargetMode="External"/><Relationship Id="rId7" Type="http://schemas.openxmlformats.org/officeDocument/2006/relationships/hyperlink" Target="http://el.wikipedia.org/wiki/%CE%A0%CE%B1%CE%AF%CE%BF%CE%BD%CE%B5%CF%82" TargetMode="External"/><Relationship Id="rId12" Type="http://schemas.openxmlformats.org/officeDocument/2006/relationships/hyperlink" Target="http://el.wikipedia.org/wiki/%CE%9E%CE%AD%CF%81%CE%BE%CE%B7%CF%82_%CE%91'_%CF%84%CE%B7%CF%82_%CE%A0%CE%B5%CF%81%CF%83%CE%AF%CE%B1%CF%82" TargetMode="Externa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el.wikipedia.org/wiki/%CE%98%CF%81%CE%AC%CE%BA%CE%B7" TargetMode="External"/><Relationship Id="rId11" Type="http://schemas.openxmlformats.org/officeDocument/2006/relationships/hyperlink" Target="http://el.wikipedia.org/wiki/%CE%91%CF%83%CE%AF%CE%B1" TargetMode="External"/><Relationship Id="rId5" Type="http://schemas.openxmlformats.org/officeDocument/2006/relationships/hyperlink" Target="http://el.wikipedia.org/wiki/%CE%99%CE%BB%CE%BB%CF%85%CF%81%CE%AF%CE%B1" TargetMode="External"/><Relationship Id="rId10" Type="http://schemas.openxmlformats.org/officeDocument/2006/relationships/hyperlink" Target="http://el.wikipedia.org/wiki/%CE%91%CF%80%CE%BF%CE%B9%CE%BA%CE%AF%CE%B1" TargetMode="External"/><Relationship Id="rId4" Type="http://schemas.openxmlformats.org/officeDocument/2006/relationships/hyperlink" Target="http://el.wikipedia.org/wiki/%CE%A6%CE%AF%CE%BB%CE%B9%CF%80%CF%80%CE%BF%CF%82_%CE%92'_%CF%84%CE%B7%CF%82_%CE%9C%CE%B1%CE%BA%CE%B5%CE%B4%CE%BF%CE%BD%CE%AF%CE%B1%CF%82" TargetMode="External"/><Relationship Id="rId9" Type="http://schemas.openxmlformats.org/officeDocument/2006/relationships/hyperlink" Target="http://el.wikipedia.org/wiki/%CE%91%CF%81%CF%87%CE%B1%CE%AF%CE%B1_%CE%95%CE%BB%CE%BB%CE%AC%CE%B4%CE%B1"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el.wikipedia.org/wiki/%CE%9A%CE%B9%CE%BB%CE%B9%CE%BA%CE%AF%CE%B1" TargetMode="External"/><Relationship Id="rId3" Type="http://schemas.openxmlformats.org/officeDocument/2006/relationships/hyperlink" Target="http://el.wikipedia.org/wiki/%CE%9A%CE%B1%CF%80%CF%80%CE%B1%CE%B4%CE%BF%CE%BA%CE%AF%CE%B1" TargetMode="External"/><Relationship Id="rId7" Type="http://schemas.openxmlformats.org/officeDocument/2006/relationships/hyperlink" Target="http://el.wikipedia.org/wiki/%CE%92%CE%B1%CE%B2%CF%85%CE%BB%CF%8E%CE%BD%CE%B1" TargetMode="External"/><Relationship Id="rId12" Type="http://schemas.openxmlformats.org/officeDocument/2006/relationships/hyperlink" Target="http://el.wikipedia.org/wiki/%CE%94%CE%B1%CF%81%CE%B5%CE%AF%CE%BF%CF%82_%CE%93%CE%84_%CF%84%CE%B7%CF%82_%CE%A0%CE%B5%CF%81%CF%83%CE%AF%CE%B1%CF%82" TargetMode="External"/><Relationship Id="rId2" Type="http://schemas.openxmlformats.org/officeDocument/2006/relationships/hyperlink" Target="http://el.wikipedia.org/wiki/333_%CF%80.%CE%A7." TargetMode="External"/><Relationship Id="rId1" Type="http://schemas.openxmlformats.org/officeDocument/2006/relationships/slideLayout" Target="../slideLayouts/slideLayout2.xml"/><Relationship Id="rId6" Type="http://schemas.openxmlformats.org/officeDocument/2006/relationships/hyperlink" Target="http://el.wikipedia.org/wiki/%CE%A6%CE%BF%CE%B9%CE%BD%CE%AF%CE%BA%CE%B7" TargetMode="External"/><Relationship Id="rId11" Type="http://schemas.openxmlformats.org/officeDocument/2006/relationships/hyperlink" Target="http://el.wikipedia.org/wiki/%CE%99%CF%83%CF%83%CF%8C%CF%82" TargetMode="External"/><Relationship Id="rId5" Type="http://schemas.openxmlformats.org/officeDocument/2006/relationships/hyperlink" Target="http://el.wikipedia.org/wiki/%CE%A4%CE%B1%CF%81%CF%83%CF%8C%CF%82" TargetMode="External"/><Relationship Id="rId10" Type="http://schemas.openxmlformats.org/officeDocument/2006/relationships/hyperlink" Target="http://el.wikipedia.org/wiki/%CE%9C%CE%AC%CF%87%CE%B7_%CF%84%CE%B7%CF%82_%CE%99%CF%83%CF%83%CE%BF%CF%8D" TargetMode="External"/><Relationship Id="rId4" Type="http://schemas.openxmlformats.org/officeDocument/2006/relationships/hyperlink" Target="http://el.wikipedia.org/wiki/%CE%9A%CE%B9%CE%BB%CE%AF%CE%BA%CE%B9%CE%B5%CF%82_%CF%80%CF%8D%CE%BB%CE%B5%CF%82" TargetMode="External"/><Relationship Id="rId9" Type="http://schemas.openxmlformats.org/officeDocument/2006/relationships/hyperlink" Target="http://el.wikipedia.org/wiki/%CE%9A%CE%B9%CE%BB%CE%AF%CE%BA%CE%B9%CE%B5%CF%82_%CE%A0%CF%8D%CE%BB%CE%B5%CF%8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l.wikipedia.org/wiki/%CE%86%CE%BC%CE%BC%CF%89%CE%BD" TargetMode="External"/><Relationship Id="rId7" Type="http://schemas.openxmlformats.org/officeDocument/2006/relationships/hyperlink" Target="http://el.wikipedia.org/wiki/%CE%9C%CE%B5%CF%83%CF%8C%CE%B3%CE%B5%CE%B9%CE%BF%CF%82_%CE%98%CE%AC%CE%BB%CE%B1%CF%83%CF%83%CE%B1" TargetMode="External"/><Relationship Id="rId2" Type="http://schemas.openxmlformats.org/officeDocument/2006/relationships/hyperlink" Target="http://el.wikipedia.org/wiki/331_%CF%80.%CE%A7." TargetMode="External"/><Relationship Id="rId1" Type="http://schemas.openxmlformats.org/officeDocument/2006/relationships/slideLayout" Target="../slideLayouts/slideLayout2.xml"/><Relationship Id="rId6" Type="http://schemas.openxmlformats.org/officeDocument/2006/relationships/hyperlink" Target="http://el.wikipedia.org/wiki/%CE%91%CE%BB%CE%B5%CE%BE%CE%AC%CE%BD%CE%B4%CF%81%CE%B5%CE%B9%CE%B1" TargetMode="External"/><Relationship Id="rId5" Type="http://schemas.openxmlformats.org/officeDocument/2006/relationships/hyperlink" Target="http://el.wikipedia.org/wiki/%CE%94%CE%AD%CE%BB%CF%84%CE%B1_%CF%84%CE%BF%CF%85_%CE%9D%CE%B5%CE%AF%CE%BB%CE%BF%CF%85" TargetMode="External"/><Relationship Id="rId4" Type="http://schemas.openxmlformats.org/officeDocument/2006/relationships/hyperlink" Target="http://el.wikipedia.org/w/index.php?title=%CE%8C%CE%B1%CF%83%CE%B7_%CE%A3%CE%AF%CE%B2%CE%B1&amp;action=edit&amp;redlink=1"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el.wikipedia.org/wiki/%CE%91%CE%BB%CE%B5%CE%BE%CE%AC%CE%BD%CE%B4%CF%81%CE%B5%CE%B9%CE%B1_%CE%91%CF%83%CF%83%CF%85%CF%81%CE%AF%CE%B1%CF%82" TargetMode="External"/><Relationship Id="rId13" Type="http://schemas.openxmlformats.org/officeDocument/2006/relationships/hyperlink" Target="http://el.wikipedia.org/wiki/%CE%92%CE%AE%CF%83%CF%83%CE%BF%CF%82" TargetMode="External"/><Relationship Id="rId18" Type="http://schemas.openxmlformats.org/officeDocument/2006/relationships/hyperlink" Target="http://el.wikipedia.org/w/index.php?title=%CE%A4%CE%BF%CF%85%CF%82&amp;action=edit&amp;redlink=1" TargetMode="External"/><Relationship Id="rId3" Type="http://schemas.openxmlformats.org/officeDocument/2006/relationships/hyperlink" Target="http://el.wikipedia.org/wiki/%CE%91%CE%BD%CF%84%CE%B9%CF%8C%CF%87%CE%B5%CE%B9%CE%B1_(%CE%AE_%CE%88%CE%B4%CE%B5%CF%83%CF%83%CE%B1)" TargetMode="External"/><Relationship Id="rId21" Type="http://schemas.openxmlformats.org/officeDocument/2006/relationships/hyperlink" Target="http://el.wikipedia.org/w/index.php?title=%CE%91%CE%BB%CE%B5%CE%BE%CE%AC%CE%BD%CE%B4%CF%81%CE%B5%CE%B9%CE%B1_%CF%84%CF%89%CE%BD_%CE%91%CF%81%CE%B5%CE%AF%CF%89%CE%BD&amp;action=edit&amp;redlink=1" TargetMode="External"/><Relationship Id="rId7" Type="http://schemas.openxmlformats.org/officeDocument/2006/relationships/hyperlink" Target="http://el.wikipedia.org/wiki/%CE%9C%CE%AC%CF%87%CE%B7_%CF%84%CF%89%CE%BD_%CE%93%CE%B1%CF%85%CE%B3%CE%B1%CE%BC%CE%AE%CE%BB%CF%89%CE%BD" TargetMode="External"/><Relationship Id="rId12" Type="http://schemas.openxmlformats.org/officeDocument/2006/relationships/hyperlink" Target="http://el.wikipedia.org/wiki/%CE%9A%CE%B1%CF%84%CE%AC%CE%BB%CE%BF%CE%B3%CE%BF%CF%82_%CE%B7%CE%B3%CE%B5%CF%84%CF%8E%CE%BD_%CF%84%CE%B7%CF%82_%CE%A0%CE%B5%CF%81%CF%83%CE%AF%CE%B1%CF%82" TargetMode="External"/><Relationship Id="rId17" Type="http://schemas.openxmlformats.org/officeDocument/2006/relationships/hyperlink" Target="http://el.wikipedia.org/wiki/%CE%A0%CE%B1%CF%81%CE%B8%CE%AF%CE%B1" TargetMode="External"/><Relationship Id="rId2" Type="http://schemas.openxmlformats.org/officeDocument/2006/relationships/hyperlink" Target="http://el.wikipedia.org/wiki/%CE%9D%CE%B9%CE%BA%CE%B7%CF%86%CF%8C%CF%81%CE%B9%CE%BF%CE%BD" TargetMode="External"/><Relationship Id="rId16" Type="http://schemas.openxmlformats.org/officeDocument/2006/relationships/hyperlink" Target="http://el.wikipedia.org/wiki/%CE%9D%CE%B1%CE%B2%CE%B1%CF%81%CE%B6%CE%AC%CE%BD%CE%B7%CF%82" TargetMode="External"/><Relationship Id="rId20" Type="http://schemas.openxmlformats.org/officeDocument/2006/relationships/hyperlink" Target="http://el.wikipedia.org/wiki/%CE%92%CE%B1%CE%BA%CF%84%CF%81%CE%AF%CE%B1" TargetMode="External"/><Relationship Id="rId1" Type="http://schemas.openxmlformats.org/officeDocument/2006/relationships/slideLayout" Target="../slideLayouts/slideLayout2.xml"/><Relationship Id="rId6" Type="http://schemas.openxmlformats.org/officeDocument/2006/relationships/hyperlink" Target="http://el.wikipedia.org/wiki/%CE%86%CF%81%CE%B2%CE%B7%CE%BB%CE%B1" TargetMode="External"/><Relationship Id="rId11" Type="http://schemas.openxmlformats.org/officeDocument/2006/relationships/hyperlink" Target="http://el.wikipedia.org/wiki/%CE%A0%CE%B5%CF%81%CF%83%CE%AD%CF%80%CE%BF%CE%BB%CE%B7" TargetMode="External"/><Relationship Id="rId5" Type="http://schemas.openxmlformats.org/officeDocument/2006/relationships/hyperlink" Target="http://el.wikipedia.org/wiki/%CE%93%CE%B1%CF%85%CE%B3%CE%AC%CE%BC%CE%B7%CE%BB%CE%B1" TargetMode="External"/><Relationship Id="rId15" Type="http://schemas.openxmlformats.org/officeDocument/2006/relationships/hyperlink" Target="http://el.wikipedia.org/wiki/%CE%A5%CF%81%CE%BA%CE%B1%CE%BD%CE%AF%CE%B1" TargetMode="External"/><Relationship Id="rId10" Type="http://schemas.openxmlformats.org/officeDocument/2006/relationships/hyperlink" Target="http://el.wikipedia.org/wiki/%CE%A3%CE%BF%CF%8D%CF%83%CE%B1" TargetMode="External"/><Relationship Id="rId19" Type="http://schemas.openxmlformats.org/officeDocument/2006/relationships/hyperlink" Target="http://el.wikipedia.org/wiki/%CE%91%CF%81%CE%AF%CE%B1" TargetMode="External"/><Relationship Id="rId4" Type="http://schemas.openxmlformats.org/officeDocument/2006/relationships/hyperlink" Target="http://el.wikipedia.org/wiki/%CE%A4%CE%AF%CE%B3%CF%81%CE%B7%CF%82_%CF%80%CE%BF%CF%84%CE%B1%CE%BC%CF%8C%CF%82" TargetMode="External"/><Relationship Id="rId9" Type="http://schemas.openxmlformats.org/officeDocument/2006/relationships/hyperlink" Target="http://el.wikipedia.org/wiki/%CE%9C%CE%B7%CE%B4%CE%AF%CE%B1" TargetMode="External"/><Relationship Id="rId14" Type="http://schemas.openxmlformats.org/officeDocument/2006/relationships/hyperlink" Target="http://el.wikipedia.org/wiki/%CE%94%CE%B1%CF%81%CE%B5%CE%AF%CE%BF%CF%82_%CE%93%CE%84_%CF%84%CE%B7%CF%82_%CE%A0%CE%B5%CF%81%CF%83%CE%AF%CE%B1%CF%82" TargetMode="External"/><Relationship Id="rId22" Type="http://schemas.openxmlformats.org/officeDocument/2006/relationships/hyperlink" Target="http://el.wikipedia.org/wiki/%CE%94%CF%81%CE%B1%CE%B3%CE%B3%CE%B9%CE%B1%CE%BD%CE%AE"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l.wikipedia.org/wiki/%CE%A5%CE%B4%CE%AC%CF%83%CF%80%CE%B7%CF%82" TargetMode="External"/><Relationship Id="rId3" Type="http://schemas.openxmlformats.org/officeDocument/2006/relationships/hyperlink" Target="http://el.wikipedia.org/wiki/%CE%A1%CF%89%CE%BE%CE%AC%CE%BD%CE%B7" TargetMode="External"/><Relationship Id="rId7" Type="http://schemas.openxmlformats.org/officeDocument/2006/relationships/hyperlink" Target="http://el.wikipedia.org/wiki/%CE%9A%CF%89%CF%86%CE%AE%CF%82_(%CF%80%CE%BF%CF%84%CE%B1%CE%BC%CF%8C%CF%82)" TargetMode="External"/><Relationship Id="rId2" Type="http://schemas.openxmlformats.org/officeDocument/2006/relationships/image" Target="../media/image8.jpeg"/><Relationship Id="rId1" Type="http://schemas.openxmlformats.org/officeDocument/2006/relationships/slideLayout" Target="../slideLayouts/slideLayout4.xml"/><Relationship Id="rId6" Type="http://schemas.openxmlformats.org/officeDocument/2006/relationships/hyperlink" Target="http://el.wikipedia.org/wiki/%CE%91%CE%BC%CF%8D%CE%BD%CF%84%CE%B1%CF%82_%CE%BF_%CE%91%CF%81%CF%81%CE%B1%CE%B2%CE%B1%CE%AF%CE%BF%CF%85" TargetMode="External"/><Relationship Id="rId11" Type="http://schemas.openxmlformats.org/officeDocument/2006/relationships/hyperlink" Target="http://el.wikipedia.org/wiki/%CE%92%CE%BF%CF%85%CE%BA%CE%B5%CF%86%CE%AC%CE%BB%CE%B1" TargetMode="External"/><Relationship Id="rId5" Type="http://schemas.openxmlformats.org/officeDocument/2006/relationships/hyperlink" Target="http://el.wikipedia.org/wiki/327_%CF%80.%CE%A7." TargetMode="External"/><Relationship Id="rId10" Type="http://schemas.openxmlformats.org/officeDocument/2006/relationships/hyperlink" Target="http://el.wikipedia.org/wiki/%CE%9D%CE%AF%CE%BA%CE%B1%CE%B9%CE%B1_%CE%99%CE%BD%CE%B4%CE%AF%CE%B1%CF%82" TargetMode="External"/><Relationship Id="rId4" Type="http://schemas.openxmlformats.org/officeDocument/2006/relationships/hyperlink" Target="http://el.wikipedia.org/wiki/%CE%91%CF%83%CE%AF%CE%B1" TargetMode="External"/><Relationship Id="rId9" Type="http://schemas.openxmlformats.org/officeDocument/2006/relationships/hyperlink" Target="http://el.wikipedia.org/wiki/%CE%A0%CF%8E%CF%81%CE%BF%CF%82"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el.wikipedia.org/wiki/%CE%93%CE%B5%CE%B4%CF%81%CF%89%CF%83%CE%AF%CE%B1" TargetMode="External"/><Relationship Id="rId13" Type="http://schemas.openxmlformats.org/officeDocument/2006/relationships/hyperlink" Target="http://el.wikipedia.org/w/index.php?title=%CE%A3%CF%84%CE%AC%CF%84%CE%B5%CE%B9%CF%81%CE%B1&amp;action=edit&amp;redlink=1" TargetMode="External"/><Relationship Id="rId3" Type="http://schemas.openxmlformats.org/officeDocument/2006/relationships/hyperlink" Target="http://el.wikipedia.org/wiki/%CE%91%CE%BB%CE%B5%CE%BE%CE%AC%CE%BD%CE%B4%CF%81%CE%B5%CE%B9%CE%B1_%CE%91%CF%81%CE%B1%CF%87%CF%89%CF%83%CE%AF%CE%B1%CF%82" TargetMode="External"/><Relationship Id="rId7" Type="http://schemas.openxmlformats.org/officeDocument/2006/relationships/hyperlink" Target="http://el.wikipedia.org/wiki/324_%CF%80.%CE%A7." TargetMode="External"/><Relationship Id="rId12" Type="http://schemas.openxmlformats.org/officeDocument/2006/relationships/hyperlink" Target="http://el.wikipedia.org/wiki/%CE%A3%CE%BF%CF%8D%CF%83%CE%B1" TargetMode="External"/><Relationship Id="rId2" Type="http://schemas.openxmlformats.org/officeDocument/2006/relationships/hyperlink" Target="http://el.wikipedia.org/wiki/%CE%9A%CF%81%CE%B1%CF%84%CE%B5%CF%81%CF%8C%CF%82_(%CF%83%CF%84%CF%81%CE%B1%CF%84%CE%B7%CE%B3%CF%8C%CF%82)" TargetMode="External"/><Relationship Id="rId1" Type="http://schemas.openxmlformats.org/officeDocument/2006/relationships/slideLayout" Target="../slideLayouts/slideLayout2.xml"/><Relationship Id="rId6" Type="http://schemas.openxmlformats.org/officeDocument/2006/relationships/hyperlink" Target="http://el.wikipedia.org/wiki/%CE%9D%CE%AD%CE%B1%CF%81%CF%87%CE%BF%CF%82" TargetMode="External"/><Relationship Id="rId11" Type="http://schemas.openxmlformats.org/officeDocument/2006/relationships/hyperlink" Target="http://el.wikipedia.org/wiki/%CE%A0%CE%B5%CF%85%CE%BA%CE%AD%CF%83%CF%84%CE%B1%CF%82" TargetMode="External"/><Relationship Id="rId5" Type="http://schemas.openxmlformats.org/officeDocument/2006/relationships/hyperlink" Target="http://el.wikipedia.org/wiki/%CE%9A%CE%B1%CF%81%CE%BC%CE%B1%CE%BD%CE%AF%CE%B1" TargetMode="External"/><Relationship Id="rId10" Type="http://schemas.openxmlformats.org/officeDocument/2006/relationships/hyperlink" Target="http://el.wikipedia.org/wiki/%CE%A0%CE%B5%CF%81%CF%83%CE%AD%CF%80%CE%BF%CE%BB%CE%B7" TargetMode="External"/><Relationship Id="rId4" Type="http://schemas.openxmlformats.org/officeDocument/2006/relationships/hyperlink" Target="http://el.wikipedia.org/wiki/%CE%9A%CE%B1%CE%BD%CF%84%CE%B1%CF%87%CE%AC%CF%81" TargetMode="External"/><Relationship Id="rId9" Type="http://schemas.openxmlformats.org/officeDocument/2006/relationships/hyperlink" Target="http://el.wikipedia.org/wiki/%CE%A0%CE%B1%CF%83%CE%B1%CF%81%CE%B3%CE%AC%CE%B4%CE%B5%CF%8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l.wikipedia.org/wiki/%CE%91%CF%81%CE%B1%CE%B2%CE%AF%CE%B1" TargetMode="External"/><Relationship Id="rId2" Type="http://schemas.openxmlformats.org/officeDocument/2006/relationships/hyperlink" Target="http://el.wikipedia.org/wiki/%CE%92%CE%B1%CE%B2%CF%85%CE%BB%CF%8E%CE%BD%CE%B1" TargetMode="External"/><Relationship Id="rId1" Type="http://schemas.openxmlformats.org/officeDocument/2006/relationships/slideLayout" Target="../slideLayouts/slideLayout2.xml"/><Relationship Id="rId6" Type="http://schemas.openxmlformats.org/officeDocument/2006/relationships/hyperlink" Target="http://el.wikipedia.org/wiki/%CE%91%CE%BB%CE%AD%CE%BE%CE%B1%CE%BD%CE%B4%CF%81%CE%BF%CF%82_%CE%91%CE%84_%CF%84%CE%B7%CF%82_%CE%97%CF%80%CE%B5%CE%AF%CF%81%CE%BF%CF%85" TargetMode="External"/><Relationship Id="rId5" Type="http://schemas.openxmlformats.org/officeDocument/2006/relationships/hyperlink" Target="http://el.wikipedia.org/wiki/%CE%9A%CE%B1%CF%81%CF%87%CE%B7%CE%B4%CF%8C%CE%BD%CE%B1" TargetMode="External"/><Relationship Id="rId4" Type="http://schemas.openxmlformats.org/officeDocument/2006/relationships/hyperlink" Target="http://el.wikipedia.org/wiki/%CE%92%CF%8C%CF%81%CE%B5%CE%B9%CE%B1_%CE%91%CF%86%CF%81%CE%B9%CE%BA%CE%AE"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el.wikipedia.org/wiki/%CE%93%CF%8C%CF%81%CE%B4%CE%B9%CE%BF%CF%82" TargetMode="External"/><Relationship Id="rId3" Type="http://schemas.openxmlformats.org/officeDocument/2006/relationships/hyperlink" Target="http://el.wikipedia.org/wiki/%CE%9C%CE%AD%CE%BC%CE%BD%CF%89%CE%BD_%CE%BF_%CE%A1%CF%8C%CE%B4%CE%B9%CE%BF%CF%82" TargetMode="External"/><Relationship Id="rId7" Type="http://schemas.openxmlformats.org/officeDocument/2006/relationships/hyperlink" Target="http://el.wikipedia.org/wiki/%CE%A6%CF%81%CF%85%CE%B3%CE%AF%CE%B1" TargetMode="External"/><Relationship Id="rId2" Type="http://schemas.openxmlformats.org/officeDocument/2006/relationships/hyperlink" Target="http://el.wikipedia.org/wiki/%CE%93%CF%81%CE%B1%CE%BD%CE%B9%CE%BA%CF%8C%CF%82_%CF%80%CE%BF%CF%84%CE%B1%CE%BC%CF%8C%CF%82" TargetMode="External"/><Relationship Id="rId1" Type="http://schemas.openxmlformats.org/officeDocument/2006/relationships/slideLayout" Target="../slideLayouts/slideLayout2.xml"/><Relationship Id="rId6" Type="http://schemas.openxmlformats.org/officeDocument/2006/relationships/hyperlink" Target="http://el.wikipedia.org/wiki/%CE%A0%CE%B9%CF%83%CE%B9%CE%B4%CE%AF%CE%B1" TargetMode="External"/><Relationship Id="rId5" Type="http://schemas.openxmlformats.org/officeDocument/2006/relationships/hyperlink" Target="http://el.wikipedia.org/wiki/334_%CF%80.%CE%A7." TargetMode="External"/><Relationship Id="rId4" Type="http://schemas.openxmlformats.org/officeDocument/2006/relationships/hyperlink" Target="http://el.wikipedia.org/wiki/%CE%9C%CE%AC%CF%87%CE%B7_%CF%84%CE%BF%CF%85_%CE%93%CF%81%CE%B1%CE%BD%CE%B9%CE%BA%CE%BF%CF%8D" TargetMode="External"/><Relationship Id="rId9" Type="http://schemas.openxmlformats.org/officeDocument/2006/relationships/hyperlink" Target="http://el.wikipedia.org/wiki/%CE%93%CF%8C%CF%81%CE%B4%CE%B9%CE%BF%CF%82_%CE%B4%CE%B5%CF%83%CE%BC%CF%8C%CF%8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hyperlink" Target="http://el.wikipedia.org/wiki/%CE%9C%CE%AD%CE%BC%CF%86%CE%B9%CF%82_(%CE%91%CE%AF%CE%B3%CF%85%CF%80%CF%84%CE%BF%CF%82)" TargetMode="External"/><Relationship Id="rId3" Type="http://schemas.openxmlformats.org/officeDocument/2006/relationships/hyperlink" Target="http://el.wikipedia.org/wiki/3_%CE%99%CE%BF%CF%85%CE%BD%CE%AF%CE%BF%CF%85" TargetMode="External"/><Relationship Id="rId7" Type="http://schemas.openxmlformats.org/officeDocument/2006/relationships/hyperlink" Target="http://el.wikipedia.org/wiki/%CE%A0%CF%84%CE%BF%CE%BB%CE%B5%CE%BC%CE%B1%CE%AF%CE%BF%CF%82_%CE%BF_%CE%A3%CF%89%CF%84%CE%AE%CF%81" TargetMode="External"/><Relationship Id="rId2" Type="http://schemas.openxmlformats.org/officeDocument/2006/relationships/image" Target="../media/image10.jpeg"/><Relationship Id="rId1" Type="http://schemas.openxmlformats.org/officeDocument/2006/relationships/slideLayout" Target="../slideLayouts/slideLayout4.xml"/><Relationship Id="rId6" Type="http://schemas.openxmlformats.org/officeDocument/2006/relationships/hyperlink" Target="http://el.wikipedia.org/wiki/%CE%9C%CE%AD%CE%BB%CE%B9" TargetMode="External"/><Relationship Id="rId5" Type="http://schemas.openxmlformats.org/officeDocument/2006/relationships/hyperlink" Target="http://el.wikipedia.org/wiki/13_%CE%99%CE%BF%CF%85%CE%BD%CE%AF%CE%BF%CF%85" TargetMode="External"/><Relationship Id="rId4" Type="http://schemas.openxmlformats.org/officeDocument/2006/relationships/hyperlink" Target="http://el.wikipedia.org/wiki/323_%CF%80.%CE%A7." TargetMode="External"/><Relationship Id="rId9" Type="http://schemas.openxmlformats.org/officeDocument/2006/relationships/hyperlink" Target="http://el.wikipedia.org/wiki/%CE%91%CE%BB%CE%B5%CE%BE%CE%AC%CE%BD%CE%B4%CF%81%CE%B5%CE%B9%CE%B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el.wikipedia.org/wiki/%CE%A6%CE%AF%CE%BB%CE%B9%CF%80%CF%80%CE%BF%CF%82_%CE%93%CE%84_%CF%84%CE%B7%CF%82_%CE%9C%CE%B1%CE%BA%CE%B5%CE%B4%CE%BF%CE%BD%CE%AF%CE%B1%CF%82" TargetMode="External"/><Relationship Id="rId2" Type="http://schemas.openxmlformats.org/officeDocument/2006/relationships/hyperlink" Target="http://el.wikipedia.org/wiki/%CE%A3%CF%85%CE%BC%CF%86%CF%89%CE%BD%CE%AF%CE%B1_%CF%84%CE%B7%CF%82_%CE%92%CE%B1%CE%B2%CF%85%CE%BB%CF%8E%CE%BD%CE%B1%CF%82" TargetMode="External"/><Relationship Id="rId1" Type="http://schemas.openxmlformats.org/officeDocument/2006/relationships/slideLayout" Target="../slideLayouts/slideLayout2.xml"/><Relationship Id="rId4" Type="http://schemas.openxmlformats.org/officeDocument/2006/relationships/hyperlink" Target="http://el.wikipedia.org/wiki/%CE%94%CE%B9%CE%AC%CE%B4%CE%BF%CF%87%CE%BF%CE%B9_%CF%84%CE%BF%CF%85_%CE%9C%CE%B5%CE%B3%CE%AC%CE%BB%CE%BF%CF%85_%CE%91%CE%BB%CE%B5%CE%BE%CE%AC%CE%BD%CE%B4%CF%81%CE%BF%CF%85"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l.wikipedia.org/wiki/%CE%9F%CE%BA%CF%84%CE%B1%CE%B2%CE%B9%CE%B1%CE%BD%CF%8C%CF%82_%CE%91%CF%8D%CE%B3%CE%BF%CF%85%CF%83%CF%84%CE%BF%CF%82" TargetMode="External"/><Relationship Id="rId2" Type="http://schemas.openxmlformats.org/officeDocument/2006/relationships/hyperlink" Target="http://el.wikipedia.org/wiki/%CE%99%CE%BF%CF%8D%CE%BB%CE%B9%CE%BF%CF%82_%CE%9A%CE%B1%CE%AF%CF%83%CE%B1%CF%8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ki/%CE%91%CF%81%CF%87%CE%B1%CE%AF%CE%B1_%CE%91%CE%AF%CE%B3%CF%85%CF%80%CF%84%CE%BF%CF%82" TargetMode="External"/><Relationship Id="rId3" Type="http://schemas.openxmlformats.org/officeDocument/2006/relationships/hyperlink" Target="http://el.wikipedia.org/wiki/323_%CF%80.%CE%A7." TargetMode="External"/><Relationship Id="rId7" Type="http://schemas.openxmlformats.org/officeDocument/2006/relationships/hyperlink" Target="http://el.wikipedia.org/wiki/%CE%A6%CE%B1%CF%81%CE%B1%CF%8E" TargetMode="External"/><Relationship Id="rId2" Type="http://schemas.openxmlformats.org/officeDocument/2006/relationships/hyperlink" Target="http://el.wikipedia.org/wiki/356_%CF%80.%CE%A7" TargetMode="External"/><Relationship Id="rId1" Type="http://schemas.openxmlformats.org/officeDocument/2006/relationships/slideLayout" Target="../slideLayouts/slideLayout2.xml"/><Relationship Id="rId6" Type="http://schemas.openxmlformats.org/officeDocument/2006/relationships/hyperlink" Target="http://el.wikipedia.org/wiki/%CE%A0%CE%AD%CF%81%CF%83%CE%B5%CF%82" TargetMode="External"/><Relationship Id="rId11" Type="http://schemas.openxmlformats.org/officeDocument/2006/relationships/hyperlink" Target="http://el.wikipedia.org/wiki/%CE%94%CE%B9%CE%AC%CE%B4%CE%BF%CF%87%CE%BF%CE%B9_%CF%84%CE%BF%CF%85_%CE%9C%CE%B5%CE%B3%CE%AC%CE%BB%CE%BF%CF%85_%CE%91%CE%BB%CE%B5%CE%BE%CE%AC%CE%BD%CE%B4%CF%81%CE%BF%CF%85" TargetMode="External"/><Relationship Id="rId5" Type="http://schemas.openxmlformats.org/officeDocument/2006/relationships/hyperlink" Target="http://el.wikipedia.org/wiki/%CE%9C%CE%B1%CE%BA%CE%B5%CE%B4%CE%BF%CE%BD%CE%AF%CE%B1_(%CE%B1%CF%81%CF%87%CE%B1%CE%AF%CE%BF_%CE%B2%CE%B1%CF%83%CE%AF%CE%BB%CE%B5%CE%B9%CE%BF)" TargetMode="External"/><Relationship Id="rId10" Type="http://schemas.openxmlformats.org/officeDocument/2006/relationships/hyperlink" Target="http://el.wikipedia.org/wiki/%CE%95%CE%BB%CE%BB%CE%B7%CE%BD%CE%B9%CF%83%CF%84%CE%B9%CE%BA%CE%AE_%CF%80%CE%B5%CF%81%CE%AF%CE%BF%CE%B4%CE%BF%CF%82" TargetMode="External"/><Relationship Id="rId4" Type="http://schemas.openxmlformats.org/officeDocument/2006/relationships/hyperlink" Target="http://el.wikipedia.org/wiki/%CE%92%CE%B1%CF%83%CE%B9%CE%BB%CE%B5%CE%AF%CF%82_%CF%84%CE%B7%CF%82_%CE%9C%CE%B1%CE%BA%CE%B5%CE%B4%CE%BF%CE%BD%CE%AF%CE%B1%CF%82" TargetMode="External"/><Relationship Id="rId9" Type="http://schemas.openxmlformats.org/officeDocument/2006/relationships/hyperlink" Target="http://el.wikipedia.org/wiki/%CE%99%CE%BD%CE%B4%CE%AF%CE%B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91%CF%87%CE%B9%CE%BB%CE%BB%CE%AD%CE%B1" TargetMode="External"/><Relationship Id="rId3" Type="http://schemas.openxmlformats.org/officeDocument/2006/relationships/hyperlink" Target="http://el.wikipedia.org/wiki/%CE%9F%CE%BB%CF%85%CE%BC%CF%80%CE%B9%CE%AC%CE%B4%CE%B1" TargetMode="External"/><Relationship Id="rId7" Type="http://schemas.openxmlformats.org/officeDocument/2006/relationships/hyperlink" Target="http://el.wikipedia.org/wiki/%CE%94%CF%85%CE%BD%CE%B1%CF%83%CF%84%CE%B5%CE%AF%CE%B1_%CF%84%CF%89%CE%BD_%CE%91%CF%81%CE%B3%CE%B5%CE%B1%CE%B4%CF%8E%CE%BD" TargetMode="External"/><Relationship Id="rId2" Type="http://schemas.openxmlformats.org/officeDocument/2006/relationships/hyperlink" Target="http://el.wikipedia.org/wiki/%CE%A6%CE%AF%CE%BB%CE%B9%CF%80%CF%80%CE%BF%CF%82_%CE%92%CE%84_%CF%84%CE%B7%CF%82_%CE%9C%CE%B1%CE%BA%CE%B5%CE%B4%CE%BF%CE%BD%CE%AF%CE%B1%CF%82" TargetMode="External"/><Relationship Id="rId1" Type="http://schemas.openxmlformats.org/officeDocument/2006/relationships/slideLayout" Target="../slideLayouts/slideLayout2.xml"/><Relationship Id="rId6" Type="http://schemas.openxmlformats.org/officeDocument/2006/relationships/hyperlink" Target="http://el.wikipedia.org/wiki/%CE%97%CF%81%CE%B1%CE%BA%CE%BB%CE%AE%CF%82_(%CE%BC%CF%85%CE%B8%CE%BF%CE%BB%CE%BF%CE%B3%CE%AF%CE%B1)" TargetMode="External"/><Relationship Id="rId5" Type="http://schemas.openxmlformats.org/officeDocument/2006/relationships/hyperlink" Target="http://el.wikipedia.org/wiki/%CE%9D%CE%B1%CF%8C%CF%82_%CF%84%CE%B7%CF%82_%CE%91%CF%81%CF%84%CE%AD%CE%BC%CE%B9%CE%B4%CE%BF%CF%82_%CF%83%CF%84%CE%B7%CE%BD_%CE%88%CF%86%CE%B5%CF%83%CE%BF" TargetMode="External"/><Relationship Id="rId4" Type="http://schemas.openxmlformats.org/officeDocument/2006/relationships/hyperlink" Target="http://el.wikipedia.org/wiki/%CE%97%CF%81%CF%8C%CF%83%CF%84%CF%81%CE%B1%CF%84%CE%BF%CF%8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CE%91%CF%81%CE%B9%CF%83%CF%84%CE%BF%CF%84%CE%AD%CE%BB%CE%B7%CF%82" TargetMode="External"/><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hyperlink" Target="http://el.wikipedia.org/wiki/%CE%A6%CE%B9%CE%BB%CE%BF%CF%83%CE%BF%CF%86%CE%AF%CE%B1" TargetMode="External"/><Relationship Id="rId4" Type="http://schemas.openxmlformats.org/officeDocument/2006/relationships/hyperlink" Target="http://el.wikipedia.org/wiki/%CE%91%CE%BB%CE%AD%CE%BE%CE%B1%CE%BD%CE%B4%CF%81%CE%BF%CF%82_%CE%BF_%CE%9C%CE%AD%CE%B3%CE%B1%CF%8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ndex.php?title=%CE%94%CE%B7%CE%BC%CE%AC%CF%81%CE%B1%CF%84%CE%BF%CF%82_%CE%BF_%CE%9A%CE%BF%CF%81%CE%AF%CE%BD%CE%B8%CE%B9%CE%BF%CF%82&amp;action=edit&amp;redlink=1" TargetMode="External"/><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hyperlink" Target="http://el.wikipedia.org/wiki/%CE%92%CE%BF%CF%85%CE%BA%CE%B5%CF%86%CE%AC%CE%BB%CE%B1%CF%82"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ki/%CE%91%CF%81%CF%87%CE%B1%CE%AF%CE%B1_%CE%91%CE%B8%CE%AE%CE%BD%CE%B1" TargetMode="External"/><Relationship Id="rId3" Type="http://schemas.openxmlformats.org/officeDocument/2006/relationships/hyperlink" Target="http://el.wikipedia.org/wiki/%CE%A0%CE%AD%CE%BB%CE%BB%CE%B1" TargetMode="External"/><Relationship Id="rId7" Type="http://schemas.openxmlformats.org/officeDocument/2006/relationships/hyperlink" Target="http://el.wikipedia.org/wiki/338_%CF%80.%CE%A7." TargetMode="External"/><Relationship Id="rId2" Type="http://schemas.openxmlformats.org/officeDocument/2006/relationships/hyperlink" Target="http://el.wikipedia.org/wiki/340_%CF%80.%CE%A7." TargetMode="External"/><Relationship Id="rId1" Type="http://schemas.openxmlformats.org/officeDocument/2006/relationships/slideLayout" Target="../slideLayouts/slideLayout2.xml"/><Relationship Id="rId6" Type="http://schemas.openxmlformats.org/officeDocument/2006/relationships/hyperlink" Target="http://el.wikipedia.org/wiki/%CE%9C%CE%AC%CF%87%CE%B7_%CF%84%CE%B7%CF%82_%CE%A7%CE%B1%CE%B9%CF%81%CF%8E%CE%BD%CE%B5%CE%B9%CE%B1%CF%82_(338_%CF%80.%CE%A7.)" TargetMode="External"/><Relationship Id="rId5" Type="http://schemas.openxmlformats.org/officeDocument/2006/relationships/hyperlink" Target="http://el.wikipedia.org/wiki/%CE%9C%CE%B1%CE%AF%CE%B4%CE%BF%CE%B9" TargetMode="External"/><Relationship Id="rId4" Type="http://schemas.openxmlformats.org/officeDocument/2006/relationships/hyperlink" Target="http://el.wikipedia.org/wiki/%CE%92%CF%85%CE%B6%CE%AC%CE%BD%CF%84%CE%B9%CE%BF" TargetMode="External"/><Relationship Id="rId9" Type="http://schemas.openxmlformats.org/officeDocument/2006/relationships/hyperlink" Target="http://el.wikipedia.org/wiki/%CE%91%CF%81%CF%87%CE%B1%CE%AF%CE%B1_%CE%98%CE%AE%CE%B2%CE%B1"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el.wikipedia.org/wiki/%CE%9A%CE%B1%CE%B4%CE%BC%CE%B5%CE%AF%CE%B1_%CF%84%CE%B7%CF%82_%CE%97%CF%80%CE%B5%CE%AF%CF%81%CE%BF%CF%85" TargetMode="External"/><Relationship Id="rId2" Type="http://schemas.openxmlformats.org/officeDocument/2006/relationships/hyperlink" Target="http://el.wikipedia.org/wiki/%CE%91%CF%81%CF%87%CE%B1%CE%AF%CE%B1_%CE%98%CE%AE%CE%B2%CE%B1" TargetMode="External"/><Relationship Id="rId1" Type="http://schemas.openxmlformats.org/officeDocument/2006/relationships/slideLayout" Target="../slideLayouts/slideLayout2.xml"/><Relationship Id="rId5" Type="http://schemas.openxmlformats.org/officeDocument/2006/relationships/hyperlink" Target="http://el.wikipedia.org/wiki/%CE%99%CE%BB%CE%BB%CF%85%CF%81%CE%AF%CE%B1" TargetMode="External"/><Relationship Id="rId4" Type="http://schemas.openxmlformats.org/officeDocument/2006/relationships/hyperlink" Target="http://el.wikipedia.org/wiki/%CE%91%CE%BB%CE%AD%CE%BE%CE%B1%CE%BD%CE%B4%CF%81%CE%BF%CF%82_%CE%BF_%CE%9C%CE%AD%CE%B3%CE%B1%CF%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187623" y="1772816"/>
            <a:ext cx="6120681" cy="1754326"/>
          </a:xfrm>
          <a:prstGeom prst="rect">
            <a:avLst/>
          </a:prstGeom>
          <a:noFill/>
        </p:spPr>
        <p:txBody>
          <a:bodyPr wrap="square" lIns="91440" tIns="45720" rIns="91440" bIns="45720">
            <a:spAutoFit/>
          </a:bodyPr>
          <a:lstStyle/>
          <a:p>
            <a:pPr algn="ctr"/>
            <a:r>
              <a:rPr lang="el-GR"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Ο ΜΕΓΑΣ</a:t>
            </a:r>
          </a:p>
          <a:p>
            <a:pPr algn="ctr"/>
            <a:r>
              <a:rPr lang="el-GR"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 ΑΛΕΞΑΝΔΡΟΣ</a:t>
            </a:r>
            <a:endParaRPr lang="el-GR"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ransition advClick="0" advTm="4000">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Οι εκστρατείες</a:t>
            </a:r>
            <a:endParaRPr lang="el-GR" dirty="0"/>
          </a:p>
        </p:txBody>
      </p:sp>
      <p:pic>
        <p:nvPicPr>
          <p:cNvPr id="5" name="4 - Θέση περιεχομένου" descr="350px-Εκστρατείες_του_Μεγάλου_Αλεξάνδρου.svg.png"/>
          <p:cNvPicPr>
            <a:picLocks noGrp="1" noChangeAspect="1"/>
          </p:cNvPicPr>
          <p:nvPr>
            <p:ph sz="half" idx="1"/>
          </p:nvPr>
        </p:nvPicPr>
        <p:blipFill>
          <a:blip r:embed="rId2" cstate="print"/>
          <a:stretch>
            <a:fillRect/>
          </a:stretch>
        </p:blipFill>
        <p:spPr>
          <a:xfrm>
            <a:off x="0" y="1772816"/>
            <a:ext cx="4499992" cy="4032448"/>
          </a:xfrm>
        </p:spPr>
      </p:pic>
      <p:sp>
        <p:nvSpPr>
          <p:cNvPr id="4" name="3 - Θέση περιεχομένου"/>
          <p:cNvSpPr>
            <a:spLocks noGrp="1"/>
          </p:cNvSpPr>
          <p:nvPr>
            <p:ph sz="half" idx="2"/>
          </p:nvPr>
        </p:nvSpPr>
        <p:spPr/>
        <p:txBody>
          <a:bodyPr>
            <a:normAutofit fontScale="70000" lnSpcReduction="20000"/>
          </a:bodyPr>
          <a:lstStyle/>
          <a:p>
            <a:r>
              <a:rPr lang="el-GR" dirty="0" smtClean="0"/>
              <a:t>Την εκστρατεία κατά των </a:t>
            </a:r>
            <a:r>
              <a:rPr lang="el-GR" dirty="0" smtClean="0">
                <a:hlinkClick r:id="rId3" tooltip="Οίκος των Αχαιμενιδών"/>
              </a:rPr>
              <a:t>Περσών</a:t>
            </a:r>
            <a:r>
              <a:rPr lang="el-GR" dirty="0" smtClean="0"/>
              <a:t>, είχε ήδη αποφασίσει να θέσει σε λειτουργία, μόλις ανέβηκε στο θρόνο της Μακεδονίας. Ο πατέρας του, </a:t>
            </a:r>
            <a:r>
              <a:rPr lang="el-GR" dirty="0" smtClean="0">
                <a:hlinkClick r:id="rId4" tooltip="Φίλιππος Β' της Μακεδονίας"/>
              </a:rPr>
              <a:t>Φίλιππος</a:t>
            </a:r>
            <a:r>
              <a:rPr lang="el-GR" dirty="0" smtClean="0"/>
              <a:t>, είχε ήδη βάλει τις βάσεις αυτού του σχεδίου και του είχε μάθει από παιδί να μην έχει τίποτα άλλο στο νου του παρά αυτόν τον σκοπό. Ο Φίλιππος αφού είχε νικήσει τους </a:t>
            </a:r>
            <a:r>
              <a:rPr lang="el-GR" dirty="0" smtClean="0">
                <a:hlinkClick r:id="rId5" tooltip="Ιλλυρία"/>
              </a:rPr>
              <a:t>Ιλλυριούς</a:t>
            </a:r>
            <a:r>
              <a:rPr lang="el-GR" dirty="0" smtClean="0"/>
              <a:t> και τους </a:t>
            </a:r>
            <a:r>
              <a:rPr lang="el-GR" dirty="0" smtClean="0">
                <a:hlinkClick r:id="rId6" tooltip="Θράκη"/>
              </a:rPr>
              <a:t>Θράκες</a:t>
            </a:r>
            <a:r>
              <a:rPr lang="el-GR" dirty="0" smtClean="0"/>
              <a:t>, τους </a:t>
            </a:r>
            <a:r>
              <a:rPr lang="el-GR" dirty="0" smtClean="0">
                <a:hlinkClick r:id="rId7" tooltip="Παίονες"/>
              </a:rPr>
              <a:t>Παίονες</a:t>
            </a:r>
            <a:r>
              <a:rPr lang="el-GR" dirty="0" smtClean="0"/>
              <a:t> και τους </a:t>
            </a:r>
            <a:r>
              <a:rPr lang="el-GR" dirty="0" err="1" smtClean="0">
                <a:hlinkClick r:id="rId8" tooltip="Σκύθες"/>
              </a:rPr>
              <a:t>Σκύθες</a:t>
            </a:r>
            <a:r>
              <a:rPr lang="el-GR" dirty="0" smtClean="0"/>
              <a:t>, επέβαλε στους Έλληνες να συνενωθούν και με αυτόν αρχηγό να ξεκινήσουν την εκστρατεία με πρόσχημα την απελευθέρωση των </a:t>
            </a:r>
            <a:r>
              <a:rPr lang="el-GR" dirty="0" smtClean="0">
                <a:hlinkClick r:id="rId9" tooltip="Αρχαία Ελλάδα"/>
              </a:rPr>
              <a:t>Ελληνικών</a:t>
            </a:r>
            <a:r>
              <a:rPr lang="el-GR" dirty="0" smtClean="0"/>
              <a:t> </a:t>
            </a:r>
            <a:r>
              <a:rPr lang="el-GR" dirty="0" smtClean="0">
                <a:hlinkClick r:id="rId10" tooltip="Αποικία"/>
              </a:rPr>
              <a:t>Αποικιών</a:t>
            </a:r>
            <a:r>
              <a:rPr lang="el-GR" dirty="0" smtClean="0"/>
              <a:t> της </a:t>
            </a:r>
            <a:r>
              <a:rPr lang="el-GR" dirty="0" smtClean="0">
                <a:hlinkClick r:id="rId11" tooltip="Ασία"/>
              </a:rPr>
              <a:t>Ασίας</a:t>
            </a:r>
            <a:r>
              <a:rPr lang="el-GR" dirty="0" smtClean="0"/>
              <a:t> και την τιμωρία των απογόνων του </a:t>
            </a:r>
            <a:r>
              <a:rPr lang="el-GR" dirty="0" smtClean="0">
                <a:hlinkClick r:id="rId12" tooltip="Ξέρξης Α' της Περσίας"/>
              </a:rPr>
              <a:t>Ξέρξη</a:t>
            </a:r>
            <a:r>
              <a:rPr lang="el-GR" dirty="0" smtClean="0"/>
              <a:t>. </a:t>
            </a:r>
            <a:endParaRPr lang="el-GR"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305800" cy="908720"/>
          </a:xfrm>
        </p:spPr>
        <p:txBody>
          <a:bodyPr/>
          <a:lstStyle/>
          <a:p>
            <a:r>
              <a:rPr lang="el-GR" dirty="0" smtClean="0"/>
              <a:t>Μακεδονική Φάλαγγα</a:t>
            </a:r>
            <a:endParaRPr lang="el-GR" dirty="0"/>
          </a:p>
        </p:txBody>
      </p:sp>
      <p:pic>
        <p:nvPicPr>
          <p:cNvPr id="3" name="2 - Εικόνα" descr="H-xrhsh-ths-Falaggas-sthn-proklassikh-epoxh-1.png"/>
          <p:cNvPicPr>
            <a:picLocks noChangeAspect="1"/>
          </p:cNvPicPr>
          <p:nvPr/>
        </p:nvPicPr>
        <p:blipFill>
          <a:blip r:embed="rId2" cstate="print"/>
          <a:stretch>
            <a:fillRect/>
          </a:stretch>
        </p:blipFill>
        <p:spPr>
          <a:xfrm>
            <a:off x="251520" y="980728"/>
            <a:ext cx="8568952" cy="5400600"/>
          </a:xfrm>
          <a:prstGeom prst="rect">
            <a:avLst/>
          </a:prstGeom>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24744"/>
          </a:xfrm>
        </p:spPr>
        <p:txBody>
          <a:bodyPr>
            <a:normAutofit/>
          </a:bodyPr>
          <a:lstStyle/>
          <a:p>
            <a:r>
              <a:rPr lang="el-GR" b="1" dirty="0" smtClean="0"/>
              <a:t>Λίβανος και Συρία</a:t>
            </a:r>
            <a:endParaRPr lang="el-GR" dirty="0"/>
          </a:p>
        </p:txBody>
      </p:sp>
      <p:sp>
        <p:nvSpPr>
          <p:cNvPr id="3" name="2 - Θέση περιεχομένου"/>
          <p:cNvSpPr>
            <a:spLocks noGrp="1"/>
          </p:cNvSpPr>
          <p:nvPr>
            <p:ph idx="1"/>
          </p:nvPr>
        </p:nvSpPr>
        <p:spPr>
          <a:xfrm>
            <a:off x="179512" y="1340768"/>
            <a:ext cx="8784976" cy="5256584"/>
          </a:xfrm>
        </p:spPr>
        <p:txBody>
          <a:bodyPr>
            <a:noAutofit/>
          </a:bodyPr>
          <a:lstStyle/>
          <a:p>
            <a:r>
              <a:rPr lang="el-GR" sz="2000" dirty="0" smtClean="0"/>
              <a:t>Την άνοιξη του </a:t>
            </a:r>
            <a:r>
              <a:rPr lang="el-GR" sz="2000" dirty="0" smtClean="0">
                <a:hlinkClick r:id="rId2" tooltip="333 π.Χ."/>
              </a:rPr>
              <a:t>333 </a:t>
            </a:r>
            <a:r>
              <a:rPr lang="el-GR" sz="2000" dirty="0" err="1" smtClean="0">
                <a:hlinkClick r:id="rId2" tooltip="333 π.Χ."/>
              </a:rPr>
              <a:t>π.Χ.</a:t>
            </a:r>
            <a:r>
              <a:rPr lang="el-GR" sz="2000" dirty="0" smtClean="0"/>
              <a:t> ο Μακεδόνας βασιλιάς κατέλαβε την </a:t>
            </a:r>
            <a:r>
              <a:rPr lang="el-GR" sz="2000" dirty="0" smtClean="0">
                <a:hlinkClick r:id="rId3" tooltip="Καππαδοκία"/>
              </a:rPr>
              <a:t>Καππαδοκία</a:t>
            </a:r>
            <a:r>
              <a:rPr lang="el-GR" sz="2000" dirty="0" smtClean="0"/>
              <a:t>, και προωθήθηκε προς τις </a:t>
            </a:r>
            <a:r>
              <a:rPr lang="el-GR" sz="2000" dirty="0" err="1" smtClean="0">
                <a:hlinkClick r:id="rId4" tooltip="Κιλίκιες πύλες"/>
              </a:rPr>
              <a:t>Κιλίκιες</a:t>
            </a:r>
            <a:r>
              <a:rPr lang="el-GR" sz="2000" dirty="0" smtClean="0">
                <a:hlinkClick r:id="rId4" tooltip="Κιλίκιες πύλες"/>
              </a:rPr>
              <a:t> πύλες</a:t>
            </a:r>
            <a:r>
              <a:rPr lang="el-GR" sz="2000" dirty="0" smtClean="0"/>
              <a:t>. Παρέμεινε όμως στην </a:t>
            </a:r>
            <a:r>
              <a:rPr lang="el-GR" sz="2000" dirty="0" smtClean="0">
                <a:hlinkClick r:id="rId5" tooltip="Ταρσός"/>
              </a:rPr>
              <a:t>Ταρσό</a:t>
            </a:r>
            <a:r>
              <a:rPr lang="el-GR" sz="2000" dirty="0" smtClean="0"/>
              <a:t> μέχρι τον Οκτώβριο για να αναρρώσει από μια βαριά ασθένεια. Για να εξασφαλίσει την κυριαρχία στην θάλασσα ξεκίνησε πορεία προς τη </a:t>
            </a:r>
            <a:r>
              <a:rPr lang="el-GR" sz="2000" dirty="0" smtClean="0">
                <a:hlinkClick r:id="rId6" tooltip="Φοινίκη"/>
              </a:rPr>
              <a:t>Φοινίκη</a:t>
            </a:r>
            <a:r>
              <a:rPr lang="el-GR" sz="2000" dirty="0" smtClean="0"/>
              <a:t> όπου ήταν η βάση του ναυτικού των Περσών. Ο Δαρείος συγκέντρωσε τεράστιες δυνάμεις στη </a:t>
            </a:r>
            <a:r>
              <a:rPr lang="el-GR" sz="2000" dirty="0" smtClean="0">
                <a:hlinkClick r:id="rId7" tooltip="Βαβυλώνα"/>
              </a:rPr>
              <a:t>Βαβυλώνα</a:t>
            </a:r>
            <a:r>
              <a:rPr lang="el-GR" sz="2000" dirty="0" smtClean="0"/>
              <a:t>, με διοικητή τον ίδιο, και κινήθηκε προς την </a:t>
            </a:r>
            <a:r>
              <a:rPr lang="el-GR" sz="2000" dirty="0" smtClean="0">
                <a:hlinkClick r:id="rId8" tooltip="Κιλικία"/>
              </a:rPr>
              <a:t>Κιλικία</a:t>
            </a:r>
            <a:r>
              <a:rPr lang="el-GR" sz="2000" dirty="0" smtClean="0"/>
              <a:t> εναντίον του Αλέξανδρου. Ο Αλέξανδρος </a:t>
            </a:r>
            <a:r>
              <a:rPr lang="el-GR" sz="2000" dirty="0" err="1" smtClean="0"/>
              <a:t>διέβη</a:t>
            </a:r>
            <a:r>
              <a:rPr lang="el-GR" sz="2000" dirty="0" smtClean="0"/>
              <a:t> τις </a:t>
            </a:r>
            <a:r>
              <a:rPr lang="el-GR" sz="2000" dirty="0" err="1" smtClean="0">
                <a:hlinkClick r:id="rId9" tooltip="Κιλίκιες Πύλες"/>
              </a:rPr>
              <a:t>Κιλίκιες</a:t>
            </a:r>
            <a:r>
              <a:rPr lang="el-GR" sz="2000" dirty="0" smtClean="0">
                <a:hlinkClick r:id="rId9" tooltip="Κιλίκιες Πύλες"/>
              </a:rPr>
              <a:t> πύλες</a:t>
            </a:r>
            <a:r>
              <a:rPr lang="el-GR" sz="2000" dirty="0" smtClean="0"/>
              <a:t> για να συναντήσει τον Δαρείο, ο οποίος όμως κατάφερε να φέρει τον στρατό του στα νώτα του Αλέξανδρου.</a:t>
            </a:r>
          </a:p>
          <a:p>
            <a:r>
              <a:rPr lang="el-GR" sz="2000" dirty="0" smtClean="0"/>
              <a:t>Η </a:t>
            </a:r>
            <a:r>
              <a:rPr lang="el-GR" sz="2000" dirty="0" smtClean="0">
                <a:hlinkClick r:id="rId10" tooltip="Μάχη της Ισσού"/>
              </a:rPr>
              <a:t>μάχη</a:t>
            </a:r>
            <a:r>
              <a:rPr lang="el-GR" sz="2000" dirty="0" smtClean="0"/>
              <a:t> δόθηκε στην αμμώδη πεδιάδα της </a:t>
            </a:r>
            <a:r>
              <a:rPr lang="el-GR" sz="2000" dirty="0" smtClean="0">
                <a:hlinkClick r:id="rId11" tooltip="Ισσός"/>
              </a:rPr>
              <a:t>Ισσού</a:t>
            </a:r>
            <a:r>
              <a:rPr lang="el-GR" sz="2000" dirty="0" smtClean="0"/>
              <a:t>. Ο Αλέξανδρος κατόρθωσε να ανοίξει ρήγμα στην παράταξη του περσικού στρατού, και το ιππικό του με επικεφαλής τον ίδιο πραγματοποίησε πλευρική επίθεση και βρέθηκε στα νώτα του </a:t>
            </a:r>
            <a:r>
              <a:rPr lang="el-GR" sz="2000" dirty="0" smtClean="0">
                <a:hlinkClick r:id="rId12" tooltip="Δαρείος Γ΄ της Περσίας"/>
              </a:rPr>
              <a:t>Δαρείου</a:t>
            </a:r>
            <a:r>
              <a:rPr lang="el-GR" sz="2000" dirty="0" smtClean="0"/>
              <a:t>. Ο Δαρείος τράπηκε σε φυγή αφήνοντας στα χέρια του νικητή τη σκηνή, τη μητέρα, τη σύζυγό του και πολλά λάφυρα. </a:t>
            </a:r>
          </a:p>
          <a:p>
            <a:pPr>
              <a:buNone/>
            </a:pPr>
            <a:endParaRPr lang="el-GR" sz="2000" dirty="0"/>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484784"/>
          </a:xfrm>
        </p:spPr>
        <p:txBody>
          <a:bodyPr>
            <a:normAutofit/>
          </a:bodyPr>
          <a:lstStyle/>
          <a:p>
            <a:r>
              <a:rPr lang="el-GR" dirty="0" smtClean="0"/>
              <a:t>Αίγυπτος</a:t>
            </a:r>
            <a:endParaRPr lang="el-GR" dirty="0"/>
          </a:p>
        </p:txBody>
      </p:sp>
      <p:sp>
        <p:nvSpPr>
          <p:cNvPr id="3" name="2 - Θέση περιεχομένου"/>
          <p:cNvSpPr>
            <a:spLocks noGrp="1"/>
          </p:cNvSpPr>
          <p:nvPr>
            <p:ph idx="1"/>
          </p:nvPr>
        </p:nvSpPr>
        <p:spPr>
          <a:xfrm>
            <a:off x="323528" y="1772816"/>
            <a:ext cx="8496944" cy="4824536"/>
          </a:xfrm>
        </p:spPr>
        <p:txBody>
          <a:bodyPr>
            <a:normAutofit fontScale="92500" lnSpcReduction="10000"/>
          </a:bodyPr>
          <a:lstStyle/>
          <a:p>
            <a:r>
              <a:rPr lang="el-GR" dirty="0" smtClean="0"/>
              <a:t>Ο Αλέξανδρος συνέχισε την κατάκτησή του προς την Αίγυπτο η οποία ήταν υπό την κυριαρχία των Περσών την εποχή εκείνη, όπου έγινε δεκτός ως ελευθερωτής. Σεβάστηκε τους αιγυπτιακούς θεούς και το </a:t>
            </a:r>
            <a:r>
              <a:rPr lang="el-GR" dirty="0" smtClean="0">
                <a:hlinkClick r:id="rId2" tooltip="331 π.Χ."/>
              </a:rPr>
              <a:t>331 </a:t>
            </a:r>
            <a:r>
              <a:rPr lang="el-GR" dirty="0" err="1" smtClean="0">
                <a:hlinkClick r:id="rId2" tooltip="331 π.Χ."/>
              </a:rPr>
              <a:t>π.Χ.</a:t>
            </a:r>
            <a:r>
              <a:rPr lang="el-GR" dirty="0" smtClean="0"/>
              <a:t> επισκέφτηκε το μαντείο του </a:t>
            </a:r>
            <a:r>
              <a:rPr lang="el-GR" dirty="0" err="1" smtClean="0">
                <a:hlinkClick r:id="rId3" tooltip="Άμμων"/>
              </a:rPr>
              <a:t>Άμμωνα</a:t>
            </a:r>
            <a:r>
              <a:rPr lang="el-GR" dirty="0" smtClean="0"/>
              <a:t> στην </a:t>
            </a:r>
            <a:r>
              <a:rPr lang="el-GR" dirty="0" smtClean="0">
                <a:hlinkClick r:id="rId4" tooltip="Όαση Σίβα (δεν έχει γραφτεί ακόμα)"/>
              </a:rPr>
              <a:t>Όαση Σίβα</a:t>
            </a:r>
            <a:r>
              <a:rPr lang="el-GR" dirty="0" smtClean="0"/>
              <a:t>, όπου οι ιερείς του έκαναν καλή υποδοχή. Τον ονόμασαν </a:t>
            </a:r>
            <a:r>
              <a:rPr lang="el-GR" i="1" dirty="0" smtClean="0"/>
              <a:t>γιο του </a:t>
            </a:r>
            <a:r>
              <a:rPr lang="el-GR" i="1" dirty="0" err="1" smtClean="0"/>
              <a:t>Άμμωνα</a:t>
            </a:r>
            <a:r>
              <a:rPr lang="el-GR" dirty="0" smtClean="0"/>
              <a:t>, τίτλο που δέχτηκε και υιοθέτησε, κάτι που βοήθησε στην αποδοχή και λατρεία από τον τοπικό πληθυσμό γύρω από το πρόσωπό του. Από τότε ο Αλέξανδρος συχνά απεικονίζεται με κέρατα κριού, ώστε να αντιπροσωπεύεται η θεϊκή του καταγωγή. Πριν την αναχώρησή του από την Αίγυπτο ίδρυσε στο </a:t>
            </a:r>
            <a:r>
              <a:rPr lang="el-GR" dirty="0" smtClean="0">
                <a:hlinkClick r:id="rId5" tooltip="Δέλτα του Νείλου"/>
              </a:rPr>
              <a:t>Δέλτα του Νείλου</a:t>
            </a:r>
            <a:r>
              <a:rPr lang="el-GR" dirty="0" smtClean="0"/>
              <a:t> μια νέα πόλη που ονόμασε </a:t>
            </a:r>
            <a:r>
              <a:rPr lang="el-GR" dirty="0" smtClean="0">
                <a:hlinkClick r:id="rId6" tooltip="Αλεξάνδρεια"/>
              </a:rPr>
              <a:t>Αλεξάνδρεια</a:t>
            </a:r>
            <a:r>
              <a:rPr lang="el-GR" dirty="0" smtClean="0"/>
              <a:t>, και η οποία έγινε σπουδαίο εμπορικό και πολιτιστικό κέντρο της </a:t>
            </a:r>
            <a:r>
              <a:rPr lang="el-GR" dirty="0" smtClean="0">
                <a:hlinkClick r:id="rId7" tooltip="Μεσόγειος Θάλασσα"/>
              </a:rPr>
              <a:t>Μεσογείου</a:t>
            </a:r>
            <a:r>
              <a:rPr lang="el-GR" dirty="0" smtClean="0"/>
              <a:t>.</a:t>
            </a:r>
            <a:endParaRPr lang="el-GR" dirty="0"/>
          </a:p>
        </p:txBody>
      </p:sp>
    </p:spTree>
  </p:cSld>
  <p:clrMapOvr>
    <a:masterClrMapping/>
  </p:clrMapOvr>
  <p:transition>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24744"/>
          </a:xfrm>
        </p:spPr>
        <p:txBody>
          <a:bodyPr>
            <a:normAutofit/>
          </a:bodyPr>
          <a:lstStyle/>
          <a:p>
            <a:r>
              <a:rPr lang="el-GR" b="1" dirty="0" smtClean="0"/>
              <a:t>Ανατολικές σατραπείες</a:t>
            </a:r>
            <a:endParaRPr lang="el-GR" dirty="0"/>
          </a:p>
        </p:txBody>
      </p:sp>
      <p:sp>
        <p:nvSpPr>
          <p:cNvPr id="3" name="2 - Θέση περιεχομένου"/>
          <p:cNvSpPr>
            <a:spLocks noGrp="1"/>
          </p:cNvSpPr>
          <p:nvPr>
            <p:ph idx="1"/>
          </p:nvPr>
        </p:nvSpPr>
        <p:spPr>
          <a:xfrm>
            <a:off x="0" y="1052736"/>
            <a:ext cx="9144000" cy="5805264"/>
          </a:xfrm>
        </p:spPr>
        <p:txBody>
          <a:bodyPr>
            <a:normAutofit/>
          </a:bodyPr>
          <a:lstStyle/>
          <a:p>
            <a:r>
              <a:rPr lang="el-GR" sz="1600" dirty="0" smtClean="0"/>
              <a:t>Όταν </a:t>
            </a:r>
            <a:r>
              <a:rPr lang="el-GR" sz="1600" dirty="0" err="1" smtClean="0"/>
              <a:t>διέβη</a:t>
            </a:r>
            <a:r>
              <a:rPr lang="el-GR" sz="1600" dirty="0" smtClean="0"/>
              <a:t> τον ποταμό Ευφράτη ίδρυσε το </a:t>
            </a:r>
            <a:r>
              <a:rPr lang="el-GR" sz="1600" dirty="0" err="1" smtClean="0">
                <a:hlinkClick r:id="rId2" tooltip="Νικηφόριον"/>
              </a:rPr>
              <a:t>Νικηφόριον</a:t>
            </a:r>
            <a:r>
              <a:rPr lang="el-GR" sz="1600" dirty="0" smtClean="0"/>
              <a:t> και κατά την πορεία του στην βόρεια Μεσοποταμία, επανίδρυσε την παλαιά </a:t>
            </a:r>
            <a:r>
              <a:rPr lang="el-GR" sz="1600" dirty="0" err="1" smtClean="0"/>
              <a:t>Ορχόη</a:t>
            </a:r>
            <a:r>
              <a:rPr lang="el-GR" sz="1600" dirty="0" smtClean="0"/>
              <a:t> σε </a:t>
            </a:r>
            <a:r>
              <a:rPr lang="el-GR" sz="1600" dirty="0" smtClean="0">
                <a:hlinkClick r:id="rId3" tooltip="Αντιόχεια (ή Έδεσσα)"/>
              </a:rPr>
              <a:t>Έδεσσα</a:t>
            </a:r>
            <a:r>
              <a:rPr lang="el-GR" sz="1600" dirty="0" smtClean="0"/>
              <a:t> και όπως πιστεύεται την πόλη </a:t>
            </a:r>
            <a:r>
              <a:rPr lang="el-GR" sz="1600" dirty="0" err="1" smtClean="0"/>
              <a:t>Δάρας</a:t>
            </a:r>
            <a:r>
              <a:rPr lang="el-GR" sz="1600" dirty="0" smtClean="0"/>
              <a:t>. Πέρασε τον ποταμό </a:t>
            </a:r>
            <a:r>
              <a:rPr lang="el-GR" sz="1600" dirty="0" smtClean="0">
                <a:hlinkClick r:id="rId4" tooltip="Τίγρης ποταμός"/>
              </a:rPr>
              <a:t>Τίγρη</a:t>
            </a:r>
            <a:r>
              <a:rPr lang="el-GR" sz="1600" dirty="0" smtClean="0"/>
              <a:t>, και έφτασε στο οροπέδιο των </a:t>
            </a:r>
            <a:r>
              <a:rPr lang="el-GR" sz="1600" dirty="0" smtClean="0">
                <a:hlinkClick r:id="rId5" tooltip="Γαυγάμηλα"/>
              </a:rPr>
              <a:t>Γαυγαμήλων</a:t>
            </a:r>
            <a:r>
              <a:rPr lang="el-GR" sz="1600" dirty="0" smtClean="0"/>
              <a:t>, περίπου 90 </a:t>
            </a:r>
            <a:r>
              <a:rPr lang="el-GR" sz="1600" dirty="0" err="1" smtClean="0"/>
              <a:t>χλμ</a:t>
            </a:r>
            <a:r>
              <a:rPr lang="el-GR" sz="1600" dirty="0" smtClean="0"/>
              <a:t>. από τα </a:t>
            </a:r>
            <a:r>
              <a:rPr lang="el-GR" sz="1600" dirty="0" err="1" smtClean="0">
                <a:hlinkClick r:id="rId6" tooltip="Άρβηλα"/>
              </a:rPr>
              <a:t>Άρβηλα</a:t>
            </a:r>
            <a:r>
              <a:rPr lang="el-GR" sz="1600" dirty="0" smtClean="0"/>
              <a:t>. Εκεί νίκησε για άλλη μια φορά τον περσικό στρατό στην ομώνυμη </a:t>
            </a:r>
            <a:r>
              <a:rPr lang="el-GR" sz="1600" dirty="0" smtClean="0">
                <a:hlinkClick r:id="rId7" tooltip="Μάχη των Γαυγαμήλων"/>
              </a:rPr>
              <a:t>μάχη των Γαυγαμήλων</a:t>
            </a:r>
            <a:r>
              <a:rPr lang="el-GR" sz="1600" dirty="0" smtClean="0"/>
              <a:t>, διαλύοντας όλα τα υπολείμματα των περσικών δυνάμεων. Σε ανάμνηση της μεγαλειώδους νίκης του ίδρυσε μια νέα </a:t>
            </a:r>
            <a:r>
              <a:rPr lang="el-GR" sz="1600" dirty="0" smtClean="0">
                <a:hlinkClick r:id="rId8" tooltip="Αλεξάνδρεια Ασσυρίας"/>
              </a:rPr>
              <a:t>Αλεξάνδρεια</a:t>
            </a:r>
            <a:r>
              <a:rPr lang="el-GR" sz="1600" dirty="0" smtClean="0"/>
              <a:t>. Ο Δαρείος διέφυγε προς την </a:t>
            </a:r>
            <a:r>
              <a:rPr lang="el-GR" sz="1600" dirty="0" err="1" smtClean="0">
                <a:hlinkClick r:id="rId9" tooltip="Μηδία"/>
              </a:rPr>
              <a:t>Μηδία</a:t>
            </a:r>
            <a:r>
              <a:rPr lang="el-GR" sz="1600" dirty="0" smtClean="0"/>
              <a:t>, και ο Αλέξανδρος προέλασε προς τα </a:t>
            </a:r>
            <a:r>
              <a:rPr lang="el-GR" sz="1600" dirty="0" smtClean="0">
                <a:hlinkClick r:id="rId10" tooltip="Σούσα"/>
              </a:rPr>
              <a:t>Σούσα</a:t>
            </a:r>
            <a:r>
              <a:rPr lang="el-GR" sz="1600" dirty="0" smtClean="0"/>
              <a:t> και από εκεί προς την </a:t>
            </a:r>
            <a:r>
              <a:rPr lang="el-GR" sz="1600" dirty="0" err="1" smtClean="0">
                <a:hlinkClick r:id="rId11" tooltip="Περσέπολη"/>
              </a:rPr>
              <a:t>Περσέπολη</a:t>
            </a:r>
            <a:r>
              <a:rPr lang="el-GR" sz="1600" dirty="0" smtClean="0"/>
              <a:t> όπου και βρήκε τον αυτοκρατορικό θησαυρό, αποτελούμενο από περίπου 180.000 τάλαντα σε χρυσό και ασήμι. Η ανακάλυψη αυτού του θησαυρού τον βοήθησε να ξεπεράσει τα οικονομικά προβλήματα που μεγάλωναν κατά την διάρκεια της εκστρατείας. </a:t>
            </a:r>
            <a:r>
              <a:rPr lang="el-GR" sz="1600" dirty="0" smtClean="0"/>
              <a:t>Με </a:t>
            </a:r>
            <a:r>
              <a:rPr lang="el-GR" sz="1600" dirty="0" smtClean="0"/>
              <a:t>τον θάνατο του Μεγάλου Πέρση Βασιλιά ο Αλέξανδρος προβλήθηκε ως νόμιμος διάδοχος της </a:t>
            </a:r>
            <a:r>
              <a:rPr lang="el-GR" sz="1600" dirty="0" smtClean="0">
                <a:hlinkClick r:id="rId12" tooltip="Κατάλογος ηγετών της Περσίας"/>
              </a:rPr>
              <a:t>δυναστείας των </a:t>
            </a:r>
            <a:r>
              <a:rPr lang="el-GR" sz="1600" dirty="0" err="1" smtClean="0">
                <a:hlinkClick r:id="rId12" tooltip="Κατάλογος ηγετών της Περσίας"/>
              </a:rPr>
              <a:t>Αχαιμενιδών</a:t>
            </a:r>
            <a:r>
              <a:rPr lang="el-GR" sz="1600" dirty="0" smtClean="0"/>
              <a:t>.</a:t>
            </a:r>
          </a:p>
          <a:p>
            <a:r>
              <a:rPr lang="el-GR" sz="1600" dirty="0" smtClean="0"/>
              <a:t>Για να υποστηρίξει τον νέο του τίτλο, και να εξασφαλίσει τον έλεγχο όλης της αυτοκρατορίας, κινήθηκε εναντίον του </a:t>
            </a:r>
            <a:r>
              <a:rPr lang="el-GR" sz="1600" dirty="0" err="1" smtClean="0">
                <a:hlinkClick r:id="rId13" tooltip="Βήσσος"/>
              </a:rPr>
              <a:t>Βήσσου</a:t>
            </a:r>
            <a:r>
              <a:rPr lang="el-GR" sz="1600" dirty="0" smtClean="0"/>
              <a:t> και των υπόλοιπων σατραπών που συνέβαλαν στην δολοφονία του </a:t>
            </a:r>
            <a:r>
              <a:rPr lang="el-GR" sz="1600" dirty="0" smtClean="0">
                <a:hlinkClick r:id="rId14" tooltip="Δαρείος Γ΄ της Περσίας"/>
              </a:rPr>
              <a:t>Δαρείου</a:t>
            </a:r>
            <a:r>
              <a:rPr lang="el-GR" sz="1600" dirty="0" smtClean="0"/>
              <a:t>. Η εκστρατεία του στις ανατολικές σατραπείες ξεκίνησε με την εκκαθάριση της </a:t>
            </a:r>
            <a:r>
              <a:rPr lang="el-GR" sz="1600" dirty="0" err="1" smtClean="0">
                <a:hlinkClick r:id="rId15" tooltip="Υρκανία"/>
              </a:rPr>
              <a:t>Υρκανίας</a:t>
            </a:r>
            <a:r>
              <a:rPr lang="el-GR" sz="1600" dirty="0" smtClean="0"/>
              <a:t> όπου, στα όρη των </a:t>
            </a:r>
            <a:r>
              <a:rPr lang="el-GR" sz="1600" dirty="0" err="1" smtClean="0"/>
              <a:t>Ταπούρων</a:t>
            </a:r>
            <a:r>
              <a:rPr lang="el-GR" sz="1600" dirty="0" smtClean="0"/>
              <a:t>, είχαν καταφύγει και οι Έλληνες μισθοφόροι του Δαρείου με αρχηγό τον </a:t>
            </a:r>
            <a:r>
              <a:rPr lang="el-GR" sz="1600" dirty="0" err="1" smtClean="0">
                <a:hlinkClick r:id="rId16" tooltip="Ναβαρζάνης"/>
              </a:rPr>
              <a:t>Ναβαρζάνη</a:t>
            </a:r>
            <a:r>
              <a:rPr lang="el-GR" sz="1600" dirty="0" smtClean="0"/>
              <a:t>. Μετά από την υποταγή της </a:t>
            </a:r>
            <a:r>
              <a:rPr lang="el-GR" sz="1600" dirty="0" err="1" smtClean="0">
                <a:hlinkClick r:id="rId15" tooltip="Υρκανία"/>
              </a:rPr>
              <a:t>Υρκανίας</a:t>
            </a:r>
            <a:r>
              <a:rPr lang="el-GR" sz="1600" dirty="0" smtClean="0"/>
              <a:t> διέσχισε την </a:t>
            </a:r>
            <a:r>
              <a:rPr lang="el-GR" sz="1600" dirty="0" err="1" smtClean="0">
                <a:hlinkClick r:id="rId17" tooltip="Παρθία"/>
              </a:rPr>
              <a:t>Παρθία</a:t>
            </a:r>
            <a:r>
              <a:rPr lang="el-GR" sz="1600" dirty="0" smtClean="0"/>
              <a:t> και στην πόλη </a:t>
            </a:r>
            <a:r>
              <a:rPr lang="el-GR" sz="1600" dirty="0" err="1" smtClean="0">
                <a:hlinkClick r:id="rId18" tooltip="Τους (δεν έχει γραφτεί ακόμα)"/>
              </a:rPr>
              <a:t>Σούσια</a:t>
            </a:r>
            <a:r>
              <a:rPr lang="el-GR" sz="1600" dirty="0" smtClean="0"/>
              <a:t> της </a:t>
            </a:r>
            <a:r>
              <a:rPr lang="el-GR" sz="1600" dirty="0" err="1" smtClean="0">
                <a:hlinkClick r:id="rId19" tooltip="Αρία"/>
              </a:rPr>
              <a:t>Αρίας</a:t>
            </a:r>
            <a:r>
              <a:rPr lang="el-GR" sz="1600" dirty="0" smtClean="0"/>
              <a:t>, ο σατράπης </a:t>
            </a:r>
            <a:r>
              <a:rPr lang="el-GR" sz="1600" dirty="0" err="1" smtClean="0"/>
              <a:t>Σατιβαρζάνης</a:t>
            </a:r>
            <a:r>
              <a:rPr lang="el-GR" sz="1600" dirty="0" smtClean="0"/>
              <a:t> δήλωσε υποταγή, διατηρώντας το αξίωμά του. Μετά την αναχώρησή του Αλέξανδρου όμως για την </a:t>
            </a:r>
            <a:r>
              <a:rPr lang="el-GR" sz="1600" dirty="0" err="1" smtClean="0">
                <a:hlinkClick r:id="rId20" tooltip="Βακτρία"/>
              </a:rPr>
              <a:t>Βακτρία</a:t>
            </a:r>
            <a:r>
              <a:rPr lang="el-GR" sz="1600" dirty="0" smtClean="0"/>
              <a:t>, όπου ο </a:t>
            </a:r>
            <a:r>
              <a:rPr lang="el-GR" sz="1600" dirty="0" err="1" smtClean="0"/>
              <a:t>Βήσσος</a:t>
            </a:r>
            <a:r>
              <a:rPr lang="el-GR" sz="1600" dirty="0" smtClean="0"/>
              <a:t> συγκέντρωνε στρατεύματα, ο </a:t>
            </a:r>
            <a:r>
              <a:rPr lang="el-GR" sz="1600" dirty="0" err="1" smtClean="0"/>
              <a:t>Σατιβαρζάνης</a:t>
            </a:r>
            <a:r>
              <a:rPr lang="el-GR" sz="1600" dirty="0" smtClean="0"/>
              <a:t> σκότωσε την φρουρά που είχε αφήσει ο Αλέξανδρος και συγκέντρωσε στρατό για να βοηθήσει τον </a:t>
            </a:r>
            <a:r>
              <a:rPr lang="el-GR" sz="1600" dirty="0" err="1" smtClean="0"/>
              <a:t>Βήσσο</a:t>
            </a:r>
            <a:r>
              <a:rPr lang="el-GR" sz="1600" dirty="0" smtClean="0"/>
              <a:t>. Ο Αλέξανδρος επέστρεψε αλλά ο </a:t>
            </a:r>
            <a:r>
              <a:rPr lang="el-GR" sz="1600" dirty="0" err="1" smtClean="0"/>
              <a:t>Σατιβαρζάνης</a:t>
            </a:r>
            <a:r>
              <a:rPr lang="el-GR" sz="1600" dirty="0" smtClean="0"/>
              <a:t> διέφυγε με 2000 ιππείς. Στην θέση του διορίστηκε ο Αρσάκης. Αφού ίδρυσε μια νέα πόλη, την </a:t>
            </a:r>
            <a:r>
              <a:rPr lang="el-GR" sz="1600" dirty="0" smtClean="0">
                <a:hlinkClick r:id="rId21" tooltip="Αλεξάνδρεια των Αρείων (δεν έχει γραφτεί ακόμα)"/>
              </a:rPr>
              <a:t>Αλεξάνδρεια των </a:t>
            </a:r>
            <a:r>
              <a:rPr lang="el-GR" sz="1600" dirty="0" err="1" smtClean="0">
                <a:hlinkClick r:id="rId21" tooltip="Αλεξάνδρεια των Αρείων (δεν έχει γραφτεί ακόμα)"/>
              </a:rPr>
              <a:t>Αρείων</a:t>
            </a:r>
            <a:r>
              <a:rPr lang="el-GR" sz="1600" dirty="0" smtClean="0"/>
              <a:t>, κατέφυγε στην </a:t>
            </a:r>
            <a:r>
              <a:rPr lang="el-GR" sz="1600" dirty="0" err="1" smtClean="0"/>
              <a:t>Φράδα</a:t>
            </a:r>
            <a:r>
              <a:rPr lang="el-GR" sz="1600" dirty="0" smtClean="0"/>
              <a:t> της </a:t>
            </a:r>
            <a:r>
              <a:rPr lang="el-GR" sz="1600" dirty="0" err="1" smtClean="0">
                <a:hlinkClick r:id="rId22" tooltip="Δραγγιανή"/>
              </a:rPr>
              <a:t>Δραγιανής</a:t>
            </a:r>
            <a:r>
              <a:rPr lang="el-GR" sz="1600" dirty="0" smtClean="0"/>
              <a:t> για να </a:t>
            </a:r>
            <a:r>
              <a:rPr lang="el-GR" sz="1600" dirty="0" err="1" smtClean="0"/>
              <a:t>χειμάσει</a:t>
            </a:r>
            <a:r>
              <a:rPr lang="el-GR" sz="1600" dirty="0" smtClean="0"/>
              <a:t>.</a:t>
            </a:r>
          </a:p>
          <a:p>
            <a:endParaRPr lang="el-GR" sz="1600" dirty="0"/>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08720"/>
          </a:xfrm>
        </p:spPr>
        <p:txBody>
          <a:bodyPr>
            <a:normAutofit/>
          </a:bodyPr>
          <a:lstStyle/>
          <a:p>
            <a:r>
              <a:rPr lang="el-GR" b="1" dirty="0" smtClean="0"/>
              <a:t>Εκστρατεία στην Ινδία</a:t>
            </a:r>
            <a:endParaRPr lang="el-GR" dirty="0"/>
          </a:p>
        </p:txBody>
      </p:sp>
      <p:pic>
        <p:nvPicPr>
          <p:cNvPr id="5" name="4 - Θέση περιεχομένου" descr="200px-The_phalanx_attacking_the_centre_in_the_battle_of_the_Hydaspes_by_Andre_Castaigne_(1898-1899).jpg"/>
          <p:cNvPicPr>
            <a:picLocks noGrp="1" noChangeAspect="1"/>
          </p:cNvPicPr>
          <p:nvPr>
            <p:ph sz="half" idx="1"/>
          </p:nvPr>
        </p:nvPicPr>
        <p:blipFill>
          <a:blip r:embed="rId2" cstate="print"/>
          <a:stretch>
            <a:fillRect/>
          </a:stretch>
        </p:blipFill>
        <p:spPr>
          <a:xfrm>
            <a:off x="0" y="980728"/>
            <a:ext cx="4104456" cy="4680520"/>
          </a:xfrm>
        </p:spPr>
      </p:pic>
      <p:sp>
        <p:nvSpPr>
          <p:cNvPr id="4" name="3 - Θέση περιεχομένου"/>
          <p:cNvSpPr>
            <a:spLocks noGrp="1"/>
          </p:cNvSpPr>
          <p:nvPr>
            <p:ph sz="half" idx="2"/>
          </p:nvPr>
        </p:nvSpPr>
        <p:spPr>
          <a:xfrm>
            <a:off x="4211960" y="836712"/>
            <a:ext cx="4932040" cy="6021288"/>
          </a:xfrm>
        </p:spPr>
        <p:txBody>
          <a:bodyPr>
            <a:normAutofit/>
          </a:bodyPr>
          <a:lstStyle/>
          <a:p>
            <a:r>
              <a:rPr lang="el-GR" sz="1400" dirty="0" smtClean="0"/>
              <a:t>Μετά τον γάμο του με την </a:t>
            </a:r>
            <a:r>
              <a:rPr lang="el-GR" sz="1400" dirty="0" smtClean="0">
                <a:hlinkClick r:id="rId3" tooltip="Ρωξάνη"/>
              </a:rPr>
              <a:t>Ρωξάνη</a:t>
            </a:r>
            <a:r>
              <a:rPr lang="el-GR" sz="1400" dirty="0" smtClean="0"/>
              <a:t> που είχε ηρεμήσει τα πράγματα στις σατραπείες της κεντρικής </a:t>
            </a:r>
            <a:r>
              <a:rPr lang="el-GR" sz="1400" dirty="0" smtClean="0">
                <a:hlinkClick r:id="rId4" tooltip="Ασία"/>
              </a:rPr>
              <a:t>Ασίας</a:t>
            </a:r>
            <a:r>
              <a:rPr lang="el-GR" sz="1400" dirty="0" smtClean="0"/>
              <a:t>, την άνοιξη του </a:t>
            </a:r>
            <a:r>
              <a:rPr lang="el-GR" sz="1400" dirty="0" smtClean="0">
                <a:hlinkClick r:id="rId5" tooltip="327 π.Χ."/>
              </a:rPr>
              <a:t>327 </a:t>
            </a:r>
            <a:r>
              <a:rPr lang="el-GR" sz="1400" dirty="0" err="1" smtClean="0">
                <a:hlinkClick r:id="rId5" tooltip="327 π.Χ."/>
              </a:rPr>
              <a:t>π.Χ.</a:t>
            </a:r>
            <a:r>
              <a:rPr lang="el-GR" sz="1400" dirty="0" smtClean="0"/>
              <a:t> ξεκίνησε για την κατάκτηση της Ινδικής χερσονήσου. Άφησε τον </a:t>
            </a:r>
            <a:r>
              <a:rPr lang="el-GR" sz="1400" dirty="0" smtClean="0">
                <a:hlinkClick r:id="rId6" tooltip="Αμύντας ο Αρραβαίου"/>
              </a:rPr>
              <a:t>Αμύντα</a:t>
            </a:r>
            <a:r>
              <a:rPr lang="el-GR" sz="1400" dirty="0" smtClean="0"/>
              <a:t> στην </a:t>
            </a:r>
            <a:r>
              <a:rPr lang="el-GR" sz="1400" dirty="0" err="1" smtClean="0"/>
              <a:t>Βακτρία</a:t>
            </a:r>
            <a:r>
              <a:rPr lang="el-GR" sz="1400" dirty="0" smtClean="0"/>
              <a:t>, και περνώντας από την Αλεξάνδρεια έφτασε στον ποταμό </a:t>
            </a:r>
            <a:r>
              <a:rPr lang="el-GR" sz="1400" dirty="0" err="1" smtClean="0">
                <a:hlinkClick r:id="rId7" tooltip="Κωφής (ποταμός)"/>
              </a:rPr>
              <a:t>Κωφήνα</a:t>
            </a:r>
            <a:r>
              <a:rPr lang="el-GR" sz="1400" dirty="0" smtClean="0"/>
              <a:t> όπου διαίρεσε τον στρατό </a:t>
            </a:r>
            <a:r>
              <a:rPr lang="el-GR" sz="1400" dirty="0" smtClean="0"/>
              <a:t>του. </a:t>
            </a:r>
            <a:r>
              <a:rPr lang="el-GR" sz="1400" dirty="0" smtClean="0"/>
              <a:t>Συνέχισε την πορεία του προς τον ποταμό </a:t>
            </a:r>
            <a:r>
              <a:rPr lang="el-GR" sz="1400" dirty="0" err="1" smtClean="0">
                <a:hlinkClick r:id="rId8" tooltip="Υδάσπης"/>
              </a:rPr>
              <a:t>Υδάσπη</a:t>
            </a:r>
            <a:r>
              <a:rPr lang="el-GR" sz="1400" dirty="0" smtClean="0"/>
              <a:t>, όπου ο Ινδός βασιλιάς </a:t>
            </a:r>
            <a:r>
              <a:rPr lang="el-GR" sz="1400" dirty="0" smtClean="0">
                <a:hlinkClick r:id="rId9" tooltip="Πώρος"/>
              </a:rPr>
              <a:t>Πώρος</a:t>
            </a:r>
            <a:r>
              <a:rPr lang="el-GR" sz="1400" dirty="0" smtClean="0"/>
              <a:t> περίμενε από την απέναντι πλευρά με συγκεντρωμένο στρατό ώστε να τον εμποδίσει να περάσει. </a:t>
            </a:r>
          </a:p>
          <a:p>
            <a:r>
              <a:rPr lang="el-GR" sz="1400" dirty="0" smtClean="0"/>
              <a:t>Η διάβαση του ποταμού ήταν δύσκολη αλλά τελικά έγινε με επιτυχία τον Ιούλιο του 326 </a:t>
            </a:r>
            <a:r>
              <a:rPr lang="el-GR" sz="1400" dirty="0" err="1" smtClean="0"/>
              <a:t>π.Χ.</a:t>
            </a:r>
            <a:r>
              <a:rPr lang="el-GR" sz="1400" dirty="0" smtClean="0"/>
              <a:t>, ώστε να ακολουθήσει μια μεγάλη μάχη μεταξύ του στρατού του Αλεξάνδρου και του στρατού του </a:t>
            </a:r>
            <a:r>
              <a:rPr lang="el-GR" sz="1400" dirty="0" smtClean="0">
                <a:hlinkClick r:id="rId9" tooltip="Πώρος"/>
              </a:rPr>
              <a:t>Πώρου</a:t>
            </a:r>
            <a:r>
              <a:rPr lang="el-GR" sz="1400" dirty="0" smtClean="0"/>
              <a:t> ο οποίος ανερχόταν σε 4000 ιππείς, 300 άρματα, 200 πολεμικούς ελέφαντες και 30000 πεζούς. Οι Μακεδόνες </a:t>
            </a:r>
            <a:r>
              <a:rPr lang="el-GR" sz="1400" dirty="0" smtClean="0"/>
              <a:t>κατάφεραν </a:t>
            </a:r>
            <a:r>
              <a:rPr lang="el-GR" sz="1400" dirty="0" smtClean="0"/>
              <a:t>να υπερισχύσουν στην πρωτόγνωρη γι' αυτούς μάχη εναντίον μεγάλου αριθμού ελεφάντων κερδίζοντας μια δύσκολη και σπουδαία νίκη.</a:t>
            </a:r>
          </a:p>
          <a:p>
            <a:r>
              <a:rPr lang="el-GR" sz="1400" dirty="0" smtClean="0"/>
              <a:t>Στις όχθες του </a:t>
            </a:r>
            <a:r>
              <a:rPr lang="el-GR" sz="1400" dirty="0" err="1" smtClean="0"/>
              <a:t>Υδάσπη</a:t>
            </a:r>
            <a:r>
              <a:rPr lang="el-GR" sz="1400" dirty="0" smtClean="0"/>
              <a:t> ίδρυσε δύο πόλεις, την </a:t>
            </a:r>
            <a:r>
              <a:rPr lang="el-GR" sz="1400" dirty="0" smtClean="0">
                <a:hlinkClick r:id="rId10" tooltip="Νίκαια Ινδίας"/>
              </a:rPr>
              <a:t>Νίκαια</a:t>
            </a:r>
            <a:r>
              <a:rPr lang="el-GR" sz="1400" dirty="0" smtClean="0"/>
              <a:t> και την </a:t>
            </a:r>
            <a:r>
              <a:rPr lang="el-GR" sz="1400" dirty="0" smtClean="0">
                <a:hlinkClick r:id="rId11" tooltip="Βουκεφάλα"/>
              </a:rPr>
              <a:t>Βουκεφάλα</a:t>
            </a:r>
            <a:r>
              <a:rPr lang="el-GR" sz="1400" dirty="0" smtClean="0"/>
              <a:t> (προς τιμή του αλόγου του που πέθανε </a:t>
            </a:r>
            <a:r>
              <a:rPr lang="el-GR" sz="1400" dirty="0" smtClean="0"/>
              <a:t>εκεί</a:t>
            </a:r>
            <a:r>
              <a:rPr lang="en-US" sz="1400" dirty="0" smtClean="0"/>
              <a:t>.</a:t>
            </a:r>
            <a:r>
              <a:rPr lang="el-GR" sz="1400" dirty="0" smtClean="0"/>
              <a:t>Επιθυμία </a:t>
            </a:r>
            <a:r>
              <a:rPr lang="el-GR" sz="1400" dirty="0" smtClean="0"/>
              <a:t>του Αλέξανδρου ήταν να συνεχίσει περνώντας τον ποταμό και την έρημο που εκτεινόταν μετά από αυτόν, συνάντησε όμως την έντονη αντίδραση του στρατού του. Οι κουρασμένοι σωματικά και ψυχικά στρατιώτες του συγκεντρώθηκαν στο στρατόπεδο και διαμαρτυρήθηκαν έντονα λέγοντας πως δεν ήθελαν να συνεχίσουν. Τελικά ο Αλέξανδρος αποφάσισε να επιστρέψει. </a:t>
            </a:r>
          </a:p>
          <a:p>
            <a:endParaRPr lang="el-GR" sz="1200" dirty="0"/>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ebooks.edu.gr/modules/ebook/show.php/DSDIM-E100/692/4596,20820/images/imgD_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60648"/>
            <a:ext cx="8229600" cy="1008112"/>
          </a:xfrm>
        </p:spPr>
        <p:txBody>
          <a:bodyPr>
            <a:normAutofit/>
          </a:bodyPr>
          <a:lstStyle/>
          <a:p>
            <a:r>
              <a:rPr lang="el-GR" b="1" dirty="0" smtClean="0"/>
              <a:t>Ο δρόμος της επιστροφής</a:t>
            </a:r>
            <a:endParaRPr lang="el-GR" dirty="0"/>
          </a:p>
        </p:txBody>
      </p:sp>
      <p:sp>
        <p:nvSpPr>
          <p:cNvPr id="3" name="2 - Θέση περιεχομένου"/>
          <p:cNvSpPr>
            <a:spLocks noGrp="1"/>
          </p:cNvSpPr>
          <p:nvPr>
            <p:ph idx="1"/>
          </p:nvPr>
        </p:nvSpPr>
        <p:spPr>
          <a:xfrm>
            <a:off x="457200" y="1484784"/>
            <a:ext cx="8229600" cy="5373216"/>
          </a:xfrm>
        </p:spPr>
        <p:txBody>
          <a:bodyPr>
            <a:normAutofit/>
          </a:bodyPr>
          <a:lstStyle/>
          <a:p>
            <a:r>
              <a:rPr lang="el-GR" sz="1800" dirty="0" smtClean="0"/>
              <a:t>Για την επιστροφή ο Αλέξανδρος χώρισε το στράτευμά του σε τρία μέρη. Το πρώτο με αρχηγό τον </a:t>
            </a:r>
            <a:r>
              <a:rPr lang="el-GR" sz="1800" dirty="0" smtClean="0">
                <a:hlinkClick r:id="rId2" tooltip="Κρατερός (στρατηγός)"/>
              </a:rPr>
              <a:t>Κρατερό</a:t>
            </a:r>
            <a:r>
              <a:rPr lang="el-GR" sz="1800" dirty="0" smtClean="0"/>
              <a:t> ακολούθησε πορεία προς την </a:t>
            </a:r>
            <a:r>
              <a:rPr lang="el-GR" sz="1800" dirty="0" smtClean="0">
                <a:hlinkClick r:id="rId3" tooltip="Αλεξάνδρεια Αραχωσίας"/>
              </a:rPr>
              <a:t>Αλεξάνδρεια Αραχωσίας</a:t>
            </a:r>
            <a:r>
              <a:rPr lang="el-GR" sz="1800" dirty="0" smtClean="0"/>
              <a:t> (</a:t>
            </a:r>
            <a:r>
              <a:rPr lang="el-GR" sz="1800" dirty="0" smtClean="0">
                <a:hlinkClick r:id="rId4" tooltip="Κανταχάρ"/>
              </a:rPr>
              <a:t>Κανταχάρ</a:t>
            </a:r>
            <a:r>
              <a:rPr lang="el-GR" sz="1800" dirty="0" smtClean="0"/>
              <a:t>) και μέσω της κοιλάδας του </a:t>
            </a:r>
            <a:r>
              <a:rPr lang="el-GR" sz="1800" dirty="0" err="1" smtClean="0"/>
              <a:t>Ετύμανδρου</a:t>
            </a:r>
            <a:r>
              <a:rPr lang="el-GR" sz="1800" dirty="0" smtClean="0"/>
              <a:t> εγκαταστάθηκε στην </a:t>
            </a:r>
            <a:r>
              <a:rPr lang="el-GR" sz="1800" dirty="0" err="1" smtClean="0">
                <a:hlinkClick r:id="rId5" tooltip="Καρμανία"/>
              </a:rPr>
              <a:t>Καρμανία</a:t>
            </a:r>
            <a:r>
              <a:rPr lang="el-GR" sz="1800" dirty="0" smtClean="0"/>
              <a:t> όπου περίμενε τον Αλέξανδρο. Το δεύτερο ήταν ο στόλος, που με αρχηγό τον </a:t>
            </a:r>
            <a:r>
              <a:rPr lang="el-GR" sz="1800" dirty="0" smtClean="0">
                <a:hlinkClick r:id="rId6"/>
              </a:rPr>
              <a:t>Νέαρχο</a:t>
            </a:r>
            <a:r>
              <a:rPr lang="el-GR" sz="1800" dirty="0" smtClean="0"/>
              <a:t>, παρέπλευσε τις ακτές της Περσίας </a:t>
            </a:r>
            <a:r>
              <a:rPr lang="en-US" sz="1800" dirty="0" smtClean="0"/>
              <a:t>.</a:t>
            </a:r>
            <a:r>
              <a:rPr lang="el-GR" sz="1800" dirty="0" smtClean="0"/>
              <a:t>Το </a:t>
            </a:r>
            <a:r>
              <a:rPr lang="el-GR" sz="1800" dirty="0" smtClean="0"/>
              <a:t>τρίτο μέρος του στρατεύματος με τον Αλέξανδρο ξεκίνησε από τα </a:t>
            </a:r>
            <a:r>
              <a:rPr lang="el-GR" sz="1800" dirty="0" err="1" smtClean="0"/>
              <a:t>Πάτταλα</a:t>
            </a:r>
            <a:r>
              <a:rPr lang="el-GR" sz="1800" dirty="0" smtClean="0"/>
              <a:t> (τέλη Αυγούστου </a:t>
            </a:r>
            <a:r>
              <a:rPr lang="el-GR" sz="1800" dirty="0" smtClean="0">
                <a:hlinkClick r:id="rId7" tooltip="324 π.Χ."/>
              </a:rPr>
              <a:t>324 </a:t>
            </a:r>
            <a:r>
              <a:rPr lang="el-GR" sz="1800" dirty="0" err="1" smtClean="0">
                <a:hlinkClick r:id="rId7" tooltip="324 π.Χ."/>
              </a:rPr>
              <a:t>π.Χ.</a:t>
            </a:r>
            <a:r>
              <a:rPr lang="el-GR" sz="1800" dirty="0" smtClean="0"/>
              <a:t>) για να διασχίσει την έρημο της </a:t>
            </a:r>
            <a:r>
              <a:rPr lang="el-GR" sz="1800" dirty="0" smtClean="0">
                <a:hlinkClick r:id="rId8" tooltip="Γεδρωσία"/>
              </a:rPr>
              <a:t>Γεδρωσίας</a:t>
            </a:r>
            <a:r>
              <a:rPr lang="el-GR" sz="1800" dirty="0" smtClean="0"/>
              <a:t>. Στο πρώτο μέρος της πορείας δεν υπήρξαν δυσκολίες αλλά στην έρημο της Γεδρωσίας ο καύσωνας και η έλλειψη νερού προκάλεσαν μεγάλες απώλειες. </a:t>
            </a:r>
            <a:r>
              <a:rPr lang="el-GR" sz="1800" dirty="0" smtClean="0"/>
              <a:t>Ο </a:t>
            </a:r>
            <a:r>
              <a:rPr lang="el-GR" sz="1800" dirty="0" smtClean="0"/>
              <a:t>Αλέξανδρος πήρε ένα μέρος του στρατεύματος και αφού πέρασε από τους </a:t>
            </a:r>
            <a:r>
              <a:rPr lang="el-GR" sz="1800" dirty="0" err="1" smtClean="0">
                <a:hlinkClick r:id="rId9" tooltip="Πασαργάδες"/>
              </a:rPr>
              <a:t>Πασαργάδες</a:t>
            </a:r>
            <a:r>
              <a:rPr lang="el-GR" sz="1800" dirty="0" smtClean="0"/>
              <a:t> προχώρησε στην </a:t>
            </a:r>
            <a:r>
              <a:rPr lang="el-GR" sz="1800" dirty="0" err="1" smtClean="0">
                <a:hlinkClick r:id="rId10" tooltip="Περσέπολη"/>
              </a:rPr>
              <a:t>Περσέπολη</a:t>
            </a:r>
            <a:r>
              <a:rPr lang="el-GR" sz="1800" dirty="0" smtClean="0"/>
              <a:t> όπου διόρισε σατράπη τον </a:t>
            </a:r>
            <a:r>
              <a:rPr lang="el-GR" sz="1800" dirty="0" err="1" smtClean="0">
                <a:hlinkClick r:id="rId11" tooltip="Πευκέστας"/>
              </a:rPr>
              <a:t>Πευκέστα</a:t>
            </a:r>
            <a:r>
              <a:rPr lang="el-GR" sz="1800" dirty="0" smtClean="0"/>
              <a:t> ο οποίος είχε σώσει την ζωή του Αλέξανδρου στην μάχη στους </a:t>
            </a:r>
            <a:r>
              <a:rPr lang="el-GR" sz="1800" dirty="0" err="1" smtClean="0"/>
              <a:t>Μαλλούς</a:t>
            </a:r>
            <a:r>
              <a:rPr lang="el-GR" sz="1800" dirty="0" smtClean="0"/>
              <a:t> της Ινδίας.</a:t>
            </a:r>
          </a:p>
          <a:p>
            <a:r>
              <a:rPr lang="el-GR" sz="1800" dirty="0" smtClean="0"/>
              <a:t>Την άνοιξη του 324 </a:t>
            </a:r>
            <a:r>
              <a:rPr lang="el-GR" sz="1800" dirty="0" err="1" smtClean="0"/>
              <a:t>π.Χ.</a:t>
            </a:r>
            <a:r>
              <a:rPr lang="el-GR" sz="1800" dirty="0" smtClean="0"/>
              <a:t> έκανε γιορτές στα </a:t>
            </a:r>
            <a:r>
              <a:rPr lang="el-GR" sz="1800" dirty="0" smtClean="0">
                <a:hlinkClick r:id="rId12" tooltip="Σούσα"/>
              </a:rPr>
              <a:t>Σούσα</a:t>
            </a:r>
            <a:r>
              <a:rPr lang="el-GR" sz="1800" dirty="0" smtClean="0"/>
              <a:t> για την ολοκλήρωση της κατάκτησης της Περσίας. Οργάνωσε μικτούς γάμους Μακεδόνων με Περσίδες και ο ίδιος πήρε ως δεύτερη σύζυγο την </a:t>
            </a:r>
            <a:r>
              <a:rPr lang="el-GR" sz="1800" dirty="0" err="1" smtClean="0">
                <a:hlinkClick r:id="rId13" tooltip="Στάτειρα (δεν έχει γραφτεί ακόμα)"/>
              </a:rPr>
              <a:t>Στάτειρα</a:t>
            </a:r>
            <a:r>
              <a:rPr lang="el-GR" sz="1800" dirty="0" smtClean="0"/>
              <a:t>, την κόρη του Δαρείου. Εξόφλησε τα χρέη των Ελλήνων στρατιωτών του, με ένα ποσό που ανήλθε σε 20.000 τάλαντα και μοίρασε δώρα και τιμές σε όσους είχαν ανδραγαθήσει. Οι σατράπες της επικράτειας έφεραν εκεί και 30.000 έφηβους Πέρσες που είχαν εκπαιδευτεί και οπλισθεί μακεδονικά, τους οποίος ονόμασε «Επιγόνους».</a:t>
            </a:r>
          </a:p>
          <a:p>
            <a:endParaRPr lang="el-GR" sz="1600" dirty="0"/>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080120"/>
          </a:xfrm>
        </p:spPr>
        <p:txBody>
          <a:bodyPr>
            <a:normAutofit/>
          </a:bodyPr>
          <a:lstStyle/>
          <a:p>
            <a:r>
              <a:rPr lang="el-GR" b="1" dirty="0" smtClean="0"/>
              <a:t>Μελλοντικά σχέδια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 Αλέξανδρος επέστρεψε στη </a:t>
            </a:r>
            <a:r>
              <a:rPr lang="el-GR" dirty="0" smtClean="0">
                <a:hlinkClick r:id="rId2" tooltip="Βαβυλώνα"/>
              </a:rPr>
              <a:t>Βαβυλώνα</a:t>
            </a:r>
            <a:r>
              <a:rPr lang="el-GR" dirty="0" smtClean="0"/>
              <a:t> και άρχισε να οργανώνει τον περίπλου καθώς και την κατάκτηση της ηπειρωτικής </a:t>
            </a:r>
            <a:r>
              <a:rPr lang="el-GR" dirty="0" smtClean="0">
                <a:hlinkClick r:id="rId3" tooltip="Αραβία"/>
              </a:rPr>
              <a:t>Αραβίας</a:t>
            </a:r>
            <a:r>
              <a:rPr lang="el-GR" dirty="0" smtClean="0"/>
              <a:t>, και κατόπιν την εξερεύνηση των ακτών της </a:t>
            </a:r>
            <a:r>
              <a:rPr lang="el-GR" dirty="0" smtClean="0">
                <a:hlinkClick r:id="rId4" tooltip="Βόρεια Αφρική"/>
              </a:rPr>
              <a:t>Βόρειας Αφρικής</a:t>
            </a:r>
            <a:r>
              <a:rPr lang="el-GR" dirty="0" smtClean="0"/>
              <a:t> στην οποία είχε τη βάση του το ισχυρό βασίλειο των </a:t>
            </a:r>
            <a:r>
              <a:rPr lang="el-GR" dirty="0" smtClean="0">
                <a:hlinkClick r:id="rId5" tooltip="Καρχηδόνα"/>
              </a:rPr>
              <a:t>Καρχηδόνιων</a:t>
            </a:r>
            <a:r>
              <a:rPr lang="el-GR" dirty="0" smtClean="0"/>
              <a:t>. Είναι επίσης βέβαιο πως γνώριζε την ύπαρξη της ανερχόμενης δύναμης των Ρωμαίων στην Ιταλική χερσόνησο -ο θείος του </a:t>
            </a:r>
            <a:r>
              <a:rPr lang="el-GR" dirty="0" smtClean="0">
                <a:hlinkClick r:id="rId6" tooltip="Αλέξανδρος Α΄ της Ηπείρου"/>
              </a:rPr>
              <a:t>Αλέξανδρος Α´</a:t>
            </a:r>
            <a:r>
              <a:rPr lang="el-GR" dirty="0" smtClean="0"/>
              <a:t> της Ηπείρου είχε εκστρατεύσει στην Ιταλία την ίδια περίοδο με τις εκστρατείες του Αλεξάνδρου στην Ασία-, και τον σημαντικό πλούτο των Ελληνικών αποικιών της νότιας Ιταλίας.</a:t>
            </a:r>
          </a:p>
          <a:p>
            <a:r>
              <a:rPr lang="el-GR" dirty="0" smtClean="0"/>
              <a:t>Επιπλέον, είχε σχεδιάσει την ανέγερση εξαιρετικά </a:t>
            </a:r>
            <a:r>
              <a:rPr lang="el-GR" dirty="0" err="1" smtClean="0"/>
              <a:t>μεγαλεπίβολων</a:t>
            </a:r>
            <a:r>
              <a:rPr lang="el-GR" dirty="0" smtClean="0"/>
              <a:t> και δαπανηρών κτισμάτων και ναών, καθώς και την κατασκευή ενός τεράστιου στόλου στην Αλεξάνδρεια, ποσοτικά κατά τα πρότυπα του Τρωικού πολέμου, τα έργα αυτά όμως φέρονται να ακυρώθηκαν μετά τον θάνατο του λόγω του μεγάλου κόστους τους.</a:t>
            </a:r>
          </a:p>
          <a:p>
            <a:endParaRPr lang="el-GR"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229600" cy="1143000"/>
          </a:xfrm>
        </p:spPr>
        <p:txBody>
          <a:bodyPr>
            <a:normAutofit/>
          </a:bodyPr>
          <a:lstStyle/>
          <a:p>
            <a:r>
              <a:rPr lang="el-GR" b="1" dirty="0" smtClean="0"/>
              <a:t>Μικρά Ασία</a:t>
            </a:r>
            <a:endParaRPr lang="el-GR" dirty="0"/>
          </a:p>
        </p:txBody>
      </p:sp>
      <p:sp>
        <p:nvSpPr>
          <p:cNvPr id="3" name="2 - Θέση περιεχομένου"/>
          <p:cNvSpPr>
            <a:spLocks noGrp="1"/>
          </p:cNvSpPr>
          <p:nvPr>
            <p:ph idx="1"/>
          </p:nvPr>
        </p:nvSpPr>
        <p:spPr>
          <a:xfrm>
            <a:off x="467544" y="1628800"/>
            <a:ext cx="8229600" cy="4997152"/>
          </a:xfrm>
        </p:spPr>
        <p:txBody>
          <a:bodyPr>
            <a:normAutofit fontScale="85000" lnSpcReduction="10000"/>
          </a:bodyPr>
          <a:lstStyle/>
          <a:p>
            <a:r>
              <a:rPr lang="el-GR" dirty="0" smtClean="0"/>
              <a:t>Ο Αλέξανδρος οδήγησε το στρατό του στον ποταμό </a:t>
            </a:r>
            <a:r>
              <a:rPr lang="el-GR" dirty="0" err="1" smtClean="0">
                <a:hlinkClick r:id="rId2" tooltip="Γρανικός ποταμός"/>
              </a:rPr>
              <a:t>Γρανικό</a:t>
            </a:r>
            <a:r>
              <a:rPr lang="el-GR" dirty="0" smtClean="0"/>
              <a:t>, όπου περίμεναν για να δώσουν μάχη οι περσικές δυνάμεις οδηγούμενες από τους τοπικούς σατράπες και τον </a:t>
            </a:r>
            <a:r>
              <a:rPr lang="el-GR" dirty="0" smtClean="0">
                <a:hlinkClick r:id="rId3" tooltip="Μέμνων ο Ρόδιος"/>
              </a:rPr>
              <a:t>Μέμνονα τον Ρόδιο</a:t>
            </a:r>
            <a:r>
              <a:rPr lang="el-GR" dirty="0" smtClean="0"/>
              <a:t>. Η </a:t>
            </a:r>
            <a:r>
              <a:rPr lang="el-GR" dirty="0" smtClean="0">
                <a:hlinkClick r:id="rId4" tooltip="Μάχη του Γρανικού"/>
              </a:rPr>
              <a:t>μάχη του </a:t>
            </a:r>
            <a:r>
              <a:rPr lang="el-GR" dirty="0" err="1" smtClean="0">
                <a:hlinkClick r:id="rId4" tooltip="Μάχη του Γρανικού"/>
              </a:rPr>
              <a:t>Γρανικού</a:t>
            </a:r>
            <a:r>
              <a:rPr lang="el-GR" dirty="0" smtClean="0"/>
              <a:t>, που έγινε τον Μάιο του </a:t>
            </a:r>
            <a:r>
              <a:rPr lang="el-GR" dirty="0" smtClean="0">
                <a:hlinkClick r:id="rId5" tooltip="334 π.Χ."/>
              </a:rPr>
              <a:t>334 </a:t>
            </a:r>
            <a:r>
              <a:rPr lang="el-GR" dirty="0" err="1" smtClean="0">
                <a:hlinkClick r:id="rId5" tooltip="334 π.Χ."/>
              </a:rPr>
              <a:t>π.Χ.</a:t>
            </a:r>
            <a:r>
              <a:rPr lang="el-GR" dirty="0" smtClean="0"/>
              <a:t> ανέδειξε νικητή τον Αλέξανδρο. Ο ίδιος ο Αλέξανδρος κινδύνευσε αλλά οι Πέρσες αιφνιδιάστηκαν από το μακεδονικό ιππικό που διέσχισε τον ποταμό και τράπηκαν σε φυγή. Οι απώλειες των Μακεδόνων ήταν μόνο 110 άνδρες, ενώ ανάμεσα στους Πέρσες νεκρούς υπήρξαν και πολλοί ηγεμόνες τους.</a:t>
            </a:r>
          </a:p>
          <a:p>
            <a:r>
              <a:rPr lang="el-GR" dirty="0" smtClean="0"/>
              <a:t>Η ήττα των Περσών άνοιξε τον δρόμο στον Αλέξανδρο για την κατάκτηση όλης της </a:t>
            </a:r>
            <a:r>
              <a:rPr lang="el-GR" dirty="0" err="1" smtClean="0"/>
              <a:t>Μικράς</a:t>
            </a:r>
            <a:r>
              <a:rPr lang="el-GR" dirty="0" smtClean="0"/>
              <a:t> Ασίας. </a:t>
            </a:r>
            <a:r>
              <a:rPr lang="el-GR" dirty="0" smtClean="0"/>
              <a:t>Διαμέσου </a:t>
            </a:r>
            <a:r>
              <a:rPr lang="el-GR" dirty="0" smtClean="0"/>
              <a:t>των υψιπέδων της </a:t>
            </a:r>
            <a:r>
              <a:rPr lang="el-GR" dirty="0" smtClean="0">
                <a:hlinkClick r:id="rId6" tooltip="Πισιδία"/>
              </a:rPr>
              <a:t>Πισιδίας</a:t>
            </a:r>
            <a:r>
              <a:rPr lang="el-GR" dirty="0" smtClean="0"/>
              <a:t> και της </a:t>
            </a:r>
            <a:r>
              <a:rPr lang="el-GR" dirty="0" smtClean="0">
                <a:hlinkClick r:id="rId7" tooltip="Φρυγία"/>
              </a:rPr>
              <a:t>Φρυγίας</a:t>
            </a:r>
            <a:r>
              <a:rPr lang="el-GR" dirty="0" smtClean="0"/>
              <a:t>, ο Αλέξανδρος έφτασε στο </a:t>
            </a:r>
            <a:r>
              <a:rPr lang="el-GR" dirty="0" smtClean="0">
                <a:hlinkClick r:id="rId8" tooltip="Γόρδιος"/>
              </a:rPr>
              <a:t>Γόρδιο</a:t>
            </a:r>
            <a:r>
              <a:rPr lang="el-GR" dirty="0" smtClean="0"/>
              <a:t>, όπου έλυσε το </a:t>
            </a:r>
            <a:r>
              <a:rPr lang="el-GR" dirty="0" smtClean="0">
                <a:hlinkClick r:id="rId9" tooltip="Γόρδιος δεσμός"/>
              </a:rPr>
              <a:t>Γόρδιο δεσμό</a:t>
            </a:r>
            <a:r>
              <a:rPr lang="el-GR" dirty="0" smtClean="0"/>
              <a:t>. Σύμφωνα με τον τότε θρύλο, όποιος έκανε κάτι τέτοιο, θα κατακτούσε ολόκληρη την Ασία.</a:t>
            </a:r>
            <a:r>
              <a:rPr lang="en-US" baseline="30000" dirty="0"/>
              <a:t> </a:t>
            </a:r>
            <a:r>
              <a:rPr lang="el-GR" dirty="0" smtClean="0"/>
              <a:t>Πέρασε το χειμώνα παρακολουθώντας τις κινήσεις των Περσών και ετοιμάζοντας τις δυνάμεις του για νέα </a:t>
            </a:r>
            <a:r>
              <a:rPr lang="el-GR" dirty="0" smtClean="0"/>
              <a:t>εξόρμηση</a:t>
            </a:r>
            <a:r>
              <a:rPr lang="en-US" dirty="0" smtClean="0"/>
              <a:t>.</a:t>
            </a:r>
            <a:endParaRPr lang="el-GR" dirty="0" smtClean="0"/>
          </a:p>
          <a:p>
            <a:endParaRPr lang="el-GR" dirty="0"/>
          </a:p>
        </p:txBody>
      </p:sp>
    </p:spTree>
  </p:cSld>
  <p:clrMapOvr>
    <a:masterClrMapping/>
  </p:clrMapOvr>
  <p:transition>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newton.ee.auth.gr/WSPLC08/megas%20Alexandros.jpg"/>
          <p:cNvPicPr>
            <a:picLocks noChangeAspect="1" noChangeArrowheads="1"/>
          </p:cNvPicPr>
          <p:nvPr/>
        </p:nvPicPr>
        <p:blipFill>
          <a:blip r:embed="rId2" cstate="print"/>
          <a:srcRect/>
          <a:stretch>
            <a:fillRect/>
          </a:stretch>
        </p:blipFill>
        <p:spPr bwMode="auto">
          <a:xfrm>
            <a:off x="-312649" y="-387424"/>
            <a:ext cx="9456649" cy="7466391"/>
          </a:xfrm>
          <a:prstGeom prst="rect">
            <a:avLst/>
          </a:prstGeom>
          <a:noFill/>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08720"/>
          </a:xfrm>
        </p:spPr>
        <p:txBody>
          <a:bodyPr>
            <a:normAutofit/>
          </a:bodyPr>
          <a:lstStyle/>
          <a:p>
            <a:r>
              <a:rPr lang="el-GR" dirty="0" smtClean="0"/>
              <a:t>ΘΑΝΑΤΟΣ</a:t>
            </a:r>
            <a:endParaRPr lang="el-GR" dirty="0"/>
          </a:p>
        </p:txBody>
      </p:sp>
      <p:pic>
        <p:nvPicPr>
          <p:cNvPr id="5" name="4 - Θέση περιεχομένου" descr="350px-Mid-nineteenth_century_reconstruction_of_Alexander's_catafalque_based_on_the_description_by_Diodorus.jpg"/>
          <p:cNvPicPr>
            <a:picLocks noGrp="1" noChangeAspect="1"/>
          </p:cNvPicPr>
          <p:nvPr>
            <p:ph sz="half" idx="1"/>
          </p:nvPr>
        </p:nvPicPr>
        <p:blipFill>
          <a:blip r:embed="rId2" cstate="print"/>
          <a:stretch>
            <a:fillRect/>
          </a:stretch>
        </p:blipFill>
        <p:spPr>
          <a:xfrm>
            <a:off x="179512" y="2060848"/>
            <a:ext cx="4464496" cy="4032448"/>
          </a:xfrm>
        </p:spPr>
      </p:pic>
      <p:sp>
        <p:nvSpPr>
          <p:cNvPr id="4" name="3 - Θέση περιεχομένου"/>
          <p:cNvSpPr>
            <a:spLocks noGrp="1"/>
          </p:cNvSpPr>
          <p:nvPr>
            <p:ph sz="half" idx="2"/>
          </p:nvPr>
        </p:nvSpPr>
        <p:spPr>
          <a:xfrm>
            <a:off x="4648200" y="836712"/>
            <a:ext cx="4038600" cy="6021288"/>
          </a:xfrm>
        </p:spPr>
        <p:txBody>
          <a:bodyPr>
            <a:noAutofit/>
          </a:bodyPr>
          <a:lstStyle/>
          <a:p>
            <a:r>
              <a:rPr lang="el-GR" sz="1300" dirty="0" smtClean="0"/>
              <a:t>Λίγο πριν την αναχώρηση για την Αραβία, στις 2 προς </a:t>
            </a:r>
            <a:r>
              <a:rPr lang="el-GR" sz="1300" dirty="0" smtClean="0">
                <a:hlinkClick r:id="rId3" tooltip="3 Ιουνίου"/>
              </a:rPr>
              <a:t>3 Ιουνίου</a:t>
            </a:r>
            <a:r>
              <a:rPr lang="el-GR" sz="1300" dirty="0" smtClean="0"/>
              <a:t> </a:t>
            </a:r>
            <a:r>
              <a:rPr lang="el-GR" sz="1300" dirty="0" smtClean="0">
                <a:hlinkClick r:id="rId4" tooltip="323 π.Χ."/>
              </a:rPr>
              <a:t>323 </a:t>
            </a:r>
            <a:r>
              <a:rPr lang="el-GR" sz="1300" dirty="0" err="1" smtClean="0">
                <a:hlinkClick r:id="rId4" tooltip="323 π.Χ."/>
              </a:rPr>
              <a:t>π.Χ.</a:t>
            </a:r>
            <a:r>
              <a:rPr lang="el-GR" sz="1300" dirty="0" smtClean="0"/>
              <a:t> συμμετείχε σε συμπόσιο έπειτα από το οποίο εκδήλωσε πυρετό, που διήρκεσε και τις επόμενες ημέρες αναγκάζοντάς τον να μεταθέσει την ημερομηνία αναχώρησης. Μετά από μια σύντομη βελτίωση της υγείας του κατέρρευσε ξανά, χωρίς να μπορεί να περπατήσει ή να μιλήσει. Η φήμη ότι είχε ήδη πεθάνει ανάγκασε τους στρατηγούς του να επιτρέψουν σε όλους τους στρατιώτες του να περάσουν από τον κρεβάτι του για να τον αποχαιρετίσουν. Με την συνολική ασθένεια να διαρκεί 10 ημέρες, πέθανε στις </a:t>
            </a:r>
            <a:r>
              <a:rPr lang="el-GR" sz="1300" dirty="0" smtClean="0">
                <a:hlinkClick r:id="rId5" tooltip="13 Ιουνίου"/>
              </a:rPr>
              <a:t>13 Ιουνίου</a:t>
            </a:r>
            <a:r>
              <a:rPr lang="el-GR" sz="1300" dirty="0" smtClean="0"/>
              <a:t> </a:t>
            </a:r>
            <a:r>
              <a:rPr lang="el-GR" sz="1300" dirty="0" smtClean="0">
                <a:hlinkClick r:id="rId4" tooltip="323 π.Χ."/>
              </a:rPr>
              <a:t>323 </a:t>
            </a:r>
            <a:r>
              <a:rPr lang="el-GR" sz="1300" dirty="0" err="1" smtClean="0">
                <a:hlinkClick r:id="rId4" tooltip="323 π.Χ."/>
              </a:rPr>
              <a:t>π.Χ.</a:t>
            </a:r>
            <a:r>
              <a:rPr lang="el-GR" sz="1300" dirty="0" smtClean="0"/>
              <a:t>.</a:t>
            </a:r>
          </a:p>
          <a:p>
            <a:r>
              <a:rPr lang="el-GR" sz="1300" dirty="0" smtClean="0"/>
              <a:t>Σύμφωνα με τις μαρτυρίες, το σώμα του καθαρίστηκε και τοποθετήθηκε σε ένα γυάλινο φέρετρο γεμάτο </a:t>
            </a:r>
            <a:r>
              <a:rPr lang="el-GR" sz="1300" dirty="0" err="1" smtClean="0">
                <a:hlinkClick r:id="rId6" tooltip="Μέλι"/>
              </a:rPr>
              <a:t>μέλι</a:t>
            </a:r>
            <a:r>
              <a:rPr lang="el-GR" sz="1300" dirty="0" err="1" smtClean="0"/>
              <a:t>.Το</a:t>
            </a:r>
            <a:r>
              <a:rPr lang="el-GR" sz="1300" dirty="0" smtClean="0"/>
              <a:t> σώμα του παρέμεινε στη Βαβυλώνα για δύο έτη, έως και το 321 </a:t>
            </a:r>
            <a:r>
              <a:rPr lang="el-GR" sz="1300" dirty="0" err="1" smtClean="0"/>
              <a:t>π.Χ.</a:t>
            </a:r>
            <a:r>
              <a:rPr lang="el-GR" sz="1300" dirty="0" smtClean="0"/>
              <a:t>, οπότε και πήρε το δρόμο της επιστροφής για την Ελλάδα ώστε να ταφεί στη Μακεδονία. Ο </a:t>
            </a:r>
            <a:r>
              <a:rPr lang="el-GR" sz="1300" dirty="0" smtClean="0">
                <a:hlinkClick r:id="rId7" tooltip="Πτολεμαίος ο Σωτήρ"/>
              </a:rPr>
              <a:t>Πτολεμαίος</a:t>
            </a:r>
            <a:r>
              <a:rPr lang="el-GR" sz="1300" dirty="0" smtClean="0"/>
              <a:t> όμως, μεσολάβησε και απέσπασε το σώμα του Αλέξανδρου ενώ βρισκόταν σε πορεία προς την Μακεδονία, παίρνοντας το στην </a:t>
            </a:r>
            <a:r>
              <a:rPr lang="el-GR" sz="1300" dirty="0" err="1" smtClean="0"/>
              <a:t>Αύγυπτο</a:t>
            </a:r>
            <a:r>
              <a:rPr lang="el-GR" sz="1300" dirty="0" smtClean="0"/>
              <a:t> της οποίας ήταν ο κυβερνήτης. Ανάλογα με τις μαρτυρίες, το σώμα του τοποθετήθηκε στη </a:t>
            </a:r>
            <a:r>
              <a:rPr lang="el-GR" sz="1300" dirty="0" smtClean="0">
                <a:hlinkClick r:id="rId8" tooltip="Μέμφις (Αίγυπτος)"/>
              </a:rPr>
              <a:t>Μέμφιδα</a:t>
            </a:r>
            <a:r>
              <a:rPr lang="el-GR" sz="1300" dirty="0" smtClean="0"/>
              <a:t> αρχικά -με την </a:t>
            </a:r>
            <a:r>
              <a:rPr lang="el-GR" sz="1300" dirty="0" smtClean="0">
                <a:hlinkClick r:id="rId9" tooltip="Αλεξάνδρεια"/>
              </a:rPr>
              <a:t>Αλεξάνδρεια</a:t>
            </a:r>
            <a:r>
              <a:rPr lang="el-GR" sz="1300" dirty="0" smtClean="0"/>
              <a:t> να είναι μόνο ένας μικρός οικισμός την εποχή εκείνη-, και αρκετά αργότερα στην Αλεξάνδρεια όταν αυτή επεκτάθηκε, ή στην Αλεξάνδρεια από την αρχή.</a:t>
            </a:r>
            <a:endParaRPr lang="el-GR" sz="1300"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Διαδοχή</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Λίγο πριν πεθάνει ρωτήθηκε σε ποιόν αφήνει την βασιλεία του και φέρεται να απάντησε «</a:t>
            </a:r>
            <a:r>
              <a:rPr lang="el-GR" dirty="0" err="1" smtClean="0"/>
              <a:t>τῷ</a:t>
            </a:r>
            <a:r>
              <a:rPr lang="el-GR" dirty="0" smtClean="0"/>
              <a:t> </a:t>
            </a:r>
            <a:r>
              <a:rPr lang="el-GR" dirty="0" err="1" smtClean="0"/>
              <a:t>κρατίστῳ</a:t>
            </a:r>
            <a:r>
              <a:rPr lang="el-GR" dirty="0" smtClean="0"/>
              <a:t>», δηλαδή «στον ισχυρότερο», ενώ τελικά, σύμφωνα με την </a:t>
            </a:r>
            <a:r>
              <a:rPr lang="el-GR" dirty="0" smtClean="0">
                <a:hlinkClick r:id="rId2" tooltip="Συμφωνία της Βαβυλώνας"/>
              </a:rPr>
              <a:t>Συμφωνία της Βαβυλώνας</a:t>
            </a:r>
            <a:r>
              <a:rPr lang="el-GR" dirty="0" smtClean="0"/>
              <a:t> που ακολούθησε λίγες εβδομάδες αργότερα, την προσωρινή διοίκηση ανέλαβε ο Περδίκκας ως αντιβασιλέας και τυπικά βασιλέας ο </a:t>
            </a:r>
            <a:r>
              <a:rPr lang="el-GR" dirty="0" smtClean="0">
                <a:hlinkClick r:id="rId3" tooltip="Φίλιππος Γ΄ της Μακεδονίας"/>
              </a:rPr>
              <a:t>Φίλιππος Γ´ </a:t>
            </a:r>
            <a:r>
              <a:rPr lang="el-GR" dirty="0" err="1" smtClean="0">
                <a:hlinkClick r:id="rId3" tooltip="Φίλιππος Γ΄ της Μακεδονίας"/>
              </a:rPr>
              <a:t>Αρριδαίος</a:t>
            </a:r>
            <a:r>
              <a:rPr lang="el-GR" dirty="0" smtClean="0"/>
              <a:t>, ετεροθαλής μεγαλύτερος αδερφός του, ο οποίος υπολειπόταν διανοητικά και ουσιαστικά ελεγχόταν από τον Περδίκκα. Η εν τέλει αποτυχία συμβιβασμού των διαδόχων ή πλήρης επικράτησης ενός από αυτούς, οδήγησε στους πολέμους των </a:t>
            </a:r>
            <a:r>
              <a:rPr lang="el-GR" dirty="0" smtClean="0">
                <a:hlinkClick r:id="rId4" tooltip="Διάδοχοι του Μεγάλου Αλεξάνδρου"/>
              </a:rPr>
              <a:t>Διαδόχων του Μεγάλου Αλεξάνδρου</a:t>
            </a:r>
            <a:r>
              <a:rPr lang="el-GR" dirty="0" smtClean="0"/>
              <a:t>, οι οποίοι διήρκεσαν για περίπου 40 έτη.</a:t>
            </a:r>
            <a:endParaRPr lang="el-GR" dirty="0"/>
          </a:p>
        </p:txBody>
      </p:sp>
    </p:spTree>
  </p:cSld>
  <p:clrMapOvr>
    <a:masterClrMapping/>
  </p:clrMapOvr>
  <p:transition>
    <p:plu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Υστεροφημία</a:t>
            </a:r>
            <a:br>
              <a:rPr lang="el-GR" b="1" dirty="0" smtClean="0"/>
            </a:br>
            <a:endParaRPr lang="el-GR" dirty="0"/>
          </a:p>
        </p:txBody>
      </p:sp>
      <p:sp>
        <p:nvSpPr>
          <p:cNvPr id="3" name="2 - Θέση περιεχομένου"/>
          <p:cNvSpPr>
            <a:spLocks noGrp="1"/>
          </p:cNvSpPr>
          <p:nvPr>
            <p:ph idx="1"/>
          </p:nvPr>
        </p:nvSpPr>
        <p:spPr>
          <a:xfrm>
            <a:off x="457200" y="1412776"/>
            <a:ext cx="8229600" cy="5256584"/>
          </a:xfrm>
        </p:spPr>
        <p:txBody>
          <a:bodyPr>
            <a:normAutofit fontScale="92500" lnSpcReduction="10000"/>
          </a:bodyPr>
          <a:lstStyle/>
          <a:p>
            <a:r>
              <a:rPr lang="el-GR" dirty="0" smtClean="0"/>
              <a:t>Ο Αλέξανδρος θεωρείται ως ένας από τους μεγαλύτερους στρατηγούς όλων των εποχών για τις στρατιωτικές επιτυχίες του, και αποτέλεσε στρατιωτικό πρότυπο για όλους τους μετέπειτα μεγάλους στρατηγούς της ιστορίας.</a:t>
            </a:r>
          </a:p>
          <a:p>
            <a:r>
              <a:rPr lang="el-GR" dirty="0" smtClean="0"/>
              <a:t>Επίσης, με την ίδρυση πόλεων και βιβλιοθηκών, και τη συμμετοχή επιστημόνων και γεωγράφων στις εκστρατείες του, άλλαξε την ιστορία του κόσμου με την διάδοση του Ελληνικού πολιτισμού στην Ευρασία και την μίξη του με τις τοπικές παραδόσεις και έθιμα των άλλων πολιτισμών. Κατά την διάρκεια των αιώνων, υπήρξαν πολλοί προσκυνητές της σωρού του στην Αλεξάνδρεια, όπως ο </a:t>
            </a:r>
            <a:r>
              <a:rPr lang="el-GR" dirty="0" smtClean="0">
                <a:hlinkClick r:id="rId2" tooltip="Ιούλιος Καίσαρ"/>
              </a:rPr>
              <a:t>Ιούλιος Καίσαρας</a:t>
            </a:r>
            <a:r>
              <a:rPr lang="el-GR" dirty="0" smtClean="0"/>
              <a:t>, ο </a:t>
            </a:r>
            <a:r>
              <a:rPr lang="el-GR" dirty="0" smtClean="0">
                <a:hlinkClick r:id="rId3" tooltip="Οκταβιανός Αύγουστος"/>
              </a:rPr>
              <a:t>Οκταβιανός</a:t>
            </a:r>
            <a:r>
              <a:rPr lang="el-GR" dirty="0" smtClean="0"/>
              <a:t>, και </a:t>
            </a:r>
            <a:r>
              <a:rPr lang="el-GR" dirty="0" smtClean="0"/>
              <a:t>άλλοι</a:t>
            </a:r>
            <a:endParaRPr lang="el-GR" dirty="0" smtClean="0"/>
          </a:p>
          <a:p>
            <a:r>
              <a:rPr lang="el-GR" dirty="0" smtClean="0"/>
              <a:t>Η συνολική επιρροή του, συχνά τον φέρνει μεταξύ των προσωπικοτήτων με τη μεγαλύτερη επιρροή διεθνώς.</a:t>
            </a:r>
          </a:p>
          <a:p>
            <a:endParaRPr lang="el-GR" dirty="0"/>
          </a:p>
        </p:txBody>
      </p:sp>
    </p:spTree>
  </p:cSld>
  <p:clrMapOvr>
    <a:masterClrMapping/>
  </p:clrMapOvr>
  <p:transition>
    <p:cover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24744"/>
          </a:xfrm>
        </p:spPr>
        <p:txBody>
          <a:bodyPr>
            <a:normAutofit/>
          </a:bodyPr>
          <a:lstStyle/>
          <a:p>
            <a:r>
              <a:rPr lang="el-GR" b="1" dirty="0" smtClean="0"/>
              <a:t>Χρονοδιάγραμμα</a:t>
            </a:r>
            <a:endParaRPr lang="el-GR" dirty="0"/>
          </a:p>
        </p:txBody>
      </p:sp>
      <p:pic>
        <p:nvPicPr>
          <p:cNvPr id="4" name="3 - Θέση περιεχομένου" descr="a5a264112e1cad70113b8bb0534fe542.png"/>
          <p:cNvPicPr>
            <a:picLocks noGrp="1" noChangeAspect="1"/>
          </p:cNvPicPr>
          <p:nvPr>
            <p:ph idx="1"/>
          </p:nvPr>
        </p:nvPicPr>
        <p:blipFill>
          <a:blip r:embed="rId2" cstate="print"/>
          <a:stretch>
            <a:fillRect/>
          </a:stretch>
        </p:blipFill>
        <p:spPr>
          <a:xfrm>
            <a:off x="0" y="1124744"/>
            <a:ext cx="9144000" cy="5256584"/>
          </a:xfrm>
        </p:spPr>
      </p:pic>
    </p:spTree>
  </p:cSld>
  <p:clrMapOvr>
    <a:masterClrMapping/>
  </p:clrMapOvr>
  <p:transition>
    <p:check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Jung-Lee-The-End-2010.jpg"/>
          <p:cNvPicPr>
            <a:picLocks noChangeAspect="1"/>
          </p:cNvPicPr>
          <p:nvPr/>
        </p:nvPicPr>
        <p:blipFill>
          <a:blip r:embed="rId2" cstate="print"/>
          <a:stretch>
            <a:fillRect/>
          </a:stretch>
        </p:blipFill>
        <p:spPr>
          <a:xfrm>
            <a:off x="0" y="0"/>
            <a:ext cx="9144000" cy="6858000"/>
          </a:xfrm>
          <a:prstGeom prst="rect">
            <a:avLst/>
          </a:prstGeom>
        </p:spPr>
      </p:pic>
      <p:sp>
        <p:nvSpPr>
          <p:cNvPr id="3" name="2 - Ορθογώνιο"/>
          <p:cNvSpPr/>
          <p:nvPr/>
        </p:nvSpPr>
        <p:spPr>
          <a:xfrm>
            <a:off x="4479630" y="2967335"/>
            <a:ext cx="184730" cy="307777"/>
          </a:xfrm>
          <a:prstGeom prst="rect">
            <a:avLst/>
          </a:prstGeom>
          <a:noFill/>
        </p:spPr>
        <p:txBody>
          <a:bodyPr wrap="none" lIns="91440" tIns="45720" rIns="91440" bIns="45720">
            <a:spAutoFit/>
          </a:bodyPr>
          <a:lstStyle/>
          <a:p>
            <a:pPr algn="ctr"/>
            <a:endParaRPr lang="el-GR" sz="1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 name="3 - Ορθογώνιο"/>
          <p:cNvSpPr/>
          <p:nvPr/>
        </p:nvSpPr>
        <p:spPr>
          <a:xfrm>
            <a:off x="4479635" y="2967335"/>
            <a:ext cx="184730" cy="923330"/>
          </a:xfrm>
          <a:prstGeom prst="rect">
            <a:avLst/>
          </a:prstGeom>
          <a:noFill/>
        </p:spPr>
        <p:txBody>
          <a:bodyPr wrap="none" lIns="91440" tIns="45720" rIns="91440" bIns="45720">
            <a:spAutoFit/>
          </a:bodyPr>
          <a:lstStyle/>
          <a:p>
            <a:pPr algn="ctr"/>
            <a:endParaRPr lang="el-GR"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4 - Ορθογώνιο"/>
          <p:cNvSpPr/>
          <p:nvPr/>
        </p:nvSpPr>
        <p:spPr>
          <a:xfrm>
            <a:off x="4139952" y="4869160"/>
            <a:ext cx="4779706" cy="1384995"/>
          </a:xfrm>
          <a:prstGeom prst="rect">
            <a:avLst/>
          </a:prstGeom>
          <a:noFill/>
        </p:spPr>
        <p:txBody>
          <a:bodyPr wrap="none" lIns="91440" tIns="45720" rIns="91440" bIns="45720">
            <a:spAutoFit/>
          </a:bodyPr>
          <a:lstStyle/>
          <a:p>
            <a:pPr algn="ctr"/>
            <a:r>
              <a:rPr lang="el-G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Κωνσταντίνος </a:t>
            </a:r>
            <a:r>
              <a:rPr lang="el-GR" sz="2800"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Μπαλούτσος</a:t>
            </a:r>
            <a:endParaRPr lang="el-G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el-G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Ευστάθιος </a:t>
            </a:r>
            <a:r>
              <a:rPr lang="el-GR" sz="2800" b="1"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Νταούλας</a:t>
            </a:r>
            <a:endParaRPr lang="el-G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a:p>
            <a:pPr algn="ctr"/>
            <a:r>
              <a:rPr lang="el-GR" sz="2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Λάζαρος </a:t>
            </a:r>
            <a:r>
              <a:rPr lang="el-GR" sz="2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Μπο</a:t>
            </a:r>
            <a:r>
              <a:rPr lang="el-GR" sz="2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ύ</a:t>
            </a:r>
            <a:r>
              <a:rPr lang="el-GR" sz="2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κας</a:t>
            </a:r>
            <a:endParaRPr lang="el-GR" sz="2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advTm="2000">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ΕΙΣΑΓΩΓΗ</a:t>
            </a:r>
            <a:endParaRPr lang="el-GR" dirty="0"/>
          </a:p>
        </p:txBody>
      </p:sp>
      <p:sp>
        <p:nvSpPr>
          <p:cNvPr id="3" name="2 - Θέση περιεχομένου"/>
          <p:cNvSpPr>
            <a:spLocks noGrp="1"/>
          </p:cNvSpPr>
          <p:nvPr>
            <p:ph idx="1"/>
          </p:nvPr>
        </p:nvSpPr>
        <p:spPr/>
        <p:txBody>
          <a:bodyPr>
            <a:normAutofit/>
          </a:bodyPr>
          <a:lstStyle/>
          <a:p>
            <a:r>
              <a:rPr lang="el-GR" sz="2800" dirty="0" smtClean="0"/>
              <a:t>Ο </a:t>
            </a:r>
            <a:r>
              <a:rPr lang="el-GR" sz="2800" b="1" dirty="0" smtClean="0"/>
              <a:t>Αλέξανδρος Γ΄ ο Μακεδών</a:t>
            </a:r>
            <a:r>
              <a:rPr lang="el-GR" sz="2800" dirty="0" smtClean="0"/>
              <a:t> (</a:t>
            </a:r>
            <a:r>
              <a:rPr lang="el-GR" sz="2800" dirty="0" smtClean="0">
                <a:hlinkClick r:id="rId2" tooltip="356 π.Χ"/>
              </a:rPr>
              <a:t>356</a:t>
            </a:r>
            <a:r>
              <a:rPr lang="el-GR" sz="2800" dirty="0" smtClean="0"/>
              <a:t> - </a:t>
            </a:r>
            <a:r>
              <a:rPr lang="el-GR" sz="2800" dirty="0" smtClean="0">
                <a:hlinkClick r:id="rId3" tooltip="323 π.Χ."/>
              </a:rPr>
              <a:t>323 </a:t>
            </a:r>
            <a:r>
              <a:rPr lang="el-GR" sz="2800" dirty="0" err="1" smtClean="0">
                <a:hlinkClick r:id="rId3" tooltip="323 π.Χ."/>
              </a:rPr>
              <a:t>π.Χ.</a:t>
            </a:r>
            <a:r>
              <a:rPr lang="el-GR" sz="2800" dirty="0" smtClean="0"/>
              <a:t>) ή </a:t>
            </a:r>
            <a:r>
              <a:rPr lang="el-GR" sz="2800" b="1" dirty="0" smtClean="0"/>
              <a:t>Αλέξανδρος ο Μέγας</a:t>
            </a:r>
            <a:r>
              <a:rPr lang="el-GR" sz="2800" dirty="0" smtClean="0"/>
              <a:t> ή </a:t>
            </a:r>
            <a:r>
              <a:rPr lang="el-GR" sz="2800" b="1" dirty="0" smtClean="0"/>
              <a:t>Μέγας Αλέξανδρος</a:t>
            </a:r>
            <a:r>
              <a:rPr lang="el-GR" sz="2800" dirty="0" smtClean="0"/>
              <a:t>, ήταν </a:t>
            </a:r>
            <a:r>
              <a:rPr lang="el-GR" sz="2800" dirty="0" smtClean="0">
                <a:hlinkClick r:id="rId4" tooltip="Βασιλείς της Μακεδονίας"/>
              </a:rPr>
              <a:t>βασιλιάς</a:t>
            </a:r>
            <a:r>
              <a:rPr lang="el-GR" sz="2800" dirty="0" smtClean="0"/>
              <a:t> της </a:t>
            </a:r>
            <a:r>
              <a:rPr lang="el-GR" sz="2800" dirty="0" smtClean="0">
                <a:hlinkClick r:id="rId5" tooltip="Μακεδονία (αρχαίο βασίλειο)"/>
              </a:rPr>
              <a:t>Μακεδονίας</a:t>
            </a:r>
            <a:r>
              <a:rPr lang="el-GR" sz="2800" dirty="0" smtClean="0"/>
              <a:t>, </a:t>
            </a:r>
            <a:r>
              <a:rPr lang="el-GR" sz="2800" i="1" dirty="0" smtClean="0"/>
              <a:t>Ηγεμών της Πανελλήνιας Συμμαχίας</a:t>
            </a:r>
            <a:r>
              <a:rPr lang="el-GR" sz="2800" dirty="0" smtClean="0"/>
              <a:t> κατά της </a:t>
            </a:r>
            <a:r>
              <a:rPr lang="el-GR" sz="2800" dirty="0" smtClean="0">
                <a:hlinkClick r:id="rId6" tooltip="Πέρσες"/>
              </a:rPr>
              <a:t>Περσικής αυτοκρατορίας</a:t>
            </a:r>
            <a:r>
              <a:rPr lang="el-GR" sz="2800" dirty="0" smtClean="0"/>
              <a:t>, </a:t>
            </a:r>
            <a:r>
              <a:rPr lang="el-GR" sz="2800" dirty="0" smtClean="0">
                <a:hlinkClick r:id="rId7" tooltip="Φαραώ"/>
              </a:rPr>
              <a:t>Φαραώ</a:t>
            </a:r>
            <a:r>
              <a:rPr lang="el-GR" sz="2800" dirty="0" smtClean="0"/>
              <a:t> της </a:t>
            </a:r>
            <a:r>
              <a:rPr lang="el-GR" sz="2800" dirty="0" smtClean="0">
                <a:hlinkClick r:id="rId8" tooltip="Αρχαία Αίγυπτος"/>
              </a:rPr>
              <a:t>Αιγύπτου</a:t>
            </a:r>
            <a:r>
              <a:rPr lang="el-GR" sz="2800" dirty="0" smtClean="0"/>
              <a:t>, </a:t>
            </a:r>
            <a:r>
              <a:rPr lang="el-GR" sz="2800" i="1" dirty="0" smtClean="0"/>
              <a:t>Βασιλιάς της Ασίας και βορειοδυτικής </a:t>
            </a:r>
            <a:r>
              <a:rPr lang="el-GR" sz="2800" i="1" dirty="0" smtClean="0">
                <a:hlinkClick r:id="rId9" tooltip="Ινδία"/>
              </a:rPr>
              <a:t>Ινδίας</a:t>
            </a:r>
            <a:r>
              <a:rPr lang="el-GR" sz="2800" dirty="0" smtClean="0"/>
              <a:t>, και οι κατακτήσεις του αποτέλεσαν τον θεμέλιο λίθο της </a:t>
            </a:r>
            <a:r>
              <a:rPr lang="el-GR" sz="2800" dirty="0" smtClean="0">
                <a:hlinkClick r:id="rId10" tooltip="Ελληνιστική περίοδος"/>
              </a:rPr>
              <a:t>Ελληνιστικής εποχής</a:t>
            </a:r>
            <a:r>
              <a:rPr lang="el-GR" sz="2800" dirty="0" smtClean="0"/>
              <a:t> των βασιλείων των </a:t>
            </a:r>
            <a:r>
              <a:rPr lang="el-GR" sz="2800" dirty="0" smtClean="0">
                <a:hlinkClick r:id="rId11" tooltip="Διάδοχοι του Μεγάλου Αλεξάνδρου"/>
              </a:rPr>
              <a:t>Διαδόχων και Επιγόνων</a:t>
            </a:r>
            <a:r>
              <a:rPr lang="el-GR" sz="2800" dirty="0" smtClean="0"/>
              <a:t> του.</a:t>
            </a:r>
            <a:endParaRPr lang="el-GR" sz="2800" dirty="0"/>
          </a:p>
        </p:txBody>
      </p:sp>
    </p:spTree>
  </p:cSld>
  <p:clrMapOvr>
    <a:masterClrMapping/>
  </p:clrMapOvr>
  <p:transition advClick="0" advTm="1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ΠΡΩΤΑ ΤΟΥ ΧΡΟΝΙΑ</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 Αλέξανδρος του </a:t>
            </a:r>
            <a:r>
              <a:rPr lang="el-GR" dirty="0" smtClean="0">
                <a:hlinkClick r:id="rId2" tooltip="Φίλιππος Β΄ της Μακεδονίας"/>
              </a:rPr>
              <a:t>Φιλίππου Β'</a:t>
            </a:r>
            <a:r>
              <a:rPr lang="el-GR" dirty="0" smtClean="0"/>
              <a:t> και της </a:t>
            </a:r>
            <a:r>
              <a:rPr lang="el-GR" dirty="0" smtClean="0">
                <a:hlinkClick r:id="rId3" tooltip="Ολυμπιάδα"/>
              </a:rPr>
              <a:t>Ολυμπιάδας</a:t>
            </a:r>
            <a:r>
              <a:rPr lang="el-GR" dirty="0" smtClean="0"/>
              <a:t>, γεννήθηκε τον μήνα Ιούλιο (ο </a:t>
            </a:r>
            <a:r>
              <a:rPr lang="el-GR" i="1" dirty="0" err="1" smtClean="0"/>
              <a:t>Λωός</a:t>
            </a:r>
            <a:r>
              <a:rPr lang="el-GR" dirty="0" smtClean="0"/>
              <a:t> του ημερολογίου των Μακεδόνων), το 356 </a:t>
            </a:r>
            <a:r>
              <a:rPr lang="el-GR" dirty="0" err="1" smtClean="0"/>
              <a:t>π.Χ.</a:t>
            </a:r>
            <a:r>
              <a:rPr lang="el-GR" dirty="0" smtClean="0"/>
              <a:t> στην Πέλλα, πρωτεύουσα του μακεδονικού κράτους. Σύμφωνα με την παράδοση, γεννήθηκε την ίδια νύχτα που ο </a:t>
            </a:r>
            <a:r>
              <a:rPr lang="el-GR" dirty="0" err="1" smtClean="0">
                <a:hlinkClick r:id="rId4" tooltip="Ηρόστρατος"/>
              </a:rPr>
              <a:t>Ηρόστρατος</a:t>
            </a:r>
            <a:r>
              <a:rPr lang="el-GR" dirty="0" smtClean="0"/>
              <a:t> πυρπόλησε το </a:t>
            </a:r>
            <a:r>
              <a:rPr lang="el-GR" dirty="0" smtClean="0">
                <a:hlinkClick r:id="rId5"/>
              </a:rPr>
              <a:t>ναό της Άρτεμης στην Έφεσο</a:t>
            </a:r>
            <a:r>
              <a:rPr lang="el-GR" dirty="0" smtClean="0"/>
              <a:t>, με τους μάντεις και ιερείς να ερμηνεύουν το γεγονός ως οιωνό της υποταγής της Ασίας.</a:t>
            </a:r>
          </a:p>
          <a:p>
            <a:r>
              <a:rPr lang="el-GR" dirty="0" smtClean="0"/>
              <a:t>Σύμφωνα με την παράδοση, η γενεαλογία του ανάγεται σε δύο κεντρικές μορφές της αρχαίας ελληνικής παράδοσης, αυτή του ημίθεου </a:t>
            </a:r>
            <a:r>
              <a:rPr lang="el-GR" dirty="0" smtClean="0">
                <a:hlinkClick r:id="rId6" tooltip="Ηρακλής (μυθολογία)"/>
              </a:rPr>
              <a:t>Ηρακλή</a:t>
            </a:r>
            <a:r>
              <a:rPr lang="el-GR" dirty="0" smtClean="0"/>
              <a:t> ο οποίος υπήρξε γενάρχης της </a:t>
            </a:r>
            <a:r>
              <a:rPr lang="el-GR" dirty="0" smtClean="0">
                <a:hlinkClick r:id="rId7" tooltip="Δυναστεία των Αργεαδών"/>
              </a:rPr>
              <a:t>δυναστείας των </a:t>
            </a:r>
            <a:r>
              <a:rPr lang="el-GR" dirty="0" err="1" smtClean="0">
                <a:hlinkClick r:id="rId7" tooltip="Δυναστεία των Αργεαδών"/>
              </a:rPr>
              <a:t>Αργεαδών</a:t>
            </a:r>
            <a:r>
              <a:rPr lang="el-GR" dirty="0" smtClean="0"/>
              <a:t> Μακεδόνων, και αυτή του ήρωα </a:t>
            </a:r>
            <a:r>
              <a:rPr lang="el-GR" dirty="0" smtClean="0">
                <a:hlinkClick r:id="rId8" tooltip="Αχιλλέα"/>
              </a:rPr>
              <a:t>Αχιλλέα</a:t>
            </a:r>
            <a:endParaRPr lang="el-GR" dirty="0" smtClean="0"/>
          </a:p>
          <a:p>
            <a:endParaRPr lang="el-G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b="1" dirty="0" smtClean="0"/>
              <a:t>Η παιδική του ηλικία</a:t>
            </a:r>
            <a:endParaRPr lang="el-GR" dirty="0"/>
          </a:p>
        </p:txBody>
      </p:sp>
      <p:pic>
        <p:nvPicPr>
          <p:cNvPr id="5" name="4 - Θέση περιεχομένου" descr="220px-Alexander_and_Aristotle.jpg"/>
          <p:cNvPicPr>
            <a:picLocks noGrp="1" noChangeAspect="1"/>
          </p:cNvPicPr>
          <p:nvPr>
            <p:ph sz="half" idx="1"/>
          </p:nvPr>
        </p:nvPicPr>
        <p:blipFill>
          <a:blip r:embed="rId2" cstate="print"/>
          <a:stretch>
            <a:fillRect/>
          </a:stretch>
        </p:blipFill>
        <p:spPr>
          <a:xfrm>
            <a:off x="467545" y="1844824"/>
            <a:ext cx="3559410" cy="3960440"/>
          </a:xfrm>
        </p:spPr>
      </p:pic>
      <p:sp>
        <p:nvSpPr>
          <p:cNvPr id="4" name="3 - Θέση περιεχομένου"/>
          <p:cNvSpPr>
            <a:spLocks noGrp="1"/>
          </p:cNvSpPr>
          <p:nvPr>
            <p:ph sz="half" idx="2"/>
          </p:nvPr>
        </p:nvSpPr>
        <p:spPr/>
        <p:txBody>
          <a:bodyPr>
            <a:normAutofit fontScale="92500" lnSpcReduction="20000"/>
          </a:bodyPr>
          <a:lstStyle/>
          <a:p>
            <a:pPr>
              <a:buNone/>
            </a:pPr>
            <a:r>
              <a:rPr lang="el-GR" dirty="0" smtClean="0"/>
              <a:t>     ο Φίλιππος ανέθεσε τις σπουδές του γιου του, στον </a:t>
            </a:r>
            <a:r>
              <a:rPr lang="el-GR" dirty="0" smtClean="0">
                <a:hlinkClick r:id="rId3" tooltip="Αριστοτέλης"/>
              </a:rPr>
              <a:t>Αριστοτέλη</a:t>
            </a:r>
            <a:r>
              <a:rPr lang="el-GR" dirty="0" smtClean="0"/>
              <a:t>, ο οποίος του δίδαξε ιστορία, γεωγραφία, ιατρική, φιλολογία και πολιτικές επιστήμες, μαζί με τα υπόλοιπα νεαρά μέλη της Μακεδονικής αριστοκρατίας.</a:t>
            </a:r>
            <a:r>
              <a:rPr lang="el-GR" baseline="30000" dirty="0" smtClean="0">
                <a:hlinkClick r:id="rId4"/>
              </a:rPr>
              <a:t>[15]</a:t>
            </a:r>
            <a:r>
              <a:rPr lang="el-GR" dirty="0" smtClean="0"/>
              <a:t> Η μαθητεία κοντά στο μεγάλο </a:t>
            </a:r>
            <a:r>
              <a:rPr lang="el-GR" dirty="0" smtClean="0">
                <a:hlinkClick r:id="rId5" tooltip="Φιλοσοφία"/>
              </a:rPr>
              <a:t>φιλόσοφο</a:t>
            </a:r>
            <a:r>
              <a:rPr lang="el-GR" dirty="0" smtClean="0"/>
              <a:t> έπαιξε καθοριστικό ρόλο στο χαρακτήρα του νεαρού Αλέξανδρου.</a:t>
            </a:r>
            <a:r>
              <a:rPr lang="el-GR" baseline="30000" dirty="0" smtClean="0">
                <a:hlinkClick r:id="rId4"/>
              </a:rPr>
              <a:t>[16]</a:t>
            </a:r>
            <a:endParaRPr lang="el-GR" dirty="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Βουκεφάλας</a:t>
            </a:r>
            <a:endParaRPr lang="el-GR" dirty="0"/>
          </a:p>
        </p:txBody>
      </p:sp>
      <p:pic>
        <p:nvPicPr>
          <p:cNvPr id="5" name="4 - Θέση περιεχομένου" descr="βουκεφαλας.jpg"/>
          <p:cNvPicPr>
            <a:picLocks noGrp="1" noChangeAspect="1"/>
          </p:cNvPicPr>
          <p:nvPr>
            <p:ph sz="half" idx="1"/>
          </p:nvPr>
        </p:nvPicPr>
        <p:blipFill>
          <a:blip r:embed="rId2" cstate="print"/>
          <a:stretch>
            <a:fillRect/>
          </a:stretch>
        </p:blipFill>
        <p:spPr>
          <a:xfrm>
            <a:off x="467544" y="1844824"/>
            <a:ext cx="3960440" cy="4032448"/>
          </a:xfrm>
        </p:spPr>
      </p:pic>
      <p:sp>
        <p:nvSpPr>
          <p:cNvPr id="4" name="3 - Θέση περιεχομένου"/>
          <p:cNvSpPr>
            <a:spLocks noGrp="1"/>
          </p:cNvSpPr>
          <p:nvPr>
            <p:ph sz="half" idx="2"/>
          </p:nvPr>
        </p:nvSpPr>
        <p:spPr/>
        <p:txBody>
          <a:bodyPr>
            <a:normAutofit fontScale="77500" lnSpcReduction="20000"/>
          </a:bodyPr>
          <a:lstStyle/>
          <a:p>
            <a:r>
              <a:rPr lang="el-GR" dirty="0" smtClean="0"/>
              <a:t>Αυτήν την περίοδο, όπως παραδίδεται, ο Αλέξανδρος πήρε από έναν φίλο του Φίλιππου, τον </a:t>
            </a:r>
            <a:r>
              <a:rPr lang="el-GR" dirty="0" smtClean="0">
                <a:hlinkClick r:id="rId3" tooltip="Δημάρατος ο Κορίνθιος (δεν έχει γραφτεί ακόμα)"/>
              </a:rPr>
              <a:t>Δημάρατο</a:t>
            </a:r>
            <a:r>
              <a:rPr lang="el-GR" dirty="0" smtClean="0"/>
              <a:t>, τον </a:t>
            </a:r>
            <a:r>
              <a:rPr lang="el-GR" dirty="0" smtClean="0">
                <a:hlinkClick r:id="rId4" tooltip="Βουκεφάλας"/>
              </a:rPr>
              <a:t>Βουκεφάλα</a:t>
            </a:r>
            <a:r>
              <a:rPr lang="el-GR" dirty="0" smtClean="0"/>
              <a:t>. Οι παρευρισκόμενοι στο παλάτι του Φίλιππου, θαύμασαν και προσπάθησαν να δαμάσουν τον Βουκεφάλα, όμως ο ένας μετά τον άλλον αποτύγχανε να δαμάσει το άλογο. Ο νεαρός Αλέξανδρος κατάλαβε ότι το άλογο τρόμαζε όταν έβλεπε τον ίσκιο του, έτσι με τη χρήση των χαλιναριών γύρισε το κεφάλι του Βουκεφάλα προς τον ήλιο, ώστε να μην βλέπει τον ίσκιο του και τελικά τον ηρέμησε.</a:t>
            </a:r>
            <a:endParaRPr lang="el-GR"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368152"/>
          </a:xfrm>
        </p:spPr>
        <p:txBody>
          <a:bodyPr/>
          <a:lstStyle/>
          <a:p>
            <a:r>
              <a:rPr lang="el-GR" dirty="0" smtClean="0"/>
              <a:t>Οι πρώτες επιτυχίες</a:t>
            </a:r>
            <a:endParaRPr lang="el-GR" dirty="0"/>
          </a:p>
        </p:txBody>
      </p:sp>
      <p:sp>
        <p:nvSpPr>
          <p:cNvPr id="3" name="2 - Θέση περιεχομένου"/>
          <p:cNvSpPr>
            <a:spLocks noGrp="1"/>
          </p:cNvSpPr>
          <p:nvPr>
            <p:ph idx="1"/>
          </p:nvPr>
        </p:nvSpPr>
        <p:spPr>
          <a:xfrm>
            <a:off x="457200" y="1844824"/>
            <a:ext cx="8363272" cy="4608512"/>
          </a:xfrm>
        </p:spPr>
        <p:txBody>
          <a:bodyPr>
            <a:noAutofit/>
          </a:bodyPr>
          <a:lstStyle/>
          <a:p>
            <a:r>
              <a:rPr lang="el-GR" sz="2400" dirty="0" smtClean="0"/>
              <a:t>Το </a:t>
            </a:r>
            <a:r>
              <a:rPr lang="el-GR" sz="2400" dirty="0" smtClean="0">
                <a:hlinkClick r:id="rId2" tooltip="340 π.Χ."/>
              </a:rPr>
              <a:t>340 </a:t>
            </a:r>
            <a:r>
              <a:rPr lang="el-GR" sz="2400" dirty="0" err="1" smtClean="0">
                <a:hlinkClick r:id="rId2" tooltip="340 π.Χ."/>
              </a:rPr>
              <a:t>π.Χ.</a:t>
            </a:r>
            <a:r>
              <a:rPr lang="el-GR" sz="2400" dirty="0" smtClean="0"/>
              <a:t> ο Αλέξανδρος σταμάτησε τις σπουδές του και γύρισε στην </a:t>
            </a:r>
            <a:r>
              <a:rPr lang="el-GR" sz="2400" dirty="0" smtClean="0">
                <a:hlinkClick r:id="rId3" tooltip="Πέλλα"/>
              </a:rPr>
              <a:t>Πέλλα</a:t>
            </a:r>
            <a:r>
              <a:rPr lang="el-GR" sz="2400" dirty="0" smtClean="0"/>
              <a:t>, όπου πήρε ενεργό μέρος στην πολιτική ζωή της Μακεδονίας. Κατά τις εκστρατείες του ο Φίλιππος εμπιστευόταν την διοίκηση της Μακεδονίας στον Αλέξανδρο. Σε ηλικία 16 χρονών και ενώ ο πατέρας του έλειπε στο </a:t>
            </a:r>
            <a:r>
              <a:rPr lang="el-GR" sz="2400" dirty="0" smtClean="0">
                <a:hlinkClick r:id="rId4" tooltip="Βυζάντιο"/>
              </a:rPr>
              <a:t>Βυζάντιο</a:t>
            </a:r>
            <a:r>
              <a:rPr lang="el-GR" sz="2400" dirty="0" smtClean="0"/>
              <a:t>, κατέστειλε μια εξέγερση </a:t>
            </a:r>
            <a:r>
              <a:rPr lang="el-GR" sz="2400" dirty="0" err="1" smtClean="0">
                <a:hlinkClick r:id="rId5" tooltip="Μαίδοι"/>
              </a:rPr>
              <a:t>Μαιδών</a:t>
            </a:r>
            <a:r>
              <a:rPr lang="el-GR" sz="2400" dirty="0" smtClean="0"/>
              <a:t>. Κατά την </a:t>
            </a:r>
            <a:r>
              <a:rPr lang="el-GR" sz="2400" dirty="0" smtClean="0">
                <a:hlinkClick r:id="rId6" tooltip="Μάχη της Χαιρώνειας (338 π.Χ.)"/>
              </a:rPr>
              <a:t>μάχη της Χαιρώνειας</a:t>
            </a:r>
            <a:r>
              <a:rPr lang="el-GR" sz="2400" dirty="0" smtClean="0"/>
              <a:t>, το </a:t>
            </a:r>
            <a:r>
              <a:rPr lang="el-GR" sz="2400" dirty="0" smtClean="0">
                <a:hlinkClick r:id="rId7" tooltip="338 π.Χ."/>
              </a:rPr>
              <a:t>338 </a:t>
            </a:r>
            <a:r>
              <a:rPr lang="el-GR" sz="2400" dirty="0" err="1" smtClean="0">
                <a:hlinkClick r:id="rId7" tooltip="338 π.Χ."/>
              </a:rPr>
              <a:t>π.Χ.</a:t>
            </a:r>
            <a:r>
              <a:rPr lang="el-GR" sz="2400" dirty="0" smtClean="0"/>
              <a:t>, ο Φίλιππος συνέτριψε τις ενωμένες δυνάμεις </a:t>
            </a:r>
            <a:r>
              <a:rPr lang="el-GR" sz="2400" dirty="0" smtClean="0">
                <a:hlinkClick r:id="rId8" tooltip="Αρχαία Αθήνα"/>
              </a:rPr>
              <a:t>Αθηναίων</a:t>
            </a:r>
            <a:r>
              <a:rPr lang="el-GR" sz="2400" dirty="0" smtClean="0"/>
              <a:t> και </a:t>
            </a:r>
            <a:r>
              <a:rPr lang="el-GR" sz="2400" dirty="0" smtClean="0">
                <a:hlinkClick r:id="rId9" tooltip="Αρχαία Θήβα"/>
              </a:rPr>
              <a:t>Θηβαίων</a:t>
            </a:r>
            <a:r>
              <a:rPr lang="el-GR" sz="2400" dirty="0" smtClean="0"/>
              <a:t>, με τον Αλέξανδρο επικεφαλής του ιππικού. </a:t>
            </a:r>
            <a:endParaRPr lang="el-GR" sz="2400" dirty="0"/>
          </a:p>
        </p:txBody>
      </p:sp>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images.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Ανάληψη εξουσίας και επικράτηση στην Ελλάδα</a:t>
            </a:r>
            <a:endParaRPr lang="el-GR" dirty="0"/>
          </a:p>
        </p:txBody>
      </p:sp>
      <p:sp>
        <p:nvSpPr>
          <p:cNvPr id="3" name="2 - Θέση περιεχομένου"/>
          <p:cNvSpPr>
            <a:spLocks noGrp="1"/>
          </p:cNvSpPr>
          <p:nvPr>
            <p:ph idx="1"/>
          </p:nvPr>
        </p:nvSpPr>
        <p:spPr/>
        <p:txBody>
          <a:bodyPr>
            <a:normAutofit/>
          </a:bodyPr>
          <a:lstStyle/>
          <a:p>
            <a:r>
              <a:rPr lang="el-GR" sz="2000" dirty="0" smtClean="0"/>
              <a:t>Όταν δολοφονήθηκε ο Φίλιππος, ο Αλέξανδρος ήταν μονάχα 20 ετών και φαινόταν τρωτός. </a:t>
            </a:r>
            <a:r>
              <a:rPr lang="el-GR" sz="2000" dirty="0" smtClean="0"/>
              <a:t>Εισέβαλε </a:t>
            </a:r>
            <a:r>
              <a:rPr lang="el-GR" sz="2000" dirty="0" smtClean="0"/>
              <a:t>μετά στην Θεσσαλία και προχώρησε προς νότο αναγνωριζόμενος από όλους. Δεν εκδηλώθηκε καμιά επαναστατική κίνηση και το φθινόπωρο του 336 το συνέδριο της Κορίνθου τον ανακήρυξε, όπως είχε ανακηρύξει και τον Φίλιππο, «στρατηγό αυτοκράτορα της Ελλάδος» για την εναντίον των Περσών εκστρατεία. Όσο καιρό ο Αλέξανδρος πολεμούσε στον βορρά, οι </a:t>
            </a:r>
            <a:r>
              <a:rPr lang="el-GR" sz="2000" dirty="0" smtClean="0">
                <a:hlinkClick r:id="rId2" tooltip="Αρχαία Θήβα"/>
              </a:rPr>
              <a:t>Θηβαίοι</a:t>
            </a:r>
            <a:r>
              <a:rPr lang="el-GR" sz="2000" dirty="0" smtClean="0"/>
              <a:t> επαναστάτησαν και πολιόρκησαν την μακεδονική φρουρά της </a:t>
            </a:r>
            <a:r>
              <a:rPr lang="el-GR" sz="2000" dirty="0" smtClean="0">
                <a:hlinkClick r:id="rId3" tooltip="Καδμεία της Ηπείρου"/>
              </a:rPr>
              <a:t>Καδμείας</a:t>
            </a:r>
            <a:r>
              <a:rPr lang="el-GR" sz="2000" dirty="0" smtClean="0"/>
              <a:t>, ενώ και στην Αθήνα και άλλες πόλεις επικράτησε αναβρασμός που προκαλούσαν οι </a:t>
            </a:r>
            <a:r>
              <a:rPr lang="el-GR" sz="2000" dirty="0" err="1" smtClean="0"/>
              <a:t>αντιμακεδονικοί</a:t>
            </a:r>
            <a:r>
              <a:rPr lang="el-GR" sz="2000" dirty="0" smtClean="0"/>
              <a:t> διαδίδοντας φήμες ότι ο Αλέξανδρος είναι νεκρός.</a:t>
            </a:r>
            <a:r>
              <a:rPr lang="el-GR" sz="2000" baseline="30000" dirty="0" smtClean="0">
                <a:hlinkClick r:id="rId4"/>
              </a:rPr>
              <a:t>[26]</a:t>
            </a:r>
            <a:r>
              <a:rPr lang="el-GR" sz="2000" dirty="0" smtClean="0"/>
              <a:t> Ο Αλέξανδρος με μια αστραπιαία αντίδραση, διένυσε τα 500 χιλιόμετρα από την </a:t>
            </a:r>
            <a:r>
              <a:rPr lang="el-GR" sz="2000" dirty="0" smtClean="0">
                <a:hlinkClick r:id="rId5" tooltip="Ιλλυρία"/>
              </a:rPr>
              <a:t>Ιλλυρία</a:t>
            </a:r>
            <a:r>
              <a:rPr lang="el-GR" sz="2000" dirty="0" smtClean="0"/>
              <a:t> στη </a:t>
            </a:r>
            <a:r>
              <a:rPr lang="el-GR" sz="2000" dirty="0" smtClean="0">
                <a:hlinkClick r:id="rId2" tooltip="Αρχαία Θήβα"/>
              </a:rPr>
              <a:t>Θήβα</a:t>
            </a:r>
            <a:r>
              <a:rPr lang="el-GR" sz="2000" dirty="0" smtClean="0"/>
              <a:t> σε δώδεκα μέρες.</a:t>
            </a:r>
            <a:r>
              <a:rPr lang="el-GR" sz="2000" baseline="30000" dirty="0" smtClean="0">
                <a:hlinkClick r:id="rId4"/>
              </a:rPr>
              <a:t>[26]</a:t>
            </a:r>
            <a:r>
              <a:rPr lang="el-GR" sz="2000" dirty="0" smtClean="0"/>
              <a:t> Εκεί, μετά από σύντομη αλλά σθεναρή αντίσταση των Θηβαίων κατόρθωσε να τους υποτάξει</a:t>
            </a:r>
            <a:r>
              <a:rPr lang="en-US" sz="2000" dirty="0" smtClean="0"/>
              <a:t> .</a:t>
            </a:r>
            <a:endParaRPr lang="el-GR" sz="2000" dirty="0"/>
          </a:p>
        </p:txBody>
      </p:sp>
    </p:spTree>
  </p:cSld>
  <p:clrMapOvr>
    <a:masterClrMapping/>
  </p:clrMapOvr>
  <p:transition>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515</TotalTime>
  <Words>2530</Words>
  <Application>Microsoft Office PowerPoint</Application>
  <PresentationFormat>Προβολή στην οθόνη (4:3)</PresentationFormat>
  <Paragraphs>52</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Ροή</vt:lpstr>
      <vt:lpstr>Διαφάνεια 1</vt:lpstr>
      <vt:lpstr>Διαφάνεια 2</vt:lpstr>
      <vt:lpstr>ΕΙΣΑΓΩΓΗ</vt:lpstr>
      <vt:lpstr>ΤΑ ΠΡΩΤΑ ΤΟΥ ΧΡΟΝΙΑ</vt:lpstr>
      <vt:lpstr>Η παιδική του ηλικία</vt:lpstr>
      <vt:lpstr>Ο Βουκεφάλας</vt:lpstr>
      <vt:lpstr>Οι πρώτες επιτυχίες</vt:lpstr>
      <vt:lpstr>Διαφάνεια 8</vt:lpstr>
      <vt:lpstr>Ανάληψη εξουσίας και επικράτηση στην Ελλάδα</vt:lpstr>
      <vt:lpstr>Οι εκστρατείες</vt:lpstr>
      <vt:lpstr>Μακεδονική Φάλαγγα</vt:lpstr>
      <vt:lpstr>Λίβανος και Συρία</vt:lpstr>
      <vt:lpstr>Αίγυπτος</vt:lpstr>
      <vt:lpstr>Ανατολικές σατραπείες</vt:lpstr>
      <vt:lpstr>Εκστρατεία στην Ινδία</vt:lpstr>
      <vt:lpstr>Διαφάνεια 16</vt:lpstr>
      <vt:lpstr>Ο δρόμος της επιστροφής</vt:lpstr>
      <vt:lpstr>Μελλοντικά σχέδια</vt:lpstr>
      <vt:lpstr>Μικρά Ασία</vt:lpstr>
      <vt:lpstr>ΘΑΝΑΤΟΣ</vt:lpstr>
      <vt:lpstr>Διαδοχή</vt:lpstr>
      <vt:lpstr>Υστεροφημία </vt:lpstr>
      <vt:lpstr>Χρονοδιάγραμμα</vt:lpstr>
      <vt:lpstr>Διαφάνεια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cp:revision>
  <dcterms:created xsi:type="dcterms:W3CDTF">2015-04-25T06:19:18Z</dcterms:created>
  <dcterms:modified xsi:type="dcterms:W3CDTF">2015-04-28T07:25:19Z</dcterms:modified>
</cp:coreProperties>
</file>