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9" r:id="rId8"/>
    <p:sldId id="280" r:id="rId9"/>
    <p:sldId id="262" r:id="rId10"/>
    <p:sldId id="263" r:id="rId11"/>
    <p:sldId id="265" r:id="rId12"/>
    <p:sldId id="266" r:id="rId13"/>
    <p:sldId id="267" r:id="rId14"/>
    <p:sldId id="268" r:id="rId15"/>
    <p:sldId id="269" r:id="rId16"/>
    <p:sldId id="270" r:id="rId17"/>
    <p:sldId id="275" r:id="rId18"/>
    <p:sldId id="278" r:id="rId19"/>
    <p:sldId id="281" r:id="rId20"/>
    <p:sldId id="282" r:id="rId21"/>
    <p:sldId id="283" r:id="rId22"/>
    <p:sldId id="284" r:id="rId23"/>
    <p:sldId id="285" r:id="rId24"/>
    <p:sldId id="286" r:id="rId2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9784485D-D130-4B7D-8DD0-20FFE127C866}" type="datetimeFigureOut">
              <a:rPr lang="el-GR" smtClean="0"/>
              <a:pPr/>
              <a:t>16/11/2015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6F51CA3-6975-493E-AD06-D84F9E8A56B9}"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784485D-D130-4B7D-8DD0-20FFE127C866}" type="datetimeFigureOut">
              <a:rPr lang="el-GR" smtClean="0"/>
              <a:pPr/>
              <a:t>16/11/2015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6F51CA3-6975-493E-AD06-D84F9E8A56B9}"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784485D-D130-4B7D-8DD0-20FFE127C866}" type="datetimeFigureOut">
              <a:rPr lang="el-GR" smtClean="0"/>
              <a:pPr/>
              <a:t>16/11/2015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6F51CA3-6975-493E-AD06-D84F9E8A56B9}"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784485D-D130-4B7D-8DD0-20FFE127C866}" type="datetimeFigureOut">
              <a:rPr lang="el-GR" smtClean="0"/>
              <a:pPr/>
              <a:t>16/11/2015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6F51CA3-6975-493E-AD06-D84F9E8A56B9}"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9784485D-D130-4B7D-8DD0-20FFE127C866}" type="datetimeFigureOut">
              <a:rPr lang="el-GR" smtClean="0"/>
              <a:pPr/>
              <a:t>16/11/2015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6F51CA3-6975-493E-AD06-D84F9E8A56B9}"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9784485D-D130-4B7D-8DD0-20FFE127C866}" type="datetimeFigureOut">
              <a:rPr lang="el-GR" smtClean="0"/>
              <a:pPr/>
              <a:t>16/11/2015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6F51CA3-6975-493E-AD06-D84F9E8A56B9}"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9784485D-D130-4B7D-8DD0-20FFE127C866}" type="datetimeFigureOut">
              <a:rPr lang="el-GR" smtClean="0"/>
              <a:pPr/>
              <a:t>16/11/2015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46F51CA3-6975-493E-AD06-D84F9E8A56B9}"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9784485D-D130-4B7D-8DD0-20FFE127C866}" type="datetimeFigureOut">
              <a:rPr lang="el-GR" smtClean="0"/>
              <a:pPr/>
              <a:t>16/11/2015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46F51CA3-6975-493E-AD06-D84F9E8A56B9}"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9784485D-D130-4B7D-8DD0-20FFE127C866}" type="datetimeFigureOut">
              <a:rPr lang="el-GR" smtClean="0"/>
              <a:pPr/>
              <a:t>16/11/2015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46F51CA3-6975-493E-AD06-D84F9E8A56B9}"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784485D-D130-4B7D-8DD0-20FFE127C866}" type="datetimeFigureOut">
              <a:rPr lang="el-GR" smtClean="0"/>
              <a:pPr/>
              <a:t>16/11/2015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6F51CA3-6975-493E-AD06-D84F9E8A56B9}"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784485D-D130-4B7D-8DD0-20FFE127C866}" type="datetimeFigureOut">
              <a:rPr lang="el-GR" smtClean="0"/>
              <a:pPr/>
              <a:t>16/11/2015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6F51CA3-6975-493E-AD06-D84F9E8A56B9}"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84485D-D130-4B7D-8DD0-20FFE127C866}" type="datetimeFigureOut">
              <a:rPr lang="el-GR" smtClean="0"/>
              <a:pPr/>
              <a:t>16/11/2015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F51CA3-6975-493E-AD06-D84F9E8A56B9}"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hyperlink" Target="https://el.wikipedia.org/wiki/%CE%93%CE%AD%CE%BD%CE%BF%CF%82_(%CE%B2%CE%B9%CE%BF%CE%BB%CE%BF%CE%B3%CE%AF%CE%B1)" TargetMode="External"/><Relationship Id="rId1" Type="http://schemas.openxmlformats.org/officeDocument/2006/relationships/slideLayout" Target="../slideLayouts/slideLayout2.xml"/><Relationship Id="rId4" Type="http://schemas.openxmlformats.org/officeDocument/2006/relationships/image" Target="../media/image26.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2.xml"/><Relationship Id="rId4" Type="http://schemas.openxmlformats.org/officeDocument/2006/relationships/image" Target="../media/image31.jpeg"/></Relationships>
</file>

<file path=ppt/slides/_rels/slide22.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hyperlink" Target="https://el.wikipedia.org/wiki/%CE%A3%CE%B1%CE%BE%CE%BF%CE%BD%CE%AF%CE%B1" TargetMode="External"/><Relationship Id="rId2" Type="http://schemas.openxmlformats.org/officeDocument/2006/relationships/hyperlink" Target="https://el.wikipedia.org/wiki/%CE%94%CE%B1%CF%83%CE%BF%CE%BB%CE%BF%CE%B3%CE%AF%CE%B1" TargetMode="External"/><Relationship Id="rId1" Type="http://schemas.openxmlformats.org/officeDocument/2006/relationships/slideLayout" Target="../slideLayouts/slideLayout2.xml"/><Relationship Id="rId6" Type="http://schemas.openxmlformats.org/officeDocument/2006/relationships/hyperlink" Target="https://el.wikipedia.org/wiki/%CE%92%CE%B9%CF%89%CF%83%CE%B9%CE%BC%CF%8C%CF%84%CE%B7%CF%84%CE%B1" TargetMode="External"/><Relationship Id="rId5" Type="http://schemas.openxmlformats.org/officeDocument/2006/relationships/hyperlink" Target="https://el.wikipedia.org/wiki/%CE%A0%CF%81%CE%BF%CF%83%CF%84%CE%B1%CF%83%CE%AF%CE%B1_%CF%84%CE%BF%CF%85_%CF%80%CE%B5%CF%81%CE%B9%CE%B2%CE%AC%CE%BB%CE%BB%CE%BF%CE%BD%CF%84%CE%BF%CF%82" TargetMode="External"/><Relationship Id="rId4" Type="http://schemas.openxmlformats.org/officeDocument/2006/relationships/hyperlink" Target="https://el.wikipedia.org/wiki/%CE%9F%CE%B9%CE%BA%CE%BF%CE%BD%CE%BF%CE%BC%CE%B9%CE%BA%CE%AE_%CE%B1%CE%BD%CE%AC%CF%80%CF%84%CF%85%CE%BE%CE%B7"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hyperlink" Target="https://el.wikipedia.org/w/index.php?title=%CE%9A%CE%BF%CF%85%CF%81%CE%BC%CE%AD%CE%BA%CE%B7%CF%82&amp;action=edit&amp;redlink=1" TargetMode="External"/><Relationship Id="rId2" Type="http://schemas.openxmlformats.org/officeDocument/2006/relationships/hyperlink" Target="https://el.wikipedia.org/w/index.php?title=%CE%91%CE%B3%CE%B9%CE%B1%CE%BC%CE%BF%CE%BD%CE%B9%CF%8E%CF%84%CE%B7%CF%82&amp;action=edit&amp;redlink=1" TargetMode="External"/><Relationship Id="rId1" Type="http://schemas.openxmlformats.org/officeDocument/2006/relationships/slideLayout" Target="../slideLayouts/slideLayout2.xml"/><Relationship Id="rId6" Type="http://schemas.openxmlformats.org/officeDocument/2006/relationships/hyperlink" Target="https://el.wikipedia.org/wiki/%CE%91%CE%BD%CF%84%CE%B9%CF%87%CE%AC%CF%83%CE%B9%CE%B1_%CF%8C%CF%81%CE%B7" TargetMode="External"/><Relationship Id="rId5" Type="http://schemas.openxmlformats.org/officeDocument/2006/relationships/hyperlink" Target="https://el.wikipedia.org/wiki/%CE%A0%CE%B7%CE%BD%CE%B5%CE%B9%CF%8C%CF%82_(%CE%B8%CE%B5%CF%83%CF%83%CE%B1%CE%BB%CE%B9%CE%BA%CF%8C%CF%82)" TargetMode="External"/><Relationship Id="rId4" Type="http://schemas.openxmlformats.org/officeDocument/2006/relationships/hyperlink" Target="https://el.wikipedia.org/wiki/%CE%A4%CF%81%CE%AF%CE%BA%CE%B1%CE%BB%CE%B1"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1214414" y="2714620"/>
            <a:ext cx="6572296" cy="923330"/>
          </a:xfrm>
          <a:prstGeom prst="rect">
            <a:avLst/>
          </a:prstGeom>
          <a:noFill/>
        </p:spPr>
        <p:txBody>
          <a:bodyPr wrap="square" lIns="91440" tIns="45720" rIns="91440" bIns="45720">
            <a:spAutoFit/>
          </a:bodyPr>
          <a:lstStyle/>
          <a:p>
            <a:pPr algn="ctr"/>
            <a:r>
              <a:rPr lang="el-GR" sz="5400" b="1" cap="none" spc="0" dirty="0" smtClean="0">
                <a:ln w="18000">
                  <a:solidFill>
                    <a:schemeClr val="accent2">
                      <a:satMod val="140000"/>
                    </a:schemeClr>
                  </a:solidFill>
                  <a:prstDash val="solid"/>
                  <a:miter lim="800000"/>
                </a:ln>
                <a:solidFill>
                  <a:schemeClr val="tx1">
                    <a:lumMod val="95000"/>
                    <a:lumOff val="5000"/>
                  </a:schemeClr>
                </a:solidFill>
                <a:effectLst>
                  <a:outerShdw blurRad="25500" dist="23000" dir="7020000" algn="tl">
                    <a:srgbClr val="000000">
                      <a:alpha val="50000"/>
                    </a:srgbClr>
                  </a:outerShdw>
                </a:effectLst>
              </a:rPr>
              <a:t>Εργασία στο </a:t>
            </a:r>
            <a:r>
              <a:rPr lang="en-US" sz="5400" b="1" cap="none" spc="0" dirty="0" smtClean="0">
                <a:ln w="18000">
                  <a:solidFill>
                    <a:schemeClr val="accent2">
                      <a:satMod val="140000"/>
                    </a:schemeClr>
                  </a:solidFill>
                  <a:prstDash val="solid"/>
                  <a:miter lim="800000"/>
                </a:ln>
                <a:solidFill>
                  <a:schemeClr val="tx1">
                    <a:lumMod val="95000"/>
                    <a:lumOff val="5000"/>
                  </a:schemeClr>
                </a:solidFill>
                <a:effectLst>
                  <a:outerShdw blurRad="25500" dist="23000" dir="7020000" algn="tl">
                    <a:srgbClr val="000000">
                      <a:alpha val="50000"/>
                    </a:srgbClr>
                  </a:outerShdw>
                </a:effectLst>
              </a:rPr>
              <a:t>Project</a:t>
            </a:r>
            <a:endParaRPr lang="el-GR" sz="5400" b="1" cap="none" spc="0" dirty="0">
              <a:ln w="18000">
                <a:solidFill>
                  <a:schemeClr val="accent2">
                    <a:satMod val="140000"/>
                  </a:schemeClr>
                </a:solidFill>
                <a:prstDash val="solid"/>
                <a:miter lim="800000"/>
              </a:ln>
              <a:solidFill>
                <a:schemeClr val="tx1">
                  <a:lumMod val="95000"/>
                  <a:lumOff val="5000"/>
                </a:schemeClr>
              </a:solid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πανίδα στον Ληθαίο ποταμό</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smtClean="0"/>
              <a:t>Στον </a:t>
            </a:r>
            <a:r>
              <a:rPr lang="el-GR" dirty="0"/>
              <a:t>Λ</a:t>
            </a:r>
            <a:r>
              <a:rPr lang="el-GR" dirty="0" smtClean="0"/>
              <a:t>ηθαίο ποταμό ζουν πολλά και διάφορα ζώα ερπετά και θηλαστικά όπως </a:t>
            </a:r>
            <a:r>
              <a:rPr lang="en-US" dirty="0" smtClean="0"/>
              <a:t>:</a:t>
            </a:r>
            <a:endParaRPr lang="el-GR" dirty="0" smtClean="0"/>
          </a:p>
          <a:p>
            <a:endParaRPr lang="el-GR" dirty="0" smtClean="0"/>
          </a:p>
          <a:p>
            <a:pPr>
              <a:buFont typeface="Wingdings" pitchFamily="2" charset="2"/>
              <a:buChar char="Ø"/>
            </a:pPr>
            <a:r>
              <a:rPr lang="el-GR" dirty="0" smtClean="0"/>
              <a:t>Νερόκοτα</a:t>
            </a:r>
          </a:p>
          <a:p>
            <a:pPr>
              <a:buFont typeface="Wingdings" pitchFamily="2" charset="2"/>
              <a:buChar char="Ø"/>
            </a:pPr>
            <a:r>
              <a:rPr lang="el-GR" dirty="0" smtClean="0"/>
              <a:t>Φαλαρίδα</a:t>
            </a:r>
          </a:p>
          <a:p>
            <a:pPr>
              <a:buFont typeface="Wingdings" pitchFamily="2" charset="2"/>
              <a:buChar char="Ø"/>
            </a:pPr>
            <a:r>
              <a:rPr lang="el-GR" dirty="0" smtClean="0"/>
              <a:t>Κιτρινοσουσουράδα</a:t>
            </a:r>
          </a:p>
          <a:p>
            <a:pPr>
              <a:buFont typeface="Wingdings" pitchFamily="2" charset="2"/>
              <a:buChar char="Ø"/>
            </a:pPr>
            <a:r>
              <a:rPr lang="el-GR" dirty="0" smtClean="0"/>
              <a:t>Λευκοσουσουράδα</a:t>
            </a:r>
          </a:p>
          <a:p>
            <a:pPr>
              <a:buFont typeface="Wingdings" pitchFamily="2" charset="2"/>
              <a:buChar char="Ø"/>
            </a:pPr>
            <a:r>
              <a:rPr lang="el-GR" dirty="0" smtClean="0"/>
              <a:t>Κότσυφας</a:t>
            </a:r>
          </a:p>
          <a:p>
            <a:pPr>
              <a:buFont typeface="Wingdings" pitchFamily="2" charset="2"/>
              <a:buChar char="Ø"/>
            </a:pPr>
            <a:r>
              <a:rPr lang="el-GR" dirty="0" smtClean="0"/>
              <a:t>Κοκκινολαίμης</a:t>
            </a:r>
          </a:p>
          <a:p>
            <a:pPr>
              <a:buFont typeface="Wingdings" pitchFamily="2" charset="2"/>
              <a:buChar char="Ø"/>
            </a:pPr>
            <a:r>
              <a:rPr lang="el-GR" dirty="0" smtClean="0"/>
              <a:t>Νεροχελώνα</a:t>
            </a:r>
          </a:p>
          <a:p>
            <a:pPr>
              <a:buFont typeface="Wingdings" pitchFamily="2" charset="2"/>
              <a:buChar char="Ø"/>
            </a:pPr>
            <a:r>
              <a:rPr lang="el-GR" dirty="0" smtClean="0"/>
              <a:t>Λιμνοβάτραχος </a:t>
            </a:r>
          </a:p>
          <a:p>
            <a:pPr>
              <a:buFont typeface="Wingdings" pitchFamily="2" charset="2"/>
              <a:buChar char="Ø"/>
            </a:pPr>
            <a:r>
              <a:rPr lang="el-GR" dirty="0" smtClean="0"/>
              <a:t>Χήνες</a:t>
            </a:r>
          </a:p>
          <a:p>
            <a:pPr>
              <a:buNone/>
            </a:pPr>
            <a:r>
              <a:rPr lang="el-GR" dirty="0" smtClean="0"/>
              <a:t> </a:t>
            </a:r>
          </a:p>
          <a:p>
            <a:pPr>
              <a:buFont typeface="Wingdings" pitchFamily="2" charset="2"/>
              <a:buChar char="Ø"/>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from="(-#ppt_w/2)" to="(#ppt_x)" calcmode="lin" valueType="num">
                                      <p:cBhvr>
                                        <p:cTn id="12" dur="600" fill="hold">
                                          <p:stCondLst>
                                            <p:cond delay="0"/>
                                          </p:stCondLst>
                                        </p:cTn>
                                        <p:tgtEl>
                                          <p:spTgt spid="3">
                                            <p:txEl>
                                              <p:pRg st="0" end="0"/>
                                            </p:txEl>
                                          </p:spTgt>
                                        </p:tgtEl>
                                        <p:attrNameLst>
                                          <p:attrName>ppt_x</p:attrName>
                                        </p:attrNameLst>
                                      </p:cBhvr>
                                    </p:anim>
                                    <p:anim from="0" to="-1.0" calcmode="lin" valueType="num">
                                      <p:cBhvr>
                                        <p:cTn id="13" dur="200" decel="50000" autoRev="1" fill="hold">
                                          <p:stCondLst>
                                            <p:cond delay="600"/>
                                          </p:stCondLst>
                                        </p:cTn>
                                        <p:tgtEl>
                                          <p:spTgt spid="3">
                                            <p:txEl>
                                              <p:pRg st="0" end="0"/>
                                            </p:txEl>
                                          </p:spTgt>
                                        </p:tgtEl>
                                        <p:attrNameLst>
                                          <p:attrName>xshear</p:attrName>
                                        </p:attrNameLst>
                                      </p:cBhvr>
                                    </p:anim>
                                    <p:animScale>
                                      <p:cBhvr>
                                        <p:cTn id="14" dur="200" decel="100000" autoRev="1" fill="hold">
                                          <p:stCondLst>
                                            <p:cond delay="600"/>
                                          </p:stCondLst>
                                        </p:cTn>
                                        <p:tgtEl>
                                          <p:spTgt spid="3">
                                            <p:txEl>
                                              <p:pRg st="0" end="0"/>
                                            </p:txEl>
                                          </p:spTgt>
                                        </p:tgtEl>
                                      </p:cBhvr>
                                      <p:from x="100000" y="100000"/>
                                      <p:to x="80000" y="100000"/>
                                    </p:animScale>
                                    <p:anim by="(#ppt_h/3+#ppt_w*0.1)" calcmode="lin" valueType="num">
                                      <p:cBhvr additive="sum">
                                        <p:cTn id="15"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6" fill="hold">
                      <p:stCondLst>
                        <p:cond delay="indefinite"/>
                      </p:stCondLst>
                      <p:childTnLst>
                        <p:par>
                          <p:cTn id="17" fill="hold">
                            <p:stCondLst>
                              <p:cond delay="0"/>
                            </p:stCondLst>
                            <p:childTnLst>
                              <p:par>
                                <p:cTn id="18" presetID="34"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from="(-#ppt_w/2)" to="(#ppt_x)" calcmode="lin" valueType="num">
                                      <p:cBhvr>
                                        <p:cTn id="20" dur="600" fill="hold">
                                          <p:stCondLst>
                                            <p:cond delay="0"/>
                                          </p:stCondLst>
                                        </p:cTn>
                                        <p:tgtEl>
                                          <p:spTgt spid="3">
                                            <p:txEl>
                                              <p:pRg st="2" end="2"/>
                                            </p:txEl>
                                          </p:spTgt>
                                        </p:tgtEl>
                                        <p:attrNameLst>
                                          <p:attrName>ppt_x</p:attrName>
                                        </p:attrNameLst>
                                      </p:cBhvr>
                                    </p:anim>
                                    <p:anim from="0" to="-1.0" calcmode="lin" valueType="num">
                                      <p:cBhvr>
                                        <p:cTn id="21" dur="200" decel="50000" autoRev="1" fill="hold">
                                          <p:stCondLst>
                                            <p:cond delay="600"/>
                                          </p:stCondLst>
                                        </p:cTn>
                                        <p:tgtEl>
                                          <p:spTgt spid="3">
                                            <p:txEl>
                                              <p:pRg st="2" end="2"/>
                                            </p:txEl>
                                          </p:spTgt>
                                        </p:tgtEl>
                                        <p:attrNameLst>
                                          <p:attrName>xshear</p:attrName>
                                        </p:attrNameLst>
                                      </p:cBhvr>
                                    </p:anim>
                                    <p:animScale>
                                      <p:cBhvr>
                                        <p:cTn id="22" dur="200" decel="100000" autoRev="1" fill="hold">
                                          <p:stCondLst>
                                            <p:cond delay="600"/>
                                          </p:stCondLst>
                                        </p:cTn>
                                        <p:tgtEl>
                                          <p:spTgt spid="3">
                                            <p:txEl>
                                              <p:pRg st="2" end="2"/>
                                            </p:txEl>
                                          </p:spTgt>
                                        </p:tgtEl>
                                      </p:cBhvr>
                                      <p:from x="100000" y="100000"/>
                                      <p:to x="80000" y="100000"/>
                                    </p:animScale>
                                    <p:anim by="(#ppt_h/3+#ppt_w*0.1)" calcmode="lin" valueType="num">
                                      <p:cBhvr additive="sum">
                                        <p:cTn id="23" dur="200" decel="100000" autoRev="1" fill="hold">
                                          <p:stCondLst>
                                            <p:cond delay="600"/>
                                          </p:stCondLst>
                                        </p:cTn>
                                        <p:tgtEl>
                                          <p:spTgt spid="3">
                                            <p:txEl>
                                              <p:pRg st="2" end="2"/>
                                            </p:txEl>
                                          </p:spTgt>
                                        </p:tgtEl>
                                        <p:attrNameLst>
                                          <p:attrName>ppt_x</p:attrName>
                                        </p:attrNameLst>
                                      </p:cBhvr>
                                    </p:anim>
                                  </p:childTnLst>
                                </p:cTn>
                              </p:par>
                              <p:par>
                                <p:cTn id="24" presetID="34"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from="(-#ppt_w/2)" to="(#ppt_x)" calcmode="lin" valueType="num">
                                      <p:cBhvr>
                                        <p:cTn id="26" dur="600" fill="hold">
                                          <p:stCondLst>
                                            <p:cond delay="0"/>
                                          </p:stCondLst>
                                        </p:cTn>
                                        <p:tgtEl>
                                          <p:spTgt spid="3">
                                            <p:txEl>
                                              <p:pRg st="3" end="3"/>
                                            </p:txEl>
                                          </p:spTgt>
                                        </p:tgtEl>
                                        <p:attrNameLst>
                                          <p:attrName>ppt_x</p:attrName>
                                        </p:attrNameLst>
                                      </p:cBhvr>
                                    </p:anim>
                                    <p:anim from="0" to="-1.0" calcmode="lin" valueType="num">
                                      <p:cBhvr>
                                        <p:cTn id="27" dur="200" decel="50000" autoRev="1" fill="hold">
                                          <p:stCondLst>
                                            <p:cond delay="600"/>
                                          </p:stCondLst>
                                        </p:cTn>
                                        <p:tgtEl>
                                          <p:spTgt spid="3">
                                            <p:txEl>
                                              <p:pRg st="3" end="3"/>
                                            </p:txEl>
                                          </p:spTgt>
                                        </p:tgtEl>
                                        <p:attrNameLst>
                                          <p:attrName>xshear</p:attrName>
                                        </p:attrNameLst>
                                      </p:cBhvr>
                                    </p:anim>
                                    <p:animScale>
                                      <p:cBhvr>
                                        <p:cTn id="28" dur="200" decel="100000" autoRev="1" fill="hold">
                                          <p:stCondLst>
                                            <p:cond delay="600"/>
                                          </p:stCondLst>
                                        </p:cTn>
                                        <p:tgtEl>
                                          <p:spTgt spid="3">
                                            <p:txEl>
                                              <p:pRg st="3" end="3"/>
                                            </p:txEl>
                                          </p:spTgt>
                                        </p:tgtEl>
                                      </p:cBhvr>
                                      <p:from x="100000" y="100000"/>
                                      <p:to x="80000" y="100000"/>
                                    </p:animScale>
                                    <p:anim by="(#ppt_h/3+#ppt_w*0.1)" calcmode="lin" valueType="num">
                                      <p:cBhvr additive="sum">
                                        <p:cTn id="29" dur="200" decel="100000" autoRev="1" fill="hold">
                                          <p:stCondLst>
                                            <p:cond delay="600"/>
                                          </p:stCondLst>
                                        </p:cTn>
                                        <p:tgtEl>
                                          <p:spTgt spid="3">
                                            <p:txEl>
                                              <p:pRg st="3" end="3"/>
                                            </p:txEl>
                                          </p:spTgt>
                                        </p:tgtEl>
                                        <p:attrNameLst>
                                          <p:attrName>ppt_x</p:attrName>
                                        </p:attrNameLst>
                                      </p:cBhvr>
                                    </p:anim>
                                  </p:childTnLst>
                                </p:cTn>
                              </p:par>
                              <p:par>
                                <p:cTn id="30" presetID="34" presetClass="entr" presetSubtype="0" fill="hold"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from="(-#ppt_w/2)" to="(#ppt_x)" calcmode="lin" valueType="num">
                                      <p:cBhvr>
                                        <p:cTn id="32" dur="600" fill="hold">
                                          <p:stCondLst>
                                            <p:cond delay="0"/>
                                          </p:stCondLst>
                                        </p:cTn>
                                        <p:tgtEl>
                                          <p:spTgt spid="3">
                                            <p:txEl>
                                              <p:pRg st="4" end="4"/>
                                            </p:txEl>
                                          </p:spTgt>
                                        </p:tgtEl>
                                        <p:attrNameLst>
                                          <p:attrName>ppt_x</p:attrName>
                                        </p:attrNameLst>
                                      </p:cBhvr>
                                    </p:anim>
                                    <p:anim from="0" to="-1.0" calcmode="lin" valueType="num">
                                      <p:cBhvr>
                                        <p:cTn id="33" dur="200" decel="50000" autoRev="1" fill="hold">
                                          <p:stCondLst>
                                            <p:cond delay="600"/>
                                          </p:stCondLst>
                                        </p:cTn>
                                        <p:tgtEl>
                                          <p:spTgt spid="3">
                                            <p:txEl>
                                              <p:pRg st="4" end="4"/>
                                            </p:txEl>
                                          </p:spTgt>
                                        </p:tgtEl>
                                        <p:attrNameLst>
                                          <p:attrName>xshear</p:attrName>
                                        </p:attrNameLst>
                                      </p:cBhvr>
                                    </p:anim>
                                    <p:animScale>
                                      <p:cBhvr>
                                        <p:cTn id="34" dur="200" decel="100000" autoRev="1" fill="hold">
                                          <p:stCondLst>
                                            <p:cond delay="600"/>
                                          </p:stCondLst>
                                        </p:cTn>
                                        <p:tgtEl>
                                          <p:spTgt spid="3">
                                            <p:txEl>
                                              <p:pRg st="4" end="4"/>
                                            </p:txEl>
                                          </p:spTgt>
                                        </p:tgtEl>
                                      </p:cBhvr>
                                      <p:from x="100000" y="100000"/>
                                      <p:to x="80000" y="100000"/>
                                    </p:animScale>
                                    <p:anim by="(#ppt_h/3+#ppt_w*0.1)" calcmode="lin" valueType="num">
                                      <p:cBhvr additive="sum">
                                        <p:cTn id="35" dur="200" decel="100000" autoRev="1" fill="hold">
                                          <p:stCondLst>
                                            <p:cond delay="600"/>
                                          </p:stCondLst>
                                        </p:cTn>
                                        <p:tgtEl>
                                          <p:spTgt spid="3">
                                            <p:txEl>
                                              <p:pRg st="4" end="4"/>
                                            </p:txEl>
                                          </p:spTgt>
                                        </p:tgtEl>
                                        <p:attrNameLst>
                                          <p:attrName>ppt_x</p:attrName>
                                        </p:attrNameLst>
                                      </p:cBhvr>
                                    </p:anim>
                                  </p:childTnLst>
                                </p:cTn>
                              </p:par>
                              <p:par>
                                <p:cTn id="36" presetID="34" presetClass="entr" presetSubtype="0" fill="hold"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from="(-#ppt_w/2)" to="(#ppt_x)" calcmode="lin" valueType="num">
                                      <p:cBhvr>
                                        <p:cTn id="38" dur="600" fill="hold">
                                          <p:stCondLst>
                                            <p:cond delay="0"/>
                                          </p:stCondLst>
                                        </p:cTn>
                                        <p:tgtEl>
                                          <p:spTgt spid="3">
                                            <p:txEl>
                                              <p:pRg st="5" end="5"/>
                                            </p:txEl>
                                          </p:spTgt>
                                        </p:tgtEl>
                                        <p:attrNameLst>
                                          <p:attrName>ppt_x</p:attrName>
                                        </p:attrNameLst>
                                      </p:cBhvr>
                                    </p:anim>
                                    <p:anim from="0" to="-1.0" calcmode="lin" valueType="num">
                                      <p:cBhvr>
                                        <p:cTn id="39" dur="200" decel="50000" autoRev="1" fill="hold">
                                          <p:stCondLst>
                                            <p:cond delay="600"/>
                                          </p:stCondLst>
                                        </p:cTn>
                                        <p:tgtEl>
                                          <p:spTgt spid="3">
                                            <p:txEl>
                                              <p:pRg st="5" end="5"/>
                                            </p:txEl>
                                          </p:spTgt>
                                        </p:tgtEl>
                                        <p:attrNameLst>
                                          <p:attrName>xshear</p:attrName>
                                        </p:attrNameLst>
                                      </p:cBhvr>
                                    </p:anim>
                                    <p:animScale>
                                      <p:cBhvr>
                                        <p:cTn id="40" dur="200" decel="100000" autoRev="1" fill="hold">
                                          <p:stCondLst>
                                            <p:cond delay="600"/>
                                          </p:stCondLst>
                                        </p:cTn>
                                        <p:tgtEl>
                                          <p:spTgt spid="3">
                                            <p:txEl>
                                              <p:pRg st="5" end="5"/>
                                            </p:txEl>
                                          </p:spTgt>
                                        </p:tgtEl>
                                      </p:cBhvr>
                                      <p:from x="100000" y="100000"/>
                                      <p:to x="80000" y="100000"/>
                                    </p:animScale>
                                    <p:anim by="(#ppt_h/3+#ppt_w*0.1)" calcmode="lin" valueType="num">
                                      <p:cBhvr additive="sum">
                                        <p:cTn id="41" dur="200" decel="100000" autoRev="1" fill="hold">
                                          <p:stCondLst>
                                            <p:cond delay="600"/>
                                          </p:stCondLst>
                                        </p:cTn>
                                        <p:tgtEl>
                                          <p:spTgt spid="3">
                                            <p:txEl>
                                              <p:pRg st="5" end="5"/>
                                            </p:txEl>
                                          </p:spTgt>
                                        </p:tgtEl>
                                        <p:attrNameLst>
                                          <p:attrName>ppt_x</p:attrName>
                                        </p:attrNameLst>
                                      </p:cBhvr>
                                    </p:anim>
                                  </p:childTnLst>
                                </p:cTn>
                              </p:par>
                              <p:par>
                                <p:cTn id="42" presetID="34" presetClass="entr" presetSubtype="0" fill="hold" nodeType="with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 from="(-#ppt_w/2)" to="(#ppt_x)" calcmode="lin" valueType="num">
                                      <p:cBhvr>
                                        <p:cTn id="44" dur="600" fill="hold">
                                          <p:stCondLst>
                                            <p:cond delay="0"/>
                                          </p:stCondLst>
                                        </p:cTn>
                                        <p:tgtEl>
                                          <p:spTgt spid="3">
                                            <p:txEl>
                                              <p:pRg st="6" end="6"/>
                                            </p:txEl>
                                          </p:spTgt>
                                        </p:tgtEl>
                                        <p:attrNameLst>
                                          <p:attrName>ppt_x</p:attrName>
                                        </p:attrNameLst>
                                      </p:cBhvr>
                                    </p:anim>
                                    <p:anim from="0" to="-1.0" calcmode="lin" valueType="num">
                                      <p:cBhvr>
                                        <p:cTn id="45" dur="200" decel="50000" autoRev="1" fill="hold">
                                          <p:stCondLst>
                                            <p:cond delay="600"/>
                                          </p:stCondLst>
                                        </p:cTn>
                                        <p:tgtEl>
                                          <p:spTgt spid="3">
                                            <p:txEl>
                                              <p:pRg st="6" end="6"/>
                                            </p:txEl>
                                          </p:spTgt>
                                        </p:tgtEl>
                                        <p:attrNameLst>
                                          <p:attrName>xshear</p:attrName>
                                        </p:attrNameLst>
                                      </p:cBhvr>
                                    </p:anim>
                                    <p:animScale>
                                      <p:cBhvr>
                                        <p:cTn id="46" dur="200" decel="100000" autoRev="1" fill="hold">
                                          <p:stCondLst>
                                            <p:cond delay="600"/>
                                          </p:stCondLst>
                                        </p:cTn>
                                        <p:tgtEl>
                                          <p:spTgt spid="3">
                                            <p:txEl>
                                              <p:pRg st="6" end="6"/>
                                            </p:txEl>
                                          </p:spTgt>
                                        </p:tgtEl>
                                      </p:cBhvr>
                                      <p:from x="100000" y="100000"/>
                                      <p:to x="80000" y="100000"/>
                                    </p:animScale>
                                    <p:anim by="(#ppt_h/3+#ppt_w*0.1)" calcmode="lin" valueType="num">
                                      <p:cBhvr additive="sum">
                                        <p:cTn id="47" dur="200" decel="100000" autoRev="1" fill="hold">
                                          <p:stCondLst>
                                            <p:cond delay="600"/>
                                          </p:stCondLst>
                                        </p:cTn>
                                        <p:tgtEl>
                                          <p:spTgt spid="3">
                                            <p:txEl>
                                              <p:pRg st="6" end="6"/>
                                            </p:txEl>
                                          </p:spTgt>
                                        </p:tgtEl>
                                        <p:attrNameLst>
                                          <p:attrName>ppt_x</p:attrName>
                                        </p:attrNameLst>
                                      </p:cBhvr>
                                    </p:anim>
                                  </p:childTnLst>
                                </p:cTn>
                              </p:par>
                              <p:par>
                                <p:cTn id="48" presetID="34" presetClass="entr" presetSubtype="0" fill="hold" nodeType="with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 from="(-#ppt_w/2)" to="(#ppt_x)" calcmode="lin" valueType="num">
                                      <p:cBhvr>
                                        <p:cTn id="50" dur="600" fill="hold">
                                          <p:stCondLst>
                                            <p:cond delay="0"/>
                                          </p:stCondLst>
                                        </p:cTn>
                                        <p:tgtEl>
                                          <p:spTgt spid="3">
                                            <p:txEl>
                                              <p:pRg st="7" end="7"/>
                                            </p:txEl>
                                          </p:spTgt>
                                        </p:tgtEl>
                                        <p:attrNameLst>
                                          <p:attrName>ppt_x</p:attrName>
                                        </p:attrNameLst>
                                      </p:cBhvr>
                                    </p:anim>
                                    <p:anim from="0" to="-1.0" calcmode="lin" valueType="num">
                                      <p:cBhvr>
                                        <p:cTn id="51" dur="200" decel="50000" autoRev="1" fill="hold">
                                          <p:stCondLst>
                                            <p:cond delay="600"/>
                                          </p:stCondLst>
                                        </p:cTn>
                                        <p:tgtEl>
                                          <p:spTgt spid="3">
                                            <p:txEl>
                                              <p:pRg st="7" end="7"/>
                                            </p:txEl>
                                          </p:spTgt>
                                        </p:tgtEl>
                                        <p:attrNameLst>
                                          <p:attrName>xshear</p:attrName>
                                        </p:attrNameLst>
                                      </p:cBhvr>
                                    </p:anim>
                                    <p:animScale>
                                      <p:cBhvr>
                                        <p:cTn id="52" dur="200" decel="100000" autoRev="1" fill="hold">
                                          <p:stCondLst>
                                            <p:cond delay="600"/>
                                          </p:stCondLst>
                                        </p:cTn>
                                        <p:tgtEl>
                                          <p:spTgt spid="3">
                                            <p:txEl>
                                              <p:pRg st="7" end="7"/>
                                            </p:txEl>
                                          </p:spTgt>
                                        </p:tgtEl>
                                      </p:cBhvr>
                                      <p:from x="100000" y="100000"/>
                                      <p:to x="80000" y="100000"/>
                                    </p:animScale>
                                    <p:anim by="(#ppt_h/3+#ppt_w*0.1)" calcmode="lin" valueType="num">
                                      <p:cBhvr additive="sum">
                                        <p:cTn id="53" dur="200" decel="100000" autoRev="1" fill="hold">
                                          <p:stCondLst>
                                            <p:cond delay="600"/>
                                          </p:stCondLst>
                                        </p:cTn>
                                        <p:tgtEl>
                                          <p:spTgt spid="3">
                                            <p:txEl>
                                              <p:pRg st="7" end="7"/>
                                            </p:txEl>
                                          </p:spTgt>
                                        </p:tgtEl>
                                        <p:attrNameLst>
                                          <p:attrName>ppt_x</p:attrName>
                                        </p:attrNameLst>
                                      </p:cBhvr>
                                    </p:anim>
                                  </p:childTnLst>
                                </p:cTn>
                              </p:par>
                              <p:par>
                                <p:cTn id="54" presetID="34" presetClass="entr" presetSubtype="0" fill="hold" nodeType="with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 from="(-#ppt_w/2)" to="(#ppt_x)" calcmode="lin" valueType="num">
                                      <p:cBhvr>
                                        <p:cTn id="56" dur="600" fill="hold">
                                          <p:stCondLst>
                                            <p:cond delay="0"/>
                                          </p:stCondLst>
                                        </p:cTn>
                                        <p:tgtEl>
                                          <p:spTgt spid="3">
                                            <p:txEl>
                                              <p:pRg st="8" end="8"/>
                                            </p:txEl>
                                          </p:spTgt>
                                        </p:tgtEl>
                                        <p:attrNameLst>
                                          <p:attrName>ppt_x</p:attrName>
                                        </p:attrNameLst>
                                      </p:cBhvr>
                                    </p:anim>
                                    <p:anim from="0" to="-1.0" calcmode="lin" valueType="num">
                                      <p:cBhvr>
                                        <p:cTn id="57" dur="200" decel="50000" autoRev="1" fill="hold">
                                          <p:stCondLst>
                                            <p:cond delay="600"/>
                                          </p:stCondLst>
                                        </p:cTn>
                                        <p:tgtEl>
                                          <p:spTgt spid="3">
                                            <p:txEl>
                                              <p:pRg st="8" end="8"/>
                                            </p:txEl>
                                          </p:spTgt>
                                        </p:tgtEl>
                                        <p:attrNameLst>
                                          <p:attrName>xshear</p:attrName>
                                        </p:attrNameLst>
                                      </p:cBhvr>
                                    </p:anim>
                                    <p:animScale>
                                      <p:cBhvr>
                                        <p:cTn id="58" dur="200" decel="100000" autoRev="1" fill="hold">
                                          <p:stCondLst>
                                            <p:cond delay="600"/>
                                          </p:stCondLst>
                                        </p:cTn>
                                        <p:tgtEl>
                                          <p:spTgt spid="3">
                                            <p:txEl>
                                              <p:pRg st="8" end="8"/>
                                            </p:txEl>
                                          </p:spTgt>
                                        </p:tgtEl>
                                      </p:cBhvr>
                                      <p:from x="100000" y="100000"/>
                                      <p:to x="80000" y="100000"/>
                                    </p:animScale>
                                    <p:anim by="(#ppt_h/3+#ppt_w*0.1)" calcmode="lin" valueType="num">
                                      <p:cBhvr additive="sum">
                                        <p:cTn id="59" dur="200" decel="100000" autoRev="1" fill="hold">
                                          <p:stCondLst>
                                            <p:cond delay="600"/>
                                          </p:stCondLst>
                                        </p:cTn>
                                        <p:tgtEl>
                                          <p:spTgt spid="3">
                                            <p:txEl>
                                              <p:pRg st="8" end="8"/>
                                            </p:txEl>
                                          </p:spTgt>
                                        </p:tgtEl>
                                        <p:attrNameLst>
                                          <p:attrName>ppt_x</p:attrName>
                                        </p:attrNameLst>
                                      </p:cBhvr>
                                    </p:anim>
                                  </p:childTnLst>
                                </p:cTn>
                              </p:par>
                              <p:par>
                                <p:cTn id="60" presetID="34" presetClass="entr" presetSubtype="0" fill="hold" nodeType="withEffect">
                                  <p:stCondLst>
                                    <p:cond delay="0"/>
                                  </p:stCondLst>
                                  <p:childTnLst>
                                    <p:set>
                                      <p:cBhvr>
                                        <p:cTn id="61" dur="1" fill="hold">
                                          <p:stCondLst>
                                            <p:cond delay="0"/>
                                          </p:stCondLst>
                                        </p:cTn>
                                        <p:tgtEl>
                                          <p:spTgt spid="3">
                                            <p:txEl>
                                              <p:pRg st="9" end="9"/>
                                            </p:txEl>
                                          </p:spTgt>
                                        </p:tgtEl>
                                        <p:attrNameLst>
                                          <p:attrName>style.visibility</p:attrName>
                                        </p:attrNameLst>
                                      </p:cBhvr>
                                      <p:to>
                                        <p:strVal val="visible"/>
                                      </p:to>
                                    </p:set>
                                    <p:anim from="(-#ppt_w/2)" to="(#ppt_x)" calcmode="lin" valueType="num">
                                      <p:cBhvr>
                                        <p:cTn id="62" dur="600" fill="hold">
                                          <p:stCondLst>
                                            <p:cond delay="0"/>
                                          </p:stCondLst>
                                        </p:cTn>
                                        <p:tgtEl>
                                          <p:spTgt spid="3">
                                            <p:txEl>
                                              <p:pRg st="9" end="9"/>
                                            </p:txEl>
                                          </p:spTgt>
                                        </p:tgtEl>
                                        <p:attrNameLst>
                                          <p:attrName>ppt_x</p:attrName>
                                        </p:attrNameLst>
                                      </p:cBhvr>
                                    </p:anim>
                                    <p:anim from="0" to="-1.0" calcmode="lin" valueType="num">
                                      <p:cBhvr>
                                        <p:cTn id="63" dur="200" decel="50000" autoRev="1" fill="hold">
                                          <p:stCondLst>
                                            <p:cond delay="600"/>
                                          </p:stCondLst>
                                        </p:cTn>
                                        <p:tgtEl>
                                          <p:spTgt spid="3">
                                            <p:txEl>
                                              <p:pRg st="9" end="9"/>
                                            </p:txEl>
                                          </p:spTgt>
                                        </p:tgtEl>
                                        <p:attrNameLst>
                                          <p:attrName>xshear</p:attrName>
                                        </p:attrNameLst>
                                      </p:cBhvr>
                                    </p:anim>
                                    <p:animScale>
                                      <p:cBhvr>
                                        <p:cTn id="64" dur="200" decel="100000" autoRev="1" fill="hold">
                                          <p:stCondLst>
                                            <p:cond delay="600"/>
                                          </p:stCondLst>
                                        </p:cTn>
                                        <p:tgtEl>
                                          <p:spTgt spid="3">
                                            <p:txEl>
                                              <p:pRg st="9" end="9"/>
                                            </p:txEl>
                                          </p:spTgt>
                                        </p:tgtEl>
                                      </p:cBhvr>
                                      <p:from x="100000" y="100000"/>
                                      <p:to x="80000" y="100000"/>
                                    </p:animScale>
                                    <p:anim by="(#ppt_h/3+#ppt_w*0.1)" calcmode="lin" valueType="num">
                                      <p:cBhvr additive="sum">
                                        <p:cTn id="65" dur="200" decel="100000" autoRev="1" fill="hold">
                                          <p:stCondLst>
                                            <p:cond delay="600"/>
                                          </p:stCondLst>
                                        </p:cTn>
                                        <p:tgtEl>
                                          <p:spTgt spid="3">
                                            <p:txEl>
                                              <p:pRg st="9" end="9"/>
                                            </p:txEl>
                                          </p:spTgt>
                                        </p:tgtEl>
                                        <p:attrNameLst>
                                          <p:attrName>ppt_x</p:attrName>
                                        </p:attrNameLst>
                                      </p:cBhvr>
                                    </p:anim>
                                  </p:childTnLst>
                                </p:cTn>
                              </p:par>
                              <p:par>
                                <p:cTn id="66" presetID="34" presetClass="entr" presetSubtype="0" fill="hold" nodeType="withEffect">
                                  <p:stCondLst>
                                    <p:cond delay="0"/>
                                  </p:stCondLst>
                                  <p:childTnLst>
                                    <p:set>
                                      <p:cBhvr>
                                        <p:cTn id="67" dur="1" fill="hold">
                                          <p:stCondLst>
                                            <p:cond delay="0"/>
                                          </p:stCondLst>
                                        </p:cTn>
                                        <p:tgtEl>
                                          <p:spTgt spid="3">
                                            <p:txEl>
                                              <p:pRg st="10" end="10"/>
                                            </p:txEl>
                                          </p:spTgt>
                                        </p:tgtEl>
                                        <p:attrNameLst>
                                          <p:attrName>style.visibility</p:attrName>
                                        </p:attrNameLst>
                                      </p:cBhvr>
                                      <p:to>
                                        <p:strVal val="visible"/>
                                      </p:to>
                                    </p:set>
                                    <p:anim from="(-#ppt_w/2)" to="(#ppt_x)" calcmode="lin" valueType="num">
                                      <p:cBhvr>
                                        <p:cTn id="68" dur="600" fill="hold">
                                          <p:stCondLst>
                                            <p:cond delay="0"/>
                                          </p:stCondLst>
                                        </p:cTn>
                                        <p:tgtEl>
                                          <p:spTgt spid="3">
                                            <p:txEl>
                                              <p:pRg st="10" end="10"/>
                                            </p:txEl>
                                          </p:spTgt>
                                        </p:tgtEl>
                                        <p:attrNameLst>
                                          <p:attrName>ppt_x</p:attrName>
                                        </p:attrNameLst>
                                      </p:cBhvr>
                                    </p:anim>
                                    <p:anim from="0" to="-1.0" calcmode="lin" valueType="num">
                                      <p:cBhvr>
                                        <p:cTn id="69" dur="200" decel="50000" autoRev="1" fill="hold">
                                          <p:stCondLst>
                                            <p:cond delay="600"/>
                                          </p:stCondLst>
                                        </p:cTn>
                                        <p:tgtEl>
                                          <p:spTgt spid="3">
                                            <p:txEl>
                                              <p:pRg st="10" end="10"/>
                                            </p:txEl>
                                          </p:spTgt>
                                        </p:tgtEl>
                                        <p:attrNameLst>
                                          <p:attrName>xshear</p:attrName>
                                        </p:attrNameLst>
                                      </p:cBhvr>
                                    </p:anim>
                                    <p:animScale>
                                      <p:cBhvr>
                                        <p:cTn id="70" dur="200" decel="100000" autoRev="1" fill="hold">
                                          <p:stCondLst>
                                            <p:cond delay="600"/>
                                          </p:stCondLst>
                                        </p:cTn>
                                        <p:tgtEl>
                                          <p:spTgt spid="3">
                                            <p:txEl>
                                              <p:pRg st="10" end="10"/>
                                            </p:txEl>
                                          </p:spTgt>
                                        </p:tgtEl>
                                      </p:cBhvr>
                                      <p:from x="100000" y="100000"/>
                                      <p:to x="80000" y="100000"/>
                                    </p:animScale>
                                    <p:anim by="(#ppt_h/3+#ppt_w*0.1)" calcmode="lin" valueType="num">
                                      <p:cBhvr additive="sum">
                                        <p:cTn id="71" dur="200" decel="100000" autoRev="1" fill="hold">
                                          <p:stCondLst>
                                            <p:cond delay="600"/>
                                          </p:stCondLst>
                                        </p:cTn>
                                        <p:tgtEl>
                                          <p:spTgt spid="3">
                                            <p:txEl>
                                              <p:pRg st="10" end="10"/>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Νερόκοτα</a:t>
            </a:r>
            <a:endParaRPr lang="el-GR" dirty="0"/>
          </a:p>
        </p:txBody>
      </p:sp>
      <p:sp>
        <p:nvSpPr>
          <p:cNvPr id="3" name="2 - Θέση περιεχομένου"/>
          <p:cNvSpPr>
            <a:spLocks noGrp="1"/>
          </p:cNvSpPr>
          <p:nvPr>
            <p:ph idx="1"/>
          </p:nvPr>
        </p:nvSpPr>
        <p:spPr/>
        <p:txBody>
          <a:bodyPr/>
          <a:lstStyle/>
          <a:p>
            <a:r>
              <a:rPr lang="el-GR" dirty="0"/>
              <a:t> </a:t>
            </a:r>
            <a:r>
              <a:rPr lang="el-GR" dirty="0" smtClean="0"/>
              <a:t>Έχει σώμα μαύρο με μια έντονη λευκή γραμμή στα πλευρά. Ξεχωρίζει από το κόκκινο μέτωπο και το ράμφος της που είναι κόκκινο με κίτρινη άκρη. Τα πόδια της είναι πράσινα.</a:t>
            </a:r>
            <a:endParaRPr lang="el-GR" dirty="0"/>
          </a:p>
        </p:txBody>
      </p:sp>
      <p:pic>
        <p:nvPicPr>
          <p:cNvPr id="4" name="3 - Εικόνα" descr="9.jpg"/>
          <p:cNvPicPr>
            <a:picLocks noChangeAspect="1"/>
          </p:cNvPicPr>
          <p:nvPr/>
        </p:nvPicPr>
        <p:blipFill>
          <a:blip r:embed="rId2"/>
          <a:stretch>
            <a:fillRect/>
          </a:stretch>
        </p:blipFill>
        <p:spPr>
          <a:xfrm>
            <a:off x="1571604" y="4143380"/>
            <a:ext cx="2619375" cy="1743075"/>
          </a:xfrm>
          <a:prstGeom prst="rect">
            <a:avLst/>
          </a:prstGeom>
        </p:spPr>
      </p:pic>
      <p:pic>
        <p:nvPicPr>
          <p:cNvPr id="5" name="4 - Εικόνα" descr="10.jpg"/>
          <p:cNvPicPr>
            <a:picLocks noChangeAspect="1"/>
          </p:cNvPicPr>
          <p:nvPr/>
        </p:nvPicPr>
        <p:blipFill>
          <a:blip r:embed="rId3"/>
          <a:stretch>
            <a:fillRect/>
          </a:stretch>
        </p:blipFill>
        <p:spPr>
          <a:xfrm>
            <a:off x="5214942" y="4143380"/>
            <a:ext cx="2781300" cy="16478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from="(-#ppt_w/2)" to="(#ppt_x)" calcmode="lin" valueType="num">
                                      <p:cBhvr>
                                        <p:cTn id="12" dur="600" fill="hold">
                                          <p:stCondLst>
                                            <p:cond delay="0"/>
                                          </p:stCondLst>
                                        </p:cTn>
                                        <p:tgtEl>
                                          <p:spTgt spid="3">
                                            <p:txEl>
                                              <p:pRg st="0" end="0"/>
                                            </p:txEl>
                                          </p:spTgt>
                                        </p:tgtEl>
                                        <p:attrNameLst>
                                          <p:attrName>ppt_x</p:attrName>
                                        </p:attrNameLst>
                                      </p:cBhvr>
                                    </p:anim>
                                    <p:anim from="0" to="-1.0" calcmode="lin" valueType="num">
                                      <p:cBhvr>
                                        <p:cTn id="13" dur="200" decel="50000" autoRev="1" fill="hold">
                                          <p:stCondLst>
                                            <p:cond delay="600"/>
                                          </p:stCondLst>
                                        </p:cTn>
                                        <p:tgtEl>
                                          <p:spTgt spid="3">
                                            <p:txEl>
                                              <p:pRg st="0" end="0"/>
                                            </p:txEl>
                                          </p:spTgt>
                                        </p:tgtEl>
                                        <p:attrNameLst>
                                          <p:attrName>xshear</p:attrName>
                                        </p:attrNameLst>
                                      </p:cBhvr>
                                    </p:anim>
                                    <p:animScale>
                                      <p:cBhvr>
                                        <p:cTn id="14" dur="200" decel="100000" autoRev="1" fill="hold">
                                          <p:stCondLst>
                                            <p:cond delay="600"/>
                                          </p:stCondLst>
                                        </p:cTn>
                                        <p:tgtEl>
                                          <p:spTgt spid="3">
                                            <p:txEl>
                                              <p:pRg st="0" end="0"/>
                                            </p:txEl>
                                          </p:spTgt>
                                        </p:tgtEl>
                                      </p:cBhvr>
                                      <p:from x="100000" y="100000"/>
                                      <p:to x="80000" y="100000"/>
                                    </p:animScale>
                                    <p:anim by="(#ppt_h/3+#ppt_w*0.1)" calcmode="lin" valueType="num">
                                      <p:cBhvr additive="sum">
                                        <p:cTn id="15"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6" fill="hold">
                      <p:stCondLst>
                        <p:cond delay="indefinite"/>
                      </p:stCondLst>
                      <p:childTnLst>
                        <p:par>
                          <p:cTn id="17" fill="hold">
                            <p:stCondLst>
                              <p:cond delay="0"/>
                            </p:stCondLst>
                            <p:childTnLst>
                              <p:par>
                                <p:cTn id="18" presetID="24" presetClass="entr" presetSubtype="0"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 to="" calcmode="lin" valueType="num">
                                      <p:cBhvr>
                                        <p:cTn id="20" dur="1" fill="hold"/>
                                        <p:tgtEl>
                                          <p:spTgt spid="4"/>
                                        </p:tgtEl>
                                        <p:attrNameLst>
                                          <p:attrName/>
                                        </p:attrNameLst>
                                      </p:cBhvr>
                                    </p:anim>
                                  </p:childTnLst>
                                </p:cTn>
                              </p:par>
                            </p:childTnLst>
                          </p:cTn>
                        </p:par>
                      </p:childTnLst>
                    </p:cTn>
                  </p:par>
                  <p:par>
                    <p:cTn id="21" fill="hold">
                      <p:stCondLst>
                        <p:cond delay="indefinite"/>
                      </p:stCondLst>
                      <p:childTnLst>
                        <p:par>
                          <p:cTn id="22" fill="hold">
                            <p:stCondLst>
                              <p:cond delay="0"/>
                            </p:stCondLst>
                            <p:childTnLst>
                              <p:par>
                                <p:cTn id="23" presetID="8" presetClass="emph" presetSubtype="0" fill="hold" nodeType="clickEffect">
                                  <p:stCondLst>
                                    <p:cond delay="0"/>
                                  </p:stCondLst>
                                  <p:childTnLst>
                                    <p:animRot by="21600000">
                                      <p:cBhvr>
                                        <p:cTn id="24" dur="2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Φαλαρίδα</a:t>
            </a:r>
            <a:endParaRPr lang="el-GR" dirty="0"/>
          </a:p>
        </p:txBody>
      </p:sp>
      <p:sp>
        <p:nvSpPr>
          <p:cNvPr id="3" name="2 - Θέση περιεχομένου"/>
          <p:cNvSpPr>
            <a:spLocks noGrp="1"/>
          </p:cNvSpPr>
          <p:nvPr>
            <p:ph idx="1"/>
          </p:nvPr>
        </p:nvSpPr>
        <p:spPr/>
        <p:txBody>
          <a:bodyPr/>
          <a:lstStyle/>
          <a:p>
            <a:r>
              <a:rPr lang="el-GR" dirty="0" smtClean="0"/>
              <a:t>Είναι κυρίως μαύρη, εκτός από μία μετωπιαία λευκή ασπίδα (φάλαρο). Το ράμφος της είναι άσπρο και τα πόδια της πράσινα. Τα μάτια της έχουν χαρακτηριστικό κόκκινο χρώμα. </a:t>
            </a:r>
            <a:endParaRPr lang="el-GR" dirty="0"/>
          </a:p>
        </p:txBody>
      </p:sp>
      <p:pic>
        <p:nvPicPr>
          <p:cNvPr id="4" name="3 - Εικόνα" descr="11.jpg"/>
          <p:cNvPicPr>
            <a:picLocks noChangeAspect="1"/>
          </p:cNvPicPr>
          <p:nvPr/>
        </p:nvPicPr>
        <p:blipFill>
          <a:blip r:embed="rId2"/>
          <a:stretch>
            <a:fillRect/>
          </a:stretch>
        </p:blipFill>
        <p:spPr>
          <a:xfrm>
            <a:off x="1428728" y="3929066"/>
            <a:ext cx="2628900" cy="1743075"/>
          </a:xfrm>
          <a:prstGeom prst="rect">
            <a:avLst/>
          </a:prstGeom>
        </p:spPr>
      </p:pic>
      <p:pic>
        <p:nvPicPr>
          <p:cNvPr id="5" name="4 - Εικόνα" descr="12.jpg"/>
          <p:cNvPicPr>
            <a:picLocks noChangeAspect="1"/>
          </p:cNvPicPr>
          <p:nvPr/>
        </p:nvPicPr>
        <p:blipFill>
          <a:blip r:embed="rId3"/>
          <a:stretch>
            <a:fillRect/>
          </a:stretch>
        </p:blipFill>
        <p:spPr>
          <a:xfrm>
            <a:off x="4929190" y="3857628"/>
            <a:ext cx="2638425" cy="17335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amond(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Κιτρινοσουσουράδα</a:t>
            </a:r>
            <a:endParaRPr lang="el-GR" dirty="0"/>
          </a:p>
        </p:txBody>
      </p:sp>
      <p:sp>
        <p:nvSpPr>
          <p:cNvPr id="3" name="2 - Θέση περιεχομένου"/>
          <p:cNvSpPr>
            <a:spLocks noGrp="1"/>
          </p:cNvSpPr>
          <p:nvPr>
            <p:ph idx="1"/>
          </p:nvPr>
        </p:nvSpPr>
        <p:spPr/>
        <p:txBody>
          <a:bodyPr/>
          <a:lstStyle/>
          <a:p>
            <a:r>
              <a:rPr lang="el-GR" dirty="0" smtClean="0"/>
              <a:t>Το στήθος, ο λάρυγγας και η ράχη της είναι κίτρινα. Οι φτερούγες είναι καστανόγκριζες, όπως και η μακριά της ουρά. Το κεφάλι και το ράμφος είναι γκρίζα. Πάνω από τα μάτια έχει λευκή γραμμή.</a:t>
            </a:r>
            <a:endParaRPr lang="el-GR" dirty="0"/>
          </a:p>
        </p:txBody>
      </p:sp>
      <p:pic>
        <p:nvPicPr>
          <p:cNvPr id="4" name="3 - Εικόνα" descr="13.jpg"/>
          <p:cNvPicPr>
            <a:picLocks noChangeAspect="1"/>
          </p:cNvPicPr>
          <p:nvPr/>
        </p:nvPicPr>
        <p:blipFill>
          <a:blip r:embed="rId2"/>
          <a:stretch>
            <a:fillRect/>
          </a:stretch>
        </p:blipFill>
        <p:spPr>
          <a:xfrm>
            <a:off x="1500166" y="4214818"/>
            <a:ext cx="2628900" cy="1743075"/>
          </a:xfrm>
          <a:prstGeom prst="rect">
            <a:avLst/>
          </a:prstGeom>
        </p:spPr>
      </p:pic>
      <p:pic>
        <p:nvPicPr>
          <p:cNvPr id="5" name="4 - Εικόνα" descr="14.jpg"/>
          <p:cNvPicPr>
            <a:picLocks noChangeAspect="1"/>
          </p:cNvPicPr>
          <p:nvPr/>
        </p:nvPicPr>
        <p:blipFill>
          <a:blip r:embed="rId3"/>
          <a:stretch>
            <a:fillRect/>
          </a:stretch>
        </p:blipFill>
        <p:spPr>
          <a:xfrm>
            <a:off x="5143504" y="4214818"/>
            <a:ext cx="2628900" cy="17430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dissolv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Κότσυφας</a:t>
            </a:r>
            <a:endParaRPr lang="el-GR" dirty="0"/>
          </a:p>
        </p:txBody>
      </p:sp>
      <p:sp>
        <p:nvSpPr>
          <p:cNvPr id="3" name="2 - Θέση περιεχομένου"/>
          <p:cNvSpPr>
            <a:spLocks noGrp="1"/>
          </p:cNvSpPr>
          <p:nvPr>
            <p:ph idx="1"/>
          </p:nvPr>
        </p:nvSpPr>
        <p:spPr/>
        <p:txBody>
          <a:bodyPr/>
          <a:lstStyle/>
          <a:p>
            <a:r>
              <a:rPr lang="el-GR" dirty="0" smtClean="0"/>
              <a:t>Είναι μεσαίου μεγέθους πουλί με κατάμαυρο χρώμα. Το ράμφος του είναι κίτρινο. Γύρω από τα μάτια του έχει κίτρινο δακτύλιο. Κελαηδάει πολύ όμορφα.</a:t>
            </a:r>
            <a:endParaRPr lang="el-GR" dirty="0"/>
          </a:p>
        </p:txBody>
      </p:sp>
      <p:pic>
        <p:nvPicPr>
          <p:cNvPr id="4" name="3 - Εικόνα" descr="21.jpg"/>
          <p:cNvPicPr>
            <a:picLocks noChangeAspect="1"/>
          </p:cNvPicPr>
          <p:nvPr/>
        </p:nvPicPr>
        <p:blipFill>
          <a:blip r:embed="rId2"/>
          <a:stretch>
            <a:fillRect/>
          </a:stretch>
        </p:blipFill>
        <p:spPr>
          <a:xfrm>
            <a:off x="1571604" y="4143380"/>
            <a:ext cx="2847975" cy="1609725"/>
          </a:xfrm>
          <a:prstGeom prst="rect">
            <a:avLst/>
          </a:prstGeom>
        </p:spPr>
      </p:pic>
      <p:pic>
        <p:nvPicPr>
          <p:cNvPr id="5" name="4 - Εικόνα" descr="22.jpg"/>
          <p:cNvPicPr>
            <a:picLocks noChangeAspect="1"/>
          </p:cNvPicPr>
          <p:nvPr/>
        </p:nvPicPr>
        <p:blipFill>
          <a:blip r:embed="rId3"/>
          <a:stretch>
            <a:fillRect/>
          </a:stretch>
        </p:blipFill>
        <p:spPr>
          <a:xfrm>
            <a:off x="5500694" y="3857628"/>
            <a:ext cx="2600325" cy="1752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4"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from="(-#ppt_w/2)" to="(#ppt_x)" calcmode="lin" valueType="num">
                                      <p:cBhvr>
                                        <p:cTn id="17" dur="600" fill="hold">
                                          <p:stCondLst>
                                            <p:cond delay="0"/>
                                          </p:stCondLst>
                                        </p:cTn>
                                        <p:tgtEl>
                                          <p:spTgt spid="4"/>
                                        </p:tgtEl>
                                        <p:attrNameLst>
                                          <p:attrName>ppt_x</p:attrName>
                                        </p:attrNameLst>
                                      </p:cBhvr>
                                    </p:anim>
                                    <p:anim from="0" to="-1.0" calcmode="lin" valueType="num">
                                      <p:cBhvr>
                                        <p:cTn id="18" dur="200" decel="50000" autoRev="1" fill="hold">
                                          <p:stCondLst>
                                            <p:cond delay="600"/>
                                          </p:stCondLst>
                                        </p:cTn>
                                        <p:tgtEl>
                                          <p:spTgt spid="4"/>
                                        </p:tgtEl>
                                        <p:attrNameLst>
                                          <p:attrName>xshear</p:attrName>
                                        </p:attrNameLst>
                                      </p:cBhvr>
                                    </p:anim>
                                    <p:animScale>
                                      <p:cBhvr>
                                        <p:cTn id="19" dur="200" decel="100000" autoRev="1" fill="hold">
                                          <p:stCondLst>
                                            <p:cond delay="600"/>
                                          </p:stCondLst>
                                        </p:cTn>
                                        <p:tgtEl>
                                          <p:spTgt spid="4"/>
                                        </p:tgtEl>
                                      </p:cBhvr>
                                      <p:from x="100000" y="100000"/>
                                      <p:to x="80000" y="100000"/>
                                    </p:animScale>
                                    <p:anim by="(#ppt_h/3+#ppt_w*0.1)" calcmode="lin" valueType="num">
                                      <p:cBhvr additive="sum">
                                        <p:cTn id="20" dur="200" decel="100000" autoRev="1" fill="hold">
                                          <p:stCondLst>
                                            <p:cond delay="600"/>
                                          </p:stCondLst>
                                        </p:cTn>
                                        <p:tgtEl>
                                          <p:spTgt spid="4"/>
                                        </p:tgtEl>
                                        <p:attrNameLst>
                                          <p:attrName>ppt_x</p:attrName>
                                        </p:attrNameLst>
                                      </p:cBhvr>
                                    </p:anim>
                                  </p:childTnLst>
                                </p:cTn>
                              </p:par>
                            </p:childTnLst>
                          </p:cTn>
                        </p:par>
                      </p:childTnLst>
                    </p:cTn>
                  </p:par>
                  <p:par>
                    <p:cTn id="21" fill="hold">
                      <p:stCondLst>
                        <p:cond delay="indefinite"/>
                      </p:stCondLst>
                      <p:childTnLst>
                        <p:par>
                          <p:cTn id="22" fill="hold">
                            <p:stCondLst>
                              <p:cond delay="0"/>
                            </p:stCondLst>
                            <p:childTnLst>
                              <p:par>
                                <p:cTn id="23" presetID="34"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from="(-#ppt_w/2)" to="(#ppt_x)" calcmode="lin" valueType="num">
                                      <p:cBhvr>
                                        <p:cTn id="25" dur="600" fill="hold">
                                          <p:stCondLst>
                                            <p:cond delay="0"/>
                                          </p:stCondLst>
                                        </p:cTn>
                                        <p:tgtEl>
                                          <p:spTgt spid="5"/>
                                        </p:tgtEl>
                                        <p:attrNameLst>
                                          <p:attrName>ppt_x</p:attrName>
                                        </p:attrNameLst>
                                      </p:cBhvr>
                                    </p:anim>
                                    <p:anim from="0" to="-1.0" calcmode="lin" valueType="num">
                                      <p:cBhvr>
                                        <p:cTn id="26" dur="200" decel="50000" autoRev="1" fill="hold">
                                          <p:stCondLst>
                                            <p:cond delay="600"/>
                                          </p:stCondLst>
                                        </p:cTn>
                                        <p:tgtEl>
                                          <p:spTgt spid="5"/>
                                        </p:tgtEl>
                                        <p:attrNameLst>
                                          <p:attrName>xshear</p:attrName>
                                        </p:attrNameLst>
                                      </p:cBhvr>
                                    </p:anim>
                                    <p:animScale>
                                      <p:cBhvr>
                                        <p:cTn id="27" dur="200" decel="100000" autoRev="1" fill="hold">
                                          <p:stCondLst>
                                            <p:cond delay="600"/>
                                          </p:stCondLst>
                                        </p:cTn>
                                        <p:tgtEl>
                                          <p:spTgt spid="5"/>
                                        </p:tgtEl>
                                      </p:cBhvr>
                                      <p:from x="100000" y="100000"/>
                                      <p:to x="80000" y="100000"/>
                                    </p:animScale>
                                    <p:anim by="(#ppt_h/3+#ppt_w*0.1)" calcmode="lin" valueType="num">
                                      <p:cBhvr additive="sum">
                                        <p:cTn id="28"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Λευκοσουσουράδα</a:t>
            </a:r>
            <a:endParaRPr lang="el-GR" dirty="0"/>
          </a:p>
        </p:txBody>
      </p:sp>
      <p:sp>
        <p:nvSpPr>
          <p:cNvPr id="3" name="2 - Θέση περιεχομένου"/>
          <p:cNvSpPr>
            <a:spLocks noGrp="1"/>
          </p:cNvSpPr>
          <p:nvPr>
            <p:ph idx="1"/>
          </p:nvPr>
        </p:nvSpPr>
        <p:spPr/>
        <p:txBody>
          <a:bodyPr/>
          <a:lstStyle/>
          <a:p>
            <a:r>
              <a:rPr lang="el-GR" dirty="0" smtClean="0"/>
              <a:t>Έχει λευκό στήθος και κοιλιά. Μαύρος είναι ο λαιμός, το κεφάλι και ο σβέρκος της. Η ράχη της είναι γκρίζα και η ουρά της μαύρη και μακριά.</a:t>
            </a:r>
            <a:endParaRPr lang="el-GR" dirty="0"/>
          </a:p>
        </p:txBody>
      </p:sp>
      <p:pic>
        <p:nvPicPr>
          <p:cNvPr id="4" name="3 - Εικόνα" descr="15.jpg"/>
          <p:cNvPicPr>
            <a:picLocks noChangeAspect="1"/>
          </p:cNvPicPr>
          <p:nvPr/>
        </p:nvPicPr>
        <p:blipFill>
          <a:blip r:embed="rId2"/>
          <a:stretch>
            <a:fillRect/>
          </a:stretch>
        </p:blipFill>
        <p:spPr>
          <a:xfrm>
            <a:off x="1142976" y="3929066"/>
            <a:ext cx="3143272" cy="2143140"/>
          </a:xfrm>
          <a:prstGeom prst="rect">
            <a:avLst/>
          </a:prstGeom>
        </p:spPr>
      </p:pic>
      <p:pic>
        <p:nvPicPr>
          <p:cNvPr id="5" name="4 - Εικόνα" descr="16.jpg"/>
          <p:cNvPicPr>
            <a:picLocks noChangeAspect="1"/>
          </p:cNvPicPr>
          <p:nvPr/>
        </p:nvPicPr>
        <p:blipFill>
          <a:blip r:embed="rId3"/>
          <a:stretch>
            <a:fillRect/>
          </a:stretch>
        </p:blipFill>
        <p:spPr>
          <a:xfrm>
            <a:off x="5429256" y="3714752"/>
            <a:ext cx="2419350" cy="18954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4"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from="(-#ppt_w/2)" to="(#ppt_x)" calcmode="lin" valueType="num">
                                      <p:cBhvr>
                                        <p:cTn id="17" dur="600" fill="hold">
                                          <p:stCondLst>
                                            <p:cond delay="0"/>
                                          </p:stCondLst>
                                        </p:cTn>
                                        <p:tgtEl>
                                          <p:spTgt spid="4"/>
                                        </p:tgtEl>
                                        <p:attrNameLst>
                                          <p:attrName>ppt_x</p:attrName>
                                        </p:attrNameLst>
                                      </p:cBhvr>
                                    </p:anim>
                                    <p:anim from="0" to="-1.0" calcmode="lin" valueType="num">
                                      <p:cBhvr>
                                        <p:cTn id="18" dur="200" decel="50000" autoRev="1" fill="hold">
                                          <p:stCondLst>
                                            <p:cond delay="600"/>
                                          </p:stCondLst>
                                        </p:cTn>
                                        <p:tgtEl>
                                          <p:spTgt spid="4"/>
                                        </p:tgtEl>
                                        <p:attrNameLst>
                                          <p:attrName>xshear</p:attrName>
                                        </p:attrNameLst>
                                      </p:cBhvr>
                                    </p:anim>
                                    <p:animScale>
                                      <p:cBhvr>
                                        <p:cTn id="19" dur="200" decel="100000" autoRev="1" fill="hold">
                                          <p:stCondLst>
                                            <p:cond delay="600"/>
                                          </p:stCondLst>
                                        </p:cTn>
                                        <p:tgtEl>
                                          <p:spTgt spid="4"/>
                                        </p:tgtEl>
                                      </p:cBhvr>
                                      <p:from x="100000" y="100000"/>
                                      <p:to x="80000" y="100000"/>
                                    </p:animScale>
                                    <p:anim by="(#ppt_h/3+#ppt_w*0.1)" calcmode="lin" valueType="num">
                                      <p:cBhvr additive="sum">
                                        <p:cTn id="20" dur="200" decel="100000" autoRev="1" fill="hold">
                                          <p:stCondLst>
                                            <p:cond delay="600"/>
                                          </p:stCondLst>
                                        </p:cTn>
                                        <p:tgtEl>
                                          <p:spTgt spid="4"/>
                                        </p:tgtEl>
                                        <p:attrNameLst>
                                          <p:attrName>ppt_x</p:attrName>
                                        </p:attrNameLst>
                                      </p:cBhvr>
                                    </p:anim>
                                  </p:childTnLst>
                                </p:cTn>
                              </p:par>
                            </p:childTnLst>
                          </p:cTn>
                        </p:par>
                      </p:childTnLst>
                    </p:cTn>
                  </p:par>
                  <p:par>
                    <p:cTn id="21" fill="hold">
                      <p:stCondLst>
                        <p:cond delay="indefinite"/>
                      </p:stCondLst>
                      <p:childTnLst>
                        <p:par>
                          <p:cTn id="22" fill="hold">
                            <p:stCondLst>
                              <p:cond delay="0"/>
                            </p:stCondLst>
                            <p:childTnLst>
                              <p:par>
                                <p:cTn id="23" presetID="34"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from="(-#ppt_w/2)" to="(#ppt_x)" calcmode="lin" valueType="num">
                                      <p:cBhvr>
                                        <p:cTn id="25" dur="600" fill="hold">
                                          <p:stCondLst>
                                            <p:cond delay="0"/>
                                          </p:stCondLst>
                                        </p:cTn>
                                        <p:tgtEl>
                                          <p:spTgt spid="5"/>
                                        </p:tgtEl>
                                        <p:attrNameLst>
                                          <p:attrName>ppt_x</p:attrName>
                                        </p:attrNameLst>
                                      </p:cBhvr>
                                    </p:anim>
                                    <p:anim from="0" to="-1.0" calcmode="lin" valueType="num">
                                      <p:cBhvr>
                                        <p:cTn id="26" dur="200" decel="50000" autoRev="1" fill="hold">
                                          <p:stCondLst>
                                            <p:cond delay="600"/>
                                          </p:stCondLst>
                                        </p:cTn>
                                        <p:tgtEl>
                                          <p:spTgt spid="5"/>
                                        </p:tgtEl>
                                        <p:attrNameLst>
                                          <p:attrName>xshear</p:attrName>
                                        </p:attrNameLst>
                                      </p:cBhvr>
                                    </p:anim>
                                    <p:animScale>
                                      <p:cBhvr>
                                        <p:cTn id="27" dur="200" decel="100000" autoRev="1" fill="hold">
                                          <p:stCondLst>
                                            <p:cond delay="600"/>
                                          </p:stCondLst>
                                        </p:cTn>
                                        <p:tgtEl>
                                          <p:spTgt spid="5"/>
                                        </p:tgtEl>
                                      </p:cBhvr>
                                      <p:from x="100000" y="100000"/>
                                      <p:to x="80000" y="100000"/>
                                    </p:animScale>
                                    <p:anim by="(#ppt_h/3+#ppt_w*0.1)" calcmode="lin" valueType="num">
                                      <p:cBhvr additive="sum">
                                        <p:cTn id="28"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Κοκκινολαίμης</a:t>
            </a:r>
            <a:endParaRPr lang="el-GR" dirty="0"/>
          </a:p>
        </p:txBody>
      </p:sp>
      <p:sp>
        <p:nvSpPr>
          <p:cNvPr id="3" name="2 - Θέση περιεχομένου"/>
          <p:cNvSpPr>
            <a:spLocks noGrp="1"/>
          </p:cNvSpPr>
          <p:nvPr>
            <p:ph idx="1"/>
          </p:nvPr>
        </p:nvSpPr>
        <p:spPr/>
        <p:txBody>
          <a:bodyPr/>
          <a:lstStyle/>
          <a:p>
            <a:r>
              <a:rPr lang="el-GR" dirty="0" smtClean="0"/>
              <a:t>Έχει πολύ μικρό μέγεθος και κοντό λαιμό. Ξεχωρίζει από το πορτοκαλοκόκκινο στήθος και πρόσωπο. Το κεφάλι, ο σβέρκος και η ράχη έχουν χρώμα λαδοκάστανο. Η ουρά του είναι σκούρα καστανή.</a:t>
            </a:r>
            <a:endParaRPr lang="el-GR" dirty="0"/>
          </a:p>
        </p:txBody>
      </p:sp>
      <p:pic>
        <p:nvPicPr>
          <p:cNvPr id="4" name="3 - Εικόνα" descr="23.jpg"/>
          <p:cNvPicPr>
            <a:picLocks noChangeAspect="1"/>
          </p:cNvPicPr>
          <p:nvPr/>
        </p:nvPicPr>
        <p:blipFill>
          <a:blip r:embed="rId2"/>
          <a:stretch>
            <a:fillRect/>
          </a:stretch>
        </p:blipFill>
        <p:spPr>
          <a:xfrm>
            <a:off x="1500166" y="4286256"/>
            <a:ext cx="2466975" cy="1847850"/>
          </a:xfrm>
          <a:prstGeom prst="rect">
            <a:avLst/>
          </a:prstGeom>
        </p:spPr>
      </p:pic>
      <p:pic>
        <p:nvPicPr>
          <p:cNvPr id="5" name="4 - Εικόνα" descr="24.jpg"/>
          <p:cNvPicPr>
            <a:picLocks noChangeAspect="1"/>
          </p:cNvPicPr>
          <p:nvPr/>
        </p:nvPicPr>
        <p:blipFill>
          <a:blip r:embed="rId3"/>
          <a:stretch>
            <a:fillRect/>
          </a:stretch>
        </p:blipFill>
        <p:spPr>
          <a:xfrm>
            <a:off x="5286380" y="4000504"/>
            <a:ext cx="2619375" cy="17430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4"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from="(-#ppt_w/2)" to="(#ppt_x)" calcmode="lin" valueType="num">
                                      <p:cBhvr>
                                        <p:cTn id="17" dur="600" fill="hold">
                                          <p:stCondLst>
                                            <p:cond delay="0"/>
                                          </p:stCondLst>
                                        </p:cTn>
                                        <p:tgtEl>
                                          <p:spTgt spid="4"/>
                                        </p:tgtEl>
                                        <p:attrNameLst>
                                          <p:attrName>ppt_x</p:attrName>
                                        </p:attrNameLst>
                                      </p:cBhvr>
                                    </p:anim>
                                    <p:anim from="0" to="-1.0" calcmode="lin" valueType="num">
                                      <p:cBhvr>
                                        <p:cTn id="18" dur="200" decel="50000" autoRev="1" fill="hold">
                                          <p:stCondLst>
                                            <p:cond delay="600"/>
                                          </p:stCondLst>
                                        </p:cTn>
                                        <p:tgtEl>
                                          <p:spTgt spid="4"/>
                                        </p:tgtEl>
                                        <p:attrNameLst>
                                          <p:attrName>xshear</p:attrName>
                                        </p:attrNameLst>
                                      </p:cBhvr>
                                    </p:anim>
                                    <p:animScale>
                                      <p:cBhvr>
                                        <p:cTn id="19" dur="200" decel="100000" autoRev="1" fill="hold">
                                          <p:stCondLst>
                                            <p:cond delay="600"/>
                                          </p:stCondLst>
                                        </p:cTn>
                                        <p:tgtEl>
                                          <p:spTgt spid="4"/>
                                        </p:tgtEl>
                                      </p:cBhvr>
                                      <p:from x="100000" y="100000"/>
                                      <p:to x="80000" y="100000"/>
                                    </p:animScale>
                                    <p:anim by="(#ppt_h/3+#ppt_w*0.1)" calcmode="lin" valueType="num">
                                      <p:cBhvr additive="sum">
                                        <p:cTn id="20" dur="200" decel="100000" autoRev="1" fill="hold">
                                          <p:stCondLst>
                                            <p:cond delay="600"/>
                                          </p:stCondLst>
                                        </p:cTn>
                                        <p:tgtEl>
                                          <p:spTgt spid="4"/>
                                        </p:tgtEl>
                                        <p:attrNameLst>
                                          <p:attrName>ppt_x</p:attrName>
                                        </p:attrNameLst>
                                      </p:cBhvr>
                                    </p:anim>
                                  </p:childTnLst>
                                </p:cTn>
                              </p:par>
                            </p:childTnLst>
                          </p:cTn>
                        </p:par>
                      </p:childTnLst>
                    </p:cTn>
                  </p:par>
                  <p:par>
                    <p:cTn id="21" fill="hold">
                      <p:stCondLst>
                        <p:cond delay="indefinite"/>
                      </p:stCondLst>
                      <p:childTnLst>
                        <p:par>
                          <p:cTn id="22" fill="hold">
                            <p:stCondLst>
                              <p:cond delay="0"/>
                            </p:stCondLst>
                            <p:childTnLst>
                              <p:par>
                                <p:cTn id="23" presetID="34"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from="(-#ppt_w/2)" to="(#ppt_x)" calcmode="lin" valueType="num">
                                      <p:cBhvr>
                                        <p:cTn id="25" dur="600" fill="hold">
                                          <p:stCondLst>
                                            <p:cond delay="0"/>
                                          </p:stCondLst>
                                        </p:cTn>
                                        <p:tgtEl>
                                          <p:spTgt spid="5"/>
                                        </p:tgtEl>
                                        <p:attrNameLst>
                                          <p:attrName>ppt_x</p:attrName>
                                        </p:attrNameLst>
                                      </p:cBhvr>
                                    </p:anim>
                                    <p:anim from="0" to="-1.0" calcmode="lin" valueType="num">
                                      <p:cBhvr>
                                        <p:cTn id="26" dur="200" decel="50000" autoRev="1" fill="hold">
                                          <p:stCondLst>
                                            <p:cond delay="600"/>
                                          </p:stCondLst>
                                        </p:cTn>
                                        <p:tgtEl>
                                          <p:spTgt spid="5"/>
                                        </p:tgtEl>
                                        <p:attrNameLst>
                                          <p:attrName>xshear</p:attrName>
                                        </p:attrNameLst>
                                      </p:cBhvr>
                                    </p:anim>
                                    <p:animScale>
                                      <p:cBhvr>
                                        <p:cTn id="27" dur="200" decel="100000" autoRev="1" fill="hold">
                                          <p:stCondLst>
                                            <p:cond delay="600"/>
                                          </p:stCondLst>
                                        </p:cTn>
                                        <p:tgtEl>
                                          <p:spTgt spid="5"/>
                                        </p:tgtEl>
                                      </p:cBhvr>
                                      <p:from x="100000" y="100000"/>
                                      <p:to x="80000" y="100000"/>
                                    </p:animScale>
                                    <p:anim by="(#ppt_h/3+#ppt_w*0.1)" calcmode="lin" valueType="num">
                                      <p:cBhvr additive="sum">
                                        <p:cTn id="28"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Λιμνοβάτραχος</a:t>
            </a:r>
            <a:endParaRPr lang="el-GR" dirty="0"/>
          </a:p>
        </p:txBody>
      </p:sp>
      <p:sp>
        <p:nvSpPr>
          <p:cNvPr id="3" name="2 - Θέση περιεχομένου"/>
          <p:cNvSpPr>
            <a:spLocks noGrp="1"/>
          </p:cNvSpPr>
          <p:nvPr>
            <p:ph idx="1"/>
          </p:nvPr>
        </p:nvSpPr>
        <p:spPr/>
        <p:txBody>
          <a:bodyPr/>
          <a:lstStyle/>
          <a:p>
            <a:r>
              <a:rPr lang="el-GR" sz="2800" dirty="0" smtClean="0"/>
              <a:t>Έχει θαμπό καφετί χρώμα και πρασινωπές ραβδώσεις στο πίσω μέρος. Συνήθως βρίσκεται ανάμεσα στα υδρόβια φυτά. Τρέφεται με σκαθάρια, μύγες, κάμπιες πεταλούδας και πολλά άλλα έντομα. Τον χειμώνα πέφτει σε χειμέρια νάρκη στον βυθό του ποταμού και ξαναφαίνεται στις αρχές της άνοιξης. </a:t>
            </a:r>
          </a:p>
          <a:p>
            <a:endParaRPr lang="el-GR" dirty="0"/>
          </a:p>
        </p:txBody>
      </p:sp>
      <p:pic>
        <p:nvPicPr>
          <p:cNvPr id="4" name="3 - Εικόνα" descr="25.jpg"/>
          <p:cNvPicPr>
            <a:picLocks noChangeAspect="1"/>
          </p:cNvPicPr>
          <p:nvPr/>
        </p:nvPicPr>
        <p:blipFill>
          <a:blip r:embed="rId2"/>
          <a:stretch>
            <a:fillRect/>
          </a:stretch>
        </p:blipFill>
        <p:spPr>
          <a:xfrm>
            <a:off x="2143108" y="4500570"/>
            <a:ext cx="2476500" cy="1847850"/>
          </a:xfrm>
          <a:prstGeom prst="rect">
            <a:avLst/>
          </a:prstGeom>
        </p:spPr>
      </p:pic>
      <p:pic>
        <p:nvPicPr>
          <p:cNvPr id="5" name="4 - Εικόνα" descr="26.jpg"/>
          <p:cNvPicPr>
            <a:picLocks noChangeAspect="1"/>
          </p:cNvPicPr>
          <p:nvPr/>
        </p:nvPicPr>
        <p:blipFill>
          <a:blip r:embed="rId3"/>
          <a:stretch>
            <a:fillRect/>
          </a:stretch>
        </p:blipFill>
        <p:spPr>
          <a:xfrm>
            <a:off x="5500694" y="4500570"/>
            <a:ext cx="2647950" cy="17240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heel(4)">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Χήνες</a:t>
            </a:r>
            <a:endParaRPr lang="el-GR" dirty="0"/>
          </a:p>
        </p:txBody>
      </p:sp>
      <p:sp>
        <p:nvSpPr>
          <p:cNvPr id="3" name="2 - Θέση περιεχομένου"/>
          <p:cNvSpPr>
            <a:spLocks noGrp="1"/>
          </p:cNvSpPr>
          <p:nvPr>
            <p:ph idx="1"/>
          </p:nvPr>
        </p:nvSpPr>
        <p:spPr/>
        <p:txBody>
          <a:bodyPr/>
          <a:lstStyle/>
          <a:p>
            <a:r>
              <a:rPr lang="el-GR" dirty="0" smtClean="0"/>
              <a:t>Η </a:t>
            </a:r>
            <a:r>
              <a:rPr lang="el-GR" b="1" dirty="0" smtClean="0"/>
              <a:t>χήνα</a:t>
            </a:r>
            <a:r>
              <a:rPr lang="el-GR" dirty="0" smtClean="0"/>
              <a:t> είναι </a:t>
            </a:r>
            <a:r>
              <a:rPr lang="el-GR" dirty="0" smtClean="0">
                <a:hlinkClick r:id="rId2" tooltip="Γένος (βιολογία)"/>
              </a:rPr>
              <a:t>γένος</a:t>
            </a:r>
            <a:r>
              <a:rPr lang="el-GR" dirty="0" smtClean="0"/>
              <a:t> πτηνών, με την επιστημονική ονομασία </a:t>
            </a:r>
            <a:r>
              <a:rPr lang="el-GR" i="1" dirty="0" err="1" smtClean="0"/>
              <a:t>Anser</a:t>
            </a:r>
            <a:r>
              <a:rPr lang="el-GR" dirty="0" smtClean="0"/>
              <a:t> (</a:t>
            </a:r>
            <a:r>
              <a:rPr lang="el-GR" i="1" dirty="0" err="1" smtClean="0"/>
              <a:t>Χην</a:t>
            </a:r>
            <a:r>
              <a:rPr lang="el-GR" dirty="0" smtClean="0"/>
              <a:t>), που περιλαμβάνει περί τα 15 είδη, τα οποία ζουν σε ψυχρές περιοχές. Έχει σταχτί και άσπρο χρώμα, με μακρύ λαιμό.</a:t>
            </a:r>
            <a:endParaRPr lang="el-GR" dirty="0"/>
          </a:p>
        </p:txBody>
      </p:sp>
      <p:pic>
        <p:nvPicPr>
          <p:cNvPr id="4" name="3 - Εικόνα" descr="17.jpg"/>
          <p:cNvPicPr>
            <a:picLocks noChangeAspect="1"/>
          </p:cNvPicPr>
          <p:nvPr/>
        </p:nvPicPr>
        <p:blipFill>
          <a:blip r:embed="rId3"/>
          <a:stretch>
            <a:fillRect/>
          </a:stretch>
        </p:blipFill>
        <p:spPr>
          <a:xfrm>
            <a:off x="1571604" y="4286256"/>
            <a:ext cx="2286016" cy="2057408"/>
          </a:xfrm>
          <a:prstGeom prst="rect">
            <a:avLst/>
          </a:prstGeom>
        </p:spPr>
      </p:pic>
      <p:pic>
        <p:nvPicPr>
          <p:cNvPr id="5" name="4 - Εικόνα" descr="18.jpg"/>
          <p:cNvPicPr>
            <a:picLocks noChangeAspect="1"/>
          </p:cNvPicPr>
          <p:nvPr/>
        </p:nvPicPr>
        <p:blipFill>
          <a:blip r:embed="rId4"/>
          <a:stretch>
            <a:fillRect/>
          </a:stretch>
        </p:blipFill>
        <p:spPr>
          <a:xfrm>
            <a:off x="5072066" y="4368564"/>
            <a:ext cx="2928958" cy="184651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4"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from="(-#ppt_w/2)" to="(#ppt_x)" calcmode="lin" valueType="num">
                                      <p:cBhvr>
                                        <p:cTn id="17" dur="600" fill="hold">
                                          <p:stCondLst>
                                            <p:cond delay="0"/>
                                          </p:stCondLst>
                                        </p:cTn>
                                        <p:tgtEl>
                                          <p:spTgt spid="4"/>
                                        </p:tgtEl>
                                        <p:attrNameLst>
                                          <p:attrName>ppt_x</p:attrName>
                                        </p:attrNameLst>
                                      </p:cBhvr>
                                    </p:anim>
                                    <p:anim from="0" to="-1.0" calcmode="lin" valueType="num">
                                      <p:cBhvr>
                                        <p:cTn id="18" dur="200" decel="50000" autoRev="1" fill="hold">
                                          <p:stCondLst>
                                            <p:cond delay="600"/>
                                          </p:stCondLst>
                                        </p:cTn>
                                        <p:tgtEl>
                                          <p:spTgt spid="4"/>
                                        </p:tgtEl>
                                        <p:attrNameLst>
                                          <p:attrName>xshear</p:attrName>
                                        </p:attrNameLst>
                                      </p:cBhvr>
                                    </p:anim>
                                    <p:animScale>
                                      <p:cBhvr>
                                        <p:cTn id="19" dur="200" decel="100000" autoRev="1" fill="hold">
                                          <p:stCondLst>
                                            <p:cond delay="600"/>
                                          </p:stCondLst>
                                        </p:cTn>
                                        <p:tgtEl>
                                          <p:spTgt spid="4"/>
                                        </p:tgtEl>
                                      </p:cBhvr>
                                      <p:from x="100000" y="100000"/>
                                      <p:to x="80000" y="100000"/>
                                    </p:animScale>
                                    <p:anim by="(#ppt_h/3+#ppt_w*0.1)" calcmode="lin" valueType="num">
                                      <p:cBhvr additive="sum">
                                        <p:cTn id="20" dur="200" decel="100000" autoRev="1" fill="hold">
                                          <p:stCondLst>
                                            <p:cond delay="600"/>
                                          </p:stCondLst>
                                        </p:cTn>
                                        <p:tgtEl>
                                          <p:spTgt spid="4"/>
                                        </p:tgtEl>
                                        <p:attrNameLst>
                                          <p:attrName>ppt_x</p:attrName>
                                        </p:attrNameLst>
                                      </p:cBhvr>
                                    </p:anim>
                                  </p:childTnLst>
                                </p:cTn>
                              </p:par>
                            </p:childTnLst>
                          </p:cTn>
                        </p:par>
                      </p:childTnLst>
                    </p:cTn>
                  </p:par>
                  <p:par>
                    <p:cTn id="21" fill="hold">
                      <p:stCondLst>
                        <p:cond delay="indefinite"/>
                      </p:stCondLst>
                      <p:childTnLst>
                        <p:par>
                          <p:cTn id="22" fill="hold">
                            <p:stCondLst>
                              <p:cond delay="0"/>
                            </p:stCondLst>
                            <p:childTnLst>
                              <p:par>
                                <p:cTn id="23" presetID="34"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from="(-#ppt_w/2)" to="(#ppt_x)" calcmode="lin" valueType="num">
                                      <p:cBhvr>
                                        <p:cTn id="25" dur="600" fill="hold">
                                          <p:stCondLst>
                                            <p:cond delay="0"/>
                                          </p:stCondLst>
                                        </p:cTn>
                                        <p:tgtEl>
                                          <p:spTgt spid="5"/>
                                        </p:tgtEl>
                                        <p:attrNameLst>
                                          <p:attrName>ppt_x</p:attrName>
                                        </p:attrNameLst>
                                      </p:cBhvr>
                                    </p:anim>
                                    <p:anim from="0" to="-1.0" calcmode="lin" valueType="num">
                                      <p:cBhvr>
                                        <p:cTn id="26" dur="200" decel="50000" autoRev="1" fill="hold">
                                          <p:stCondLst>
                                            <p:cond delay="600"/>
                                          </p:stCondLst>
                                        </p:cTn>
                                        <p:tgtEl>
                                          <p:spTgt spid="5"/>
                                        </p:tgtEl>
                                        <p:attrNameLst>
                                          <p:attrName>xshear</p:attrName>
                                        </p:attrNameLst>
                                      </p:cBhvr>
                                    </p:anim>
                                    <p:animScale>
                                      <p:cBhvr>
                                        <p:cTn id="27" dur="200" decel="100000" autoRev="1" fill="hold">
                                          <p:stCondLst>
                                            <p:cond delay="600"/>
                                          </p:stCondLst>
                                        </p:cTn>
                                        <p:tgtEl>
                                          <p:spTgt spid="5"/>
                                        </p:tgtEl>
                                      </p:cBhvr>
                                      <p:from x="100000" y="100000"/>
                                      <p:to x="80000" y="100000"/>
                                    </p:animScale>
                                    <p:anim by="(#ppt_h/3+#ppt_w*0.1)" calcmode="lin" valueType="num">
                                      <p:cBhvr additive="sum">
                                        <p:cTn id="28"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χλωρίδα στον Ληθαίο Ποταμό</a:t>
            </a:r>
            <a:endParaRPr lang="el-GR" dirty="0"/>
          </a:p>
        </p:txBody>
      </p:sp>
      <p:sp>
        <p:nvSpPr>
          <p:cNvPr id="3" name="2 - Θέση περιεχομένου"/>
          <p:cNvSpPr>
            <a:spLocks noGrp="1"/>
          </p:cNvSpPr>
          <p:nvPr>
            <p:ph idx="1"/>
          </p:nvPr>
        </p:nvSpPr>
        <p:spPr/>
        <p:txBody>
          <a:bodyPr/>
          <a:lstStyle/>
          <a:p>
            <a:r>
              <a:rPr lang="el-GR" dirty="0" smtClean="0"/>
              <a:t>Στον Ληθαίο ποταμό υπάρχουν πολλά φυτά όπως</a:t>
            </a:r>
            <a:r>
              <a:rPr lang="en-US" dirty="0" smtClean="0"/>
              <a:t>:</a:t>
            </a:r>
            <a:endParaRPr lang="el-GR" dirty="0" smtClean="0"/>
          </a:p>
          <a:p>
            <a:pPr>
              <a:buFont typeface="Wingdings" pitchFamily="2" charset="2"/>
              <a:buChar char="Ø"/>
            </a:pPr>
            <a:r>
              <a:rPr lang="el-GR" dirty="0" smtClean="0"/>
              <a:t>Λευκή Ιτιά</a:t>
            </a:r>
          </a:p>
          <a:p>
            <a:pPr>
              <a:buFont typeface="Wingdings" pitchFamily="2" charset="2"/>
              <a:buChar char="Ø"/>
            </a:pPr>
            <a:r>
              <a:rPr lang="el-GR" dirty="0" smtClean="0"/>
              <a:t>Πλάτανος</a:t>
            </a:r>
          </a:p>
          <a:p>
            <a:pPr>
              <a:buFont typeface="Wingdings" pitchFamily="2" charset="2"/>
              <a:buChar char="Ø"/>
            </a:pPr>
            <a:r>
              <a:rPr lang="el-GR" dirty="0" smtClean="0"/>
              <a:t>Ψαθί</a:t>
            </a:r>
          </a:p>
          <a:p>
            <a:pPr>
              <a:buFont typeface="Wingdings" pitchFamily="2" charset="2"/>
              <a:buChar char="Ø"/>
            </a:pPr>
            <a:r>
              <a:rPr lang="el-GR" dirty="0" smtClean="0"/>
              <a:t>Λεύκα</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4"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from="(-#ppt_w/2)" to="(#ppt_x)" calcmode="lin" valueType="num">
                                      <p:cBhvr>
                                        <p:cTn id="17" dur="600" fill="hold">
                                          <p:stCondLst>
                                            <p:cond delay="0"/>
                                          </p:stCondLst>
                                        </p:cTn>
                                        <p:tgtEl>
                                          <p:spTgt spid="3">
                                            <p:txEl>
                                              <p:pRg st="1" end="1"/>
                                            </p:txEl>
                                          </p:spTgt>
                                        </p:tgtEl>
                                        <p:attrNameLst>
                                          <p:attrName>ppt_x</p:attrName>
                                        </p:attrNameLst>
                                      </p:cBhvr>
                                    </p:anim>
                                    <p:anim from="0" to="-1.0" calcmode="lin" valueType="num">
                                      <p:cBhvr>
                                        <p:cTn id="18" dur="200" decel="50000" autoRev="1" fill="hold">
                                          <p:stCondLst>
                                            <p:cond delay="600"/>
                                          </p:stCondLst>
                                        </p:cTn>
                                        <p:tgtEl>
                                          <p:spTgt spid="3">
                                            <p:txEl>
                                              <p:pRg st="1" end="1"/>
                                            </p:txEl>
                                          </p:spTgt>
                                        </p:tgtEl>
                                        <p:attrNameLst>
                                          <p:attrName>xshear</p:attrName>
                                        </p:attrNameLst>
                                      </p:cBhvr>
                                    </p:anim>
                                    <p:animScale>
                                      <p:cBhvr>
                                        <p:cTn id="19" dur="200" decel="100000" autoRev="1" fill="hold">
                                          <p:stCondLst>
                                            <p:cond delay="600"/>
                                          </p:stCondLst>
                                        </p:cTn>
                                        <p:tgtEl>
                                          <p:spTgt spid="3">
                                            <p:txEl>
                                              <p:pRg st="1" end="1"/>
                                            </p:txEl>
                                          </p:spTgt>
                                        </p:tgtEl>
                                      </p:cBhvr>
                                      <p:from x="100000" y="100000"/>
                                      <p:to x="80000" y="100000"/>
                                    </p:animScale>
                                    <p:anim by="(#ppt_h/3+#ppt_w*0.1)" calcmode="lin" valueType="num">
                                      <p:cBhvr additive="sum">
                                        <p:cTn id="20" dur="200" decel="100000" autoRev="1" fill="hold">
                                          <p:stCondLst>
                                            <p:cond delay="600"/>
                                          </p:stCondLst>
                                        </p:cTn>
                                        <p:tgtEl>
                                          <p:spTgt spid="3">
                                            <p:txEl>
                                              <p:pRg st="1" end="1"/>
                                            </p:txEl>
                                          </p:spTgt>
                                        </p:tgtEl>
                                        <p:attrNameLst>
                                          <p:attrName>ppt_x</p:attrName>
                                        </p:attrNameLst>
                                      </p:cBhvr>
                                    </p:anim>
                                  </p:childTnLst>
                                </p:cTn>
                              </p:par>
                              <p:par>
                                <p:cTn id="21" presetID="34"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3">
                                            <p:txEl>
                                              <p:pRg st="2" end="2"/>
                                            </p:txEl>
                                          </p:spTgt>
                                        </p:tgtEl>
                                        <p:attrNameLst>
                                          <p:attrName>ppt_x</p:attrName>
                                        </p:attrNameLst>
                                      </p:cBhvr>
                                    </p:anim>
                                    <p:anim from="0" to="-1.0" calcmode="lin" valueType="num">
                                      <p:cBhvr>
                                        <p:cTn id="24" dur="200" decel="50000" autoRev="1" fill="hold">
                                          <p:stCondLst>
                                            <p:cond delay="600"/>
                                          </p:stCondLst>
                                        </p:cTn>
                                        <p:tgtEl>
                                          <p:spTgt spid="3">
                                            <p:txEl>
                                              <p:pRg st="2" end="2"/>
                                            </p:txEl>
                                          </p:spTgt>
                                        </p:tgtEl>
                                        <p:attrNameLst>
                                          <p:attrName>xshear</p:attrName>
                                        </p:attrNameLst>
                                      </p:cBhvr>
                                    </p:anim>
                                    <p:animScale>
                                      <p:cBhvr>
                                        <p:cTn id="25" dur="200" decel="100000" autoRev="1" fill="hold">
                                          <p:stCondLst>
                                            <p:cond delay="600"/>
                                          </p:stCondLst>
                                        </p:cTn>
                                        <p:tgtEl>
                                          <p:spTgt spid="3">
                                            <p:txEl>
                                              <p:pRg st="2" end="2"/>
                                            </p:txEl>
                                          </p:spTgt>
                                        </p:tgtEl>
                                      </p:cBhvr>
                                      <p:from x="100000" y="100000"/>
                                      <p:to x="80000" y="100000"/>
                                    </p:animScale>
                                    <p:anim by="(#ppt_h/3+#ppt_w*0.1)" calcmode="lin" valueType="num">
                                      <p:cBhvr additive="sum">
                                        <p:cTn id="26" dur="200" decel="100000" autoRev="1" fill="hold">
                                          <p:stCondLst>
                                            <p:cond delay="600"/>
                                          </p:stCondLst>
                                        </p:cTn>
                                        <p:tgtEl>
                                          <p:spTgt spid="3">
                                            <p:txEl>
                                              <p:pRg st="2" end="2"/>
                                            </p:txEl>
                                          </p:spTgt>
                                        </p:tgtEl>
                                        <p:attrNameLst>
                                          <p:attrName>ppt_x</p:attrName>
                                        </p:attrNameLst>
                                      </p:cBhvr>
                                    </p:anim>
                                  </p:childTnLst>
                                </p:cTn>
                              </p:par>
                              <p:par>
                                <p:cTn id="27" presetID="34"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from="(-#ppt_w/2)" to="(#ppt_x)" calcmode="lin" valueType="num">
                                      <p:cBhvr>
                                        <p:cTn id="29" dur="600" fill="hold">
                                          <p:stCondLst>
                                            <p:cond delay="0"/>
                                          </p:stCondLst>
                                        </p:cTn>
                                        <p:tgtEl>
                                          <p:spTgt spid="3">
                                            <p:txEl>
                                              <p:pRg st="3" end="3"/>
                                            </p:txEl>
                                          </p:spTgt>
                                        </p:tgtEl>
                                        <p:attrNameLst>
                                          <p:attrName>ppt_x</p:attrName>
                                        </p:attrNameLst>
                                      </p:cBhvr>
                                    </p:anim>
                                    <p:anim from="0" to="-1.0" calcmode="lin" valueType="num">
                                      <p:cBhvr>
                                        <p:cTn id="30" dur="200" decel="50000" autoRev="1" fill="hold">
                                          <p:stCondLst>
                                            <p:cond delay="600"/>
                                          </p:stCondLst>
                                        </p:cTn>
                                        <p:tgtEl>
                                          <p:spTgt spid="3">
                                            <p:txEl>
                                              <p:pRg st="3" end="3"/>
                                            </p:txEl>
                                          </p:spTgt>
                                        </p:tgtEl>
                                        <p:attrNameLst>
                                          <p:attrName>xshear</p:attrName>
                                        </p:attrNameLst>
                                      </p:cBhvr>
                                    </p:anim>
                                    <p:animScale>
                                      <p:cBhvr>
                                        <p:cTn id="31" dur="200" decel="100000" autoRev="1" fill="hold">
                                          <p:stCondLst>
                                            <p:cond delay="600"/>
                                          </p:stCondLst>
                                        </p:cTn>
                                        <p:tgtEl>
                                          <p:spTgt spid="3">
                                            <p:txEl>
                                              <p:pRg st="3" end="3"/>
                                            </p:txEl>
                                          </p:spTgt>
                                        </p:tgtEl>
                                      </p:cBhvr>
                                      <p:from x="100000" y="100000"/>
                                      <p:to x="80000" y="100000"/>
                                    </p:animScale>
                                    <p:anim by="(#ppt_h/3+#ppt_w*0.1)" calcmode="lin" valueType="num">
                                      <p:cBhvr additive="sum">
                                        <p:cTn id="32" dur="200" decel="100000" autoRev="1" fill="hold">
                                          <p:stCondLst>
                                            <p:cond delay="600"/>
                                          </p:stCondLst>
                                        </p:cTn>
                                        <p:tgtEl>
                                          <p:spTgt spid="3">
                                            <p:txEl>
                                              <p:pRg st="3" end="3"/>
                                            </p:txEl>
                                          </p:spTgt>
                                        </p:tgtEl>
                                        <p:attrNameLst>
                                          <p:attrName>ppt_x</p:attrName>
                                        </p:attrNameLst>
                                      </p:cBhvr>
                                    </p:anim>
                                  </p:childTnLst>
                                </p:cTn>
                              </p:par>
                              <p:par>
                                <p:cTn id="33" presetID="34" presetClass="entr" presetSubtype="0" fill="hold"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from="(-#ppt_w/2)" to="(#ppt_x)" calcmode="lin" valueType="num">
                                      <p:cBhvr>
                                        <p:cTn id="35" dur="600" fill="hold">
                                          <p:stCondLst>
                                            <p:cond delay="0"/>
                                          </p:stCondLst>
                                        </p:cTn>
                                        <p:tgtEl>
                                          <p:spTgt spid="3">
                                            <p:txEl>
                                              <p:pRg st="4" end="4"/>
                                            </p:txEl>
                                          </p:spTgt>
                                        </p:tgtEl>
                                        <p:attrNameLst>
                                          <p:attrName>ppt_x</p:attrName>
                                        </p:attrNameLst>
                                      </p:cBhvr>
                                    </p:anim>
                                    <p:anim from="0" to="-1.0" calcmode="lin" valueType="num">
                                      <p:cBhvr>
                                        <p:cTn id="36" dur="200" decel="50000" autoRev="1" fill="hold">
                                          <p:stCondLst>
                                            <p:cond delay="600"/>
                                          </p:stCondLst>
                                        </p:cTn>
                                        <p:tgtEl>
                                          <p:spTgt spid="3">
                                            <p:txEl>
                                              <p:pRg st="4" end="4"/>
                                            </p:txEl>
                                          </p:spTgt>
                                        </p:tgtEl>
                                        <p:attrNameLst>
                                          <p:attrName>xshear</p:attrName>
                                        </p:attrNameLst>
                                      </p:cBhvr>
                                    </p:anim>
                                    <p:animScale>
                                      <p:cBhvr>
                                        <p:cTn id="37" dur="200" decel="100000" autoRev="1" fill="hold">
                                          <p:stCondLst>
                                            <p:cond delay="600"/>
                                          </p:stCondLst>
                                        </p:cTn>
                                        <p:tgtEl>
                                          <p:spTgt spid="3">
                                            <p:txEl>
                                              <p:pRg st="4" end="4"/>
                                            </p:txEl>
                                          </p:spTgt>
                                        </p:tgtEl>
                                      </p:cBhvr>
                                      <p:from x="100000" y="100000"/>
                                      <p:to x="80000" y="100000"/>
                                    </p:animScale>
                                    <p:anim by="(#ppt_h/3+#ppt_w*0.1)" calcmode="lin" valueType="num">
                                      <p:cBhvr additive="sum">
                                        <p:cTn id="38" dur="200" decel="100000" autoRev="1" fill="hold">
                                          <p:stCondLst>
                                            <p:cond delay="600"/>
                                          </p:stCondLst>
                                        </p:cTn>
                                        <p:tgtEl>
                                          <p:spTgt spid="3">
                                            <p:txEl>
                                              <p:pRg st="4" end="4"/>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Ορισμός της βιοποικιλότητας</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a:t>Βιοποικιλότητα ή βιολογική ποικιλότητα ορίζουμε κυρίως το σύνολο γονιδίων, των βιολογικών ειδών και των οικοσυστημάτων μιας περιοχής. Ο μεγάλος αριθμός και η ποικιλομορφία των σύγχρονων μορφών ζωής στη γη είναι το αποτέλεσμα εκατοντάδων εκατομμυρίων χρόνων εξελικτικής Ιστορίας. Σύμφωνα με την Ελληνική Νομοθεσία:  &lt;&lt;Βιολογική Ποικιλότητα ή Βιοποικιλότητα&gt;&gt; είναι η ποικιλία των ζώντων οργανισμών πάσης προέλευσης περιλαμβανομένων, μεταξύ όλων των χερσαίων θαλάσσιων και άλλων υδατικών οικοσυστημάτων. Στη βιολογική ποικιλότητα περιλαμβάνονται, τέλος η ποικιλότητα των γονιδίων μεταξύ των ειδών.  </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Λευκή Ιτιά</a:t>
            </a:r>
            <a:endParaRPr lang="el-GR" dirty="0"/>
          </a:p>
        </p:txBody>
      </p:sp>
      <p:sp>
        <p:nvSpPr>
          <p:cNvPr id="3" name="2 - Θέση περιεχομένου"/>
          <p:cNvSpPr>
            <a:spLocks noGrp="1"/>
          </p:cNvSpPr>
          <p:nvPr>
            <p:ph idx="1"/>
          </p:nvPr>
        </p:nvSpPr>
        <p:spPr/>
        <p:txBody>
          <a:bodyPr/>
          <a:lstStyle/>
          <a:p>
            <a:r>
              <a:rPr lang="el-GR" dirty="0" smtClean="0"/>
              <a:t>Είναι φυλλοβόλο δέντρο, με κορμό που έχει λευκές αποχρώσεις. Σε αυτό οφείλει και το όνομά της. Βρίσκεται κυρίως κοντά σε ποτάμια, χείμαρρους ή ρυάκια. Έχει φύλλα στενά</a:t>
            </a:r>
            <a:endParaRPr lang="el-GR" dirty="0"/>
          </a:p>
        </p:txBody>
      </p:sp>
      <p:pic>
        <p:nvPicPr>
          <p:cNvPr id="4" name="3 - Εικόνα" descr="34.jpg"/>
          <p:cNvPicPr>
            <a:picLocks noChangeAspect="1"/>
          </p:cNvPicPr>
          <p:nvPr/>
        </p:nvPicPr>
        <p:blipFill>
          <a:blip r:embed="rId2"/>
          <a:stretch>
            <a:fillRect/>
          </a:stretch>
        </p:blipFill>
        <p:spPr>
          <a:xfrm>
            <a:off x="1214414" y="4143380"/>
            <a:ext cx="3223201" cy="2214578"/>
          </a:xfrm>
          <a:prstGeom prst="rect">
            <a:avLst/>
          </a:prstGeom>
        </p:spPr>
      </p:pic>
      <p:pic>
        <p:nvPicPr>
          <p:cNvPr id="5" name="4 - Εικόνα" descr="35.jpg"/>
          <p:cNvPicPr>
            <a:picLocks noChangeAspect="1"/>
          </p:cNvPicPr>
          <p:nvPr/>
        </p:nvPicPr>
        <p:blipFill>
          <a:blip r:embed="rId3"/>
          <a:stretch>
            <a:fillRect/>
          </a:stretch>
        </p:blipFill>
        <p:spPr>
          <a:xfrm>
            <a:off x="5500694" y="3714752"/>
            <a:ext cx="1847850" cy="24669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4"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from="(-#ppt_w/2)" to="(#ppt_x)" calcmode="lin" valueType="num">
                                      <p:cBhvr>
                                        <p:cTn id="17" dur="600" fill="hold">
                                          <p:stCondLst>
                                            <p:cond delay="0"/>
                                          </p:stCondLst>
                                        </p:cTn>
                                        <p:tgtEl>
                                          <p:spTgt spid="4"/>
                                        </p:tgtEl>
                                        <p:attrNameLst>
                                          <p:attrName>ppt_x</p:attrName>
                                        </p:attrNameLst>
                                      </p:cBhvr>
                                    </p:anim>
                                    <p:anim from="0" to="-1.0" calcmode="lin" valueType="num">
                                      <p:cBhvr>
                                        <p:cTn id="18" dur="200" decel="50000" autoRev="1" fill="hold">
                                          <p:stCondLst>
                                            <p:cond delay="600"/>
                                          </p:stCondLst>
                                        </p:cTn>
                                        <p:tgtEl>
                                          <p:spTgt spid="4"/>
                                        </p:tgtEl>
                                        <p:attrNameLst>
                                          <p:attrName>xshear</p:attrName>
                                        </p:attrNameLst>
                                      </p:cBhvr>
                                    </p:anim>
                                    <p:animScale>
                                      <p:cBhvr>
                                        <p:cTn id="19" dur="200" decel="100000" autoRev="1" fill="hold">
                                          <p:stCondLst>
                                            <p:cond delay="600"/>
                                          </p:stCondLst>
                                        </p:cTn>
                                        <p:tgtEl>
                                          <p:spTgt spid="4"/>
                                        </p:tgtEl>
                                      </p:cBhvr>
                                      <p:from x="100000" y="100000"/>
                                      <p:to x="80000" y="100000"/>
                                    </p:animScale>
                                    <p:anim by="(#ppt_h/3+#ppt_w*0.1)" calcmode="lin" valueType="num">
                                      <p:cBhvr additive="sum">
                                        <p:cTn id="20" dur="200" decel="100000" autoRev="1" fill="hold">
                                          <p:stCondLst>
                                            <p:cond delay="600"/>
                                          </p:stCondLst>
                                        </p:cTn>
                                        <p:tgtEl>
                                          <p:spTgt spid="4"/>
                                        </p:tgtEl>
                                        <p:attrNameLst>
                                          <p:attrName>ppt_x</p:attrName>
                                        </p:attrNameLst>
                                      </p:cBhvr>
                                    </p:anim>
                                  </p:childTnLst>
                                </p:cTn>
                              </p:par>
                            </p:childTnLst>
                          </p:cTn>
                        </p:par>
                      </p:childTnLst>
                    </p:cTn>
                  </p:par>
                  <p:par>
                    <p:cTn id="21" fill="hold">
                      <p:stCondLst>
                        <p:cond delay="indefinite"/>
                      </p:stCondLst>
                      <p:childTnLst>
                        <p:par>
                          <p:cTn id="22" fill="hold">
                            <p:stCondLst>
                              <p:cond delay="0"/>
                            </p:stCondLst>
                            <p:childTnLst>
                              <p:par>
                                <p:cTn id="23" presetID="34"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from="(-#ppt_w/2)" to="(#ppt_x)" calcmode="lin" valueType="num">
                                      <p:cBhvr>
                                        <p:cTn id="25" dur="600" fill="hold">
                                          <p:stCondLst>
                                            <p:cond delay="0"/>
                                          </p:stCondLst>
                                        </p:cTn>
                                        <p:tgtEl>
                                          <p:spTgt spid="5"/>
                                        </p:tgtEl>
                                        <p:attrNameLst>
                                          <p:attrName>ppt_x</p:attrName>
                                        </p:attrNameLst>
                                      </p:cBhvr>
                                    </p:anim>
                                    <p:anim from="0" to="-1.0" calcmode="lin" valueType="num">
                                      <p:cBhvr>
                                        <p:cTn id="26" dur="200" decel="50000" autoRev="1" fill="hold">
                                          <p:stCondLst>
                                            <p:cond delay="600"/>
                                          </p:stCondLst>
                                        </p:cTn>
                                        <p:tgtEl>
                                          <p:spTgt spid="5"/>
                                        </p:tgtEl>
                                        <p:attrNameLst>
                                          <p:attrName>xshear</p:attrName>
                                        </p:attrNameLst>
                                      </p:cBhvr>
                                    </p:anim>
                                    <p:animScale>
                                      <p:cBhvr>
                                        <p:cTn id="27" dur="200" decel="100000" autoRev="1" fill="hold">
                                          <p:stCondLst>
                                            <p:cond delay="600"/>
                                          </p:stCondLst>
                                        </p:cTn>
                                        <p:tgtEl>
                                          <p:spTgt spid="5"/>
                                        </p:tgtEl>
                                      </p:cBhvr>
                                      <p:from x="100000" y="100000"/>
                                      <p:to x="80000" y="100000"/>
                                    </p:animScale>
                                    <p:anim by="(#ppt_h/3+#ppt_w*0.1)" calcmode="lin" valueType="num">
                                      <p:cBhvr additive="sum">
                                        <p:cTn id="28"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Πλάτανος</a:t>
            </a:r>
            <a:endParaRPr lang="el-GR" dirty="0"/>
          </a:p>
        </p:txBody>
      </p:sp>
      <p:sp>
        <p:nvSpPr>
          <p:cNvPr id="3" name="2 - Θέση περιεχομένου"/>
          <p:cNvSpPr>
            <a:spLocks noGrp="1"/>
          </p:cNvSpPr>
          <p:nvPr>
            <p:ph idx="1"/>
          </p:nvPr>
        </p:nvSpPr>
        <p:spPr/>
        <p:txBody>
          <a:bodyPr/>
          <a:lstStyle/>
          <a:p>
            <a:r>
              <a:rPr lang="el-GR" dirty="0" smtClean="0"/>
              <a:t>Είναι δέντρο φυλλοβόλο. Ο φλοιός του δέντρου είναι λεπιδώδης, τα φύλλα είναι μεγάλα, με βαθύ σχίσιμο. Ο καρπός είναι μικρός, σφαιρικός, σκληρός και τριχωτός. Βρίσκεται σε ποταμούς, πηγές, αφού προτιμά υγρά εδάφη.</a:t>
            </a:r>
            <a:endParaRPr lang="el-GR" dirty="0"/>
          </a:p>
        </p:txBody>
      </p:sp>
      <p:pic>
        <p:nvPicPr>
          <p:cNvPr id="4" name="3 - Εικόνα" descr="31.jpg"/>
          <p:cNvPicPr>
            <a:picLocks noChangeAspect="1"/>
          </p:cNvPicPr>
          <p:nvPr/>
        </p:nvPicPr>
        <p:blipFill>
          <a:blip r:embed="rId2"/>
          <a:stretch>
            <a:fillRect/>
          </a:stretch>
        </p:blipFill>
        <p:spPr>
          <a:xfrm>
            <a:off x="500034" y="4714884"/>
            <a:ext cx="2619375" cy="1743075"/>
          </a:xfrm>
          <a:prstGeom prst="rect">
            <a:avLst/>
          </a:prstGeom>
        </p:spPr>
      </p:pic>
      <p:pic>
        <p:nvPicPr>
          <p:cNvPr id="5" name="4 - Εικόνα" descr="32.jpg"/>
          <p:cNvPicPr>
            <a:picLocks noChangeAspect="1"/>
          </p:cNvPicPr>
          <p:nvPr/>
        </p:nvPicPr>
        <p:blipFill>
          <a:blip r:embed="rId3"/>
          <a:stretch>
            <a:fillRect/>
          </a:stretch>
        </p:blipFill>
        <p:spPr>
          <a:xfrm>
            <a:off x="3500430" y="4357694"/>
            <a:ext cx="2466975" cy="1847850"/>
          </a:xfrm>
          <a:prstGeom prst="rect">
            <a:avLst/>
          </a:prstGeom>
        </p:spPr>
      </p:pic>
      <p:pic>
        <p:nvPicPr>
          <p:cNvPr id="6" name="5 - Εικόνα" descr="33.jpg"/>
          <p:cNvPicPr>
            <a:picLocks noChangeAspect="1"/>
          </p:cNvPicPr>
          <p:nvPr/>
        </p:nvPicPr>
        <p:blipFill>
          <a:blip r:embed="rId4"/>
          <a:stretch>
            <a:fillRect/>
          </a:stretch>
        </p:blipFill>
        <p:spPr>
          <a:xfrm>
            <a:off x="6215074" y="4214818"/>
            <a:ext cx="2619375" cy="195738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4"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from="(-#ppt_w/2)" to="(#ppt_x)" calcmode="lin" valueType="num">
                                      <p:cBhvr>
                                        <p:cTn id="17" dur="600" fill="hold">
                                          <p:stCondLst>
                                            <p:cond delay="0"/>
                                          </p:stCondLst>
                                        </p:cTn>
                                        <p:tgtEl>
                                          <p:spTgt spid="4"/>
                                        </p:tgtEl>
                                        <p:attrNameLst>
                                          <p:attrName>ppt_x</p:attrName>
                                        </p:attrNameLst>
                                      </p:cBhvr>
                                    </p:anim>
                                    <p:anim from="0" to="-1.0" calcmode="lin" valueType="num">
                                      <p:cBhvr>
                                        <p:cTn id="18" dur="200" decel="50000" autoRev="1" fill="hold">
                                          <p:stCondLst>
                                            <p:cond delay="600"/>
                                          </p:stCondLst>
                                        </p:cTn>
                                        <p:tgtEl>
                                          <p:spTgt spid="4"/>
                                        </p:tgtEl>
                                        <p:attrNameLst>
                                          <p:attrName>xshear</p:attrName>
                                        </p:attrNameLst>
                                      </p:cBhvr>
                                    </p:anim>
                                    <p:animScale>
                                      <p:cBhvr>
                                        <p:cTn id="19" dur="200" decel="100000" autoRev="1" fill="hold">
                                          <p:stCondLst>
                                            <p:cond delay="600"/>
                                          </p:stCondLst>
                                        </p:cTn>
                                        <p:tgtEl>
                                          <p:spTgt spid="4"/>
                                        </p:tgtEl>
                                      </p:cBhvr>
                                      <p:from x="100000" y="100000"/>
                                      <p:to x="80000" y="100000"/>
                                    </p:animScale>
                                    <p:anim by="(#ppt_h/3+#ppt_w*0.1)" calcmode="lin" valueType="num">
                                      <p:cBhvr additive="sum">
                                        <p:cTn id="20" dur="200" decel="100000" autoRev="1" fill="hold">
                                          <p:stCondLst>
                                            <p:cond delay="600"/>
                                          </p:stCondLst>
                                        </p:cTn>
                                        <p:tgtEl>
                                          <p:spTgt spid="4"/>
                                        </p:tgtEl>
                                        <p:attrNameLst>
                                          <p:attrName>ppt_x</p:attrName>
                                        </p:attrNameLst>
                                      </p:cBhvr>
                                    </p:anim>
                                  </p:childTnLst>
                                </p:cTn>
                              </p:par>
                            </p:childTnLst>
                          </p:cTn>
                        </p:par>
                      </p:childTnLst>
                    </p:cTn>
                  </p:par>
                  <p:par>
                    <p:cTn id="21" fill="hold">
                      <p:stCondLst>
                        <p:cond delay="indefinite"/>
                      </p:stCondLst>
                      <p:childTnLst>
                        <p:par>
                          <p:cTn id="22" fill="hold">
                            <p:stCondLst>
                              <p:cond delay="0"/>
                            </p:stCondLst>
                            <p:childTnLst>
                              <p:par>
                                <p:cTn id="23" presetID="34"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from="(-#ppt_w/2)" to="(#ppt_x)" calcmode="lin" valueType="num">
                                      <p:cBhvr>
                                        <p:cTn id="25" dur="600" fill="hold">
                                          <p:stCondLst>
                                            <p:cond delay="0"/>
                                          </p:stCondLst>
                                        </p:cTn>
                                        <p:tgtEl>
                                          <p:spTgt spid="5"/>
                                        </p:tgtEl>
                                        <p:attrNameLst>
                                          <p:attrName>ppt_x</p:attrName>
                                        </p:attrNameLst>
                                      </p:cBhvr>
                                    </p:anim>
                                    <p:anim from="0" to="-1.0" calcmode="lin" valueType="num">
                                      <p:cBhvr>
                                        <p:cTn id="26" dur="200" decel="50000" autoRev="1" fill="hold">
                                          <p:stCondLst>
                                            <p:cond delay="600"/>
                                          </p:stCondLst>
                                        </p:cTn>
                                        <p:tgtEl>
                                          <p:spTgt spid="5"/>
                                        </p:tgtEl>
                                        <p:attrNameLst>
                                          <p:attrName>xshear</p:attrName>
                                        </p:attrNameLst>
                                      </p:cBhvr>
                                    </p:anim>
                                    <p:animScale>
                                      <p:cBhvr>
                                        <p:cTn id="27" dur="200" decel="100000" autoRev="1" fill="hold">
                                          <p:stCondLst>
                                            <p:cond delay="600"/>
                                          </p:stCondLst>
                                        </p:cTn>
                                        <p:tgtEl>
                                          <p:spTgt spid="5"/>
                                        </p:tgtEl>
                                      </p:cBhvr>
                                      <p:from x="100000" y="100000"/>
                                      <p:to x="80000" y="100000"/>
                                    </p:animScale>
                                    <p:anim by="(#ppt_h/3+#ppt_w*0.1)" calcmode="lin" valueType="num">
                                      <p:cBhvr additive="sum">
                                        <p:cTn id="28" dur="200" decel="100000" autoRev="1" fill="hold">
                                          <p:stCondLst>
                                            <p:cond delay="600"/>
                                          </p:stCondLst>
                                        </p:cTn>
                                        <p:tgtEl>
                                          <p:spTgt spid="5"/>
                                        </p:tgtEl>
                                        <p:attrNameLst>
                                          <p:attrName>ppt_x</p:attrName>
                                        </p:attrNameLst>
                                      </p:cBhvr>
                                    </p:anim>
                                  </p:childTnLst>
                                </p:cTn>
                              </p:par>
                            </p:childTnLst>
                          </p:cTn>
                        </p:par>
                      </p:childTnLst>
                    </p:cTn>
                  </p:par>
                  <p:par>
                    <p:cTn id="29" fill="hold">
                      <p:stCondLst>
                        <p:cond delay="indefinite"/>
                      </p:stCondLst>
                      <p:childTnLst>
                        <p:par>
                          <p:cTn id="30" fill="hold">
                            <p:stCondLst>
                              <p:cond delay="0"/>
                            </p:stCondLst>
                            <p:childTnLst>
                              <p:par>
                                <p:cTn id="31" presetID="34" presetClass="entr" presetSubtype="0" fill="hold" nodeType="clickEffect">
                                  <p:stCondLst>
                                    <p:cond delay="0"/>
                                  </p:stCondLst>
                                  <p:childTnLst>
                                    <p:set>
                                      <p:cBhvr>
                                        <p:cTn id="32" dur="1" fill="hold">
                                          <p:stCondLst>
                                            <p:cond delay="0"/>
                                          </p:stCondLst>
                                        </p:cTn>
                                        <p:tgtEl>
                                          <p:spTgt spid="6"/>
                                        </p:tgtEl>
                                        <p:attrNameLst>
                                          <p:attrName>style.visibility</p:attrName>
                                        </p:attrNameLst>
                                      </p:cBhvr>
                                      <p:to>
                                        <p:strVal val="visible"/>
                                      </p:to>
                                    </p:set>
                                    <p:anim from="(-#ppt_w/2)" to="(#ppt_x)" calcmode="lin" valueType="num">
                                      <p:cBhvr>
                                        <p:cTn id="33" dur="600" fill="hold">
                                          <p:stCondLst>
                                            <p:cond delay="0"/>
                                          </p:stCondLst>
                                        </p:cTn>
                                        <p:tgtEl>
                                          <p:spTgt spid="6"/>
                                        </p:tgtEl>
                                        <p:attrNameLst>
                                          <p:attrName>ppt_x</p:attrName>
                                        </p:attrNameLst>
                                      </p:cBhvr>
                                    </p:anim>
                                    <p:anim from="0" to="-1.0" calcmode="lin" valueType="num">
                                      <p:cBhvr>
                                        <p:cTn id="34" dur="200" decel="50000" autoRev="1" fill="hold">
                                          <p:stCondLst>
                                            <p:cond delay="600"/>
                                          </p:stCondLst>
                                        </p:cTn>
                                        <p:tgtEl>
                                          <p:spTgt spid="6"/>
                                        </p:tgtEl>
                                        <p:attrNameLst>
                                          <p:attrName>xshear</p:attrName>
                                        </p:attrNameLst>
                                      </p:cBhvr>
                                    </p:anim>
                                    <p:animScale>
                                      <p:cBhvr>
                                        <p:cTn id="35" dur="200" decel="100000" autoRev="1" fill="hold">
                                          <p:stCondLst>
                                            <p:cond delay="600"/>
                                          </p:stCondLst>
                                        </p:cTn>
                                        <p:tgtEl>
                                          <p:spTgt spid="6"/>
                                        </p:tgtEl>
                                      </p:cBhvr>
                                      <p:from x="100000" y="100000"/>
                                      <p:to x="80000" y="100000"/>
                                    </p:animScale>
                                    <p:anim by="(#ppt_h/3+#ppt_w*0.1)" calcmode="lin" valueType="num">
                                      <p:cBhvr additive="sum">
                                        <p:cTn id="36" dur="200" decel="100000" autoRev="1" fill="hold">
                                          <p:stCondLst>
                                            <p:cond delay="600"/>
                                          </p:stCondLst>
                                        </p:cTn>
                                        <p:tgtEl>
                                          <p:spTgt spid="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Ψαθί</a:t>
            </a:r>
            <a:endParaRPr lang="el-GR" dirty="0"/>
          </a:p>
        </p:txBody>
      </p:sp>
      <p:sp>
        <p:nvSpPr>
          <p:cNvPr id="3" name="2 - Θέση περιεχομένου"/>
          <p:cNvSpPr>
            <a:spLocks noGrp="1"/>
          </p:cNvSpPr>
          <p:nvPr>
            <p:ph idx="1"/>
          </p:nvPr>
        </p:nvSpPr>
        <p:spPr>
          <a:xfrm>
            <a:off x="428596" y="1214422"/>
            <a:ext cx="8229600" cy="4525963"/>
          </a:xfrm>
        </p:spPr>
        <p:txBody>
          <a:bodyPr>
            <a:normAutofit/>
          </a:bodyPr>
          <a:lstStyle/>
          <a:p>
            <a:r>
              <a:rPr lang="el-GR" sz="2800" dirty="0" smtClean="0"/>
              <a:t>Έχει ύψος από 1 μέχρι και 2,5 μέτρα Τα φύλλα είναι στενά και μακριά. Ανθίζει από τον Ιούνιο μέχρι τον Αύγουστο. Πάνω σε μια σκληρή βέργα αναπτύσσεται ένα κομμάτι μήκους 20 εκατοστών που μοιάζει σαν πούρο. Προτιμά στάσιμα νερά ή με αργή ροή πλούσια σε θρεπτικές ουσίες</a:t>
            </a:r>
            <a:endParaRPr lang="el-GR" sz="2800" dirty="0"/>
          </a:p>
        </p:txBody>
      </p:sp>
      <p:pic>
        <p:nvPicPr>
          <p:cNvPr id="4" name="3 - Εικόνα" descr="29.jpg"/>
          <p:cNvPicPr>
            <a:picLocks noChangeAspect="1"/>
          </p:cNvPicPr>
          <p:nvPr/>
        </p:nvPicPr>
        <p:blipFill>
          <a:blip r:embed="rId2"/>
          <a:stretch>
            <a:fillRect/>
          </a:stretch>
        </p:blipFill>
        <p:spPr>
          <a:xfrm>
            <a:off x="2143108" y="4286256"/>
            <a:ext cx="2286000" cy="1714500"/>
          </a:xfrm>
          <a:prstGeom prst="rect">
            <a:avLst/>
          </a:prstGeom>
        </p:spPr>
      </p:pic>
      <p:pic>
        <p:nvPicPr>
          <p:cNvPr id="5" name="4 - Εικόνα" descr="30.jpg"/>
          <p:cNvPicPr>
            <a:picLocks noChangeAspect="1"/>
          </p:cNvPicPr>
          <p:nvPr/>
        </p:nvPicPr>
        <p:blipFill>
          <a:blip r:embed="rId3"/>
          <a:stretch>
            <a:fillRect/>
          </a:stretch>
        </p:blipFill>
        <p:spPr>
          <a:xfrm>
            <a:off x="6215074" y="4143380"/>
            <a:ext cx="1643074" cy="224313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heel(4)">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Λεύκα</a:t>
            </a:r>
            <a:endParaRPr lang="el-GR" dirty="0"/>
          </a:p>
        </p:txBody>
      </p:sp>
      <p:sp>
        <p:nvSpPr>
          <p:cNvPr id="3" name="2 - Θέση περιεχομένου"/>
          <p:cNvSpPr>
            <a:spLocks noGrp="1"/>
          </p:cNvSpPr>
          <p:nvPr>
            <p:ph idx="1"/>
          </p:nvPr>
        </p:nvSpPr>
        <p:spPr/>
        <p:txBody>
          <a:bodyPr>
            <a:normAutofit/>
          </a:bodyPr>
          <a:lstStyle/>
          <a:p>
            <a:r>
              <a:rPr lang="el-GR" sz="2800" dirty="0" smtClean="0"/>
              <a:t>Είναι φυλλοβόλο δέντρο, με κορμό μεγάλο και φλοιό γκρίζο. Οι πάνω επιφάνειες των φύλλων είναι πράσινες ενώ οι κάτω επιφάνειες λευκές, γεγονός που δίνει την αίσθηση του λευκού δένδρου. Ανθίζει το Μάρτιο.</a:t>
            </a:r>
            <a:endParaRPr lang="el-GR" sz="2800" dirty="0"/>
          </a:p>
        </p:txBody>
      </p:sp>
      <p:pic>
        <p:nvPicPr>
          <p:cNvPr id="4" name="3 - Εικόνα" descr="27.jpg"/>
          <p:cNvPicPr>
            <a:picLocks noChangeAspect="1"/>
          </p:cNvPicPr>
          <p:nvPr/>
        </p:nvPicPr>
        <p:blipFill>
          <a:blip r:embed="rId2"/>
          <a:stretch>
            <a:fillRect/>
          </a:stretch>
        </p:blipFill>
        <p:spPr>
          <a:xfrm>
            <a:off x="2500298" y="3929066"/>
            <a:ext cx="1524000" cy="2085975"/>
          </a:xfrm>
          <a:prstGeom prst="rect">
            <a:avLst/>
          </a:prstGeom>
        </p:spPr>
      </p:pic>
      <p:pic>
        <p:nvPicPr>
          <p:cNvPr id="5" name="4 - Εικόνα" descr="28.jpg"/>
          <p:cNvPicPr>
            <a:picLocks noChangeAspect="1"/>
          </p:cNvPicPr>
          <p:nvPr/>
        </p:nvPicPr>
        <p:blipFill>
          <a:blip r:embed="rId3"/>
          <a:stretch>
            <a:fillRect/>
          </a:stretch>
        </p:blipFill>
        <p:spPr>
          <a:xfrm>
            <a:off x="5214942" y="3429000"/>
            <a:ext cx="1847850" cy="24669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4"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from="(-#ppt_w/2)" to="(#ppt_x)" calcmode="lin" valueType="num">
                                      <p:cBhvr>
                                        <p:cTn id="17" dur="600" fill="hold">
                                          <p:stCondLst>
                                            <p:cond delay="0"/>
                                          </p:stCondLst>
                                        </p:cTn>
                                        <p:tgtEl>
                                          <p:spTgt spid="4"/>
                                        </p:tgtEl>
                                        <p:attrNameLst>
                                          <p:attrName>ppt_x</p:attrName>
                                        </p:attrNameLst>
                                      </p:cBhvr>
                                    </p:anim>
                                    <p:anim from="0" to="-1.0" calcmode="lin" valueType="num">
                                      <p:cBhvr>
                                        <p:cTn id="18" dur="200" decel="50000" autoRev="1" fill="hold">
                                          <p:stCondLst>
                                            <p:cond delay="600"/>
                                          </p:stCondLst>
                                        </p:cTn>
                                        <p:tgtEl>
                                          <p:spTgt spid="4"/>
                                        </p:tgtEl>
                                        <p:attrNameLst>
                                          <p:attrName>xshear</p:attrName>
                                        </p:attrNameLst>
                                      </p:cBhvr>
                                    </p:anim>
                                    <p:animScale>
                                      <p:cBhvr>
                                        <p:cTn id="19" dur="200" decel="100000" autoRev="1" fill="hold">
                                          <p:stCondLst>
                                            <p:cond delay="600"/>
                                          </p:stCondLst>
                                        </p:cTn>
                                        <p:tgtEl>
                                          <p:spTgt spid="4"/>
                                        </p:tgtEl>
                                      </p:cBhvr>
                                      <p:from x="100000" y="100000"/>
                                      <p:to x="80000" y="100000"/>
                                    </p:animScale>
                                    <p:anim by="(#ppt_h/3+#ppt_w*0.1)" calcmode="lin" valueType="num">
                                      <p:cBhvr additive="sum">
                                        <p:cTn id="20" dur="200" decel="100000" autoRev="1" fill="hold">
                                          <p:stCondLst>
                                            <p:cond delay="600"/>
                                          </p:stCondLst>
                                        </p:cTn>
                                        <p:tgtEl>
                                          <p:spTgt spid="4"/>
                                        </p:tgtEl>
                                        <p:attrNameLst>
                                          <p:attrName>ppt_x</p:attrName>
                                        </p:attrNameLst>
                                      </p:cBhvr>
                                    </p:anim>
                                  </p:childTnLst>
                                </p:cTn>
                              </p:par>
                            </p:childTnLst>
                          </p:cTn>
                        </p:par>
                      </p:childTnLst>
                    </p:cTn>
                  </p:par>
                  <p:par>
                    <p:cTn id="21" fill="hold">
                      <p:stCondLst>
                        <p:cond delay="indefinite"/>
                      </p:stCondLst>
                      <p:childTnLst>
                        <p:par>
                          <p:cTn id="22" fill="hold">
                            <p:stCondLst>
                              <p:cond delay="0"/>
                            </p:stCondLst>
                            <p:childTnLst>
                              <p:par>
                                <p:cTn id="23" presetID="34"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from="(-#ppt_w/2)" to="(#ppt_x)" calcmode="lin" valueType="num">
                                      <p:cBhvr>
                                        <p:cTn id="25" dur="600" fill="hold">
                                          <p:stCondLst>
                                            <p:cond delay="0"/>
                                          </p:stCondLst>
                                        </p:cTn>
                                        <p:tgtEl>
                                          <p:spTgt spid="5"/>
                                        </p:tgtEl>
                                        <p:attrNameLst>
                                          <p:attrName>ppt_x</p:attrName>
                                        </p:attrNameLst>
                                      </p:cBhvr>
                                    </p:anim>
                                    <p:anim from="0" to="-1.0" calcmode="lin" valueType="num">
                                      <p:cBhvr>
                                        <p:cTn id="26" dur="200" decel="50000" autoRev="1" fill="hold">
                                          <p:stCondLst>
                                            <p:cond delay="600"/>
                                          </p:stCondLst>
                                        </p:cTn>
                                        <p:tgtEl>
                                          <p:spTgt spid="5"/>
                                        </p:tgtEl>
                                        <p:attrNameLst>
                                          <p:attrName>xshear</p:attrName>
                                        </p:attrNameLst>
                                      </p:cBhvr>
                                    </p:anim>
                                    <p:animScale>
                                      <p:cBhvr>
                                        <p:cTn id="27" dur="200" decel="100000" autoRev="1" fill="hold">
                                          <p:stCondLst>
                                            <p:cond delay="600"/>
                                          </p:stCondLst>
                                        </p:cTn>
                                        <p:tgtEl>
                                          <p:spTgt spid="5"/>
                                        </p:tgtEl>
                                      </p:cBhvr>
                                      <p:from x="100000" y="100000"/>
                                      <p:to x="80000" y="100000"/>
                                    </p:animScale>
                                    <p:anim by="(#ppt_h/3+#ppt_w*0.1)" calcmode="lin" valueType="num">
                                      <p:cBhvr additive="sum">
                                        <p:cTn id="28"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lstStyle/>
          <a:p>
            <a:r>
              <a:rPr lang="el-GR" dirty="0" smtClean="0"/>
              <a:t>Οι μαθητές που βοήθησαν για την εργασία </a:t>
            </a:r>
            <a:r>
              <a:rPr lang="en-US" dirty="0" smtClean="0"/>
              <a:t>:</a:t>
            </a:r>
            <a:endParaRPr lang="el-GR" dirty="0" smtClean="0"/>
          </a:p>
          <a:p>
            <a:r>
              <a:rPr lang="el-GR" dirty="0" smtClean="0"/>
              <a:t>Βαγγελός Άγγελος</a:t>
            </a:r>
          </a:p>
          <a:p>
            <a:r>
              <a:rPr lang="el-GR" dirty="0" smtClean="0"/>
              <a:t>Ιακωβάκης </a:t>
            </a:r>
            <a:r>
              <a:rPr lang="el-GR" dirty="0" smtClean="0"/>
              <a:t>Αναστάσιος</a:t>
            </a:r>
            <a:endParaRPr lang="en-US" dirty="0" smtClean="0"/>
          </a:p>
          <a:p>
            <a:r>
              <a:rPr lang="el-GR" dirty="0" smtClean="0"/>
              <a:t>Κερασοβίτης Γεώργιος</a:t>
            </a:r>
          </a:p>
          <a:p>
            <a:r>
              <a:rPr lang="el-GR" dirty="0" smtClean="0"/>
              <a:t>Μπούκας Λάζαρος</a:t>
            </a: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βιοποικιλοτητα.jpg"/>
          <p:cNvPicPr>
            <a:picLocks noGrp="1" noChangeAspect="1"/>
          </p:cNvPicPr>
          <p:nvPr>
            <p:ph idx="1"/>
          </p:nvPr>
        </p:nvPicPr>
        <p:blipFill>
          <a:blip r:embed="rId2"/>
          <a:stretch>
            <a:fillRect/>
          </a:stretch>
        </p:blipFill>
        <p:spPr>
          <a:xfrm>
            <a:off x="1071538" y="2500306"/>
            <a:ext cx="3448065" cy="2928958"/>
          </a:xfrm>
        </p:spPr>
      </p:pic>
      <p:pic>
        <p:nvPicPr>
          <p:cNvPr id="5" name="4 - Εικόνα" descr="2.jpg"/>
          <p:cNvPicPr>
            <a:picLocks noChangeAspect="1"/>
          </p:cNvPicPr>
          <p:nvPr/>
        </p:nvPicPr>
        <p:blipFill>
          <a:blip r:embed="rId3"/>
          <a:stretch>
            <a:fillRect/>
          </a:stretch>
        </p:blipFill>
        <p:spPr>
          <a:xfrm>
            <a:off x="5286380" y="2071678"/>
            <a:ext cx="3143272" cy="2171703"/>
          </a:xfrm>
          <a:prstGeom prst="rect">
            <a:avLst/>
          </a:prstGeom>
        </p:spPr>
      </p:pic>
      <p:pic>
        <p:nvPicPr>
          <p:cNvPr id="6" name="5 - Εικόνα" descr="3.jpg"/>
          <p:cNvPicPr>
            <a:picLocks noChangeAspect="1"/>
          </p:cNvPicPr>
          <p:nvPr/>
        </p:nvPicPr>
        <p:blipFill>
          <a:blip r:embed="rId4"/>
          <a:stretch>
            <a:fillRect/>
          </a:stretch>
        </p:blipFill>
        <p:spPr>
          <a:xfrm>
            <a:off x="5214942" y="4643446"/>
            <a:ext cx="3162300" cy="1447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4"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from="(-#ppt_w/2)" to="(#ppt_x)" calcmode="lin" valueType="num">
                                      <p:cBhvr>
                                        <p:cTn id="12" dur="600" fill="hold">
                                          <p:stCondLst>
                                            <p:cond delay="0"/>
                                          </p:stCondLst>
                                        </p:cTn>
                                        <p:tgtEl>
                                          <p:spTgt spid="5"/>
                                        </p:tgtEl>
                                        <p:attrNameLst>
                                          <p:attrName>ppt_x</p:attrName>
                                        </p:attrNameLst>
                                      </p:cBhvr>
                                    </p:anim>
                                    <p:anim from="0" to="-1.0" calcmode="lin" valueType="num">
                                      <p:cBhvr>
                                        <p:cTn id="13" dur="200" decel="50000" autoRev="1" fill="hold">
                                          <p:stCondLst>
                                            <p:cond delay="600"/>
                                          </p:stCondLst>
                                        </p:cTn>
                                        <p:tgtEl>
                                          <p:spTgt spid="5"/>
                                        </p:tgtEl>
                                        <p:attrNameLst>
                                          <p:attrName>xshear</p:attrName>
                                        </p:attrNameLst>
                                      </p:cBhvr>
                                    </p:anim>
                                    <p:animScale>
                                      <p:cBhvr>
                                        <p:cTn id="14" dur="200" decel="100000" autoRev="1" fill="hold">
                                          <p:stCondLst>
                                            <p:cond delay="600"/>
                                          </p:stCondLst>
                                        </p:cTn>
                                        <p:tgtEl>
                                          <p:spTgt spid="5"/>
                                        </p:tgtEl>
                                      </p:cBhvr>
                                      <p:from x="100000" y="100000"/>
                                      <p:to x="80000" y="100000"/>
                                    </p:animScale>
                                    <p:anim by="(#ppt_h/3+#ppt_w*0.1)" calcmode="lin" valueType="num">
                                      <p:cBhvr additive="sum">
                                        <p:cTn id="15" dur="200" decel="100000" autoRev="1" fill="hold">
                                          <p:stCondLst>
                                            <p:cond delay="600"/>
                                          </p:stCondLst>
                                        </p:cTn>
                                        <p:tgtEl>
                                          <p:spTgt spid="5"/>
                                        </p:tgtEl>
                                        <p:attrNameLst>
                                          <p:attrName>ppt_x</p:attrName>
                                        </p:attrNameLst>
                                      </p:cBhvr>
                                    </p:anim>
                                  </p:childTnLst>
                                </p:cTn>
                              </p:par>
                            </p:childTnLst>
                          </p:cTn>
                        </p:par>
                      </p:childTnLst>
                    </p:cTn>
                  </p:par>
                  <p:par>
                    <p:cTn id="16" fill="hold">
                      <p:stCondLst>
                        <p:cond delay="indefinite"/>
                      </p:stCondLst>
                      <p:childTnLst>
                        <p:par>
                          <p:cTn id="17" fill="hold">
                            <p:stCondLst>
                              <p:cond delay="0"/>
                            </p:stCondLst>
                            <p:childTnLst>
                              <p:par>
                                <p:cTn id="18" presetID="13" presetClass="entr" presetSubtype="16"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plus(in)">
                                      <p:cBhvr>
                                        <p:cTn id="2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Ορισμός της</a:t>
            </a:r>
            <a:r>
              <a:rPr lang="en-US" dirty="0"/>
              <a:t> </a:t>
            </a:r>
            <a:r>
              <a:rPr lang="el-GR" dirty="0" smtClean="0"/>
              <a:t>αειφόρου ανάπτυξης</a:t>
            </a:r>
            <a:endParaRPr lang="el-GR" dirty="0"/>
          </a:p>
        </p:txBody>
      </p:sp>
      <p:sp>
        <p:nvSpPr>
          <p:cNvPr id="3" name="2 - Θέση περιεχομένου"/>
          <p:cNvSpPr>
            <a:spLocks noGrp="1"/>
          </p:cNvSpPr>
          <p:nvPr>
            <p:ph idx="1"/>
          </p:nvPr>
        </p:nvSpPr>
        <p:spPr/>
        <p:txBody>
          <a:bodyPr/>
          <a:lstStyle/>
          <a:p>
            <a:r>
              <a:rPr lang="el-GR" dirty="0"/>
              <a:t>Η έννοια της αειφορίας προέρχεται από τη </a:t>
            </a:r>
            <a:r>
              <a:rPr lang="el-GR" dirty="0">
                <a:hlinkClick r:id="rId2" tooltip="Δασολογία"/>
              </a:rPr>
              <a:t>δασολογική</a:t>
            </a:r>
            <a:r>
              <a:rPr lang="el-GR" dirty="0"/>
              <a:t> ορολογία και στη βιβλιογραφία θεωρείται ως εφευρέτης της έννοιας ο </a:t>
            </a:r>
            <a:r>
              <a:rPr lang="el-GR" dirty="0">
                <a:hlinkClick r:id="rId3" tooltip="Σαξονία"/>
              </a:rPr>
              <a:t>σάξωνας</a:t>
            </a:r>
            <a:r>
              <a:rPr lang="el-GR" dirty="0"/>
              <a:t> δασολόγος Χ. φον </a:t>
            </a:r>
            <a:r>
              <a:rPr lang="el-GR" dirty="0" smtClean="0"/>
              <a:t>Κάρλοβιτς. Η </a:t>
            </a:r>
            <a:r>
              <a:rPr lang="el-GR" b="1" dirty="0" smtClean="0"/>
              <a:t>αειφόρος </a:t>
            </a:r>
            <a:r>
              <a:rPr lang="el-GR" b="1" dirty="0"/>
              <a:t>ανάπτυξη</a:t>
            </a:r>
            <a:r>
              <a:rPr lang="el-GR" dirty="0"/>
              <a:t> ή </a:t>
            </a:r>
            <a:r>
              <a:rPr lang="el-GR" b="1" dirty="0"/>
              <a:t>βιώσιμη ανάπτυξη</a:t>
            </a:r>
            <a:r>
              <a:rPr lang="el-GR" dirty="0"/>
              <a:t> αναφέρεται στην </a:t>
            </a:r>
            <a:r>
              <a:rPr lang="el-GR" dirty="0">
                <a:hlinkClick r:id="rId4" tooltip="Οικονομική ανάπτυξη"/>
              </a:rPr>
              <a:t>οικονομική ανάπτυξη</a:t>
            </a:r>
            <a:r>
              <a:rPr lang="el-GR" dirty="0"/>
              <a:t> που σχεδιάζεται και υλοποιείται λαμβάνοντας υπόψη την </a:t>
            </a:r>
            <a:r>
              <a:rPr lang="el-GR" dirty="0">
                <a:solidFill>
                  <a:schemeClr val="tx1">
                    <a:lumMod val="95000"/>
                    <a:lumOff val="5000"/>
                  </a:schemeClr>
                </a:solidFill>
                <a:hlinkClick r:id="rId5" tooltip="Προστασία του περιβάλλοντος"/>
              </a:rPr>
              <a:t>προστασία</a:t>
            </a:r>
            <a:r>
              <a:rPr lang="el-GR" dirty="0">
                <a:hlinkClick r:id="rId5" tooltip="Προστασία του περιβάλλοντος"/>
              </a:rPr>
              <a:t> του περιβάλλοντος</a:t>
            </a:r>
            <a:r>
              <a:rPr lang="el-GR" dirty="0"/>
              <a:t> και τη </a:t>
            </a:r>
            <a:r>
              <a:rPr lang="el-GR" dirty="0">
                <a:solidFill>
                  <a:srgbClr val="FF0000"/>
                </a:solidFill>
                <a:hlinkClick r:id="rId6" tooltip="Βιωσιμότητα"/>
              </a:rPr>
              <a:t>βιωσιμότητα</a:t>
            </a:r>
            <a:r>
              <a:rPr lang="el-GR"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4.jpg"/>
          <p:cNvPicPr>
            <a:picLocks noGrp="1" noChangeAspect="1"/>
          </p:cNvPicPr>
          <p:nvPr>
            <p:ph idx="1"/>
          </p:nvPr>
        </p:nvPicPr>
        <p:blipFill>
          <a:blip r:embed="rId2"/>
          <a:stretch>
            <a:fillRect/>
          </a:stretch>
        </p:blipFill>
        <p:spPr>
          <a:xfrm>
            <a:off x="4000496" y="2000240"/>
            <a:ext cx="4643470" cy="3286148"/>
          </a:xfrm>
        </p:spPr>
      </p:pic>
      <p:pic>
        <p:nvPicPr>
          <p:cNvPr id="5" name="4 - Εικόνα" descr="5.jpg"/>
          <p:cNvPicPr>
            <a:picLocks noChangeAspect="1"/>
          </p:cNvPicPr>
          <p:nvPr/>
        </p:nvPicPr>
        <p:blipFill>
          <a:blip r:embed="rId3"/>
          <a:stretch>
            <a:fillRect/>
          </a:stretch>
        </p:blipFill>
        <p:spPr>
          <a:xfrm>
            <a:off x="500034" y="2357430"/>
            <a:ext cx="3214710" cy="306860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Οικοσυστήματα</a:t>
            </a:r>
            <a:endParaRPr lang="el-GR" dirty="0"/>
          </a:p>
        </p:txBody>
      </p:sp>
      <p:pic>
        <p:nvPicPr>
          <p:cNvPr id="4" name="3 - Θέση περιεχομένου" descr="6.jpg"/>
          <p:cNvPicPr>
            <a:picLocks noGrp="1" noChangeAspect="1"/>
          </p:cNvPicPr>
          <p:nvPr>
            <p:ph idx="1"/>
          </p:nvPr>
        </p:nvPicPr>
        <p:blipFill>
          <a:blip r:embed="rId2"/>
          <a:stretch>
            <a:fillRect/>
          </a:stretch>
        </p:blipFill>
        <p:spPr>
          <a:xfrm>
            <a:off x="928662" y="1714488"/>
            <a:ext cx="3357586" cy="2286016"/>
          </a:xfrm>
        </p:spPr>
      </p:pic>
      <p:pic>
        <p:nvPicPr>
          <p:cNvPr id="5" name="4 - Εικόνα" descr="7.jpg"/>
          <p:cNvPicPr>
            <a:picLocks noChangeAspect="1"/>
          </p:cNvPicPr>
          <p:nvPr/>
        </p:nvPicPr>
        <p:blipFill>
          <a:blip r:embed="rId3"/>
          <a:stretch>
            <a:fillRect/>
          </a:stretch>
        </p:blipFill>
        <p:spPr>
          <a:xfrm>
            <a:off x="500034" y="4071942"/>
            <a:ext cx="7715304" cy="2527908"/>
          </a:xfrm>
          <a:prstGeom prst="rect">
            <a:avLst/>
          </a:prstGeom>
        </p:spPr>
      </p:pic>
      <p:pic>
        <p:nvPicPr>
          <p:cNvPr id="6" name="5 - Εικόνα" descr="8.jpg"/>
          <p:cNvPicPr>
            <a:picLocks noChangeAspect="1"/>
          </p:cNvPicPr>
          <p:nvPr/>
        </p:nvPicPr>
        <p:blipFill>
          <a:blip r:embed="rId4"/>
          <a:stretch>
            <a:fillRect/>
          </a:stretch>
        </p:blipFill>
        <p:spPr>
          <a:xfrm>
            <a:off x="4857752" y="1571612"/>
            <a:ext cx="3000376" cy="236696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amond(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mph" presetSubtype="0" fill="hold" nodeType="clickEffect">
                                  <p:stCondLst>
                                    <p:cond delay="0"/>
                                  </p:stCondLst>
                                  <p:childTnLst>
                                    <p:animRot by="21600000">
                                      <p:cBhvr>
                                        <p:cTn id="21" dur="2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Ληθαίος ποταμός</a:t>
            </a:r>
            <a:endParaRPr lang="el-GR" dirty="0"/>
          </a:p>
        </p:txBody>
      </p:sp>
      <p:sp>
        <p:nvSpPr>
          <p:cNvPr id="3" name="2 - Θέση περιεχομένου"/>
          <p:cNvSpPr>
            <a:spLocks noGrp="1"/>
          </p:cNvSpPr>
          <p:nvPr>
            <p:ph idx="1"/>
          </p:nvPr>
        </p:nvSpPr>
        <p:spPr/>
        <p:txBody>
          <a:bodyPr>
            <a:normAutofit/>
          </a:bodyPr>
          <a:lstStyle/>
          <a:p>
            <a:r>
              <a:rPr lang="el-GR" sz="2800" dirty="0" smtClean="0"/>
              <a:t>Ο </a:t>
            </a:r>
            <a:r>
              <a:rPr lang="el-GR" sz="2800" b="1" dirty="0" smtClean="0"/>
              <a:t>Ληθαίος ποταμός</a:t>
            </a:r>
            <a:r>
              <a:rPr lang="el-GR" sz="2800" dirty="0" smtClean="0"/>
              <a:t> είναι ένα από τα τέσσερα ποτάμια των Τρικάλων (Ληθαίος, </a:t>
            </a:r>
            <a:r>
              <a:rPr lang="el-GR" sz="2800" dirty="0" smtClean="0">
                <a:hlinkClick r:id="rId2" tooltip="Αγιαμονιώτης (δεν έχει γραφτεί ακόμα)"/>
              </a:rPr>
              <a:t>Αγιαμονιώτης</a:t>
            </a:r>
            <a:r>
              <a:rPr lang="el-GR" sz="2800" dirty="0" smtClean="0"/>
              <a:t>, Πηνειός,</a:t>
            </a:r>
            <a:r>
              <a:rPr lang="el-GR" sz="2800" dirty="0" smtClean="0">
                <a:hlinkClick r:id="rId3" tooltip="Κουρμέκης (δεν έχει γραφτεί ακόμα)"/>
              </a:rPr>
              <a:t>Κουρμέκης</a:t>
            </a:r>
            <a:r>
              <a:rPr lang="el-GR" sz="2800" dirty="0" smtClean="0"/>
              <a:t>) και διασχίζει την πόλη των </a:t>
            </a:r>
            <a:r>
              <a:rPr lang="el-GR" sz="2800" dirty="0" smtClean="0">
                <a:hlinkClick r:id="rId4" tooltip="Τρίκαλα"/>
              </a:rPr>
              <a:t>Τρικάλων</a:t>
            </a:r>
            <a:r>
              <a:rPr lang="el-GR" sz="2800" dirty="0" smtClean="0"/>
              <a:t>. Αποτελεί δεξιό παραπόταμο του </a:t>
            </a:r>
            <a:r>
              <a:rPr lang="el-GR" sz="2800" dirty="0" smtClean="0">
                <a:hlinkClick r:id="rId5" tooltip="Πηνειός (θεσσαλικός)"/>
              </a:rPr>
              <a:t>Πηνειού ποταμού</a:t>
            </a:r>
            <a:r>
              <a:rPr lang="el-GR" sz="2800" dirty="0" smtClean="0"/>
              <a:t>. Πηγάζει σε ύψος 500 μ. από τα </a:t>
            </a:r>
            <a:r>
              <a:rPr lang="el-GR" sz="2800" dirty="0" smtClean="0">
                <a:hlinkClick r:id="rId6" tooltip="Αντιχάσια όρη"/>
              </a:rPr>
              <a:t>Αντιχάσια όρη</a:t>
            </a:r>
            <a:r>
              <a:rPr lang="el-GR" sz="2800" dirty="0" smtClean="0"/>
              <a:t> έχει μήκος 36 χλμ. και εκβάλλει στον Πηνειό, σε ύψος 108 μ. λίγο έξω από την πόλη των Τρικάλων.</a:t>
            </a:r>
            <a:endParaRPr lang="el-G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fill="hold" grpId="0" nodeType="clickEffect">
                                  <p:stCondLst>
                                    <p:cond delay="0"/>
                                  </p:stCondLst>
                                  <p:childTnLst>
                                    <p:set>
                                      <p:cBhvr>
                                        <p:cTn id="6" dur="1000">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nodeType="clickEffect">
                                  <p:stCondLst>
                                    <p:cond delay="0"/>
                                  </p:stCondLst>
                                  <p:childTnLst>
                                    <p:animRot by="21600000">
                                      <p:cBhvr>
                                        <p:cTn id="10" dur="2000" fill="hold"/>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19.jpg"/>
          <p:cNvPicPr>
            <a:picLocks noGrp="1" noChangeAspect="1"/>
          </p:cNvPicPr>
          <p:nvPr>
            <p:ph idx="1"/>
          </p:nvPr>
        </p:nvPicPr>
        <p:blipFill>
          <a:blip r:embed="rId2"/>
          <a:stretch>
            <a:fillRect/>
          </a:stretch>
        </p:blipFill>
        <p:spPr>
          <a:xfrm>
            <a:off x="4500562" y="2000240"/>
            <a:ext cx="4071966" cy="3981478"/>
          </a:xfrm>
        </p:spPr>
      </p:pic>
      <p:pic>
        <p:nvPicPr>
          <p:cNvPr id="5" name="4 - Εικόνα" descr="20.jpg"/>
          <p:cNvPicPr>
            <a:picLocks noChangeAspect="1"/>
          </p:cNvPicPr>
          <p:nvPr/>
        </p:nvPicPr>
        <p:blipFill>
          <a:blip r:embed="rId3"/>
          <a:stretch>
            <a:fillRect/>
          </a:stretch>
        </p:blipFill>
        <p:spPr>
          <a:xfrm>
            <a:off x="571472" y="2143116"/>
            <a:ext cx="3598583" cy="278608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Βιοποικιλότητα στον Ληθαίο Ποταμό</a:t>
            </a:r>
            <a:endParaRPr lang="el-GR" dirty="0"/>
          </a:p>
        </p:txBody>
      </p:sp>
      <p:sp>
        <p:nvSpPr>
          <p:cNvPr id="3" name="2 - Θέση περιεχομένου"/>
          <p:cNvSpPr>
            <a:spLocks noGrp="1"/>
          </p:cNvSpPr>
          <p:nvPr>
            <p:ph idx="1"/>
          </p:nvPr>
        </p:nvSpPr>
        <p:spPr/>
        <p:txBody>
          <a:bodyPr>
            <a:normAutofit/>
          </a:bodyPr>
          <a:lstStyle/>
          <a:p>
            <a:r>
              <a:rPr lang="el-GR" sz="2800" dirty="0" smtClean="0"/>
              <a:t>Στο μάθημα του </a:t>
            </a:r>
            <a:r>
              <a:rPr lang="en-US" sz="2800" dirty="0" smtClean="0"/>
              <a:t>Project </a:t>
            </a:r>
            <a:r>
              <a:rPr lang="el-GR" sz="2800" dirty="0" smtClean="0"/>
              <a:t>την προηγούμενη εβδομάδα κάναμε μία περιβαλλοντική εκδρομή στους πρόποδες του Ληθαίου ποταμού όπου εκεί είδαμε και φωτογραφίσαμε πολλά ζώα αλλά και πολλά φυτά του ποταμού αυτού. Αυτό είχε ως αποτέλεσμα όλα τα παιδιά να κατανοήσουμε τον όρο βιοποικιλότητα και να μάθουμε λίγα πράγματα για την πανίδα και την χλωρίδα της πόλης μας. </a:t>
            </a:r>
            <a:endParaRPr lang="el-G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Θέμα του Office">
  <a:themeElements>
    <a:clrScheme name="Άποψη">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653</Words>
  <Application>Microsoft Office PowerPoint</Application>
  <PresentationFormat>Προβολή στην οθόνη (4:3)</PresentationFormat>
  <Paragraphs>58</Paragraphs>
  <Slides>24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24</vt:i4>
      </vt:variant>
    </vt:vector>
  </HeadingPairs>
  <TitlesOfParts>
    <vt:vector size="25" baseType="lpstr">
      <vt:lpstr>Θέμα του Office</vt:lpstr>
      <vt:lpstr>Διαφάνεια 1</vt:lpstr>
      <vt:lpstr>Ορισμός της βιοποικιλότητας</vt:lpstr>
      <vt:lpstr>Διαφάνεια 3</vt:lpstr>
      <vt:lpstr>Ορισμός της αειφόρου ανάπτυξης</vt:lpstr>
      <vt:lpstr>Διαφάνεια 5</vt:lpstr>
      <vt:lpstr>Οικοσυστήματα</vt:lpstr>
      <vt:lpstr>Ληθαίος ποταμός</vt:lpstr>
      <vt:lpstr>Διαφάνεια 8</vt:lpstr>
      <vt:lpstr>Βιοποικιλότητα στον Ληθαίο Ποταμό</vt:lpstr>
      <vt:lpstr>Η πανίδα στον Ληθαίο ποταμό</vt:lpstr>
      <vt:lpstr>Νερόκοτα</vt:lpstr>
      <vt:lpstr>Φαλαρίδα</vt:lpstr>
      <vt:lpstr>Κιτρινοσουσουράδα</vt:lpstr>
      <vt:lpstr>Κότσυφας</vt:lpstr>
      <vt:lpstr>Λευκοσουσουράδα</vt:lpstr>
      <vt:lpstr>Κοκκινολαίμης</vt:lpstr>
      <vt:lpstr>Λιμνοβάτραχος</vt:lpstr>
      <vt:lpstr>Χήνες</vt:lpstr>
      <vt:lpstr>Η χλωρίδα στον Ληθαίο Ποταμό</vt:lpstr>
      <vt:lpstr>Λευκή Ιτιά</vt:lpstr>
      <vt:lpstr>Πλάτανος</vt:lpstr>
      <vt:lpstr>Ψαθί</vt:lpstr>
      <vt:lpstr>Λεύκα</vt:lpstr>
      <vt:lpstr>Διαφάνεια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Εργασία στο Project</dc:title>
  <dc:creator>User</dc:creator>
  <cp:lastModifiedBy>user</cp:lastModifiedBy>
  <cp:revision>17</cp:revision>
  <dcterms:created xsi:type="dcterms:W3CDTF">2015-11-14T10:38:25Z</dcterms:created>
  <dcterms:modified xsi:type="dcterms:W3CDTF">2015-11-16T11:36:32Z</dcterms:modified>
</cp:coreProperties>
</file>