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57" r:id="rId3"/>
    <p:sldId id="258" r:id="rId4"/>
    <p:sldId id="259" r:id="rId5"/>
    <p:sldId id="267" r:id="rId6"/>
    <p:sldId id="260" r:id="rId7"/>
    <p:sldId id="261" r:id="rId8"/>
    <p:sldId id="262" r:id="rId9"/>
    <p:sldId id="263" r:id="rId10"/>
    <p:sldId id="264" r:id="rId11"/>
    <p:sldId id="265" r:id="rId12"/>
    <p:sldId id="266" r:id="rId13"/>
    <p:sldId id="268" r:id="rId14"/>
    <p:sldId id="269" r:id="rId15"/>
    <p:sldId id="270" r:id="rId16"/>
    <p:sldId id="272" r:id="rId17"/>
    <p:sldId id="271" r:id="rId18"/>
    <p:sldId id="273" r:id="rId19"/>
    <p:sldId id="274" r:id="rId20"/>
    <p:sldId id="275" r:id="rId21"/>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er1" initials="u" lastIdx="0" clrIdx="0">
    <p:extLst>
      <p:ext uri="{19B8F6BF-5375-455C-9EA6-DF929625EA0E}">
        <p15:presenceInfo xmlns:p15="http://schemas.microsoft.com/office/powerpoint/2012/main" userId="user1"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456" autoAdjust="0"/>
    <p:restoredTop sz="94434" autoAdjust="0"/>
  </p:normalViewPr>
  <p:slideViewPr>
    <p:cSldViewPr snapToGrid="0">
      <p:cViewPr varScale="1">
        <p:scale>
          <a:sx n="70" d="100"/>
          <a:sy n="70" d="100"/>
        </p:scale>
        <p:origin x="60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BBF3E8-6896-45EF-A299-53DF076AFD7E}" type="datetimeFigureOut">
              <a:rPr lang="el-GR" smtClean="0"/>
              <a:t>1/11/2015</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2ACB394-C94B-4DD8-A30A-EEE6E82FC9DB}" type="slidenum">
              <a:rPr lang="el-GR" smtClean="0"/>
              <a:t>‹#›</a:t>
            </a:fld>
            <a:endParaRPr lang="el-GR"/>
          </a:p>
        </p:txBody>
      </p:sp>
    </p:spTree>
    <p:extLst>
      <p:ext uri="{BB962C8B-B14F-4D97-AF65-F5344CB8AC3E}">
        <p14:creationId xmlns:p14="http://schemas.microsoft.com/office/powerpoint/2010/main" val="40533470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12ACB394-C94B-4DD8-A30A-EEE6E82FC9DB}" type="slidenum">
              <a:rPr lang="el-GR" smtClean="0"/>
              <a:t>20</a:t>
            </a:fld>
            <a:endParaRPr lang="el-GR"/>
          </a:p>
        </p:txBody>
      </p:sp>
    </p:spTree>
    <p:extLst>
      <p:ext uri="{BB962C8B-B14F-4D97-AF65-F5344CB8AC3E}">
        <p14:creationId xmlns:p14="http://schemas.microsoft.com/office/powerpoint/2010/main" val="23200298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1524000" y="1122363"/>
            <a:ext cx="9144000" cy="2387600"/>
          </a:xfrm>
        </p:spPr>
        <p:txBody>
          <a:bodyPr anchor="b"/>
          <a:lstStyle>
            <a:lvl1pPr algn="ctr">
              <a:defRPr sz="6000"/>
            </a:lvl1pPr>
          </a:lstStyle>
          <a:p>
            <a:r>
              <a:rPr lang="el-GR" smtClean="0"/>
              <a:t>Στυλ κύριου τίτλου</a:t>
            </a:r>
            <a:endParaRPr lang="el-GR"/>
          </a:p>
        </p:txBody>
      </p:sp>
      <p:sp>
        <p:nvSpPr>
          <p:cNvPr id="3" name="Υπότιτλος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smtClean="0"/>
              <a:t>Στυλ κύριου υπότιτλου</a:t>
            </a:r>
            <a:endParaRPr lang="el-GR"/>
          </a:p>
        </p:txBody>
      </p:sp>
      <p:sp>
        <p:nvSpPr>
          <p:cNvPr id="4" name="Θέση ημερομηνίας 3"/>
          <p:cNvSpPr>
            <a:spLocks noGrp="1"/>
          </p:cNvSpPr>
          <p:nvPr>
            <p:ph type="dt" sz="half" idx="10"/>
          </p:nvPr>
        </p:nvSpPr>
        <p:spPr/>
        <p:txBody>
          <a:bodyPr/>
          <a:lstStyle/>
          <a:p>
            <a:fld id="{86C0A91A-142E-4125-9FB2-4B0226FBCE06}" type="datetimeFigureOut">
              <a:rPr lang="el-GR" smtClean="0"/>
              <a:t>1/11/2015</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F3740C1C-9BE4-4128-AC8F-F27F2CAEE237}" type="slidenum">
              <a:rPr lang="el-GR" smtClean="0"/>
              <a:t>‹#›</a:t>
            </a:fld>
            <a:endParaRPr lang="el-GR"/>
          </a:p>
        </p:txBody>
      </p:sp>
    </p:spTree>
    <p:extLst>
      <p:ext uri="{BB962C8B-B14F-4D97-AF65-F5344CB8AC3E}">
        <p14:creationId xmlns:p14="http://schemas.microsoft.com/office/powerpoint/2010/main" val="15547129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86C0A91A-142E-4125-9FB2-4B0226FBCE06}" type="datetimeFigureOut">
              <a:rPr lang="el-GR" smtClean="0"/>
              <a:t>1/11/2015</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F3740C1C-9BE4-4128-AC8F-F27F2CAEE237}" type="slidenum">
              <a:rPr lang="el-GR" smtClean="0"/>
              <a:t>‹#›</a:t>
            </a:fld>
            <a:endParaRPr lang="el-GR"/>
          </a:p>
        </p:txBody>
      </p:sp>
    </p:spTree>
    <p:extLst>
      <p:ext uri="{BB962C8B-B14F-4D97-AF65-F5344CB8AC3E}">
        <p14:creationId xmlns:p14="http://schemas.microsoft.com/office/powerpoint/2010/main" val="11110658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8724900" y="365125"/>
            <a:ext cx="2628900" cy="5811838"/>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838200" y="365125"/>
            <a:ext cx="7734300" cy="5811838"/>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86C0A91A-142E-4125-9FB2-4B0226FBCE06}" type="datetimeFigureOut">
              <a:rPr lang="el-GR" smtClean="0"/>
              <a:t>1/11/2015</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F3740C1C-9BE4-4128-AC8F-F27F2CAEE237}" type="slidenum">
              <a:rPr lang="el-GR" smtClean="0"/>
              <a:t>‹#›</a:t>
            </a:fld>
            <a:endParaRPr lang="el-GR"/>
          </a:p>
        </p:txBody>
      </p:sp>
    </p:spTree>
    <p:extLst>
      <p:ext uri="{BB962C8B-B14F-4D97-AF65-F5344CB8AC3E}">
        <p14:creationId xmlns:p14="http://schemas.microsoft.com/office/powerpoint/2010/main" val="17888104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86C0A91A-142E-4125-9FB2-4B0226FBCE06}" type="datetimeFigureOut">
              <a:rPr lang="el-GR" smtClean="0"/>
              <a:t>1/11/2015</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F3740C1C-9BE4-4128-AC8F-F27F2CAEE237}" type="slidenum">
              <a:rPr lang="el-GR" smtClean="0"/>
              <a:t>‹#›</a:t>
            </a:fld>
            <a:endParaRPr lang="el-GR"/>
          </a:p>
        </p:txBody>
      </p:sp>
    </p:spTree>
    <p:extLst>
      <p:ext uri="{BB962C8B-B14F-4D97-AF65-F5344CB8AC3E}">
        <p14:creationId xmlns:p14="http://schemas.microsoft.com/office/powerpoint/2010/main" val="38976973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831850" y="1709738"/>
            <a:ext cx="10515600" cy="2852737"/>
          </a:xfrm>
        </p:spPr>
        <p:txBody>
          <a:bodyPr anchor="b"/>
          <a:lstStyle>
            <a:lvl1pPr>
              <a:defRPr sz="6000"/>
            </a:lvl1pPr>
          </a:lstStyle>
          <a:p>
            <a:r>
              <a:rPr lang="el-GR" smtClean="0"/>
              <a:t>Στυλ κύριου τίτλου</a:t>
            </a:r>
            <a:endParaRPr lang="el-GR"/>
          </a:p>
        </p:txBody>
      </p:sp>
      <p:sp>
        <p:nvSpPr>
          <p:cNvPr id="3" name="Θέση κειμένου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smtClean="0"/>
              <a:t>Στυλ υποδείγματος κειμένου</a:t>
            </a:r>
          </a:p>
        </p:txBody>
      </p:sp>
      <p:sp>
        <p:nvSpPr>
          <p:cNvPr id="4" name="Θέση ημερομηνίας 3"/>
          <p:cNvSpPr>
            <a:spLocks noGrp="1"/>
          </p:cNvSpPr>
          <p:nvPr>
            <p:ph type="dt" sz="half" idx="10"/>
          </p:nvPr>
        </p:nvSpPr>
        <p:spPr/>
        <p:txBody>
          <a:bodyPr/>
          <a:lstStyle/>
          <a:p>
            <a:fld id="{86C0A91A-142E-4125-9FB2-4B0226FBCE06}" type="datetimeFigureOut">
              <a:rPr lang="el-GR" smtClean="0"/>
              <a:t>1/11/2015</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F3740C1C-9BE4-4128-AC8F-F27F2CAEE237}" type="slidenum">
              <a:rPr lang="el-GR" smtClean="0"/>
              <a:t>‹#›</a:t>
            </a:fld>
            <a:endParaRPr lang="el-GR"/>
          </a:p>
        </p:txBody>
      </p:sp>
    </p:spTree>
    <p:extLst>
      <p:ext uri="{BB962C8B-B14F-4D97-AF65-F5344CB8AC3E}">
        <p14:creationId xmlns:p14="http://schemas.microsoft.com/office/powerpoint/2010/main" val="36199698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838200" y="1825625"/>
            <a:ext cx="5181600" cy="435133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6172200" y="1825625"/>
            <a:ext cx="5181600" cy="435133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4"/>
          <p:cNvSpPr>
            <a:spLocks noGrp="1"/>
          </p:cNvSpPr>
          <p:nvPr>
            <p:ph type="dt" sz="half" idx="10"/>
          </p:nvPr>
        </p:nvSpPr>
        <p:spPr/>
        <p:txBody>
          <a:bodyPr/>
          <a:lstStyle/>
          <a:p>
            <a:fld id="{86C0A91A-142E-4125-9FB2-4B0226FBCE06}" type="datetimeFigureOut">
              <a:rPr lang="el-GR" smtClean="0"/>
              <a:t>1/11/2015</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F3740C1C-9BE4-4128-AC8F-F27F2CAEE237}" type="slidenum">
              <a:rPr lang="el-GR" smtClean="0"/>
              <a:t>‹#›</a:t>
            </a:fld>
            <a:endParaRPr lang="el-GR"/>
          </a:p>
        </p:txBody>
      </p:sp>
    </p:spTree>
    <p:extLst>
      <p:ext uri="{BB962C8B-B14F-4D97-AF65-F5344CB8AC3E}">
        <p14:creationId xmlns:p14="http://schemas.microsoft.com/office/powerpoint/2010/main" val="38127602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365125"/>
            <a:ext cx="10515600" cy="1325563"/>
          </a:xfrm>
        </p:spPr>
        <p:txBody>
          <a:bodyPr/>
          <a:lstStyle/>
          <a:p>
            <a:r>
              <a:rPr lang="el-GR" smtClean="0"/>
              <a:t>Στυλ κύριου τίτλου</a:t>
            </a:r>
            <a:endParaRPr lang="el-GR"/>
          </a:p>
        </p:txBody>
      </p:sp>
      <p:sp>
        <p:nvSpPr>
          <p:cNvPr id="3" name="Θέση κειμένου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839788" y="2505075"/>
            <a:ext cx="5157787" cy="368458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6172200" y="2505075"/>
            <a:ext cx="5183188" cy="368458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ημερομηνίας 6"/>
          <p:cNvSpPr>
            <a:spLocks noGrp="1"/>
          </p:cNvSpPr>
          <p:nvPr>
            <p:ph type="dt" sz="half" idx="10"/>
          </p:nvPr>
        </p:nvSpPr>
        <p:spPr/>
        <p:txBody>
          <a:bodyPr/>
          <a:lstStyle/>
          <a:p>
            <a:fld id="{86C0A91A-142E-4125-9FB2-4B0226FBCE06}" type="datetimeFigureOut">
              <a:rPr lang="el-GR" smtClean="0"/>
              <a:t>1/11/2015</a:t>
            </a:fld>
            <a:endParaRPr lang="el-GR"/>
          </a:p>
        </p:txBody>
      </p:sp>
      <p:sp>
        <p:nvSpPr>
          <p:cNvPr id="8" name="Θέση υποσέλιδου 7"/>
          <p:cNvSpPr>
            <a:spLocks noGrp="1"/>
          </p:cNvSpPr>
          <p:nvPr>
            <p:ph type="ftr" sz="quarter" idx="11"/>
          </p:nvPr>
        </p:nvSpPr>
        <p:spPr/>
        <p:txBody>
          <a:bodyPr/>
          <a:lstStyle/>
          <a:p>
            <a:endParaRPr lang="el-GR"/>
          </a:p>
        </p:txBody>
      </p:sp>
      <p:sp>
        <p:nvSpPr>
          <p:cNvPr id="9" name="Θέση αριθμού διαφάνειας 8"/>
          <p:cNvSpPr>
            <a:spLocks noGrp="1"/>
          </p:cNvSpPr>
          <p:nvPr>
            <p:ph type="sldNum" sz="quarter" idx="12"/>
          </p:nvPr>
        </p:nvSpPr>
        <p:spPr/>
        <p:txBody>
          <a:bodyPr/>
          <a:lstStyle/>
          <a:p>
            <a:fld id="{F3740C1C-9BE4-4128-AC8F-F27F2CAEE237}" type="slidenum">
              <a:rPr lang="el-GR" smtClean="0"/>
              <a:t>‹#›</a:t>
            </a:fld>
            <a:endParaRPr lang="el-GR"/>
          </a:p>
        </p:txBody>
      </p:sp>
    </p:spTree>
    <p:extLst>
      <p:ext uri="{BB962C8B-B14F-4D97-AF65-F5344CB8AC3E}">
        <p14:creationId xmlns:p14="http://schemas.microsoft.com/office/powerpoint/2010/main" val="27902001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ημερομηνίας 2"/>
          <p:cNvSpPr>
            <a:spLocks noGrp="1"/>
          </p:cNvSpPr>
          <p:nvPr>
            <p:ph type="dt" sz="half" idx="10"/>
          </p:nvPr>
        </p:nvSpPr>
        <p:spPr/>
        <p:txBody>
          <a:bodyPr/>
          <a:lstStyle/>
          <a:p>
            <a:fld id="{86C0A91A-142E-4125-9FB2-4B0226FBCE06}" type="datetimeFigureOut">
              <a:rPr lang="el-GR" smtClean="0"/>
              <a:t>1/11/2015</a:t>
            </a:fld>
            <a:endParaRPr lang="el-GR"/>
          </a:p>
        </p:txBody>
      </p:sp>
      <p:sp>
        <p:nvSpPr>
          <p:cNvPr id="4" name="Θέση υποσέλιδου 3"/>
          <p:cNvSpPr>
            <a:spLocks noGrp="1"/>
          </p:cNvSpPr>
          <p:nvPr>
            <p:ph type="ftr" sz="quarter" idx="11"/>
          </p:nvPr>
        </p:nvSpPr>
        <p:spPr/>
        <p:txBody>
          <a:bodyPr/>
          <a:lstStyle/>
          <a:p>
            <a:endParaRPr lang="el-GR"/>
          </a:p>
        </p:txBody>
      </p:sp>
      <p:sp>
        <p:nvSpPr>
          <p:cNvPr id="5" name="Θέση αριθμού διαφάνειας 4"/>
          <p:cNvSpPr>
            <a:spLocks noGrp="1"/>
          </p:cNvSpPr>
          <p:nvPr>
            <p:ph type="sldNum" sz="quarter" idx="12"/>
          </p:nvPr>
        </p:nvSpPr>
        <p:spPr/>
        <p:txBody>
          <a:bodyPr/>
          <a:lstStyle/>
          <a:p>
            <a:fld id="{F3740C1C-9BE4-4128-AC8F-F27F2CAEE237}" type="slidenum">
              <a:rPr lang="el-GR" smtClean="0"/>
              <a:t>‹#›</a:t>
            </a:fld>
            <a:endParaRPr lang="el-GR"/>
          </a:p>
        </p:txBody>
      </p:sp>
    </p:spTree>
    <p:extLst>
      <p:ext uri="{BB962C8B-B14F-4D97-AF65-F5344CB8AC3E}">
        <p14:creationId xmlns:p14="http://schemas.microsoft.com/office/powerpoint/2010/main" val="28789156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86C0A91A-142E-4125-9FB2-4B0226FBCE06}" type="datetimeFigureOut">
              <a:rPr lang="el-GR" smtClean="0"/>
              <a:t>1/11/2015</a:t>
            </a:fld>
            <a:endParaRPr lang="el-GR"/>
          </a:p>
        </p:txBody>
      </p:sp>
      <p:sp>
        <p:nvSpPr>
          <p:cNvPr id="3" name="Θέση υποσέλιδου 2"/>
          <p:cNvSpPr>
            <a:spLocks noGrp="1"/>
          </p:cNvSpPr>
          <p:nvPr>
            <p:ph type="ftr" sz="quarter" idx="11"/>
          </p:nvPr>
        </p:nvSpPr>
        <p:spPr/>
        <p:txBody>
          <a:bodyPr/>
          <a:lstStyle/>
          <a:p>
            <a:endParaRPr lang="el-GR"/>
          </a:p>
        </p:txBody>
      </p:sp>
      <p:sp>
        <p:nvSpPr>
          <p:cNvPr id="4" name="Θέση αριθμού διαφάνειας 3"/>
          <p:cNvSpPr>
            <a:spLocks noGrp="1"/>
          </p:cNvSpPr>
          <p:nvPr>
            <p:ph type="sldNum" sz="quarter" idx="12"/>
          </p:nvPr>
        </p:nvSpPr>
        <p:spPr/>
        <p:txBody>
          <a:bodyPr/>
          <a:lstStyle/>
          <a:p>
            <a:fld id="{F3740C1C-9BE4-4128-AC8F-F27F2CAEE237}" type="slidenum">
              <a:rPr lang="el-GR" smtClean="0"/>
              <a:t>‹#›</a:t>
            </a:fld>
            <a:endParaRPr lang="el-GR"/>
          </a:p>
        </p:txBody>
      </p:sp>
    </p:spTree>
    <p:extLst>
      <p:ext uri="{BB962C8B-B14F-4D97-AF65-F5344CB8AC3E}">
        <p14:creationId xmlns:p14="http://schemas.microsoft.com/office/powerpoint/2010/main" val="25909632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457200"/>
            <a:ext cx="3932237" cy="1600200"/>
          </a:xfrm>
        </p:spPr>
        <p:txBody>
          <a:bodyPr anchor="b"/>
          <a:lstStyle>
            <a:lvl1pPr>
              <a:defRPr sz="3200"/>
            </a:lvl1pPr>
          </a:lstStyle>
          <a:p>
            <a:r>
              <a:rPr lang="el-GR" smtClean="0"/>
              <a:t>Στυλ κύριου τίτλου</a:t>
            </a:r>
            <a:endParaRPr lang="el-GR"/>
          </a:p>
        </p:txBody>
      </p:sp>
      <p:sp>
        <p:nvSpPr>
          <p:cNvPr id="3" name="Θέση περιεχομένου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86C0A91A-142E-4125-9FB2-4B0226FBCE06}" type="datetimeFigureOut">
              <a:rPr lang="el-GR" smtClean="0"/>
              <a:t>1/11/2015</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F3740C1C-9BE4-4128-AC8F-F27F2CAEE237}" type="slidenum">
              <a:rPr lang="el-GR" smtClean="0"/>
              <a:t>‹#›</a:t>
            </a:fld>
            <a:endParaRPr lang="el-GR"/>
          </a:p>
        </p:txBody>
      </p:sp>
    </p:spTree>
    <p:extLst>
      <p:ext uri="{BB962C8B-B14F-4D97-AF65-F5344CB8AC3E}">
        <p14:creationId xmlns:p14="http://schemas.microsoft.com/office/powerpoint/2010/main" val="23836680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457200"/>
            <a:ext cx="3932237" cy="1600200"/>
          </a:xfrm>
        </p:spPr>
        <p:txBody>
          <a:bodyPr anchor="b"/>
          <a:lstStyle>
            <a:lvl1pPr>
              <a:defRPr sz="3200"/>
            </a:lvl1pPr>
          </a:lstStyle>
          <a:p>
            <a:r>
              <a:rPr lang="el-GR" smtClean="0"/>
              <a:t>Στυλ κύριου τίτλου</a:t>
            </a:r>
            <a:endParaRPr lang="el-GR"/>
          </a:p>
        </p:txBody>
      </p:sp>
      <p:sp>
        <p:nvSpPr>
          <p:cNvPr id="3" name="Θέση εικόνας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86C0A91A-142E-4125-9FB2-4B0226FBCE06}" type="datetimeFigureOut">
              <a:rPr lang="el-GR" smtClean="0"/>
              <a:t>1/11/2015</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F3740C1C-9BE4-4128-AC8F-F27F2CAEE237}" type="slidenum">
              <a:rPr lang="el-GR" smtClean="0"/>
              <a:t>‹#›</a:t>
            </a:fld>
            <a:endParaRPr lang="el-GR"/>
          </a:p>
        </p:txBody>
      </p:sp>
    </p:spTree>
    <p:extLst>
      <p:ext uri="{BB962C8B-B14F-4D97-AF65-F5344CB8AC3E}">
        <p14:creationId xmlns:p14="http://schemas.microsoft.com/office/powerpoint/2010/main" val="7069199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C0A91A-142E-4125-9FB2-4B0226FBCE06}" type="datetimeFigureOut">
              <a:rPr lang="el-GR" smtClean="0"/>
              <a:t>1/11/2015</a:t>
            </a:fld>
            <a:endParaRPr lang="el-GR"/>
          </a:p>
        </p:txBody>
      </p:sp>
      <p:sp>
        <p:nvSpPr>
          <p:cNvPr id="5" name="Θέση υποσέλιδου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740C1C-9BE4-4128-AC8F-F27F2CAEE237}" type="slidenum">
              <a:rPr lang="el-GR" smtClean="0"/>
              <a:t>‹#›</a:t>
            </a:fld>
            <a:endParaRPr lang="el-GR"/>
          </a:p>
        </p:txBody>
      </p:sp>
    </p:spTree>
    <p:extLst>
      <p:ext uri="{BB962C8B-B14F-4D97-AF65-F5344CB8AC3E}">
        <p14:creationId xmlns:p14="http://schemas.microsoft.com/office/powerpoint/2010/main" val="30510280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1.xml"/><Relationship Id="rId5" Type="http://schemas.openxmlformats.org/officeDocument/2006/relationships/image" Target="../media/image15.jpg"/><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Layout" Target="../slideLayouts/slideLayout6.xml"/><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g"/><Relationship Id="rId1" Type="http://schemas.openxmlformats.org/officeDocument/2006/relationships/slideLayout" Target="../slideLayouts/slideLayout6.xml"/><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1524000" y="1680828"/>
            <a:ext cx="9144000" cy="2387600"/>
          </a:xfrm>
        </p:spPr>
        <p:txBody>
          <a:bodyPr/>
          <a:lstStyle/>
          <a:p>
            <a:r>
              <a:rPr lang="en-US" b="1" dirty="0" smtClean="0"/>
              <a:t>Presenting my town</a:t>
            </a:r>
            <a:br>
              <a:rPr lang="en-US" b="1" dirty="0" smtClean="0"/>
            </a:br>
            <a:r>
              <a:rPr lang="en-US" b="1" dirty="0" err="1" smtClean="0"/>
              <a:t>Trikala</a:t>
            </a:r>
            <a:endParaRPr lang="el-GR" b="1" dirty="0"/>
          </a:p>
        </p:txBody>
      </p:sp>
      <p:sp>
        <p:nvSpPr>
          <p:cNvPr id="3" name="Υπότιτλος 2"/>
          <p:cNvSpPr>
            <a:spLocks noGrp="1"/>
          </p:cNvSpPr>
          <p:nvPr>
            <p:ph type="subTitle" idx="1"/>
          </p:nvPr>
        </p:nvSpPr>
        <p:spPr>
          <a:xfrm>
            <a:off x="1524000" y="4111636"/>
            <a:ext cx="9144000" cy="1655762"/>
          </a:xfrm>
        </p:spPr>
        <p:txBody>
          <a:bodyPr/>
          <a:lstStyle/>
          <a:p>
            <a:r>
              <a:rPr lang="en-US" b="1" u="sng" dirty="0" err="1" smtClean="0"/>
              <a:t>Nafsika</a:t>
            </a:r>
            <a:r>
              <a:rPr lang="en-US" b="1" u="sng" dirty="0" smtClean="0"/>
              <a:t> </a:t>
            </a:r>
            <a:r>
              <a:rPr lang="en-US" b="1" u="sng" dirty="0" err="1" smtClean="0"/>
              <a:t>kougiouta</a:t>
            </a:r>
            <a:r>
              <a:rPr lang="en-US" b="1" u="sng" dirty="0" smtClean="0"/>
              <a:t> </a:t>
            </a:r>
          </a:p>
          <a:p>
            <a:r>
              <a:rPr lang="en-US" b="1" u="sng" dirty="0" smtClean="0"/>
              <a:t>3</a:t>
            </a:r>
            <a:r>
              <a:rPr lang="en-US" b="1" u="sng" baseline="30000" dirty="0" smtClean="0"/>
              <a:t>rd</a:t>
            </a:r>
            <a:r>
              <a:rPr lang="en-US" b="1" u="sng" dirty="0" smtClean="0"/>
              <a:t>  Junior High school of </a:t>
            </a:r>
            <a:r>
              <a:rPr lang="en-US" b="1" u="sng" dirty="0" err="1" smtClean="0"/>
              <a:t>Trikala</a:t>
            </a:r>
            <a:endParaRPr lang="el-GR" b="1" u="sng" dirty="0"/>
          </a:p>
        </p:txBody>
      </p:sp>
      <p:pic>
        <p:nvPicPr>
          <p:cNvPr id="4" name="Εικόνα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38804" y="298964"/>
            <a:ext cx="1914391" cy="1914391"/>
          </a:xfrm>
          <a:prstGeom prst="rect">
            <a:avLst/>
          </a:prstGeom>
        </p:spPr>
      </p:pic>
    </p:spTree>
    <p:extLst>
      <p:ext uri="{BB962C8B-B14F-4D97-AF65-F5344CB8AC3E}">
        <p14:creationId xmlns:p14="http://schemas.microsoft.com/office/powerpoint/2010/main" val="117362971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wipe(down)">
                                      <p:cBhvr>
                                        <p:cTn id="18" dur="5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wipe(down)">
                                      <p:cBhvr>
                                        <p:cTn id="23"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6853" y="299859"/>
            <a:ext cx="4128483" cy="3104619"/>
          </a:xfrm>
          <a:prstGeom prst="rect">
            <a:avLst/>
          </a:prstGeom>
          <a:ln w="228600" cap="sq" cmpd="thickThin">
            <a:solidFill>
              <a:srgbClr val="000000"/>
            </a:solidFill>
            <a:prstDash val="solid"/>
            <a:miter lim="800000"/>
          </a:ln>
          <a:effectLst>
            <a:innerShdw blurRad="76200">
              <a:srgbClr val="000000"/>
            </a:innerShdw>
          </a:effectLst>
        </p:spPr>
      </p:pic>
      <p:pic>
        <p:nvPicPr>
          <p:cNvPr id="4" name="Εικόνα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8541" y="505964"/>
            <a:ext cx="4059543" cy="2898514"/>
          </a:xfrm>
          <a:prstGeom prst="rect">
            <a:avLst/>
          </a:prstGeom>
          <a:ln w="228600" cap="sq" cmpd="thickThin">
            <a:solidFill>
              <a:srgbClr val="000000"/>
            </a:solidFill>
            <a:prstDash val="solid"/>
            <a:miter lim="800000"/>
          </a:ln>
          <a:effectLst>
            <a:innerShdw blurRad="76200">
              <a:srgbClr val="000000"/>
            </a:innerShdw>
          </a:effectLst>
        </p:spPr>
      </p:pic>
      <p:pic>
        <p:nvPicPr>
          <p:cNvPr id="5" name="Εικόνα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0157" y="4210771"/>
            <a:ext cx="3210765" cy="2133152"/>
          </a:xfrm>
          <a:prstGeom prst="rect">
            <a:avLst/>
          </a:prstGeom>
          <a:ln w="228600" cap="sq" cmpd="thickThin">
            <a:solidFill>
              <a:srgbClr val="000000"/>
            </a:solidFill>
            <a:prstDash val="solid"/>
            <a:miter lim="800000"/>
          </a:ln>
          <a:effectLst>
            <a:innerShdw blurRad="76200">
              <a:srgbClr val="000000"/>
            </a:innerShdw>
          </a:effectLst>
        </p:spPr>
      </p:pic>
      <p:pic>
        <p:nvPicPr>
          <p:cNvPr id="2" name="Εικόνα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28524" y="4013211"/>
            <a:ext cx="2833352" cy="1841679"/>
          </a:xfrm>
          <a:prstGeom prst="rect">
            <a:avLst/>
          </a:prstGeom>
          <a:ln w="228600" cap="sq" cmpd="thickThin">
            <a:solidFill>
              <a:srgbClr val="000000"/>
            </a:solidFill>
            <a:prstDash val="solid"/>
            <a:miter lim="800000"/>
          </a:ln>
          <a:effectLst>
            <a:innerShdw blurRad="76200">
              <a:srgbClr val="000000"/>
            </a:innerShdw>
          </a:effectLst>
        </p:spPr>
      </p:pic>
      <p:sp>
        <p:nvSpPr>
          <p:cNvPr id="6" name="Τίτλος 5"/>
          <p:cNvSpPr>
            <a:spLocks noGrp="1"/>
          </p:cNvSpPr>
          <p:nvPr>
            <p:ph type="ctrTitle"/>
          </p:nvPr>
        </p:nvSpPr>
        <p:spPr>
          <a:xfrm>
            <a:off x="1396105" y="3190864"/>
            <a:ext cx="2764665" cy="822347"/>
          </a:xfrm>
        </p:spPr>
        <p:txBody>
          <a:bodyPr>
            <a:normAutofit/>
          </a:bodyPr>
          <a:lstStyle/>
          <a:p>
            <a:r>
              <a:rPr lang="en-US" sz="2400" b="1" u="sng" dirty="0" err="1" smtClean="0"/>
              <a:t>Koursoum</a:t>
            </a:r>
            <a:r>
              <a:rPr lang="en-US" sz="2400" b="1" u="sng" dirty="0" smtClean="0"/>
              <a:t> Mosque</a:t>
            </a:r>
            <a:endParaRPr lang="el-GR" sz="2400" b="1" u="sng" dirty="0"/>
          </a:p>
        </p:txBody>
      </p:sp>
      <p:sp>
        <p:nvSpPr>
          <p:cNvPr id="7" name="Υπότιτλος 6"/>
          <p:cNvSpPr>
            <a:spLocks noGrp="1"/>
          </p:cNvSpPr>
          <p:nvPr>
            <p:ph type="subTitle" idx="1"/>
          </p:nvPr>
        </p:nvSpPr>
        <p:spPr>
          <a:xfrm>
            <a:off x="6951637" y="6142954"/>
            <a:ext cx="3210239" cy="611725"/>
          </a:xfrm>
        </p:spPr>
        <p:txBody>
          <a:bodyPr>
            <a:noAutofit/>
          </a:bodyPr>
          <a:lstStyle/>
          <a:p>
            <a:r>
              <a:rPr lang="en-US" b="1" u="sng" dirty="0" smtClean="0"/>
              <a:t>Saint Konstantinos    church </a:t>
            </a:r>
            <a:endParaRPr lang="el-GR" b="1" u="sng" dirty="0"/>
          </a:p>
        </p:txBody>
      </p:sp>
    </p:spTree>
    <p:extLst>
      <p:ext uri="{BB962C8B-B14F-4D97-AF65-F5344CB8AC3E}">
        <p14:creationId xmlns:p14="http://schemas.microsoft.com/office/powerpoint/2010/main" val="2895514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p:cTn id="27" dur="500" fill="hold"/>
                                        <p:tgtEl>
                                          <p:spTgt spid="6"/>
                                        </p:tgtEl>
                                        <p:attrNameLst>
                                          <p:attrName>ppt_w</p:attrName>
                                        </p:attrNameLst>
                                      </p:cBhvr>
                                      <p:tavLst>
                                        <p:tav tm="0">
                                          <p:val>
                                            <p:fltVal val="0"/>
                                          </p:val>
                                        </p:tav>
                                        <p:tav tm="100000">
                                          <p:val>
                                            <p:strVal val="#ppt_w"/>
                                          </p:val>
                                        </p:tav>
                                      </p:tavLst>
                                    </p:anim>
                                    <p:anim calcmode="lin" valueType="num">
                                      <p:cBhvr>
                                        <p:cTn id="28" dur="500" fill="hold"/>
                                        <p:tgtEl>
                                          <p:spTgt spid="6"/>
                                        </p:tgtEl>
                                        <p:attrNameLst>
                                          <p:attrName>ppt_h</p:attrName>
                                        </p:attrNameLst>
                                      </p:cBhvr>
                                      <p:tavLst>
                                        <p:tav tm="0">
                                          <p:val>
                                            <p:fltVal val="0"/>
                                          </p:val>
                                        </p:tav>
                                        <p:tav tm="100000">
                                          <p:val>
                                            <p:strVal val="#ppt_h"/>
                                          </p:val>
                                        </p:tav>
                                      </p:tavLst>
                                    </p:anim>
                                    <p:animEffect transition="in" filter="fade">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7">
                                            <p:txEl>
                                              <p:pRg st="0" end="0"/>
                                            </p:txEl>
                                          </p:spTgt>
                                        </p:tgtEl>
                                        <p:attrNameLst>
                                          <p:attrName>style.visibility</p:attrName>
                                        </p:attrNameLst>
                                      </p:cBhvr>
                                      <p:to>
                                        <p:strVal val="visible"/>
                                      </p:to>
                                    </p:set>
                                    <p:anim calcmode="lin" valueType="num">
                                      <p:cBhvr>
                                        <p:cTn id="34"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5" dur="5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36"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title"/>
          </p:nvPr>
        </p:nvSpPr>
        <p:spPr/>
        <p:txBody>
          <a:bodyPr/>
          <a:lstStyle/>
          <a:p>
            <a:pPr algn="ctr"/>
            <a:r>
              <a:rPr lang="en-US" b="1" u="sng" dirty="0" smtClean="0"/>
              <a:t>The old town </a:t>
            </a:r>
            <a:r>
              <a:rPr lang="en-US" b="1" u="sng" dirty="0" err="1" smtClean="0"/>
              <a:t>Varousi</a:t>
            </a:r>
            <a:endParaRPr lang="el-GR" b="1" u="sng" dirty="0"/>
          </a:p>
        </p:txBody>
      </p:sp>
      <p:sp>
        <p:nvSpPr>
          <p:cNvPr id="6" name="Θέση περιεχομένου 5"/>
          <p:cNvSpPr>
            <a:spLocks noGrp="1"/>
          </p:cNvSpPr>
          <p:nvPr>
            <p:ph idx="1"/>
          </p:nvPr>
        </p:nvSpPr>
        <p:spPr/>
        <p:txBody>
          <a:bodyPr/>
          <a:lstStyle/>
          <a:p>
            <a:pPr marL="0" indent="0" algn="just">
              <a:buNone/>
            </a:pPr>
            <a:r>
              <a:rPr lang="en-US" dirty="0" err="1" smtClean="0"/>
              <a:t>Varousi</a:t>
            </a:r>
            <a:r>
              <a:rPr lang="en-US" dirty="0" smtClean="0"/>
              <a:t> stands out for</a:t>
            </a:r>
            <a:r>
              <a:rPr lang="el-GR" dirty="0" smtClean="0"/>
              <a:t> </a:t>
            </a:r>
            <a:r>
              <a:rPr lang="en-US" dirty="0" smtClean="0"/>
              <a:t>its beautiful old houses that are famous  for   their unique architecture. Someone can enjoy their walk in the beautiful and scenic alleys and admire the special style of architecture .</a:t>
            </a:r>
            <a:endParaRPr lang="el-GR" dirty="0"/>
          </a:p>
        </p:txBody>
      </p:sp>
      <p:pic>
        <p:nvPicPr>
          <p:cNvPr id="7" name="Εικόνα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46437" y="3414542"/>
            <a:ext cx="4364221" cy="2897358"/>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241206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5" presetClass="entr" presetSubtype="0" fill="hold" grpId="0" nodeType="clickEffect">
                                  <p:stCondLst>
                                    <p:cond delay="0"/>
                                  </p:stCondLst>
                                  <p:childTnLst>
                                    <p:set>
                                      <p:cBhvr>
                                        <p:cTn id="24" dur="1" fill="hold">
                                          <p:stCondLst>
                                            <p:cond delay="0"/>
                                          </p:stCondLst>
                                        </p:cTn>
                                        <p:tgtEl>
                                          <p:spTgt spid="6">
                                            <p:txEl>
                                              <p:pRg st="0" end="0"/>
                                            </p:txEl>
                                          </p:spTgt>
                                        </p:tgtEl>
                                        <p:attrNameLst>
                                          <p:attrName>style.visibility</p:attrName>
                                        </p:attrNameLst>
                                      </p:cBhvr>
                                      <p:to>
                                        <p:strVal val="visible"/>
                                      </p:to>
                                    </p:set>
                                    <p:animEffect transition="in" filter="fade">
                                      <p:cBhvr>
                                        <p:cTn id="25" dur="2000"/>
                                        <p:tgtEl>
                                          <p:spTgt spid="6">
                                            <p:txEl>
                                              <p:pRg st="0" end="0"/>
                                            </p:txEl>
                                          </p:spTgt>
                                        </p:tgtEl>
                                      </p:cBhvr>
                                    </p:animEffect>
                                    <p:anim calcmode="lin" valueType="num">
                                      <p:cBhvr>
                                        <p:cTn id="26" dur="2000" fill="hold"/>
                                        <p:tgtEl>
                                          <p:spTgt spid="6">
                                            <p:txEl>
                                              <p:pRg st="0" end="0"/>
                                            </p:txEl>
                                          </p:spTgt>
                                        </p:tgtEl>
                                        <p:attrNameLst>
                                          <p:attrName>ppt_w</p:attrName>
                                        </p:attrNameLst>
                                      </p:cBhvr>
                                      <p:tavLst>
                                        <p:tav tm="0" fmla="#ppt_w*sin(2.5*pi*$)">
                                          <p:val>
                                            <p:fltVal val="0"/>
                                          </p:val>
                                        </p:tav>
                                        <p:tav tm="100000">
                                          <p:val>
                                            <p:fltVal val="1"/>
                                          </p:val>
                                        </p:tav>
                                      </p:tavLst>
                                    </p:anim>
                                    <p:anim calcmode="lin" valueType="num">
                                      <p:cBhvr>
                                        <p:cTn id="27" dur="2000" fill="hold"/>
                                        <p:tgtEl>
                                          <p:spTgt spid="6">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p:cTn id="32" dur="500" fill="hold"/>
                                        <p:tgtEl>
                                          <p:spTgt spid="7"/>
                                        </p:tgtEl>
                                        <p:attrNameLst>
                                          <p:attrName>ppt_w</p:attrName>
                                        </p:attrNameLst>
                                      </p:cBhvr>
                                      <p:tavLst>
                                        <p:tav tm="0">
                                          <p:val>
                                            <p:fltVal val="0"/>
                                          </p:val>
                                        </p:tav>
                                        <p:tav tm="100000">
                                          <p:val>
                                            <p:strVal val="#ppt_w"/>
                                          </p:val>
                                        </p:tav>
                                      </p:tavLst>
                                    </p:anim>
                                    <p:anim calcmode="lin" valueType="num">
                                      <p:cBhvr>
                                        <p:cTn id="33" dur="500" fill="hold"/>
                                        <p:tgtEl>
                                          <p:spTgt spid="7"/>
                                        </p:tgtEl>
                                        <p:attrNameLst>
                                          <p:attrName>ppt_h</p:attrName>
                                        </p:attrNameLst>
                                      </p:cBhvr>
                                      <p:tavLst>
                                        <p:tav tm="0">
                                          <p:val>
                                            <p:fltVal val="0"/>
                                          </p:val>
                                        </p:tav>
                                        <p:tav tm="100000">
                                          <p:val>
                                            <p:strVal val="#ppt_h"/>
                                          </p:val>
                                        </p:tav>
                                      </p:tavLst>
                                    </p:anim>
                                    <p:animEffect transition="in" filter="fade">
                                      <p:cBhvr>
                                        <p:cTn id="3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8945" y="946597"/>
            <a:ext cx="4559123" cy="3419342"/>
          </a:xfrm>
          <a:prstGeom prst="rect">
            <a:avLst/>
          </a:prstGeom>
          <a:ln w="228600" cap="sq" cmpd="thickThin">
            <a:solidFill>
              <a:srgbClr val="000000"/>
            </a:solidFill>
            <a:prstDash val="solid"/>
            <a:miter lim="800000"/>
          </a:ln>
          <a:effectLst>
            <a:innerShdw blurRad="76200">
              <a:srgbClr val="000000"/>
            </a:innerShdw>
          </a:effectLst>
        </p:spPr>
      </p:pic>
      <p:pic>
        <p:nvPicPr>
          <p:cNvPr id="5" name="Εικόνα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31263" y="1110803"/>
            <a:ext cx="3474112" cy="5084430"/>
          </a:xfrm>
          <a:prstGeom prst="rect">
            <a:avLst/>
          </a:prstGeom>
        </p:spPr>
      </p:pic>
      <p:sp>
        <p:nvSpPr>
          <p:cNvPr id="2" name="Τίτλος 1"/>
          <p:cNvSpPr>
            <a:spLocks noGrp="1"/>
          </p:cNvSpPr>
          <p:nvPr>
            <p:ph type="title"/>
          </p:nvPr>
        </p:nvSpPr>
        <p:spPr>
          <a:xfrm>
            <a:off x="1068945" y="4808338"/>
            <a:ext cx="4905777" cy="1038672"/>
          </a:xfrm>
        </p:spPr>
        <p:txBody>
          <a:bodyPr>
            <a:normAutofit/>
          </a:bodyPr>
          <a:lstStyle/>
          <a:p>
            <a:r>
              <a:rPr lang="en-US" sz="3200" b="1" u="sng" dirty="0" smtClean="0"/>
              <a:t>Traditional houses in </a:t>
            </a:r>
            <a:r>
              <a:rPr lang="en-US" sz="3200" b="1" u="sng" dirty="0" err="1" smtClean="0"/>
              <a:t>Varousi</a:t>
            </a:r>
            <a:endParaRPr lang="el-GR" sz="3200" b="1" u="sng" dirty="0"/>
          </a:p>
        </p:txBody>
      </p:sp>
    </p:spTree>
    <p:extLst>
      <p:ext uri="{BB962C8B-B14F-4D97-AF65-F5344CB8AC3E}">
        <p14:creationId xmlns:p14="http://schemas.microsoft.com/office/powerpoint/2010/main" val="1627055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742666" y="255943"/>
            <a:ext cx="10515600" cy="1325563"/>
          </a:xfrm>
        </p:spPr>
        <p:txBody>
          <a:bodyPr/>
          <a:lstStyle/>
          <a:p>
            <a:pPr algn="ctr"/>
            <a:r>
              <a:rPr lang="en-US" b="1" u="sng" dirty="0" err="1" smtClean="0"/>
              <a:t>Asklipiou</a:t>
            </a:r>
            <a:r>
              <a:rPr lang="en-US" b="1" u="sng" dirty="0" smtClean="0"/>
              <a:t> street</a:t>
            </a:r>
            <a:endParaRPr lang="el-GR" b="1" u="sng" dirty="0"/>
          </a:p>
        </p:txBody>
      </p:sp>
      <p:sp>
        <p:nvSpPr>
          <p:cNvPr id="3" name="Θέση περιεχομένου 2"/>
          <p:cNvSpPr>
            <a:spLocks noGrp="1"/>
          </p:cNvSpPr>
          <p:nvPr>
            <p:ph idx="1"/>
          </p:nvPr>
        </p:nvSpPr>
        <p:spPr/>
        <p:txBody>
          <a:bodyPr/>
          <a:lstStyle/>
          <a:p>
            <a:pPr marL="0" indent="0" algn="just">
              <a:buNone/>
            </a:pPr>
            <a:r>
              <a:rPr lang="en-US" dirty="0" smtClean="0"/>
              <a:t>It is the most busy and crowded street of our town. There are many stores</a:t>
            </a:r>
            <a:r>
              <a:rPr lang="el-GR" dirty="0" smtClean="0"/>
              <a:t>,</a:t>
            </a:r>
            <a:r>
              <a:rPr lang="en-US" dirty="0" smtClean="0"/>
              <a:t> someone can find whatever they need </a:t>
            </a:r>
            <a:r>
              <a:rPr lang="el-GR" dirty="0" smtClean="0"/>
              <a:t>, </a:t>
            </a:r>
            <a:r>
              <a:rPr lang="en-US" dirty="0" smtClean="0"/>
              <a:t>and it’s very famous for the cafés . It is named after the god of medicine </a:t>
            </a:r>
            <a:r>
              <a:rPr lang="en-US" dirty="0" err="1" smtClean="0"/>
              <a:t>Asclipios</a:t>
            </a:r>
            <a:r>
              <a:rPr lang="en-US" dirty="0" smtClean="0"/>
              <a:t>. It is full of people all day every day.</a:t>
            </a:r>
            <a:endParaRPr lang="el-GR" dirty="0"/>
          </a:p>
        </p:txBody>
      </p:sp>
      <p:pic>
        <p:nvPicPr>
          <p:cNvPr id="8" name="Εικόνα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75868" y="3789434"/>
            <a:ext cx="3706547" cy="2631648"/>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07726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4"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5" dur="10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arn(inVertical)">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1707" y="807947"/>
            <a:ext cx="4726816" cy="3545112"/>
          </a:xfrm>
          <a:prstGeom prst="rect">
            <a:avLst/>
          </a:prstGeom>
          <a:ln w="228600" cap="sq" cmpd="thickThin">
            <a:solidFill>
              <a:srgbClr val="000000"/>
            </a:solidFill>
            <a:prstDash val="solid"/>
            <a:miter lim="800000"/>
          </a:ln>
          <a:effectLst>
            <a:innerShdw blurRad="76200">
              <a:srgbClr val="000000"/>
            </a:innerShdw>
          </a:effectLst>
        </p:spPr>
      </p:pic>
      <p:pic>
        <p:nvPicPr>
          <p:cNvPr id="5" name="Εικόνα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84656" y="2580503"/>
            <a:ext cx="4911176" cy="3274117"/>
          </a:xfrm>
          <a:prstGeom prst="rect">
            <a:avLst/>
          </a:prstGeom>
          <a:ln w="228600" cap="sq" cmpd="thickThin">
            <a:solidFill>
              <a:srgbClr val="000000"/>
            </a:solidFill>
            <a:prstDash val="solid"/>
            <a:miter lim="800000"/>
          </a:ln>
          <a:effectLst>
            <a:innerShdw blurRad="76200">
              <a:srgbClr val="000000"/>
            </a:innerShdw>
          </a:effectLst>
        </p:spPr>
      </p:pic>
      <p:sp>
        <p:nvSpPr>
          <p:cNvPr id="2" name="Τίτλος 1"/>
          <p:cNvSpPr>
            <a:spLocks noGrp="1"/>
          </p:cNvSpPr>
          <p:nvPr>
            <p:ph type="ctrTitle"/>
          </p:nvPr>
        </p:nvSpPr>
        <p:spPr>
          <a:xfrm>
            <a:off x="-1036885" y="3467020"/>
            <a:ext cx="9144000" cy="2387600"/>
          </a:xfrm>
        </p:spPr>
        <p:txBody>
          <a:bodyPr>
            <a:normAutofit/>
          </a:bodyPr>
          <a:lstStyle/>
          <a:p>
            <a:pPr>
              <a:spcBef>
                <a:spcPts val="1000"/>
              </a:spcBef>
            </a:pPr>
            <a:r>
              <a:rPr lang="en-US" sz="3000" b="1" u="sng" dirty="0" err="1">
                <a:latin typeface="+mn-lt"/>
                <a:ea typeface="+mn-ea"/>
                <a:cs typeface="+mn-cs"/>
              </a:rPr>
              <a:t>Asklipiou</a:t>
            </a:r>
            <a:r>
              <a:rPr lang="en-US" sz="3000" b="1" u="sng" dirty="0">
                <a:latin typeface="+mn-lt"/>
                <a:ea typeface="+mn-ea"/>
                <a:cs typeface="+mn-cs"/>
              </a:rPr>
              <a:t> street</a:t>
            </a:r>
            <a:endParaRPr lang="el-GR" sz="3000" b="1" u="sng" dirty="0">
              <a:latin typeface="+mn-lt"/>
              <a:ea typeface="+mn-ea"/>
              <a:cs typeface="+mn-cs"/>
            </a:endParaRPr>
          </a:p>
        </p:txBody>
      </p:sp>
      <p:sp>
        <p:nvSpPr>
          <p:cNvPr id="3" name="Υπότιτλος 2"/>
          <p:cNvSpPr>
            <a:spLocks noGrp="1"/>
          </p:cNvSpPr>
          <p:nvPr>
            <p:ph type="subTitle" idx="1"/>
          </p:nvPr>
        </p:nvSpPr>
        <p:spPr>
          <a:xfrm>
            <a:off x="7111277" y="1025735"/>
            <a:ext cx="4057934" cy="847132"/>
          </a:xfrm>
        </p:spPr>
        <p:txBody>
          <a:bodyPr>
            <a:normAutofit fontScale="92500"/>
          </a:bodyPr>
          <a:lstStyle/>
          <a:p>
            <a:r>
              <a:rPr lang="en-US" sz="3200" b="1" u="sng" dirty="0" err="1" smtClean="0"/>
              <a:t>A</a:t>
            </a:r>
            <a:r>
              <a:rPr lang="en-US" sz="3200" b="1" u="sng" dirty="0" err="1"/>
              <a:t>sklipiou</a:t>
            </a:r>
            <a:r>
              <a:rPr lang="en-US" sz="3200" b="1" u="sng" dirty="0"/>
              <a:t> </a:t>
            </a:r>
            <a:r>
              <a:rPr lang="en-US" sz="3200" b="1" u="sng" dirty="0" smtClean="0"/>
              <a:t>street at night</a:t>
            </a:r>
            <a:endParaRPr lang="el-GR" sz="3200" b="1" u="sng" dirty="0"/>
          </a:p>
        </p:txBody>
      </p:sp>
    </p:spTree>
    <p:extLst>
      <p:ext uri="{BB962C8B-B14F-4D97-AF65-F5344CB8AC3E}">
        <p14:creationId xmlns:p14="http://schemas.microsoft.com/office/powerpoint/2010/main" val="961384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5"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anim calcmode="lin" valueType="num">
                                      <p:cBhvr>
                                        <p:cTn id="13" dur="2000" fill="hold"/>
                                        <p:tgtEl>
                                          <p:spTgt spid="5"/>
                                        </p:tgtEl>
                                        <p:attrNameLst>
                                          <p:attrName>style.rotation</p:attrName>
                                        </p:attrNameLst>
                                      </p:cBhvr>
                                      <p:tavLst>
                                        <p:tav tm="0">
                                          <p:val>
                                            <p:fltVal val="720"/>
                                          </p:val>
                                        </p:tav>
                                        <p:tav tm="100000">
                                          <p:val>
                                            <p:fltVal val="0"/>
                                          </p:val>
                                        </p:tav>
                                      </p:tavLst>
                                    </p:anim>
                                    <p:anim calcmode="lin" valueType="num">
                                      <p:cBhvr>
                                        <p:cTn id="14" dur="2000" fill="hold"/>
                                        <p:tgtEl>
                                          <p:spTgt spid="5"/>
                                        </p:tgtEl>
                                        <p:attrNameLst>
                                          <p:attrName>ppt_h</p:attrName>
                                        </p:attrNameLst>
                                      </p:cBhvr>
                                      <p:tavLst>
                                        <p:tav tm="0">
                                          <p:val>
                                            <p:fltVal val="0"/>
                                          </p:val>
                                        </p:tav>
                                        <p:tav tm="100000">
                                          <p:val>
                                            <p:strVal val="#ppt_h"/>
                                          </p:val>
                                        </p:tav>
                                      </p:tavLst>
                                    </p:anim>
                                    <p:anim calcmode="lin" valueType="num">
                                      <p:cBhvr>
                                        <p:cTn id="15" dur="2000" fill="hold"/>
                                        <p:tgtEl>
                                          <p:spTgt spid="5"/>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n-US" b="1" u="sng" dirty="0" err="1" smtClean="0"/>
              <a:t>Manavika</a:t>
            </a:r>
            <a:endParaRPr lang="el-GR" b="1" u="sng" dirty="0"/>
          </a:p>
        </p:txBody>
      </p:sp>
      <p:sp>
        <p:nvSpPr>
          <p:cNvPr id="3" name="Θέση περιεχομένου 2"/>
          <p:cNvSpPr>
            <a:spLocks noGrp="1"/>
          </p:cNvSpPr>
          <p:nvPr>
            <p:ph idx="1"/>
          </p:nvPr>
        </p:nvSpPr>
        <p:spPr/>
        <p:txBody>
          <a:bodyPr/>
          <a:lstStyle/>
          <a:p>
            <a:pPr marL="0" indent="0" algn="just">
              <a:buNone/>
            </a:pPr>
            <a:r>
              <a:rPr lang="en-US" dirty="0" err="1" smtClean="0"/>
              <a:t>Manavika</a:t>
            </a:r>
            <a:r>
              <a:rPr lang="en-US" dirty="0" smtClean="0"/>
              <a:t> is a district very famous for its restaurants. It is one of the oldest districts in </a:t>
            </a:r>
            <a:r>
              <a:rPr lang="en-US" dirty="0" err="1" smtClean="0"/>
              <a:t>Trikala</a:t>
            </a:r>
            <a:r>
              <a:rPr lang="en-US" dirty="0" smtClean="0"/>
              <a:t> that are restored and it has turned into a very trendy food destination. Someone can taste incredible and delicious dishes and try some of the traditional products such as dairy products , sausages and  meat.</a:t>
            </a:r>
            <a:endParaRPr lang="el-GR" dirty="0"/>
          </a:p>
        </p:txBody>
      </p:sp>
      <p:pic>
        <p:nvPicPr>
          <p:cNvPr id="4" name="Εικόνα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94103" y="3862656"/>
            <a:ext cx="4003793" cy="2666933"/>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459617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wipe(down)">
                                      <p:cBhvr>
                                        <p:cTn id="15" dur="580">
                                          <p:stCondLst>
                                            <p:cond delay="0"/>
                                          </p:stCondLst>
                                        </p:cTn>
                                        <p:tgtEl>
                                          <p:spTgt spid="3">
                                            <p:txEl>
                                              <p:pRg st="0" end="0"/>
                                            </p:txEl>
                                          </p:spTgt>
                                        </p:tgtEl>
                                      </p:cBhvr>
                                    </p:animEffect>
                                    <p:anim calcmode="lin" valueType="num">
                                      <p:cBhvr>
                                        <p:cTn id="16"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21" dur="26">
                                          <p:stCondLst>
                                            <p:cond delay="650"/>
                                          </p:stCondLst>
                                        </p:cTn>
                                        <p:tgtEl>
                                          <p:spTgt spid="3">
                                            <p:txEl>
                                              <p:pRg st="0" end="0"/>
                                            </p:txEl>
                                          </p:spTgt>
                                        </p:tgtEl>
                                      </p:cBhvr>
                                      <p:to x="100000" y="60000"/>
                                    </p:animScale>
                                    <p:animScale>
                                      <p:cBhvr>
                                        <p:cTn id="22" dur="166" decel="50000">
                                          <p:stCondLst>
                                            <p:cond delay="676"/>
                                          </p:stCondLst>
                                        </p:cTn>
                                        <p:tgtEl>
                                          <p:spTgt spid="3">
                                            <p:txEl>
                                              <p:pRg st="0" end="0"/>
                                            </p:txEl>
                                          </p:spTgt>
                                        </p:tgtEl>
                                      </p:cBhvr>
                                      <p:to x="100000" y="100000"/>
                                    </p:animScale>
                                    <p:animScale>
                                      <p:cBhvr>
                                        <p:cTn id="23" dur="26">
                                          <p:stCondLst>
                                            <p:cond delay="1312"/>
                                          </p:stCondLst>
                                        </p:cTn>
                                        <p:tgtEl>
                                          <p:spTgt spid="3">
                                            <p:txEl>
                                              <p:pRg st="0" end="0"/>
                                            </p:txEl>
                                          </p:spTgt>
                                        </p:tgtEl>
                                      </p:cBhvr>
                                      <p:to x="100000" y="80000"/>
                                    </p:animScale>
                                    <p:animScale>
                                      <p:cBhvr>
                                        <p:cTn id="24" dur="166" decel="50000">
                                          <p:stCondLst>
                                            <p:cond delay="1338"/>
                                          </p:stCondLst>
                                        </p:cTn>
                                        <p:tgtEl>
                                          <p:spTgt spid="3">
                                            <p:txEl>
                                              <p:pRg st="0" end="0"/>
                                            </p:txEl>
                                          </p:spTgt>
                                        </p:tgtEl>
                                      </p:cBhvr>
                                      <p:to x="100000" y="100000"/>
                                    </p:animScale>
                                    <p:animScale>
                                      <p:cBhvr>
                                        <p:cTn id="25" dur="26">
                                          <p:stCondLst>
                                            <p:cond delay="1642"/>
                                          </p:stCondLst>
                                        </p:cTn>
                                        <p:tgtEl>
                                          <p:spTgt spid="3">
                                            <p:txEl>
                                              <p:pRg st="0" end="0"/>
                                            </p:txEl>
                                          </p:spTgt>
                                        </p:tgtEl>
                                      </p:cBhvr>
                                      <p:to x="100000" y="90000"/>
                                    </p:animScale>
                                    <p:animScale>
                                      <p:cBhvr>
                                        <p:cTn id="26" dur="166" decel="50000">
                                          <p:stCondLst>
                                            <p:cond delay="1668"/>
                                          </p:stCondLst>
                                        </p:cTn>
                                        <p:tgtEl>
                                          <p:spTgt spid="3">
                                            <p:txEl>
                                              <p:pRg st="0" end="0"/>
                                            </p:txEl>
                                          </p:spTgt>
                                        </p:tgtEl>
                                      </p:cBhvr>
                                      <p:to x="100000" y="100000"/>
                                    </p:animScale>
                                    <p:animScale>
                                      <p:cBhvr>
                                        <p:cTn id="27" dur="26">
                                          <p:stCondLst>
                                            <p:cond delay="1808"/>
                                          </p:stCondLst>
                                        </p:cTn>
                                        <p:tgtEl>
                                          <p:spTgt spid="3">
                                            <p:txEl>
                                              <p:pRg st="0" end="0"/>
                                            </p:txEl>
                                          </p:spTgt>
                                        </p:tgtEl>
                                      </p:cBhvr>
                                      <p:to x="100000" y="95000"/>
                                    </p:animScale>
                                    <p:animScale>
                                      <p:cBhvr>
                                        <p:cTn id="28" dur="166" decel="50000">
                                          <p:stCondLst>
                                            <p:cond delay="1834"/>
                                          </p:stCondLst>
                                        </p:cTn>
                                        <p:tgtEl>
                                          <p:spTgt spid="3">
                                            <p:txEl>
                                              <p:pRg st="0" end="0"/>
                                            </p:txEl>
                                          </p:spTgt>
                                        </p:tgtEl>
                                      </p:cBhvr>
                                      <p:to x="100000" y="100000"/>
                                    </p:animScale>
                                  </p:childTnLst>
                                </p:cTn>
                              </p:par>
                            </p:childTnLst>
                          </p:cTn>
                        </p:par>
                      </p:childTnLst>
                    </p:cTn>
                  </p:par>
                  <p:par>
                    <p:cTn id="29" fill="hold">
                      <p:stCondLst>
                        <p:cond delay="indefinite"/>
                      </p:stCondLst>
                      <p:childTnLst>
                        <p:par>
                          <p:cTn id="30" fill="hold">
                            <p:stCondLst>
                              <p:cond delay="0"/>
                            </p:stCondLst>
                            <p:childTnLst>
                              <p:par>
                                <p:cTn id="31" presetID="45" presetClass="entr" presetSubtype="0" fill="hold"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fade">
                                      <p:cBhvr>
                                        <p:cTn id="33" dur="2000"/>
                                        <p:tgtEl>
                                          <p:spTgt spid="4"/>
                                        </p:tgtEl>
                                      </p:cBhvr>
                                    </p:animEffect>
                                    <p:anim calcmode="lin" valueType="num">
                                      <p:cBhvr>
                                        <p:cTn id="34" dur="2000" fill="hold"/>
                                        <p:tgtEl>
                                          <p:spTgt spid="4"/>
                                        </p:tgtEl>
                                        <p:attrNameLst>
                                          <p:attrName>ppt_w</p:attrName>
                                        </p:attrNameLst>
                                      </p:cBhvr>
                                      <p:tavLst>
                                        <p:tav tm="0" fmla="#ppt_w*sin(2.5*pi*$)">
                                          <p:val>
                                            <p:fltVal val="0"/>
                                          </p:val>
                                        </p:tav>
                                        <p:tav tm="100000">
                                          <p:val>
                                            <p:fltVal val="1"/>
                                          </p:val>
                                        </p:tav>
                                      </p:tavLst>
                                    </p:anim>
                                    <p:anim calcmode="lin" valueType="num">
                                      <p:cBhvr>
                                        <p:cTn id="35" dur="2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79404" y="1630397"/>
            <a:ext cx="3638024" cy="3456122"/>
          </a:xfrm>
          <a:prstGeom prst="rect">
            <a:avLst/>
          </a:prstGeom>
          <a:ln w="228600" cap="sq" cmpd="thickThin">
            <a:solidFill>
              <a:srgbClr val="000000"/>
            </a:solidFill>
            <a:prstDash val="solid"/>
            <a:miter lim="800000"/>
          </a:ln>
          <a:effectLst>
            <a:innerShdw blurRad="76200">
              <a:srgbClr val="000000"/>
            </a:innerShdw>
          </a:effectLst>
        </p:spPr>
      </p:pic>
      <p:pic>
        <p:nvPicPr>
          <p:cNvPr id="5" name="Εικόνα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4704" y="1954291"/>
            <a:ext cx="4710117" cy="3132228"/>
          </a:xfrm>
          <a:prstGeom prst="rect">
            <a:avLst/>
          </a:prstGeom>
          <a:ln w="228600" cap="sq" cmpd="thickThin">
            <a:solidFill>
              <a:srgbClr val="000000"/>
            </a:solidFill>
            <a:prstDash val="solid"/>
            <a:miter lim="800000"/>
          </a:ln>
          <a:effectLst>
            <a:innerShdw blurRad="76200">
              <a:srgbClr val="000000"/>
            </a:innerShdw>
          </a:effectLst>
        </p:spPr>
      </p:pic>
      <p:sp>
        <p:nvSpPr>
          <p:cNvPr id="7" name="Τίτλος 6"/>
          <p:cNvSpPr>
            <a:spLocks noGrp="1"/>
          </p:cNvSpPr>
          <p:nvPr>
            <p:ph type="title"/>
          </p:nvPr>
        </p:nvSpPr>
        <p:spPr>
          <a:xfrm>
            <a:off x="4858760" y="5529554"/>
            <a:ext cx="2355761" cy="600790"/>
          </a:xfrm>
        </p:spPr>
        <p:txBody>
          <a:bodyPr>
            <a:normAutofit fontScale="90000"/>
          </a:bodyPr>
          <a:lstStyle/>
          <a:p>
            <a:r>
              <a:rPr lang="en-US" b="1" u="sng" dirty="0" err="1"/>
              <a:t>M</a:t>
            </a:r>
            <a:r>
              <a:rPr lang="en-US" b="1" u="sng" dirty="0" err="1" smtClean="0"/>
              <a:t>anavika</a:t>
            </a:r>
            <a:endParaRPr lang="el-GR" b="1" u="sng" dirty="0"/>
          </a:p>
        </p:txBody>
      </p:sp>
    </p:spTree>
    <p:extLst>
      <p:ext uri="{BB962C8B-B14F-4D97-AF65-F5344CB8AC3E}">
        <p14:creationId xmlns:p14="http://schemas.microsoft.com/office/powerpoint/2010/main" val="282281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5"/>
          <p:cNvSpPr>
            <a:spLocks noGrp="1"/>
          </p:cNvSpPr>
          <p:nvPr>
            <p:ph type="title"/>
          </p:nvPr>
        </p:nvSpPr>
        <p:spPr>
          <a:xfrm>
            <a:off x="620466" y="384537"/>
            <a:ext cx="10515600" cy="1325563"/>
          </a:xfrm>
        </p:spPr>
        <p:txBody>
          <a:bodyPr/>
          <a:lstStyle/>
          <a:p>
            <a:pPr algn="ctr"/>
            <a:r>
              <a:rPr lang="en-US" b="1" u="sng" dirty="0" err="1" smtClean="0"/>
              <a:t>Trikala</a:t>
            </a:r>
            <a:r>
              <a:rPr lang="en-US" b="1" u="sng" dirty="0"/>
              <a:t> </a:t>
            </a:r>
            <a:r>
              <a:rPr lang="en-US" b="1" u="sng" dirty="0" smtClean="0"/>
              <a:t>the town of music</a:t>
            </a:r>
            <a:endParaRPr lang="el-GR" b="1" u="sng" dirty="0"/>
          </a:p>
        </p:txBody>
      </p:sp>
      <p:pic>
        <p:nvPicPr>
          <p:cNvPr id="4" name="Θέση περιεχομένου 3"/>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8592672" y="1918181"/>
            <a:ext cx="2879135" cy="4351338"/>
          </a:xfrm>
          <a:prstGeom prst="rect">
            <a:avLst/>
          </a:prstGeom>
          <a:ln w="228600" cap="sq" cmpd="thickThin">
            <a:solidFill>
              <a:srgbClr val="000000"/>
            </a:solidFill>
            <a:prstDash val="solid"/>
            <a:miter lim="800000"/>
          </a:ln>
          <a:effectLst>
            <a:innerShdw blurRad="76200">
              <a:srgbClr val="000000"/>
            </a:innerShdw>
          </a:effectLst>
        </p:spPr>
      </p:pic>
      <p:sp>
        <p:nvSpPr>
          <p:cNvPr id="7" name="Θέση περιεχομένου 6"/>
          <p:cNvSpPr>
            <a:spLocks noGrp="1"/>
          </p:cNvSpPr>
          <p:nvPr>
            <p:ph sz="half" idx="2"/>
          </p:nvPr>
        </p:nvSpPr>
        <p:spPr>
          <a:xfrm>
            <a:off x="4326340" y="2111363"/>
            <a:ext cx="3630253" cy="3033843"/>
          </a:xfrm>
        </p:spPr>
        <p:txBody>
          <a:bodyPr/>
          <a:lstStyle/>
          <a:p>
            <a:pPr marL="0" indent="0" algn="just">
              <a:buNone/>
            </a:pPr>
            <a:r>
              <a:rPr lang="en-US" dirty="0" err="1" smtClean="0"/>
              <a:t>Trikala</a:t>
            </a:r>
            <a:r>
              <a:rPr lang="en-US" dirty="0" smtClean="0"/>
              <a:t> is the home town of many famous Greek musicians including one of the most well known Greek composers ever </a:t>
            </a:r>
            <a:r>
              <a:rPr lang="en-US" dirty="0" err="1"/>
              <a:t>V</a:t>
            </a:r>
            <a:r>
              <a:rPr lang="en-US" dirty="0" err="1" smtClean="0"/>
              <a:t>asilis</a:t>
            </a:r>
            <a:r>
              <a:rPr lang="en-US" dirty="0" smtClean="0"/>
              <a:t> </a:t>
            </a:r>
            <a:r>
              <a:rPr lang="en-US" dirty="0" err="1" smtClean="0"/>
              <a:t>Tsitsanis</a:t>
            </a:r>
            <a:r>
              <a:rPr lang="en-US" dirty="0" smtClean="0"/>
              <a:t>.</a:t>
            </a:r>
            <a:endParaRPr lang="el-GR" dirty="0"/>
          </a:p>
        </p:txBody>
      </p:sp>
      <p:pic>
        <p:nvPicPr>
          <p:cNvPr id="5" name="Εικόνα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8286" y="1918181"/>
            <a:ext cx="2695575" cy="2857500"/>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60191065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Effect transition="in" filter="barn(inVertical)">
                                      <p:cBhvr>
                                        <p:cTn id="13" dur="500"/>
                                        <p:tgtEl>
                                          <p:spTgt spid="7">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6" presetClass="entr" presetSubtype="0"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down)">
                                      <p:cBhvr>
                                        <p:cTn id="18" dur="580">
                                          <p:stCondLst>
                                            <p:cond delay="0"/>
                                          </p:stCondLst>
                                        </p:cTn>
                                        <p:tgtEl>
                                          <p:spTgt spid="5"/>
                                        </p:tgtEl>
                                      </p:cBhvr>
                                    </p:animEffect>
                                    <p:anim calcmode="lin" valueType="num">
                                      <p:cBhvr>
                                        <p:cTn id="19"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0"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1"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2"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23"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4" dur="26">
                                          <p:stCondLst>
                                            <p:cond delay="650"/>
                                          </p:stCondLst>
                                        </p:cTn>
                                        <p:tgtEl>
                                          <p:spTgt spid="5"/>
                                        </p:tgtEl>
                                      </p:cBhvr>
                                      <p:to x="100000" y="60000"/>
                                    </p:animScale>
                                    <p:animScale>
                                      <p:cBhvr>
                                        <p:cTn id="25" dur="166" decel="50000">
                                          <p:stCondLst>
                                            <p:cond delay="676"/>
                                          </p:stCondLst>
                                        </p:cTn>
                                        <p:tgtEl>
                                          <p:spTgt spid="5"/>
                                        </p:tgtEl>
                                      </p:cBhvr>
                                      <p:to x="100000" y="100000"/>
                                    </p:animScale>
                                    <p:animScale>
                                      <p:cBhvr>
                                        <p:cTn id="26" dur="26">
                                          <p:stCondLst>
                                            <p:cond delay="1312"/>
                                          </p:stCondLst>
                                        </p:cTn>
                                        <p:tgtEl>
                                          <p:spTgt spid="5"/>
                                        </p:tgtEl>
                                      </p:cBhvr>
                                      <p:to x="100000" y="80000"/>
                                    </p:animScale>
                                    <p:animScale>
                                      <p:cBhvr>
                                        <p:cTn id="27" dur="166" decel="50000">
                                          <p:stCondLst>
                                            <p:cond delay="1338"/>
                                          </p:stCondLst>
                                        </p:cTn>
                                        <p:tgtEl>
                                          <p:spTgt spid="5"/>
                                        </p:tgtEl>
                                      </p:cBhvr>
                                      <p:to x="100000" y="100000"/>
                                    </p:animScale>
                                    <p:animScale>
                                      <p:cBhvr>
                                        <p:cTn id="28" dur="26">
                                          <p:stCondLst>
                                            <p:cond delay="1642"/>
                                          </p:stCondLst>
                                        </p:cTn>
                                        <p:tgtEl>
                                          <p:spTgt spid="5"/>
                                        </p:tgtEl>
                                      </p:cBhvr>
                                      <p:to x="100000" y="90000"/>
                                    </p:animScale>
                                    <p:animScale>
                                      <p:cBhvr>
                                        <p:cTn id="29" dur="166" decel="50000">
                                          <p:stCondLst>
                                            <p:cond delay="1668"/>
                                          </p:stCondLst>
                                        </p:cTn>
                                        <p:tgtEl>
                                          <p:spTgt spid="5"/>
                                        </p:tgtEl>
                                      </p:cBhvr>
                                      <p:to x="100000" y="100000"/>
                                    </p:animScale>
                                    <p:animScale>
                                      <p:cBhvr>
                                        <p:cTn id="30" dur="26">
                                          <p:stCondLst>
                                            <p:cond delay="1808"/>
                                          </p:stCondLst>
                                        </p:cTn>
                                        <p:tgtEl>
                                          <p:spTgt spid="5"/>
                                        </p:tgtEl>
                                      </p:cBhvr>
                                      <p:to x="100000" y="95000"/>
                                    </p:animScale>
                                    <p:animScale>
                                      <p:cBhvr>
                                        <p:cTn id="31" dur="166" decel="50000">
                                          <p:stCondLst>
                                            <p:cond delay="1834"/>
                                          </p:stCondLst>
                                        </p:cTn>
                                        <p:tgtEl>
                                          <p:spTgt spid="5"/>
                                        </p:tgtEl>
                                      </p:cBhvr>
                                      <p:to x="100000" y="100000"/>
                                    </p:animScale>
                                  </p:childTnLst>
                                </p:cTn>
                              </p:par>
                            </p:childTnLst>
                          </p:cTn>
                        </p:par>
                      </p:childTnLst>
                    </p:cTn>
                  </p:par>
                  <p:par>
                    <p:cTn id="32" fill="hold">
                      <p:stCondLst>
                        <p:cond delay="indefinite"/>
                      </p:stCondLst>
                      <p:childTnLst>
                        <p:par>
                          <p:cTn id="33" fill="hold">
                            <p:stCondLst>
                              <p:cond delay="0"/>
                            </p:stCondLst>
                            <p:childTnLst>
                              <p:par>
                                <p:cTn id="34" presetID="45" presetClass="entr" presetSubtype="0" fill="hold" nodeType="click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2000"/>
                                        <p:tgtEl>
                                          <p:spTgt spid="4"/>
                                        </p:tgtEl>
                                      </p:cBhvr>
                                    </p:animEffect>
                                    <p:anim calcmode="lin" valueType="num">
                                      <p:cBhvr>
                                        <p:cTn id="37" dur="2000" fill="hold"/>
                                        <p:tgtEl>
                                          <p:spTgt spid="4"/>
                                        </p:tgtEl>
                                        <p:attrNameLst>
                                          <p:attrName>ppt_w</p:attrName>
                                        </p:attrNameLst>
                                      </p:cBhvr>
                                      <p:tavLst>
                                        <p:tav tm="0" fmla="#ppt_w*sin(2.5*pi*$)">
                                          <p:val>
                                            <p:fltVal val="0"/>
                                          </p:val>
                                        </p:tav>
                                        <p:tav tm="100000">
                                          <p:val>
                                            <p:fltVal val="1"/>
                                          </p:val>
                                        </p:tav>
                                      </p:tavLst>
                                    </p:anim>
                                    <p:anim calcmode="lin" valueType="num">
                                      <p:cBhvr>
                                        <p:cTn id="38" dur="2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5"/>
          <p:cNvSpPr>
            <a:spLocks noGrp="1"/>
          </p:cNvSpPr>
          <p:nvPr>
            <p:ph type="title"/>
          </p:nvPr>
        </p:nvSpPr>
        <p:spPr/>
        <p:txBody>
          <a:bodyPr/>
          <a:lstStyle/>
          <a:p>
            <a:pPr algn="ctr"/>
            <a:r>
              <a:rPr lang="en-US" b="1" u="sng" dirty="0" err="1" smtClean="0"/>
              <a:t>Meteora</a:t>
            </a:r>
            <a:r>
              <a:rPr lang="en-US" b="1" u="sng" dirty="0" smtClean="0"/>
              <a:t> </a:t>
            </a:r>
            <a:endParaRPr lang="el-GR" b="1" u="sng" dirty="0"/>
          </a:p>
        </p:txBody>
      </p:sp>
      <p:sp>
        <p:nvSpPr>
          <p:cNvPr id="7" name="Θέση περιεχομένου 6"/>
          <p:cNvSpPr>
            <a:spLocks noGrp="1"/>
          </p:cNvSpPr>
          <p:nvPr>
            <p:ph idx="1"/>
          </p:nvPr>
        </p:nvSpPr>
        <p:spPr>
          <a:xfrm>
            <a:off x="838200" y="1825625"/>
            <a:ext cx="4351986" cy="4751486"/>
          </a:xfrm>
        </p:spPr>
        <p:txBody>
          <a:bodyPr>
            <a:normAutofit fontScale="92500"/>
          </a:bodyPr>
          <a:lstStyle/>
          <a:p>
            <a:pPr marL="0" indent="0" algn="just">
              <a:buNone/>
            </a:pPr>
            <a:r>
              <a:rPr lang="en-US" dirty="0" smtClean="0"/>
              <a:t>Near </a:t>
            </a:r>
            <a:r>
              <a:rPr lang="en-US" dirty="0" err="1" smtClean="0"/>
              <a:t>Trikala</a:t>
            </a:r>
            <a:r>
              <a:rPr lang="en-US" dirty="0" smtClean="0"/>
              <a:t> in a small town , </a:t>
            </a:r>
            <a:r>
              <a:rPr lang="en-US" dirty="0" err="1" smtClean="0"/>
              <a:t>Kalampaka</a:t>
            </a:r>
            <a:r>
              <a:rPr lang="en-US" dirty="0" smtClean="0"/>
              <a:t> ,nature has created a magnificent scenery. Huge stones known as </a:t>
            </a:r>
            <a:r>
              <a:rPr lang="en-US" dirty="0" err="1" smtClean="0"/>
              <a:t>Meteora</a:t>
            </a:r>
            <a:r>
              <a:rPr lang="en-US" dirty="0" smtClean="0"/>
              <a:t> dominate over the town. It is the second bigger monastic area in Greece after Athos. There are build many monasteries on the top of the stones dated back  from the 7</a:t>
            </a:r>
            <a:r>
              <a:rPr lang="en-US" baseline="30000" dirty="0" smtClean="0"/>
              <a:t>th</a:t>
            </a:r>
            <a:r>
              <a:rPr lang="en-US" dirty="0" smtClean="0"/>
              <a:t> century AD. It was also used as scenery for a James Bond film many years ago. </a:t>
            </a:r>
            <a:endParaRPr lang="el-GR" dirty="0"/>
          </a:p>
        </p:txBody>
      </p:sp>
      <p:pic>
        <p:nvPicPr>
          <p:cNvPr id="2" name="Εικόνα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63469" y="2051295"/>
            <a:ext cx="4177850" cy="4014653"/>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722404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7">
                                            <p:txEl>
                                              <p:pRg st="0" end="0"/>
                                            </p:txEl>
                                          </p:spTgt>
                                        </p:tgtEl>
                                        <p:attrNameLst>
                                          <p:attrName>style.visibility</p:attrName>
                                        </p:attrNameLst>
                                      </p:cBhvr>
                                      <p:to>
                                        <p:strVal val="visible"/>
                                      </p:to>
                                    </p:set>
                                    <p:animEffect transition="in" filter="barn(inVertical)">
                                      <p:cBhvr>
                                        <p:cTn id="25" dur="500"/>
                                        <p:tgtEl>
                                          <p:spTgt spid="7">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blinds(horizontal)">
                                      <p:cBhvr>
                                        <p:cTn id="3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Εικόνα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89869" y="3055947"/>
            <a:ext cx="4918987" cy="3276614"/>
          </a:xfrm>
          <a:prstGeom prst="rect">
            <a:avLst/>
          </a:prstGeom>
          <a:ln w="228600" cap="sq" cmpd="thickThin">
            <a:solidFill>
              <a:srgbClr val="000000"/>
            </a:solidFill>
            <a:prstDash val="solid"/>
            <a:miter lim="800000"/>
          </a:ln>
          <a:effectLst>
            <a:innerShdw blurRad="76200">
              <a:srgbClr val="000000"/>
            </a:innerShdw>
          </a:effectLst>
        </p:spPr>
      </p:pic>
      <p:pic>
        <p:nvPicPr>
          <p:cNvPr id="2" name="Εικόνα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7377" y="441503"/>
            <a:ext cx="5076049" cy="3366222"/>
          </a:xfrm>
          <a:prstGeom prst="rect">
            <a:avLst/>
          </a:prstGeom>
          <a:ln w="228600" cap="sq" cmpd="thickThin">
            <a:solidFill>
              <a:srgbClr val="000000"/>
            </a:solidFill>
            <a:prstDash val="solid"/>
            <a:miter lim="800000"/>
          </a:ln>
          <a:effectLst>
            <a:innerShdw blurRad="76200">
              <a:srgbClr val="000000"/>
            </a:innerShdw>
          </a:effectLst>
        </p:spPr>
      </p:pic>
      <p:sp>
        <p:nvSpPr>
          <p:cNvPr id="3" name="Τίτλος 2"/>
          <p:cNvSpPr>
            <a:spLocks noGrp="1"/>
          </p:cNvSpPr>
          <p:nvPr>
            <p:ph type="title"/>
          </p:nvPr>
        </p:nvSpPr>
        <p:spPr>
          <a:xfrm>
            <a:off x="-2147529" y="2464488"/>
            <a:ext cx="10515600" cy="2926378"/>
          </a:xfrm>
        </p:spPr>
        <p:txBody>
          <a:bodyPr>
            <a:normAutofit/>
          </a:bodyPr>
          <a:lstStyle/>
          <a:p>
            <a:pPr algn="ctr"/>
            <a:r>
              <a:rPr lang="en-US" sz="3200" b="1" u="sng" dirty="0" err="1" smtClean="0"/>
              <a:t>Meteora</a:t>
            </a:r>
            <a:endParaRPr lang="el-GR" sz="3200" b="1" u="sng" dirty="0"/>
          </a:p>
        </p:txBody>
      </p:sp>
      <p:sp>
        <p:nvSpPr>
          <p:cNvPr id="4" name="Θέση κειμένου 3"/>
          <p:cNvSpPr>
            <a:spLocks noGrp="1"/>
          </p:cNvSpPr>
          <p:nvPr>
            <p:ph type="body" idx="1"/>
          </p:nvPr>
        </p:nvSpPr>
        <p:spPr>
          <a:xfrm>
            <a:off x="7367997" y="1135739"/>
            <a:ext cx="3562729" cy="774107"/>
          </a:xfrm>
        </p:spPr>
        <p:txBody>
          <a:bodyPr>
            <a:normAutofit/>
          </a:bodyPr>
          <a:lstStyle/>
          <a:p>
            <a:pPr algn="ctr">
              <a:spcBef>
                <a:spcPct val="0"/>
              </a:spcBef>
            </a:pPr>
            <a:r>
              <a:rPr lang="en-US" sz="3200" b="1" u="sng" dirty="0">
                <a:solidFill>
                  <a:schemeClr val="tx1"/>
                </a:solidFill>
                <a:latin typeface="+mj-lt"/>
                <a:ea typeface="+mj-ea"/>
                <a:cs typeface="+mj-cs"/>
              </a:rPr>
              <a:t>A monastery</a:t>
            </a:r>
            <a:endParaRPr lang="el-GR" sz="3200" b="1" u="sng" dirty="0">
              <a:solidFill>
                <a:schemeClr val="tx1"/>
              </a:solidFill>
              <a:latin typeface="+mj-lt"/>
              <a:ea typeface="+mj-ea"/>
              <a:cs typeface="+mj-cs"/>
            </a:endParaRPr>
          </a:p>
        </p:txBody>
      </p:sp>
    </p:spTree>
    <p:extLst>
      <p:ext uri="{BB962C8B-B14F-4D97-AF65-F5344CB8AC3E}">
        <p14:creationId xmlns:p14="http://schemas.microsoft.com/office/powerpoint/2010/main" val="355616727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fltVal val="0"/>
                                          </p:val>
                                        </p:tav>
                                        <p:tav tm="100000">
                                          <p:val>
                                            <p:strVal val="#ppt_w"/>
                                          </p:val>
                                        </p:tav>
                                      </p:tavLst>
                                    </p:anim>
                                    <p:anim calcmode="lin" valueType="num">
                                      <p:cBhvr>
                                        <p:cTn id="13" dur="1000" fill="hold"/>
                                        <p:tgtEl>
                                          <p:spTgt spid="5"/>
                                        </p:tgtEl>
                                        <p:attrNameLst>
                                          <p:attrName>ppt_h</p:attrName>
                                        </p:attrNameLst>
                                      </p:cBhvr>
                                      <p:tavLst>
                                        <p:tav tm="0">
                                          <p:val>
                                            <p:fltVal val="0"/>
                                          </p:val>
                                        </p:tav>
                                        <p:tav tm="100000">
                                          <p:val>
                                            <p:strVal val="#ppt_h"/>
                                          </p:val>
                                        </p:tav>
                                      </p:tavLst>
                                    </p:anim>
                                    <p:anim calcmode="lin" valueType="num">
                                      <p:cBhvr>
                                        <p:cTn id="14" dur="1000" fill="hold"/>
                                        <p:tgtEl>
                                          <p:spTgt spid="5"/>
                                        </p:tgtEl>
                                        <p:attrNameLst>
                                          <p:attrName>style.rotation</p:attrName>
                                        </p:attrNameLst>
                                      </p:cBhvr>
                                      <p:tavLst>
                                        <p:tav tm="0">
                                          <p:val>
                                            <p:fltVal val="90"/>
                                          </p:val>
                                        </p:tav>
                                        <p:tav tm="100000">
                                          <p:val>
                                            <p:fltVal val="0"/>
                                          </p:val>
                                        </p:tav>
                                      </p:tavLst>
                                    </p:anim>
                                    <p:animEffect transition="in" filter="fade">
                                      <p:cBhvr>
                                        <p:cTn id="15"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83653" y="111036"/>
            <a:ext cx="10515600" cy="790485"/>
          </a:xfrm>
        </p:spPr>
        <p:txBody>
          <a:bodyPr/>
          <a:lstStyle/>
          <a:p>
            <a:pPr algn="ctr"/>
            <a:r>
              <a:rPr lang="en-US" b="1" u="sng" dirty="0" smtClean="0"/>
              <a:t>Location</a:t>
            </a:r>
            <a:endParaRPr lang="el-GR" b="1" u="sng" dirty="0"/>
          </a:p>
        </p:txBody>
      </p:sp>
      <p:sp>
        <p:nvSpPr>
          <p:cNvPr id="3" name="Θέση περιεχομένου 2"/>
          <p:cNvSpPr>
            <a:spLocks noGrp="1"/>
          </p:cNvSpPr>
          <p:nvPr>
            <p:ph idx="1"/>
          </p:nvPr>
        </p:nvSpPr>
        <p:spPr>
          <a:xfrm>
            <a:off x="437882" y="1262130"/>
            <a:ext cx="4636394" cy="4790940"/>
          </a:xfrm>
        </p:spPr>
        <p:txBody>
          <a:bodyPr>
            <a:normAutofit fontScale="85000" lnSpcReduction="10000"/>
          </a:bodyPr>
          <a:lstStyle/>
          <a:p>
            <a:pPr marL="0" indent="0" algn="just">
              <a:buNone/>
            </a:pPr>
            <a:r>
              <a:rPr lang="en-US" dirty="0" err="1" smtClean="0"/>
              <a:t>Trikala</a:t>
            </a:r>
            <a:r>
              <a:rPr lang="en-US" dirty="0" smtClean="0"/>
              <a:t> is a small town in the center of Greec</a:t>
            </a:r>
            <a:r>
              <a:rPr lang="en-US" dirty="0"/>
              <a:t>e</a:t>
            </a:r>
            <a:r>
              <a:rPr lang="en-US" dirty="0" smtClean="0"/>
              <a:t>. </a:t>
            </a:r>
            <a:r>
              <a:rPr lang="en-US" dirty="0" err="1" smtClean="0"/>
              <a:t>Trikala</a:t>
            </a:r>
            <a:r>
              <a:rPr lang="en-US" dirty="0" smtClean="0"/>
              <a:t> is one of the ten most ancient towns in </a:t>
            </a:r>
            <a:r>
              <a:rPr lang="en-US" dirty="0" err="1" smtClean="0"/>
              <a:t>Europe.It</a:t>
            </a:r>
            <a:r>
              <a:rPr lang="en-US" dirty="0" smtClean="0"/>
              <a:t> built on the ruins of the ancient town </a:t>
            </a:r>
            <a:r>
              <a:rPr lang="en-US" dirty="0" err="1" smtClean="0"/>
              <a:t>Trikki</a:t>
            </a:r>
            <a:r>
              <a:rPr lang="en-US" dirty="0" smtClean="0"/>
              <a:t> which was founded in the 3</a:t>
            </a:r>
            <a:r>
              <a:rPr lang="en-US" baseline="30000" dirty="0" smtClean="0"/>
              <a:t>rd</a:t>
            </a:r>
            <a:r>
              <a:rPr lang="en-US" dirty="0" smtClean="0"/>
              <a:t> millennium BC . Homer mentioned in </a:t>
            </a:r>
            <a:r>
              <a:rPr lang="en-US" dirty="0" err="1" smtClean="0"/>
              <a:t>Iliada</a:t>
            </a:r>
            <a:r>
              <a:rPr lang="en-US" dirty="0" smtClean="0"/>
              <a:t> that </a:t>
            </a:r>
            <a:r>
              <a:rPr lang="en-US" dirty="0" err="1" smtClean="0"/>
              <a:t>Trikki</a:t>
            </a:r>
            <a:r>
              <a:rPr lang="en-US" dirty="0" smtClean="0"/>
              <a:t> took part in the Trojan war. At the middle ages it became a great financial </a:t>
            </a:r>
            <a:r>
              <a:rPr lang="en-US" dirty="0" err="1" smtClean="0"/>
              <a:t>centre</a:t>
            </a:r>
            <a:r>
              <a:rPr lang="en-US" dirty="0" smtClean="0"/>
              <a:t> and during the </a:t>
            </a:r>
            <a:r>
              <a:rPr lang="el-GR" dirty="0" smtClean="0"/>
              <a:t>        </a:t>
            </a:r>
            <a:r>
              <a:rPr lang="en-US" dirty="0" smtClean="0"/>
              <a:t>it developed in a cultural </a:t>
            </a:r>
            <a:r>
              <a:rPr lang="en-US" dirty="0" err="1" smtClean="0"/>
              <a:t>centre</a:t>
            </a:r>
            <a:r>
              <a:rPr lang="en-US" dirty="0" smtClean="0"/>
              <a:t> .In 1881 </a:t>
            </a:r>
            <a:r>
              <a:rPr lang="en-US" dirty="0" err="1" smtClean="0"/>
              <a:t>Trikala</a:t>
            </a:r>
            <a:r>
              <a:rPr lang="en-US" dirty="0" smtClean="0"/>
              <a:t> was liberated and became part of Greece. Although </a:t>
            </a:r>
            <a:r>
              <a:rPr lang="en-US" dirty="0" err="1" smtClean="0"/>
              <a:t>Trikala</a:t>
            </a:r>
            <a:r>
              <a:rPr lang="en-US" dirty="0" smtClean="0"/>
              <a:t> is small, it is a well developed and interesting town.</a:t>
            </a:r>
            <a:endParaRPr lang="el-GR" dirty="0"/>
          </a:p>
        </p:txBody>
      </p:sp>
      <p:pic>
        <p:nvPicPr>
          <p:cNvPr id="6" name="Εικόνα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13714" y="1262130"/>
            <a:ext cx="4129056" cy="4211636"/>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402298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6"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7" dur="10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Ορθογώνιο 7"/>
          <p:cNvSpPr/>
          <p:nvPr/>
        </p:nvSpPr>
        <p:spPr>
          <a:xfrm>
            <a:off x="3153139" y="2477938"/>
            <a:ext cx="5089340" cy="1323439"/>
          </a:xfrm>
          <a:prstGeom prst="rect">
            <a:avLst/>
          </a:prstGeom>
          <a:noFill/>
        </p:spPr>
        <p:txBody>
          <a:bodyPr wrap="square" lIns="91440" tIns="45720" rIns="91440" bIns="45720">
            <a:spAutoFit/>
          </a:bodyPr>
          <a:lstStyle/>
          <a:p>
            <a:pPr algn="ctr"/>
            <a:r>
              <a:rPr lang="en-US" sz="8000" b="1" cap="none" spc="0"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THE </a:t>
            </a:r>
            <a:r>
              <a:rPr lang="en-US" sz="8000" b="1" cap="none" spc="0" dirty="0" smtClean="0">
                <a:ln w="9525">
                  <a:solidFill>
                    <a:schemeClr val="bg1"/>
                  </a:solidFill>
                  <a:prstDash val="solid"/>
                </a:ln>
                <a:solidFill>
                  <a:schemeClr val="tx1"/>
                </a:solidFill>
                <a:effectLst>
                  <a:outerShdw blurRad="38100" dist="38100" dir="2700000" algn="tl">
                    <a:srgbClr val="000000">
                      <a:alpha val="43137"/>
                    </a:srgbClr>
                  </a:outerShdw>
                </a:effectLst>
              </a:rPr>
              <a:t>END</a:t>
            </a:r>
            <a:endParaRPr lang="el-GR" sz="8000" b="1" cap="none" spc="0" dirty="0">
              <a:ln w="9525">
                <a:solidFill>
                  <a:schemeClr val="bg1"/>
                </a:solidFill>
                <a:prstDash val="solid"/>
              </a:ln>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55077830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anim calcmode="lin" valueType="num">
                                      <p:cBhvr>
                                        <p:cTn id="8" dur="2000" fill="hold"/>
                                        <p:tgtEl>
                                          <p:spTgt spid="8"/>
                                        </p:tgtEl>
                                        <p:attrNameLst>
                                          <p:attrName>ppt_w</p:attrName>
                                        </p:attrNameLst>
                                      </p:cBhvr>
                                      <p:tavLst>
                                        <p:tav tm="0" fmla="#ppt_w*sin(2.5*pi*$)">
                                          <p:val>
                                            <p:fltVal val="0"/>
                                          </p:val>
                                        </p:tav>
                                        <p:tav tm="100000">
                                          <p:val>
                                            <p:fltVal val="1"/>
                                          </p:val>
                                        </p:tav>
                                      </p:tavLst>
                                    </p:anim>
                                    <p:anim calcmode="lin" valueType="num">
                                      <p:cBhvr>
                                        <p:cTn id="9" dur="2000" fill="hold"/>
                                        <p:tgtEl>
                                          <p:spTgt spid="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n-US" b="1" u="sng" dirty="0" smtClean="0"/>
              <a:t>River </a:t>
            </a:r>
            <a:r>
              <a:rPr lang="en-US" b="1" u="sng" dirty="0" err="1" smtClean="0"/>
              <a:t>Litheos</a:t>
            </a:r>
            <a:r>
              <a:rPr lang="en-US" b="1" u="sng" dirty="0" smtClean="0"/>
              <a:t> </a:t>
            </a:r>
            <a:endParaRPr lang="el-GR" b="1" u="sng" dirty="0"/>
          </a:p>
        </p:txBody>
      </p:sp>
      <p:sp>
        <p:nvSpPr>
          <p:cNvPr id="3" name="Θέση περιεχομένου 2"/>
          <p:cNvSpPr>
            <a:spLocks noGrp="1"/>
          </p:cNvSpPr>
          <p:nvPr>
            <p:ph idx="1"/>
          </p:nvPr>
        </p:nvSpPr>
        <p:spPr/>
        <p:txBody>
          <a:bodyPr/>
          <a:lstStyle/>
          <a:p>
            <a:pPr marL="0" indent="0" algn="just">
              <a:buNone/>
            </a:pPr>
            <a:r>
              <a:rPr lang="en-US" dirty="0" err="1" smtClean="0"/>
              <a:t>Trikala</a:t>
            </a:r>
            <a:r>
              <a:rPr lang="en-US" dirty="0" smtClean="0"/>
              <a:t> is a provincial town with a lot of beautiful sights and a great natural environment. </a:t>
            </a:r>
            <a:r>
              <a:rPr lang="en-US" dirty="0" err="1" smtClean="0"/>
              <a:t>Trikala’s</a:t>
            </a:r>
            <a:r>
              <a:rPr lang="en-US" dirty="0" smtClean="0"/>
              <a:t> most important sight is river </a:t>
            </a:r>
            <a:r>
              <a:rPr lang="en-US" dirty="0" err="1" smtClean="0"/>
              <a:t>Litheos</a:t>
            </a:r>
            <a:r>
              <a:rPr lang="en-US" dirty="0" smtClean="0"/>
              <a:t> that crosses the town and divides it in two parts and is, at least was considered the fig of our town. People say that </a:t>
            </a:r>
            <a:r>
              <a:rPr lang="en-US" dirty="0" err="1" smtClean="0"/>
              <a:t>Asklipios</a:t>
            </a:r>
            <a:r>
              <a:rPr lang="en-US" dirty="0" smtClean="0"/>
              <a:t> the ancient  god of medicine was born by the river </a:t>
            </a:r>
            <a:r>
              <a:rPr lang="en-US" dirty="0" err="1" smtClean="0"/>
              <a:t>Litheos</a:t>
            </a:r>
            <a:r>
              <a:rPr lang="en-US" dirty="0" smtClean="0"/>
              <a:t>. Its name comes from the word “</a:t>
            </a:r>
            <a:r>
              <a:rPr lang="en-US" dirty="0" err="1" smtClean="0"/>
              <a:t>Lithi</a:t>
            </a:r>
            <a:r>
              <a:rPr lang="en-US" dirty="0" smtClean="0"/>
              <a:t>” which means oblivion. Wonderful old bridges connect the two sides of our town.</a:t>
            </a:r>
            <a:endParaRPr lang="el-GR" dirty="0"/>
          </a:p>
        </p:txBody>
      </p:sp>
    </p:spTree>
    <p:extLst>
      <p:ext uri="{BB962C8B-B14F-4D97-AF65-F5344CB8AC3E}">
        <p14:creationId xmlns:p14="http://schemas.microsoft.com/office/powerpoint/2010/main" val="9425396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2057" y="631280"/>
            <a:ext cx="3989502" cy="2209170"/>
          </a:xfrm>
          <a:prstGeom prst="rect">
            <a:avLst/>
          </a:prstGeom>
          <a:ln w="228600" cap="sq" cmpd="thickThin">
            <a:solidFill>
              <a:srgbClr val="000000"/>
            </a:solidFill>
            <a:prstDash val="solid"/>
            <a:miter lim="800000"/>
          </a:ln>
          <a:effectLst>
            <a:innerShdw blurRad="76200">
              <a:srgbClr val="000000"/>
            </a:innerShdw>
          </a:effectLst>
        </p:spPr>
      </p:pic>
      <p:pic>
        <p:nvPicPr>
          <p:cNvPr id="5" name="Εικόνα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20279" y="1250066"/>
            <a:ext cx="4979831" cy="3734873"/>
          </a:xfrm>
          <a:prstGeom prst="rect">
            <a:avLst/>
          </a:prstGeom>
          <a:ln w="228600" cap="sq" cmpd="thickThin">
            <a:solidFill>
              <a:srgbClr val="000000"/>
            </a:solidFill>
            <a:prstDash val="solid"/>
            <a:miter lim="800000"/>
          </a:ln>
          <a:effectLst>
            <a:innerShdw blurRad="76200">
              <a:srgbClr val="000000"/>
            </a:innerShdw>
          </a:effectLst>
        </p:spPr>
      </p:pic>
      <p:pic>
        <p:nvPicPr>
          <p:cNvPr id="3" name="Εικόνα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83001" y="3587240"/>
            <a:ext cx="4250604" cy="2904580"/>
          </a:xfrm>
          <a:prstGeom prst="rect">
            <a:avLst/>
          </a:prstGeom>
          <a:ln w="228600" cap="sq" cmpd="thickThin">
            <a:solidFill>
              <a:srgbClr val="000000"/>
            </a:solidFill>
            <a:prstDash val="solid"/>
            <a:miter lim="800000"/>
          </a:ln>
          <a:effectLst>
            <a:innerShdw blurRad="76200">
              <a:srgbClr val="000000"/>
            </a:innerShdw>
          </a:effectLst>
        </p:spPr>
      </p:pic>
      <p:sp>
        <p:nvSpPr>
          <p:cNvPr id="2" name="Τίτλος 1"/>
          <p:cNvSpPr>
            <a:spLocks noGrp="1"/>
          </p:cNvSpPr>
          <p:nvPr>
            <p:ph type="title"/>
          </p:nvPr>
        </p:nvSpPr>
        <p:spPr>
          <a:xfrm>
            <a:off x="6229618" y="5529554"/>
            <a:ext cx="5279265" cy="819731"/>
          </a:xfrm>
        </p:spPr>
        <p:txBody>
          <a:bodyPr>
            <a:normAutofit/>
          </a:bodyPr>
          <a:lstStyle/>
          <a:p>
            <a:pPr algn="ctr"/>
            <a:r>
              <a:rPr lang="en-US" sz="3200" b="1" u="sng" dirty="0" smtClean="0"/>
              <a:t>River </a:t>
            </a:r>
            <a:r>
              <a:rPr lang="en-US" sz="3200" b="1" u="sng" dirty="0" err="1" smtClean="0"/>
              <a:t>Litheos</a:t>
            </a:r>
            <a:endParaRPr lang="el-GR" sz="3200" b="1" u="sng" dirty="0"/>
          </a:p>
        </p:txBody>
      </p:sp>
    </p:spTree>
    <p:extLst>
      <p:ext uri="{BB962C8B-B14F-4D97-AF65-F5344CB8AC3E}">
        <p14:creationId xmlns:p14="http://schemas.microsoft.com/office/powerpoint/2010/main" val="2028792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heel(1)">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barn(inVertical)">
                                      <p:cBhvr>
                                        <p:cTn id="2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5421" y="416673"/>
            <a:ext cx="5385891" cy="4039418"/>
          </a:xfrm>
          <a:prstGeom prst="rect">
            <a:avLst/>
          </a:prstGeom>
          <a:ln w="228600" cap="sq" cmpd="thickThin">
            <a:solidFill>
              <a:srgbClr val="000000"/>
            </a:solidFill>
            <a:prstDash val="solid"/>
            <a:miter lim="800000"/>
          </a:ln>
          <a:effectLst>
            <a:innerShdw blurRad="76200">
              <a:srgbClr val="000000"/>
            </a:innerShdw>
          </a:effectLst>
        </p:spPr>
      </p:pic>
      <p:pic>
        <p:nvPicPr>
          <p:cNvPr id="6" name="Εικόνα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91379" y="3218644"/>
            <a:ext cx="4292445" cy="2976095"/>
          </a:xfrm>
          <a:prstGeom prst="rect">
            <a:avLst/>
          </a:prstGeom>
          <a:ln w="228600" cap="sq" cmpd="thickThin">
            <a:solidFill>
              <a:srgbClr val="000000"/>
            </a:solidFill>
            <a:prstDash val="solid"/>
            <a:miter lim="800000"/>
          </a:ln>
          <a:effectLst>
            <a:innerShdw blurRad="76200">
              <a:srgbClr val="000000"/>
            </a:innerShdw>
          </a:effectLst>
        </p:spPr>
      </p:pic>
      <p:sp>
        <p:nvSpPr>
          <p:cNvPr id="7" name="Τίτλος 6"/>
          <p:cNvSpPr>
            <a:spLocks noGrp="1"/>
          </p:cNvSpPr>
          <p:nvPr>
            <p:ph type="ctrTitle"/>
          </p:nvPr>
        </p:nvSpPr>
        <p:spPr>
          <a:xfrm>
            <a:off x="7805015" y="901521"/>
            <a:ext cx="3065172" cy="1803044"/>
          </a:xfrm>
        </p:spPr>
        <p:txBody>
          <a:bodyPr>
            <a:normAutofit/>
          </a:bodyPr>
          <a:lstStyle/>
          <a:p>
            <a:r>
              <a:rPr lang="en-US" sz="2800" b="1" dirty="0" smtClean="0"/>
              <a:t>The central bridge constructed in 1886 by French mechanicals</a:t>
            </a:r>
            <a:endParaRPr lang="el-GR" sz="2800" b="1" dirty="0"/>
          </a:p>
        </p:txBody>
      </p:sp>
      <p:sp>
        <p:nvSpPr>
          <p:cNvPr id="8" name="Υπότιτλος 7"/>
          <p:cNvSpPr>
            <a:spLocks noGrp="1"/>
          </p:cNvSpPr>
          <p:nvPr>
            <p:ph type="subTitle" idx="1"/>
          </p:nvPr>
        </p:nvSpPr>
        <p:spPr>
          <a:xfrm>
            <a:off x="2244292" y="4883731"/>
            <a:ext cx="2288147" cy="1655762"/>
          </a:xfrm>
        </p:spPr>
        <p:txBody>
          <a:bodyPr>
            <a:normAutofit/>
          </a:bodyPr>
          <a:lstStyle/>
          <a:p>
            <a:r>
              <a:rPr lang="en-US" sz="2800" dirty="0" smtClean="0"/>
              <a:t>The statue  of </a:t>
            </a:r>
            <a:r>
              <a:rPr lang="en-US" sz="2800" dirty="0" err="1" smtClean="0"/>
              <a:t>Asclipios</a:t>
            </a:r>
            <a:r>
              <a:rPr lang="en-US" sz="2800" dirty="0" smtClean="0"/>
              <a:t> next to </a:t>
            </a:r>
            <a:r>
              <a:rPr lang="en-US" sz="2800" dirty="0" err="1" smtClean="0"/>
              <a:t>Lithaios</a:t>
            </a:r>
            <a:endParaRPr lang="el-GR" sz="2800" dirty="0"/>
          </a:p>
        </p:txBody>
      </p:sp>
    </p:spTree>
    <p:extLst>
      <p:ext uri="{BB962C8B-B14F-4D97-AF65-F5344CB8AC3E}">
        <p14:creationId xmlns:p14="http://schemas.microsoft.com/office/powerpoint/2010/main" val="1232091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1000"/>
                                        <p:tgtEl>
                                          <p:spTgt spid="8">
                                            <p:txEl>
                                              <p:pRg st="0" end="0"/>
                                            </p:txEl>
                                          </p:spTgt>
                                        </p:tgtEl>
                                      </p:cBhvr>
                                    </p:animEffect>
                                    <p:anim calcmode="lin" valueType="num">
                                      <p:cBhvr>
                                        <p:cTn id="13"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5"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2000"/>
                                        <p:tgtEl>
                                          <p:spTgt spid="7"/>
                                        </p:tgtEl>
                                      </p:cBhvr>
                                    </p:animEffect>
                                    <p:anim calcmode="lin" valueType="num">
                                      <p:cBhvr>
                                        <p:cTn id="20" dur="2000" fill="hold"/>
                                        <p:tgtEl>
                                          <p:spTgt spid="7"/>
                                        </p:tgtEl>
                                        <p:attrNameLst>
                                          <p:attrName>ppt_w</p:attrName>
                                        </p:attrNameLst>
                                      </p:cBhvr>
                                      <p:tavLst>
                                        <p:tav tm="0" fmla="#ppt_w*sin(2.5*pi*$)">
                                          <p:val>
                                            <p:fltVal val="0"/>
                                          </p:val>
                                        </p:tav>
                                        <p:tav tm="100000">
                                          <p:val>
                                            <p:fltVal val="1"/>
                                          </p:val>
                                        </p:tav>
                                      </p:tavLst>
                                    </p:anim>
                                    <p:anim calcmode="lin" valueType="num">
                                      <p:cBhvr>
                                        <p:cTn id="21" dur="20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5" presetClass="entr" presetSubtype="10" fill="hold"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checkerboard(across)">
                                      <p:cBhvr>
                                        <p:cTn id="2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n-US" b="1" u="sng" dirty="0" smtClean="0"/>
              <a:t>The</a:t>
            </a:r>
            <a:r>
              <a:rPr lang="en-US" dirty="0" smtClean="0"/>
              <a:t> </a:t>
            </a:r>
            <a:r>
              <a:rPr lang="en-US" b="1" u="sng" dirty="0" smtClean="0"/>
              <a:t>Castle</a:t>
            </a:r>
            <a:endParaRPr lang="el-GR" b="1" u="sng" dirty="0"/>
          </a:p>
        </p:txBody>
      </p:sp>
      <p:sp>
        <p:nvSpPr>
          <p:cNvPr id="3" name="Θέση περιεχομένου 2"/>
          <p:cNvSpPr>
            <a:spLocks noGrp="1"/>
          </p:cNvSpPr>
          <p:nvPr>
            <p:ph idx="1"/>
          </p:nvPr>
        </p:nvSpPr>
        <p:spPr/>
        <p:txBody>
          <a:bodyPr/>
          <a:lstStyle/>
          <a:p>
            <a:pPr marL="0" indent="0" algn="just">
              <a:buNone/>
            </a:pPr>
            <a:r>
              <a:rPr lang="en-US" dirty="0" smtClean="0"/>
              <a:t>The castle of </a:t>
            </a:r>
            <a:r>
              <a:rPr lang="en-US" dirty="0" err="1" smtClean="0"/>
              <a:t>Trikala</a:t>
            </a:r>
            <a:r>
              <a:rPr lang="en-US" dirty="0" smtClean="0"/>
              <a:t> is located in one of the tallest peaks of the town .It is said that it was built by emperor </a:t>
            </a:r>
            <a:r>
              <a:rPr lang="en-US" dirty="0" err="1" smtClean="0"/>
              <a:t>Ioustinianos</a:t>
            </a:r>
            <a:r>
              <a:rPr lang="en-US" dirty="0" smtClean="0"/>
              <a:t> in the sixth century B.C. In the castle there is the trademark of our town which is the clock that was constructed by Turkish men in the seventieth century AD from where someone can admire the panoramic view of </a:t>
            </a:r>
            <a:r>
              <a:rPr lang="en-US" dirty="0" err="1" smtClean="0"/>
              <a:t>Trikala</a:t>
            </a:r>
            <a:r>
              <a:rPr lang="en-US" dirty="0" smtClean="0"/>
              <a:t>. There is also a café and a provisional theatre.</a:t>
            </a:r>
            <a:endParaRPr lang="el-GR" dirty="0"/>
          </a:p>
        </p:txBody>
      </p:sp>
    </p:spTree>
    <p:extLst>
      <p:ext uri="{BB962C8B-B14F-4D97-AF65-F5344CB8AC3E}">
        <p14:creationId xmlns:p14="http://schemas.microsoft.com/office/powerpoint/2010/main" val="17963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0"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wedge">
                                      <p:cBhvr>
                                        <p:cTn id="15"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03962" y="599186"/>
            <a:ext cx="3442627" cy="2444265"/>
          </a:xfrm>
          <a:prstGeom prst="rect">
            <a:avLst/>
          </a:prstGeom>
          <a:ln w="228600" cap="sq" cmpd="thickThin">
            <a:solidFill>
              <a:srgbClr val="000000"/>
            </a:solidFill>
            <a:prstDash val="solid"/>
            <a:miter lim="800000"/>
          </a:ln>
          <a:effectLst>
            <a:innerShdw blurRad="76200">
              <a:srgbClr val="000000"/>
            </a:innerShdw>
          </a:effectLst>
        </p:spPr>
      </p:pic>
      <p:pic>
        <p:nvPicPr>
          <p:cNvPr id="5" name="Εικόνα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1363" y="1274215"/>
            <a:ext cx="4699097" cy="3145922"/>
          </a:xfrm>
          <a:prstGeom prst="rect">
            <a:avLst/>
          </a:prstGeom>
          <a:ln w="228600" cap="sq" cmpd="thickThin">
            <a:solidFill>
              <a:srgbClr val="000000"/>
            </a:solidFill>
            <a:prstDash val="solid"/>
            <a:miter lim="800000"/>
          </a:ln>
          <a:effectLst>
            <a:innerShdw blurRad="76200">
              <a:srgbClr val="000000"/>
            </a:innerShdw>
          </a:effectLst>
        </p:spPr>
      </p:pic>
      <p:pic>
        <p:nvPicPr>
          <p:cNvPr id="7" name="Εικόνα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39044" y="4095817"/>
            <a:ext cx="3255282" cy="2441461"/>
          </a:xfrm>
          <a:prstGeom prst="rect">
            <a:avLst/>
          </a:prstGeom>
          <a:ln w="228600" cap="sq" cmpd="thickThin">
            <a:solidFill>
              <a:srgbClr val="000000"/>
            </a:solidFill>
            <a:prstDash val="solid"/>
            <a:miter lim="800000"/>
          </a:ln>
          <a:effectLst>
            <a:innerShdw blurRad="76200">
              <a:srgbClr val="000000"/>
            </a:innerShdw>
          </a:effectLst>
        </p:spPr>
      </p:pic>
      <p:sp>
        <p:nvSpPr>
          <p:cNvPr id="2" name="Τίτλος 1"/>
          <p:cNvSpPr>
            <a:spLocks noGrp="1"/>
          </p:cNvSpPr>
          <p:nvPr>
            <p:ph type="title"/>
          </p:nvPr>
        </p:nvSpPr>
        <p:spPr>
          <a:xfrm>
            <a:off x="991363" y="5183410"/>
            <a:ext cx="4480775" cy="884126"/>
          </a:xfrm>
        </p:spPr>
        <p:txBody>
          <a:bodyPr>
            <a:noAutofit/>
          </a:bodyPr>
          <a:lstStyle/>
          <a:p>
            <a:pPr algn="ctr"/>
            <a:r>
              <a:rPr lang="en-US" sz="3200" b="1" u="sng" dirty="0" smtClean="0"/>
              <a:t>The clock ,the trademark of our town</a:t>
            </a:r>
            <a:endParaRPr lang="el-GR" sz="3200" b="1" u="sng" dirty="0"/>
          </a:p>
        </p:txBody>
      </p:sp>
    </p:spTree>
    <p:extLst>
      <p:ext uri="{BB962C8B-B14F-4D97-AF65-F5344CB8AC3E}">
        <p14:creationId xmlns:p14="http://schemas.microsoft.com/office/powerpoint/2010/main" val="342595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down)">
                                      <p:cBhvr>
                                        <p:cTn id="13" dur="580">
                                          <p:stCondLst>
                                            <p:cond delay="0"/>
                                          </p:stCondLst>
                                        </p:cTn>
                                        <p:tgtEl>
                                          <p:spTgt spid="4"/>
                                        </p:tgtEl>
                                      </p:cBhvr>
                                    </p:animEffect>
                                    <p:anim calcmode="lin" valueType="num">
                                      <p:cBhvr>
                                        <p:cTn id="14"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9" dur="26">
                                          <p:stCondLst>
                                            <p:cond delay="650"/>
                                          </p:stCondLst>
                                        </p:cTn>
                                        <p:tgtEl>
                                          <p:spTgt spid="4"/>
                                        </p:tgtEl>
                                      </p:cBhvr>
                                      <p:to x="100000" y="60000"/>
                                    </p:animScale>
                                    <p:animScale>
                                      <p:cBhvr>
                                        <p:cTn id="20" dur="166" decel="50000">
                                          <p:stCondLst>
                                            <p:cond delay="676"/>
                                          </p:stCondLst>
                                        </p:cTn>
                                        <p:tgtEl>
                                          <p:spTgt spid="4"/>
                                        </p:tgtEl>
                                      </p:cBhvr>
                                      <p:to x="100000" y="100000"/>
                                    </p:animScale>
                                    <p:animScale>
                                      <p:cBhvr>
                                        <p:cTn id="21" dur="26">
                                          <p:stCondLst>
                                            <p:cond delay="1312"/>
                                          </p:stCondLst>
                                        </p:cTn>
                                        <p:tgtEl>
                                          <p:spTgt spid="4"/>
                                        </p:tgtEl>
                                      </p:cBhvr>
                                      <p:to x="100000" y="80000"/>
                                    </p:animScale>
                                    <p:animScale>
                                      <p:cBhvr>
                                        <p:cTn id="22" dur="166" decel="50000">
                                          <p:stCondLst>
                                            <p:cond delay="1338"/>
                                          </p:stCondLst>
                                        </p:cTn>
                                        <p:tgtEl>
                                          <p:spTgt spid="4"/>
                                        </p:tgtEl>
                                      </p:cBhvr>
                                      <p:to x="100000" y="100000"/>
                                    </p:animScale>
                                    <p:animScale>
                                      <p:cBhvr>
                                        <p:cTn id="23" dur="26">
                                          <p:stCondLst>
                                            <p:cond delay="1642"/>
                                          </p:stCondLst>
                                        </p:cTn>
                                        <p:tgtEl>
                                          <p:spTgt spid="4"/>
                                        </p:tgtEl>
                                      </p:cBhvr>
                                      <p:to x="100000" y="90000"/>
                                    </p:animScale>
                                    <p:animScale>
                                      <p:cBhvr>
                                        <p:cTn id="24" dur="166" decel="50000">
                                          <p:stCondLst>
                                            <p:cond delay="1668"/>
                                          </p:stCondLst>
                                        </p:cTn>
                                        <p:tgtEl>
                                          <p:spTgt spid="4"/>
                                        </p:tgtEl>
                                      </p:cBhvr>
                                      <p:to x="100000" y="100000"/>
                                    </p:animScale>
                                    <p:animScale>
                                      <p:cBhvr>
                                        <p:cTn id="25" dur="26">
                                          <p:stCondLst>
                                            <p:cond delay="1808"/>
                                          </p:stCondLst>
                                        </p:cTn>
                                        <p:tgtEl>
                                          <p:spTgt spid="4"/>
                                        </p:tgtEl>
                                      </p:cBhvr>
                                      <p:to x="100000" y="95000"/>
                                    </p:animScale>
                                    <p:animScale>
                                      <p:cBhvr>
                                        <p:cTn id="26" dur="166" decel="50000">
                                          <p:stCondLst>
                                            <p:cond delay="1834"/>
                                          </p:stCondLst>
                                        </p:cTn>
                                        <p:tgtEl>
                                          <p:spTgt spid="4"/>
                                        </p:tgtEl>
                                      </p:cBhvr>
                                      <p:to x="100000" y="100000"/>
                                    </p:animScale>
                                  </p:childTnLst>
                                </p:cTn>
                              </p:par>
                            </p:childTnLst>
                          </p:cTn>
                        </p:par>
                      </p:childTnLst>
                    </p:cTn>
                  </p:par>
                  <p:par>
                    <p:cTn id="27" fill="hold">
                      <p:stCondLst>
                        <p:cond delay="indefinite"/>
                      </p:stCondLst>
                      <p:childTnLst>
                        <p:par>
                          <p:cTn id="28" fill="hold">
                            <p:stCondLst>
                              <p:cond delay="0"/>
                            </p:stCondLst>
                            <p:childTnLst>
                              <p:par>
                                <p:cTn id="29" presetID="49" presetClass="entr" presetSubtype="0" decel="100000"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p:cTn id="31" dur="500" fill="hold"/>
                                        <p:tgtEl>
                                          <p:spTgt spid="7"/>
                                        </p:tgtEl>
                                        <p:attrNameLst>
                                          <p:attrName>ppt_w</p:attrName>
                                        </p:attrNameLst>
                                      </p:cBhvr>
                                      <p:tavLst>
                                        <p:tav tm="0">
                                          <p:val>
                                            <p:fltVal val="0"/>
                                          </p:val>
                                        </p:tav>
                                        <p:tav tm="100000">
                                          <p:val>
                                            <p:strVal val="#ppt_w"/>
                                          </p:val>
                                        </p:tav>
                                      </p:tavLst>
                                    </p:anim>
                                    <p:anim calcmode="lin" valueType="num">
                                      <p:cBhvr>
                                        <p:cTn id="32" dur="500" fill="hold"/>
                                        <p:tgtEl>
                                          <p:spTgt spid="7"/>
                                        </p:tgtEl>
                                        <p:attrNameLst>
                                          <p:attrName>ppt_h</p:attrName>
                                        </p:attrNameLst>
                                      </p:cBhvr>
                                      <p:tavLst>
                                        <p:tav tm="0">
                                          <p:val>
                                            <p:fltVal val="0"/>
                                          </p:val>
                                        </p:tav>
                                        <p:tav tm="100000">
                                          <p:val>
                                            <p:strVal val="#ppt_h"/>
                                          </p:val>
                                        </p:tav>
                                      </p:tavLst>
                                    </p:anim>
                                    <p:anim calcmode="lin" valueType="num">
                                      <p:cBhvr>
                                        <p:cTn id="33" dur="500" fill="hold"/>
                                        <p:tgtEl>
                                          <p:spTgt spid="7"/>
                                        </p:tgtEl>
                                        <p:attrNameLst>
                                          <p:attrName>style.rotation</p:attrName>
                                        </p:attrNameLst>
                                      </p:cBhvr>
                                      <p:tavLst>
                                        <p:tav tm="0">
                                          <p:val>
                                            <p:fltVal val="360"/>
                                          </p:val>
                                        </p:tav>
                                        <p:tav tm="100000">
                                          <p:val>
                                            <p:fltVal val="0"/>
                                          </p:val>
                                        </p:tav>
                                      </p:tavLst>
                                    </p:anim>
                                    <p:animEffect transition="in" filter="fade">
                                      <p:cBhvr>
                                        <p:cTn id="34" dur="5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grpId="0" nodeType="click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n-US" b="1" u="sng" dirty="0" smtClean="0"/>
              <a:t>The</a:t>
            </a:r>
            <a:r>
              <a:rPr lang="el-GR" b="1" u="sng" dirty="0" smtClean="0"/>
              <a:t> </a:t>
            </a:r>
            <a:r>
              <a:rPr lang="en-US" b="1" u="sng" dirty="0" err="1" smtClean="0"/>
              <a:t>Koursoum</a:t>
            </a:r>
            <a:r>
              <a:rPr lang="en-US" b="1" u="sng" dirty="0" smtClean="0"/>
              <a:t>  mosque</a:t>
            </a:r>
            <a:endParaRPr lang="el-GR" b="1" u="sng" dirty="0"/>
          </a:p>
        </p:txBody>
      </p:sp>
      <p:sp>
        <p:nvSpPr>
          <p:cNvPr id="5" name="Θέση περιεχομένου 4"/>
          <p:cNvSpPr>
            <a:spLocks noGrp="1"/>
          </p:cNvSpPr>
          <p:nvPr>
            <p:ph idx="1"/>
          </p:nvPr>
        </p:nvSpPr>
        <p:spPr/>
        <p:txBody>
          <a:bodyPr/>
          <a:lstStyle/>
          <a:p>
            <a:pPr marL="0" indent="0" algn="just">
              <a:buNone/>
            </a:pPr>
            <a:r>
              <a:rPr lang="en-US" dirty="0" smtClean="0"/>
              <a:t>It is believed that prince Osman </a:t>
            </a:r>
            <a:r>
              <a:rPr lang="en-US" dirty="0" err="1" smtClean="0"/>
              <a:t>Sah</a:t>
            </a:r>
            <a:r>
              <a:rPr lang="en-US" dirty="0" smtClean="0"/>
              <a:t> was sick and he recovered in </a:t>
            </a:r>
            <a:r>
              <a:rPr lang="en-US" dirty="0" err="1" smtClean="0"/>
              <a:t>Trikala</a:t>
            </a:r>
            <a:r>
              <a:rPr lang="en-US" dirty="0" smtClean="0"/>
              <a:t> so he constructed it in memory of his rescue.</a:t>
            </a:r>
            <a:r>
              <a:rPr lang="el-GR" dirty="0" smtClean="0"/>
              <a:t> Ι</a:t>
            </a:r>
            <a:r>
              <a:rPr lang="en-US" dirty="0" smtClean="0"/>
              <a:t>t was build by the famous Greek architect Sinan in the middle of the sixteenth century</a:t>
            </a:r>
            <a:r>
              <a:rPr lang="el-GR" dirty="0" smtClean="0"/>
              <a:t> </a:t>
            </a:r>
            <a:r>
              <a:rPr lang="en-US" dirty="0" smtClean="0"/>
              <a:t>and it is known for its dome which is made of lead. Nowadays there are held many events such as art exhibitions. At the same location there is the  Orthodox temple of Saint Konstantinos.</a:t>
            </a:r>
            <a:endParaRPr lang="el-GR" dirty="0"/>
          </a:p>
        </p:txBody>
      </p:sp>
    </p:spTree>
    <p:extLst>
      <p:ext uri="{BB962C8B-B14F-4D97-AF65-F5344CB8AC3E}">
        <p14:creationId xmlns:p14="http://schemas.microsoft.com/office/powerpoint/2010/main" val="459496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wheel(1)">
                                      <p:cBhvr>
                                        <p:cTn id="12"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56764" y="365125"/>
            <a:ext cx="6878472" cy="5158854"/>
          </a:xfrm>
          <a:prstGeom prst="rect">
            <a:avLst/>
          </a:prstGeom>
          <a:ln w="228600" cap="sq" cmpd="thickThin">
            <a:solidFill>
              <a:srgbClr val="000000"/>
            </a:solidFill>
            <a:prstDash val="solid"/>
            <a:miter lim="800000"/>
          </a:ln>
          <a:effectLst>
            <a:innerShdw blurRad="76200">
              <a:srgbClr val="000000"/>
            </a:innerShdw>
          </a:effectLst>
        </p:spPr>
      </p:pic>
      <p:sp>
        <p:nvSpPr>
          <p:cNvPr id="2" name="Τίτλος 1"/>
          <p:cNvSpPr>
            <a:spLocks noGrp="1"/>
          </p:cNvSpPr>
          <p:nvPr>
            <p:ph type="title"/>
          </p:nvPr>
        </p:nvSpPr>
        <p:spPr>
          <a:xfrm>
            <a:off x="3581400" y="5906116"/>
            <a:ext cx="5303293" cy="781287"/>
          </a:xfrm>
        </p:spPr>
        <p:txBody>
          <a:bodyPr>
            <a:normAutofit/>
          </a:bodyPr>
          <a:lstStyle/>
          <a:p>
            <a:pPr algn="ctr"/>
            <a:r>
              <a:rPr lang="en-US" sz="3200" b="1" u="sng" dirty="0" err="1" smtClean="0"/>
              <a:t>Koursoum</a:t>
            </a:r>
            <a:r>
              <a:rPr lang="en-US" sz="3200" b="1" u="sng" dirty="0" smtClean="0"/>
              <a:t> Mosque</a:t>
            </a:r>
            <a:endParaRPr lang="el-GR" sz="3200" b="1" u="sng" dirty="0"/>
          </a:p>
        </p:txBody>
      </p:sp>
    </p:spTree>
    <p:extLst>
      <p:ext uri="{BB962C8B-B14F-4D97-AF65-F5344CB8AC3E}">
        <p14:creationId xmlns:p14="http://schemas.microsoft.com/office/powerpoint/2010/main" val="1366796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315</TotalTime>
  <Words>661</Words>
  <Application>Microsoft Office PowerPoint</Application>
  <PresentationFormat>Ευρεία οθόνη</PresentationFormat>
  <Paragraphs>36</Paragraphs>
  <Slides>20</Slides>
  <Notes>1</Notes>
  <HiddenSlides>0</HiddenSlides>
  <MMClips>0</MMClips>
  <ScaleCrop>false</ScaleCrop>
  <HeadingPairs>
    <vt:vector size="6" baseType="variant">
      <vt:variant>
        <vt:lpstr>Γραμματοσειρές που χρησιμοποιούνται</vt:lpstr>
      </vt:variant>
      <vt:variant>
        <vt:i4>3</vt:i4>
      </vt:variant>
      <vt:variant>
        <vt:lpstr>Θέμα</vt:lpstr>
      </vt:variant>
      <vt:variant>
        <vt:i4>1</vt:i4>
      </vt:variant>
      <vt:variant>
        <vt:lpstr>Τίτλοι διαφανειών</vt:lpstr>
      </vt:variant>
      <vt:variant>
        <vt:i4>20</vt:i4>
      </vt:variant>
    </vt:vector>
  </HeadingPairs>
  <TitlesOfParts>
    <vt:vector size="24" baseType="lpstr">
      <vt:lpstr>Arial</vt:lpstr>
      <vt:lpstr>Calibri</vt:lpstr>
      <vt:lpstr>Calibri Light</vt:lpstr>
      <vt:lpstr>Θέμα του Office</vt:lpstr>
      <vt:lpstr>Presenting my town Trikala</vt:lpstr>
      <vt:lpstr>Location</vt:lpstr>
      <vt:lpstr>River Litheos </vt:lpstr>
      <vt:lpstr>River Litheos</vt:lpstr>
      <vt:lpstr>The central bridge constructed in 1886 by French mechanicals</vt:lpstr>
      <vt:lpstr>The Castle</vt:lpstr>
      <vt:lpstr>The clock ,the trademark of our town</vt:lpstr>
      <vt:lpstr>The Koursoum  mosque</vt:lpstr>
      <vt:lpstr>Koursoum Mosque</vt:lpstr>
      <vt:lpstr>Koursoum Mosque</vt:lpstr>
      <vt:lpstr>The old town Varousi</vt:lpstr>
      <vt:lpstr>Traditional houses in Varousi</vt:lpstr>
      <vt:lpstr>Asklipiou street</vt:lpstr>
      <vt:lpstr>Asklipiou street</vt:lpstr>
      <vt:lpstr>Manavika</vt:lpstr>
      <vt:lpstr>Manavika</vt:lpstr>
      <vt:lpstr>Trikala the town of music</vt:lpstr>
      <vt:lpstr>Meteora </vt:lpstr>
      <vt:lpstr>Meteora</vt:lpstr>
      <vt:lpstr>Παρουσίαση του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Presenting my town Trikala</dc:title>
  <dc:creator>user1</dc:creator>
  <cp:lastModifiedBy>user1</cp:lastModifiedBy>
  <cp:revision>36</cp:revision>
  <dcterms:created xsi:type="dcterms:W3CDTF">2015-10-29T17:00:58Z</dcterms:created>
  <dcterms:modified xsi:type="dcterms:W3CDTF">2015-11-01T10:08:47Z</dcterms:modified>
</cp:coreProperties>
</file>