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0"/>
  </p:notes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D1296-0098-443A-91E3-78D4368B2308}" type="datetimeFigureOut">
              <a:rPr lang="el-GR" smtClean="0"/>
              <a:pPr/>
              <a:t>31/10/2015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E82E0-14E1-4878-9C9C-736949999E3B}" type="slidenum">
              <a:rPr lang="el-GR" smtClean="0"/>
              <a:pPr/>
              <a:t>‹#›</a:t>
            </a:fld>
            <a:endParaRPr lang="el-GR"/>
          </a:p>
        </p:txBody>
      </p:sp>
    </p:spTree>
    <p:extLst>
      <p:ext uri="{BB962C8B-B14F-4D97-AF65-F5344CB8AC3E}">
        <p14:creationId xmlns:p14="http://schemas.microsoft.com/office/powerpoint/2010/main" xmlns="" val="414856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F1DE82E0-14E1-4878-9C9C-736949999E3B}"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7" name="6 - Ορθογώνιο"/>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2362200" y="4038600"/>
            <a:ext cx="6477000" cy="1828800"/>
          </a:xfrm>
        </p:spPr>
        <p:txBody>
          <a:bodyPr anchor="b"/>
          <a:lstStyle>
            <a:lvl1pPr>
              <a:defRPr cap="all" baseline="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B700732-E836-443F-A3DF-5E67F1955936}" type="datetimeFigureOut">
              <a:rPr lang="el-GR" smtClean="0"/>
              <a:pPr/>
              <a:t>31/10/2015</a:t>
            </a:fld>
            <a:endParaRPr lang="el-GR"/>
          </a:p>
        </p:txBody>
      </p:sp>
      <p:sp>
        <p:nvSpPr>
          <p:cNvPr id="17" name="16 - Θέση υποσέλιδου"/>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l-GR"/>
          </a:p>
        </p:txBody>
      </p:sp>
      <p:sp>
        <p:nvSpPr>
          <p:cNvPr id="29" name="28 - Θέση αριθμού διαφάνειας"/>
          <p:cNvSpPr>
            <a:spLocks noGrp="1"/>
          </p:cNvSpPr>
          <p:nvPr>
            <p:ph type="sldNum" sz="quarter" idx="12"/>
          </p:nvPr>
        </p:nvSpPr>
        <p:spPr>
          <a:xfrm>
            <a:off x="8001000" y="228600"/>
            <a:ext cx="838200" cy="381000"/>
          </a:xfrm>
        </p:spPr>
        <p:txBody>
          <a:bodyPr/>
          <a:lstStyle>
            <a:lvl1pPr>
              <a:defRPr>
                <a:solidFill>
                  <a:schemeClr val="tx2"/>
                </a:solidFill>
              </a:defRPr>
            </a:lvl1pPr>
          </a:lstStyle>
          <a:p>
            <a:fld id="{F0140DA9-05F6-423E-9EAC-9C24DDBFB99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140DA9-05F6-423E-9EAC-9C24DDBFB99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1"/>
      </p:bgRef>
    </p:bg>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609600"/>
            <a:ext cx="2057400" cy="55165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09600"/>
            <a:ext cx="5562600" cy="5516564"/>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6553200" y="6248402"/>
            <a:ext cx="2209800" cy="365125"/>
          </a:xfrm>
        </p:spPr>
        <p:txBody>
          <a:bodyPr/>
          <a:lstStyle/>
          <a:p>
            <a:fld id="{6B700732-E836-443F-A3DF-5E67F1955936}" type="datetimeFigureOut">
              <a:rPr lang="el-GR" smtClean="0"/>
              <a:pPr/>
              <a:t>31/10/2015</a:t>
            </a:fld>
            <a:endParaRPr lang="el-GR"/>
          </a:p>
        </p:txBody>
      </p:sp>
      <p:sp>
        <p:nvSpPr>
          <p:cNvPr id="5" name="4 - Θέση υποσέλιδου"/>
          <p:cNvSpPr>
            <a:spLocks noGrp="1"/>
          </p:cNvSpPr>
          <p:nvPr>
            <p:ph type="ftr" sz="quarter" idx="11"/>
          </p:nvPr>
        </p:nvSpPr>
        <p:spPr>
          <a:xfrm>
            <a:off x="457201" y="6248207"/>
            <a:ext cx="5573483" cy="365125"/>
          </a:xfrm>
        </p:spPr>
        <p:txBody>
          <a:bodyPr/>
          <a:lstStyle/>
          <a:p>
            <a:endParaRPr lang="el-GR"/>
          </a:p>
        </p:txBody>
      </p:sp>
      <p:sp>
        <p:nvSpPr>
          <p:cNvPr id="7" name="6 - Ορθογώνιο"/>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 Ορθογώνιο"/>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rot="5400000">
            <a:off x="5989638" y="144462"/>
            <a:ext cx="533400" cy="244476"/>
          </a:xfrm>
        </p:spPr>
        <p:txBody>
          <a:bodyPr/>
          <a:lstStyle/>
          <a:p>
            <a:fld id="{F0140DA9-05F6-423E-9EAC-9C24DDBFB99E}"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990600"/>
          </a:xfrm>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lvl1pPr>
              <a:defRPr>
                <a:solidFill>
                  <a:srgbClr val="FFFFFF"/>
                </a:solidFill>
              </a:defRPr>
            </a:lvl1pPr>
          </a:lstStyle>
          <a:p>
            <a:fld id="{F0140DA9-05F6-423E-9EAC-9C24DDBFB99E}" type="slidenum">
              <a:rPr lang="el-GR" smtClean="0"/>
              <a:pPr/>
              <a:t>‹#›</a:t>
            </a:fld>
            <a:endParaRPr lang="el-GR"/>
          </a:p>
        </p:txBody>
      </p:sp>
      <p:sp>
        <p:nvSpPr>
          <p:cNvPr id="8" name="7 - Θέση περιεχομένου"/>
          <p:cNvSpPr>
            <a:spLocks noGrp="1"/>
          </p:cNvSpPr>
          <p:nvPr>
            <p:ph sz="quarter" idx="1"/>
          </p:nvPr>
        </p:nvSpPr>
        <p:spPr>
          <a:xfrm>
            <a:off x="612648" y="1600200"/>
            <a:ext cx="8153400" cy="44958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7" name="6 - Ορθογώνιο"/>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13" name="12 - Θέση αριθμού διαφάνειας"/>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140DA9-05F6-423E-9EAC-9C24DDBFB99E}" type="slidenum">
              <a:rPr lang="el-GR" smtClean="0"/>
              <a:pPr/>
              <a:t>‹#›</a:t>
            </a:fld>
            <a:endParaRPr lang="el-GR"/>
          </a:p>
        </p:txBody>
      </p:sp>
      <p:sp>
        <p:nvSpPr>
          <p:cNvPr id="14" name="13 - Θέση υποσέλιδου"/>
          <p:cNvSpPr>
            <a:spLocks noGrp="1"/>
          </p:cNvSpPr>
          <p:nvPr>
            <p:ph type="ftr" sz="quarter" idx="12"/>
          </p:nvPr>
        </p:nvSpPr>
        <p:spPr/>
        <p:txBody>
          <a:bodyPr/>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9" name="8 - Θέση περιεχομένου"/>
          <p:cNvSpPr>
            <a:spLocks noGrp="1"/>
          </p:cNvSpPr>
          <p:nvPr>
            <p:ph sz="quarter" idx="1"/>
          </p:nvPr>
        </p:nvSpPr>
        <p:spPr>
          <a:xfrm>
            <a:off x="609600"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844901" y="1589567"/>
            <a:ext cx="38862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8" name="7 - Θέση ημερομηνίας"/>
          <p:cNvSpPr>
            <a:spLocks noGrp="1"/>
          </p:cNvSpPr>
          <p:nvPr>
            <p:ph type="dt" sz="half" idx="15"/>
          </p:nvPr>
        </p:nvSpPr>
        <p:spPr/>
        <p:txBody>
          <a:bodyPr rtlCol="0"/>
          <a:lstStyle/>
          <a:p>
            <a:fld id="{6B700732-E836-443F-A3DF-5E67F1955936}" type="datetimeFigureOut">
              <a:rPr lang="el-GR" smtClean="0"/>
              <a:pPr/>
              <a:t>31/10/2015</a:t>
            </a:fld>
            <a:endParaRPr lang="el-GR"/>
          </a:p>
        </p:txBody>
      </p:sp>
      <p:sp>
        <p:nvSpPr>
          <p:cNvPr id="10" name="9 - Θέση αριθμού διαφάνειας"/>
          <p:cNvSpPr>
            <a:spLocks noGrp="1"/>
          </p:cNvSpPr>
          <p:nvPr>
            <p:ph type="sldNum" sz="quarter" idx="16"/>
          </p:nvPr>
        </p:nvSpPr>
        <p:spPr/>
        <p:txBody>
          <a:bodyPr rtlCol="0"/>
          <a:lstStyle/>
          <a:p>
            <a:fld id="{F0140DA9-05F6-423E-9EAC-9C24DDBFB99E}" type="slidenum">
              <a:rPr lang="el-GR" smtClean="0"/>
              <a:pPr/>
              <a:t>‹#›</a:t>
            </a:fld>
            <a:endParaRPr lang="el-GR"/>
          </a:p>
        </p:txBody>
      </p:sp>
      <p:sp>
        <p:nvSpPr>
          <p:cNvPr id="12" name="11 - Θέση υποσέλιδου"/>
          <p:cNvSpPr>
            <a:spLocks noGrp="1"/>
          </p:cNvSpPr>
          <p:nvPr>
            <p:ph type="ftr" sz="quarter" idx="17"/>
          </p:nvPr>
        </p:nvSpPr>
        <p:spPr/>
        <p:txBody>
          <a:bodyPr rtlCol="0"/>
          <a:lstStyle/>
          <a:p>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73050"/>
            <a:ext cx="8153400" cy="869950"/>
          </a:xfrm>
        </p:spPr>
        <p:txBody>
          <a:bodyPr anchor="ctr"/>
          <a:lstStyle>
            <a:lvl1pPr>
              <a:defRPr/>
            </a:lvl1pPr>
          </a:lstStyle>
          <a:p>
            <a:r>
              <a:rPr kumimoji="0" lang="el-GR" smtClean="0"/>
              <a:t>Kλικ για επεξεργασία του τίτλου</a:t>
            </a:r>
            <a:endParaRPr kumimoji="0" lang="en-US"/>
          </a:p>
        </p:txBody>
      </p:sp>
      <p:sp>
        <p:nvSpPr>
          <p:cNvPr id="11" name="10 - Θέση περιεχομένου"/>
          <p:cNvSpPr>
            <a:spLocks noGrp="1"/>
          </p:cNvSpPr>
          <p:nvPr>
            <p:ph sz="quarter" idx="2"/>
          </p:nvPr>
        </p:nvSpPr>
        <p:spPr>
          <a:xfrm>
            <a:off x="609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800600" y="2438400"/>
            <a:ext cx="3886200" cy="35814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5"/>
          </p:nvPr>
        </p:nvSpPr>
        <p:spPr/>
        <p:txBody>
          <a:bodyPr rtlCol="0"/>
          <a:lstStyle/>
          <a:p>
            <a:fld id="{6B700732-E836-443F-A3DF-5E67F1955936}" type="datetimeFigureOut">
              <a:rPr lang="el-GR" smtClean="0"/>
              <a:pPr/>
              <a:t>31/10/2015</a:t>
            </a:fld>
            <a:endParaRPr lang="el-GR"/>
          </a:p>
        </p:txBody>
      </p:sp>
      <p:sp>
        <p:nvSpPr>
          <p:cNvPr id="12" name="11 - Θέση αριθμού διαφάνειας"/>
          <p:cNvSpPr>
            <a:spLocks noGrp="1"/>
          </p:cNvSpPr>
          <p:nvPr>
            <p:ph type="sldNum" sz="quarter" idx="16"/>
          </p:nvPr>
        </p:nvSpPr>
        <p:spPr/>
        <p:txBody>
          <a:bodyPr rtlCol="0"/>
          <a:lstStyle/>
          <a:p>
            <a:fld id="{F0140DA9-05F6-423E-9EAC-9C24DDBFB99E}" type="slidenum">
              <a:rPr lang="el-GR" smtClean="0"/>
              <a:pPr/>
              <a:t>‹#›</a:t>
            </a:fld>
            <a:endParaRPr lang="el-GR"/>
          </a:p>
        </p:txBody>
      </p:sp>
      <p:sp>
        <p:nvSpPr>
          <p:cNvPr id="14" name="13 - Θέση υποσέλιδου"/>
          <p:cNvSpPr>
            <a:spLocks noGrp="1"/>
          </p:cNvSpPr>
          <p:nvPr>
            <p:ph type="ftr" sz="quarter" idx="17"/>
          </p:nvPr>
        </p:nvSpPr>
        <p:spPr/>
        <p:txBody>
          <a:bodyPr rtlCol="0"/>
          <a:lstStyle/>
          <a:p>
            <a:endParaRPr lang="el-GR"/>
          </a:p>
        </p:txBody>
      </p:sp>
      <p:sp>
        <p:nvSpPr>
          <p:cNvPr id="16" name="15 - Θέση κειμένου"/>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5" name="14 - Θέση κειμένου"/>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lvl1pPr>
              <a:defRPr>
                <a:solidFill>
                  <a:srgbClr val="FFFFFF"/>
                </a:solidFill>
              </a:defRPr>
            </a:lvl1pPr>
          </a:lstStyle>
          <a:p>
            <a:fld id="{F0140DA9-05F6-423E-9EAC-9C24DDBFB99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a:xfrm>
            <a:off x="0" y="6248400"/>
            <a:ext cx="533400" cy="381000"/>
          </a:xfrm>
        </p:spPr>
        <p:txBody>
          <a:bodyPr/>
          <a:lstStyle>
            <a:lvl1pPr>
              <a:defRPr>
                <a:solidFill>
                  <a:schemeClr val="tx2"/>
                </a:solidFill>
              </a:defRPr>
            </a:lvl1pPr>
          </a:lstStyle>
          <a:p>
            <a:fld id="{F0140DA9-05F6-423E-9EAC-9C24DDBFB99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3050"/>
            <a:ext cx="8077200" cy="869950"/>
          </a:xfrm>
        </p:spPr>
        <p:txBody>
          <a:bodyPr anchor="ctr"/>
          <a:lstStyle>
            <a:lvl1pPr algn="l">
              <a:buNone/>
              <a:defRPr sz="4400" b="0"/>
            </a:lvl1p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6B700732-E836-443F-A3DF-5E67F1955936}" type="datetimeFigureOut">
              <a:rPr lang="el-GR" smtClean="0"/>
              <a:pPr/>
              <a:t>31/10/2015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lvl1pPr>
              <a:defRPr>
                <a:solidFill>
                  <a:srgbClr val="FFFFFF"/>
                </a:solidFill>
              </a:defRPr>
            </a:lvl1pPr>
          </a:lstStyle>
          <a:p>
            <a:fld id="{F0140DA9-05F6-423E-9EAC-9C24DDBFB99E}" type="slidenum">
              <a:rPr lang="el-GR" smtClean="0"/>
              <a:pPr/>
              <a:t>‹#›</a:t>
            </a:fld>
            <a:endParaRPr lang="el-GR"/>
          </a:p>
        </p:txBody>
      </p:sp>
      <p:sp>
        <p:nvSpPr>
          <p:cNvPr id="3" name="2 - Θέση κειμένου"/>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9" name="8 - Θέση περιεχομένου"/>
          <p:cNvSpPr>
            <a:spLocks noGrp="1"/>
          </p:cNvSpPr>
          <p:nvPr>
            <p:ph sz="quarter" idx="1"/>
          </p:nvPr>
        </p:nvSpPr>
        <p:spPr>
          <a:xfrm>
            <a:off x="2362200" y="1752600"/>
            <a:ext cx="6400800" cy="4419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3">
        <a:schemeClr val="bg2"/>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l-GR" smtClean="0"/>
              <a:t>Kλικ για επεξεργασία του τίτλου</a:t>
            </a:r>
            <a:endParaRPr kumimoji="0" lang="en-US"/>
          </a:p>
        </p:txBody>
      </p:sp>
      <p:sp>
        <p:nvSpPr>
          <p:cNvPr id="11" name="10 - Ορθογώνιο"/>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ημερομηνίας"/>
          <p:cNvSpPr>
            <a:spLocks noGrp="1"/>
          </p:cNvSpPr>
          <p:nvPr>
            <p:ph type="dt" sz="half" idx="10"/>
          </p:nvPr>
        </p:nvSpPr>
        <p:spPr>
          <a:xfrm>
            <a:off x="6248400" y="6248400"/>
            <a:ext cx="2667000" cy="365125"/>
          </a:xfrm>
        </p:spPr>
        <p:txBody>
          <a:bodyPr rtlCol="0"/>
          <a:lstStyle/>
          <a:p>
            <a:fld id="{6B700732-E836-443F-A3DF-5E67F1955936}" type="datetimeFigureOut">
              <a:rPr lang="el-GR" smtClean="0"/>
              <a:pPr/>
              <a:t>31/10/2015</a:t>
            </a:fld>
            <a:endParaRPr lang="el-GR"/>
          </a:p>
        </p:txBody>
      </p:sp>
      <p:sp>
        <p:nvSpPr>
          <p:cNvPr id="13" name="12 - Θέση αριθμού διαφάνειας"/>
          <p:cNvSpPr>
            <a:spLocks noGrp="1"/>
          </p:cNvSpPr>
          <p:nvPr>
            <p:ph type="sldNum" sz="quarter" idx="11"/>
          </p:nvPr>
        </p:nvSpPr>
        <p:spPr>
          <a:xfrm>
            <a:off x="0" y="4667249"/>
            <a:ext cx="1447800" cy="663578"/>
          </a:xfrm>
        </p:spPr>
        <p:txBody>
          <a:bodyPr rtlCol="0"/>
          <a:lstStyle>
            <a:lvl1pPr>
              <a:defRPr sz="2800"/>
            </a:lvl1pPr>
          </a:lstStyle>
          <a:p>
            <a:fld id="{F0140DA9-05F6-423E-9EAC-9C24DDBFB99E}" type="slidenum">
              <a:rPr lang="el-GR" smtClean="0"/>
              <a:pPr/>
              <a:t>‹#›</a:t>
            </a:fld>
            <a:endParaRPr lang="el-GR"/>
          </a:p>
        </p:txBody>
      </p:sp>
      <p:sp>
        <p:nvSpPr>
          <p:cNvPr id="14" name="13 - Θέση υποσέλιδου"/>
          <p:cNvSpPr>
            <a:spLocks noGrp="1"/>
          </p:cNvSpPr>
          <p:nvPr>
            <p:ph type="ftr" sz="quarter" idx="12"/>
          </p:nvPr>
        </p:nvSpPr>
        <p:spPr>
          <a:xfrm>
            <a:off x="1600200" y="6248206"/>
            <a:ext cx="4572000" cy="365125"/>
          </a:xfrm>
        </p:spPr>
        <p:txBody>
          <a:bodyPr rtlCol="0"/>
          <a:lstStyle/>
          <a:p>
            <a:endParaRPr lang="el-GR"/>
          </a:p>
        </p:txBody>
      </p:sp>
      <p:sp>
        <p:nvSpPr>
          <p:cNvPr id="3" name="2 - Θέση εικόνας"/>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609600" y="228600"/>
            <a:ext cx="8153400" cy="9906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B700732-E836-443F-A3DF-5E67F1955936}" type="datetimeFigureOut">
              <a:rPr lang="el-GR" smtClean="0"/>
              <a:pPr/>
              <a:t>31/10/2015</a:t>
            </a:fld>
            <a:endParaRPr lang="el-GR"/>
          </a:p>
        </p:txBody>
      </p:sp>
      <p:sp>
        <p:nvSpPr>
          <p:cNvPr id="3" name="2 - Θέση υποσέλιδου"/>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l-GR"/>
          </a:p>
        </p:txBody>
      </p:sp>
      <p:sp>
        <p:nvSpPr>
          <p:cNvPr id="7" name="6 - Ορθογώνιο"/>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 Θέση αριθμού διαφάνειας"/>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140DA9-05F6-423E-9EAC-9C24DDBFB99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body" idx="1"/>
          </p:nvPr>
        </p:nvSpPr>
        <p:spPr>
          <a:xfrm>
            <a:off x="1907704" y="5445224"/>
            <a:ext cx="6835081" cy="1097161"/>
          </a:xfrm>
        </p:spPr>
        <p:txBody>
          <a:bodyPr>
            <a:normAutofit/>
          </a:bodyPr>
          <a:lstStyle/>
          <a:p>
            <a:pPr algn="r"/>
            <a:r>
              <a:rPr lang="en-US" dirty="0" err="1" smtClean="0"/>
              <a:t>Athanasia</a:t>
            </a:r>
            <a:r>
              <a:rPr lang="en-US" dirty="0" smtClean="0"/>
              <a:t> Adamou </a:t>
            </a:r>
          </a:p>
          <a:p>
            <a:pPr algn="r"/>
            <a:r>
              <a:rPr lang="en-US" dirty="0" err="1" smtClean="0"/>
              <a:t>Sotiria</a:t>
            </a:r>
            <a:r>
              <a:rPr lang="en-US" dirty="0" smtClean="0"/>
              <a:t> </a:t>
            </a:r>
            <a:r>
              <a:rPr lang="en-US" dirty="0" err="1" smtClean="0"/>
              <a:t>Konstantakou</a:t>
            </a:r>
            <a:endParaRPr lang="el-GR" dirty="0"/>
          </a:p>
        </p:txBody>
      </p:sp>
      <p:sp>
        <p:nvSpPr>
          <p:cNvPr id="2" name="1 - Τίτλος"/>
          <p:cNvSpPr>
            <a:spLocks noGrp="1"/>
          </p:cNvSpPr>
          <p:nvPr>
            <p:ph type="title"/>
          </p:nvPr>
        </p:nvSpPr>
        <p:spPr>
          <a:xfrm>
            <a:off x="1403648" y="764704"/>
            <a:ext cx="7740352" cy="1008112"/>
          </a:xfrm>
        </p:spPr>
        <p:txBody>
          <a:bodyPr>
            <a:noAutofit/>
          </a:bodyPr>
          <a:lstStyle/>
          <a:p>
            <a:pPr algn="ctr"/>
            <a:r>
              <a:rPr lang="en-US" dirty="0" smtClean="0">
                <a:solidFill>
                  <a:schemeClr val="tx1">
                    <a:lumMod val="50000"/>
                  </a:schemeClr>
                </a:solidFill>
              </a:rPr>
              <a:t>Our School – 3</a:t>
            </a:r>
            <a:r>
              <a:rPr lang="en-US" baseline="30000" dirty="0" smtClean="0">
                <a:solidFill>
                  <a:schemeClr val="tx1">
                    <a:lumMod val="50000"/>
                  </a:schemeClr>
                </a:solidFill>
              </a:rPr>
              <a:t>rd</a:t>
            </a:r>
            <a:r>
              <a:rPr lang="en-US" dirty="0" smtClean="0">
                <a:solidFill>
                  <a:schemeClr val="tx1">
                    <a:lumMod val="50000"/>
                  </a:schemeClr>
                </a:solidFill>
              </a:rPr>
              <a:t> Junior High School of Trikala </a:t>
            </a:r>
            <a:r>
              <a:rPr lang="en-US" sz="4800" dirty="0" smtClean="0"/>
              <a:t/>
            </a:r>
            <a:br>
              <a:rPr lang="en-US" sz="4800" dirty="0" smtClean="0"/>
            </a:br>
            <a:r>
              <a:rPr lang="en-US" sz="4800" dirty="0" smtClean="0"/>
              <a:t> </a:t>
            </a:r>
            <a:endParaRPr lang="el-GR" sz="4800" dirty="0"/>
          </a:p>
        </p:txBody>
      </p:sp>
      <p:pic>
        <p:nvPicPr>
          <p:cNvPr id="3" name="Εικόνα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2924944"/>
            <a:ext cx="4041800" cy="30274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dissolv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1560" y="260648"/>
            <a:ext cx="8153400" cy="990600"/>
          </a:xfrm>
        </p:spPr>
        <p:txBody>
          <a:bodyPr/>
          <a:lstStyle/>
          <a:p>
            <a:r>
              <a:rPr lang="en-US" dirty="0" smtClean="0"/>
              <a:t>Our School today</a:t>
            </a:r>
            <a:endParaRPr lang="el-GR" dirty="0"/>
          </a:p>
        </p:txBody>
      </p:sp>
      <p:sp>
        <p:nvSpPr>
          <p:cNvPr id="4" name="3 - Θέση περιεχομένου"/>
          <p:cNvSpPr>
            <a:spLocks noGrp="1"/>
          </p:cNvSpPr>
          <p:nvPr>
            <p:ph sz="quarter" idx="1"/>
          </p:nvPr>
        </p:nvSpPr>
        <p:spPr/>
        <p:txBody>
          <a:bodyPr>
            <a:normAutofit fontScale="92500"/>
          </a:bodyPr>
          <a:lstStyle/>
          <a:p>
            <a:pPr>
              <a:buFont typeface="Wingdings" panose="05000000000000000000" pitchFamily="2" charset="2"/>
              <a:buChar char="v"/>
            </a:pPr>
            <a:r>
              <a:rPr lang="en-US" dirty="0" smtClean="0"/>
              <a:t>Our school has a really large and beautiful yard, surrounded by tall trees and colorful flowers. </a:t>
            </a:r>
          </a:p>
          <a:p>
            <a:pPr>
              <a:buFont typeface="Wingdings" panose="05000000000000000000" pitchFamily="2" charset="2"/>
              <a:buChar char="v"/>
            </a:pPr>
            <a:r>
              <a:rPr lang="en-US" dirty="0" smtClean="0"/>
              <a:t>In the yard there are both basketball and volleyball court. What is more, there is a cantina, in which students can buy something to eat during the breaks.</a:t>
            </a:r>
          </a:p>
          <a:p>
            <a:pPr>
              <a:buFont typeface="Wingdings" panose="05000000000000000000" pitchFamily="2" charset="2"/>
              <a:buChar char="v"/>
            </a:pPr>
            <a:r>
              <a:rPr lang="en-US" dirty="0" smtClean="0"/>
              <a:t>At the end of the yard there is a small garden, where the students have planted there own trees.</a:t>
            </a:r>
          </a:p>
          <a:p>
            <a:pPr>
              <a:buFont typeface="Wingdings" panose="05000000000000000000" pitchFamily="2" charset="2"/>
              <a:buChar char="v"/>
            </a:pPr>
            <a:r>
              <a:rPr lang="en-US" dirty="0" smtClean="0"/>
              <a:t> Our school is decorated by graffiti art, which is really impressive because students have drawn them on their own.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plus(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plus(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plus(in)">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lstStyle/>
          <a:p>
            <a:r>
              <a:rPr lang="en-US" dirty="0" smtClean="0"/>
              <a:t>Our School today</a:t>
            </a:r>
            <a:endParaRPr lang="el-GR" dirty="0"/>
          </a:p>
        </p:txBody>
      </p:sp>
      <p:pic>
        <p:nvPicPr>
          <p:cNvPr id="12" name="11 - Θέση περιεχομένου" descr="Εξωτερική-όψη-1-150x150.jpg"/>
          <p:cNvPicPr>
            <a:picLocks noGrp="1" noChangeAspect="1"/>
          </p:cNvPicPr>
          <p:nvPr>
            <p:ph sz="quarter" idx="1"/>
          </p:nvPr>
        </p:nvPicPr>
        <p:blipFill>
          <a:blip r:embed="rId2" cstate="print"/>
          <a:stretch>
            <a:fillRect/>
          </a:stretch>
        </p:blipFill>
        <p:spPr>
          <a:xfrm>
            <a:off x="3419872" y="3717032"/>
            <a:ext cx="2736304" cy="2736304"/>
          </a:xfrm>
        </p:spPr>
      </p:pic>
      <p:pic>
        <p:nvPicPr>
          <p:cNvPr id="13" name="12 - Εικόνα" descr="Εξωτερική-όψη-2-150x150.jpg"/>
          <p:cNvPicPr>
            <a:picLocks noChangeAspect="1"/>
          </p:cNvPicPr>
          <p:nvPr/>
        </p:nvPicPr>
        <p:blipFill>
          <a:blip r:embed="rId3" cstate="print"/>
          <a:stretch>
            <a:fillRect/>
          </a:stretch>
        </p:blipFill>
        <p:spPr>
          <a:xfrm>
            <a:off x="6372200" y="1772816"/>
            <a:ext cx="2520280" cy="2520280"/>
          </a:xfrm>
          <a:prstGeom prst="rect">
            <a:avLst/>
          </a:prstGeom>
        </p:spPr>
      </p:pic>
      <p:pic>
        <p:nvPicPr>
          <p:cNvPr id="14" name="13 - Εικόνα" descr="Η-πίσω-όψη-150x150.jpg"/>
          <p:cNvPicPr>
            <a:picLocks noChangeAspect="1"/>
          </p:cNvPicPr>
          <p:nvPr/>
        </p:nvPicPr>
        <p:blipFill>
          <a:blip r:embed="rId4" cstate="print"/>
          <a:stretch>
            <a:fillRect/>
          </a:stretch>
        </p:blipFill>
        <p:spPr>
          <a:xfrm>
            <a:off x="395536" y="1772816"/>
            <a:ext cx="2736304" cy="2736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Our School today</a:t>
            </a:r>
            <a:endParaRPr lang="el-GR" dirty="0"/>
          </a:p>
        </p:txBody>
      </p:sp>
      <p:pic>
        <p:nvPicPr>
          <p:cNvPr id="3" name="2 - Εικόνα" descr="Graffiti1-150x150.jpg"/>
          <p:cNvPicPr>
            <a:picLocks noChangeAspect="1"/>
          </p:cNvPicPr>
          <p:nvPr/>
        </p:nvPicPr>
        <p:blipFill>
          <a:blip r:embed="rId2" cstate="print"/>
          <a:stretch>
            <a:fillRect/>
          </a:stretch>
        </p:blipFill>
        <p:spPr>
          <a:xfrm>
            <a:off x="6100262" y="4077072"/>
            <a:ext cx="2376264" cy="2376264"/>
          </a:xfrm>
          <a:prstGeom prst="rect">
            <a:avLst/>
          </a:prstGeom>
        </p:spPr>
      </p:pic>
      <p:pic>
        <p:nvPicPr>
          <p:cNvPr id="4" name="3 - Εικόνα" descr="Graffiti2-150x150.jpg"/>
          <p:cNvPicPr>
            <a:picLocks noChangeAspect="1"/>
          </p:cNvPicPr>
          <p:nvPr/>
        </p:nvPicPr>
        <p:blipFill>
          <a:blip r:embed="rId3" cstate="print"/>
          <a:stretch>
            <a:fillRect/>
          </a:stretch>
        </p:blipFill>
        <p:spPr>
          <a:xfrm>
            <a:off x="539552" y="1916832"/>
            <a:ext cx="2448272" cy="2448272"/>
          </a:xfrm>
          <a:prstGeom prst="rect">
            <a:avLst/>
          </a:prstGeom>
        </p:spPr>
      </p:pic>
      <p:pic>
        <p:nvPicPr>
          <p:cNvPr id="6" name="5 - Εικόνα" descr="P1010013-150x150.jpg"/>
          <p:cNvPicPr>
            <a:picLocks noChangeAspect="1"/>
          </p:cNvPicPr>
          <p:nvPr/>
        </p:nvPicPr>
        <p:blipFill>
          <a:blip r:embed="rId4" cstate="print"/>
          <a:stretch>
            <a:fillRect/>
          </a:stretch>
        </p:blipFill>
        <p:spPr>
          <a:xfrm>
            <a:off x="3419872" y="3110176"/>
            <a:ext cx="2304256" cy="2304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School activities</a:t>
            </a:r>
            <a:endParaRPr lang="el-GR" dirty="0"/>
          </a:p>
        </p:txBody>
      </p:sp>
      <p:sp>
        <p:nvSpPr>
          <p:cNvPr id="4" name="3 - Θέση περιεχομένου"/>
          <p:cNvSpPr>
            <a:spLocks noGrp="1"/>
          </p:cNvSpPr>
          <p:nvPr>
            <p:ph sz="quarter" idx="1"/>
          </p:nvPr>
        </p:nvSpPr>
        <p:spPr>
          <a:xfrm>
            <a:off x="612648" y="1600200"/>
            <a:ext cx="4895456" cy="4997152"/>
          </a:xfrm>
        </p:spPr>
        <p:txBody>
          <a:bodyPr>
            <a:normAutofit lnSpcReduction="10000"/>
          </a:bodyPr>
          <a:lstStyle/>
          <a:p>
            <a:pPr>
              <a:buFont typeface="Wingdings" pitchFamily="2" charset="2"/>
              <a:buChar char="v"/>
            </a:pPr>
            <a:r>
              <a:rPr lang="en-US" dirty="0" smtClean="0"/>
              <a:t>Every year our school holds celebrations for our national anniversaries or Christmas, in which students participate as members of choir and orchestra. In addition, some students recite poems.</a:t>
            </a:r>
          </a:p>
          <a:p>
            <a:pPr>
              <a:buFont typeface="Wingdings" pitchFamily="2" charset="2"/>
              <a:buChar char="v"/>
            </a:pPr>
            <a:r>
              <a:rPr lang="en-US" dirty="0" smtClean="0"/>
              <a:t>One day every year our school organizes sports activities.</a:t>
            </a:r>
          </a:p>
          <a:p>
            <a:pPr marL="0" indent="0">
              <a:buNone/>
            </a:pPr>
            <a:r>
              <a:rPr lang="en-US" dirty="0" smtClean="0"/>
              <a:t> </a:t>
            </a:r>
          </a:p>
        </p:txBody>
      </p:sp>
      <p:pic>
        <p:nvPicPr>
          <p:cNvPr id="5" name="3 - Θέση περιεχομένου" descr="1-DSC00756-150x150.jpg"/>
          <p:cNvPicPr>
            <a:picLocks noChangeAspect="1"/>
          </p:cNvPicPr>
          <p:nvPr/>
        </p:nvPicPr>
        <p:blipFill>
          <a:blip r:embed="rId2" cstate="print"/>
          <a:stretch>
            <a:fillRect/>
          </a:stretch>
        </p:blipFill>
        <p:spPr>
          <a:xfrm>
            <a:off x="5940152" y="1628800"/>
            <a:ext cx="2448272" cy="2448272"/>
          </a:xfrm>
          <a:prstGeom prst="rect">
            <a:avLst/>
          </a:prstGeom>
        </p:spPr>
      </p:pic>
      <p:pic>
        <p:nvPicPr>
          <p:cNvPr id="6" name="5 - Εικόνα" descr="DSC052251-150x150.jpg"/>
          <p:cNvPicPr>
            <a:picLocks noChangeAspect="1"/>
          </p:cNvPicPr>
          <p:nvPr/>
        </p:nvPicPr>
        <p:blipFill>
          <a:blip r:embed="rId3" cstate="print"/>
          <a:stretch>
            <a:fillRect/>
          </a:stretch>
        </p:blipFill>
        <p:spPr>
          <a:xfrm>
            <a:off x="5940152" y="4149080"/>
            <a:ext cx="2448272"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diamond(in)">
                                      <p:cBhvr>
                                        <p:cTn id="25" dur="20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 calcmode="lin" valueType="num">
                                      <p:cBhvr>
                                        <p:cTn id="32" dur="500" fill="hold"/>
                                        <p:tgtEl>
                                          <p:spTgt spid="6"/>
                                        </p:tgtEl>
                                        <p:attrNameLst>
                                          <p:attrName>style.rotation</p:attrName>
                                        </p:attrNameLst>
                                      </p:cBhvr>
                                      <p:tavLst>
                                        <p:tav tm="0">
                                          <p:val>
                                            <p:fltVal val="360"/>
                                          </p:val>
                                        </p:tav>
                                        <p:tav tm="100000">
                                          <p:val>
                                            <p:fltVal val="0"/>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School activities</a:t>
            </a:r>
            <a:endParaRPr lang="el-GR" dirty="0"/>
          </a:p>
        </p:txBody>
      </p:sp>
      <p:sp>
        <p:nvSpPr>
          <p:cNvPr id="9" name="8 - Θέση περιεχομένου"/>
          <p:cNvSpPr>
            <a:spLocks noGrp="1"/>
          </p:cNvSpPr>
          <p:nvPr>
            <p:ph sz="quarter" idx="1"/>
          </p:nvPr>
        </p:nvSpPr>
        <p:spPr>
          <a:xfrm>
            <a:off x="395536" y="1700808"/>
            <a:ext cx="8208912" cy="1728192"/>
          </a:xfrm>
        </p:spPr>
        <p:txBody>
          <a:bodyPr/>
          <a:lstStyle/>
          <a:p>
            <a:pPr>
              <a:buFont typeface="Wingdings" pitchFamily="2" charset="2"/>
              <a:buChar char="v"/>
            </a:pPr>
            <a:r>
              <a:rPr lang="en-US" dirty="0" smtClean="0"/>
              <a:t> We visit some sights of our city or attend  certain presentations about culture.</a:t>
            </a:r>
            <a:endParaRPr lang="el-GR" dirty="0"/>
          </a:p>
        </p:txBody>
      </p:sp>
      <p:pic>
        <p:nvPicPr>
          <p:cNvPr id="5" name="4 - Εικόνα" descr="1-DSC00990-150x150.jpg"/>
          <p:cNvPicPr>
            <a:picLocks noChangeAspect="1"/>
          </p:cNvPicPr>
          <p:nvPr/>
        </p:nvPicPr>
        <p:blipFill>
          <a:blip r:embed="rId2" cstate="print"/>
          <a:stretch>
            <a:fillRect/>
          </a:stretch>
        </p:blipFill>
        <p:spPr>
          <a:xfrm rot="20905036">
            <a:off x="1306712" y="3203234"/>
            <a:ext cx="3084934" cy="3084934"/>
          </a:xfrm>
          <a:prstGeom prst="rect">
            <a:avLst/>
          </a:prstGeom>
        </p:spPr>
      </p:pic>
      <p:pic>
        <p:nvPicPr>
          <p:cNvPr id="7" name="6 - Εικόνα" descr="1-DSC03704-150x150.jpg"/>
          <p:cNvPicPr>
            <a:picLocks noChangeAspect="1"/>
          </p:cNvPicPr>
          <p:nvPr/>
        </p:nvPicPr>
        <p:blipFill>
          <a:blip r:embed="rId3" cstate="print"/>
          <a:stretch>
            <a:fillRect/>
          </a:stretch>
        </p:blipFill>
        <p:spPr>
          <a:xfrm rot="631831">
            <a:off x="4956696" y="2599775"/>
            <a:ext cx="3024336"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School trips</a:t>
            </a:r>
            <a:endParaRPr lang="el-GR" dirty="0"/>
          </a:p>
        </p:txBody>
      </p:sp>
      <p:sp>
        <p:nvSpPr>
          <p:cNvPr id="3" name="2 - Θέση περιεχομένου"/>
          <p:cNvSpPr>
            <a:spLocks noGrp="1"/>
          </p:cNvSpPr>
          <p:nvPr>
            <p:ph sz="quarter" idx="1"/>
          </p:nvPr>
        </p:nvSpPr>
        <p:spPr/>
        <p:txBody>
          <a:bodyPr/>
          <a:lstStyle/>
          <a:p>
            <a:pPr>
              <a:buFont typeface="Wingdings" panose="05000000000000000000" pitchFamily="2" charset="2"/>
              <a:buChar char="v"/>
            </a:pPr>
            <a:r>
              <a:rPr lang="en-US" dirty="0" smtClean="0"/>
              <a:t>Our school with the aid of our teachers organizes every year a number of school trips around Greece. </a:t>
            </a:r>
          </a:p>
          <a:p>
            <a:pPr>
              <a:buFont typeface="Wingdings" panose="05000000000000000000" pitchFamily="2" charset="2"/>
              <a:buChar char="v"/>
            </a:pPr>
            <a:r>
              <a:rPr lang="en-US" dirty="0" smtClean="0"/>
              <a:t>In particular, our school has visited many Greek cities , for example</a:t>
            </a:r>
            <a:r>
              <a:rPr lang="el-GR" dirty="0" smtClean="0"/>
              <a:t>: </a:t>
            </a:r>
            <a:r>
              <a:rPr lang="en-US" dirty="0" err="1" smtClean="0"/>
              <a:t>Nafplio</a:t>
            </a:r>
            <a:r>
              <a:rPr lang="en-US" dirty="0" smtClean="0"/>
              <a:t> , </a:t>
            </a:r>
            <a:r>
              <a:rPr lang="en-US" dirty="0" err="1" smtClean="0"/>
              <a:t>Livadeia</a:t>
            </a:r>
            <a:r>
              <a:rPr lang="en-US" dirty="0" smtClean="0"/>
              <a:t> , Corfu , Thessaloniki , Athena , Parga , Volos , Larisa.</a:t>
            </a:r>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School trips</a:t>
            </a:r>
            <a:endParaRPr lang="el-GR" dirty="0"/>
          </a:p>
        </p:txBody>
      </p:sp>
      <p:pic>
        <p:nvPicPr>
          <p:cNvPr id="8"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971602">
            <a:off x="1166921" y="1865587"/>
            <a:ext cx="2797314" cy="2095285"/>
          </a:xfrm>
          <a:prstGeom prst="rect">
            <a:avLst/>
          </a:prstGeom>
        </p:spPr>
      </p:pic>
      <p:pic>
        <p:nvPicPr>
          <p:cNvPr id="9" name="Εικόνα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26120">
            <a:off x="5289045" y="1981059"/>
            <a:ext cx="2699813" cy="2022254"/>
          </a:xfrm>
          <a:prstGeom prst="rect">
            <a:avLst/>
          </a:prstGeom>
        </p:spPr>
      </p:pic>
      <p:pic>
        <p:nvPicPr>
          <p:cNvPr id="10" name="Εικόνα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944117">
            <a:off x="1183440" y="4299991"/>
            <a:ext cx="2964662" cy="2220635"/>
          </a:xfrm>
          <a:prstGeom prst="rect">
            <a:avLst/>
          </a:prstGeom>
        </p:spPr>
      </p:pic>
      <p:pic>
        <p:nvPicPr>
          <p:cNvPr id="11" name="Εικόνα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27675">
            <a:off x="4760461" y="4181451"/>
            <a:ext cx="2955773" cy="2213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strVal val="#ppt_w*0.70"/>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881688"/>
            <a:ext cx="3548842" cy="2658206"/>
          </a:xfrm>
          <a:prstGeom prst="rect">
            <a:avLst/>
          </a:prstGeom>
        </p:spPr>
      </p:pic>
      <p:pic>
        <p:nvPicPr>
          <p:cNvPr id="5" name="Εικόνα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60032" y="3641996"/>
            <a:ext cx="3757850" cy="2814761"/>
          </a:xfrm>
          <a:prstGeom prst="rect">
            <a:avLst/>
          </a:prstGeom>
        </p:spPr>
      </p:pic>
      <p:sp>
        <p:nvSpPr>
          <p:cNvPr id="6" name="Τίτλος 5"/>
          <p:cNvSpPr>
            <a:spLocks noGrp="1"/>
          </p:cNvSpPr>
          <p:nvPr>
            <p:ph type="title"/>
          </p:nvPr>
        </p:nvSpPr>
        <p:spPr/>
        <p:txBody>
          <a:bodyPr/>
          <a:lstStyle/>
          <a:p>
            <a:r>
              <a:rPr lang="en-US" dirty="0" smtClean="0"/>
              <a:t>Our School</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2267744" y="2420888"/>
            <a:ext cx="489654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endParaRPr lang="el-GR"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251520" y="188640"/>
            <a:ext cx="8229600" cy="1066800"/>
          </a:xfrm>
        </p:spPr>
        <p:txBody>
          <a:bodyPr/>
          <a:lstStyle/>
          <a:p>
            <a:r>
              <a:rPr lang="en-US" dirty="0" smtClean="0"/>
              <a:t>Our school</a:t>
            </a:r>
            <a:endParaRPr lang="el-GR" dirty="0"/>
          </a:p>
        </p:txBody>
      </p:sp>
      <p:pic>
        <p:nvPicPr>
          <p:cNvPr id="4" name="3 - Θέση περιεχομένου" descr="P1010001-1024x768.jpg"/>
          <p:cNvPicPr>
            <a:picLocks noGrp="1" noChangeAspect="1"/>
          </p:cNvPicPr>
          <p:nvPr>
            <p:ph sz="quarter" idx="1"/>
          </p:nvPr>
        </p:nvPicPr>
        <p:blipFill>
          <a:blip r:embed="rId2" cstate="print"/>
          <a:stretch>
            <a:fillRect/>
          </a:stretch>
        </p:blipFill>
        <p:spPr>
          <a:xfrm>
            <a:off x="1259632" y="1700808"/>
            <a:ext cx="6354364" cy="47657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n-US" dirty="0" smtClean="0"/>
              <a:t>History</a:t>
            </a:r>
            <a:endParaRPr lang="el-GR" dirty="0"/>
          </a:p>
        </p:txBody>
      </p:sp>
      <p:sp>
        <p:nvSpPr>
          <p:cNvPr id="2" name="1 - Θέση περιεχομένου"/>
          <p:cNvSpPr>
            <a:spLocks noGrp="1"/>
          </p:cNvSpPr>
          <p:nvPr>
            <p:ph sz="quarter" idx="1"/>
          </p:nvPr>
        </p:nvSpPr>
        <p:spPr/>
        <p:txBody>
          <a:bodyPr/>
          <a:lstStyle/>
          <a:p>
            <a:pPr lvl="0" algn="just">
              <a:buNone/>
            </a:pPr>
            <a:r>
              <a:rPr lang="en-US" dirty="0" smtClean="0">
                <a:latin typeface="" pitchFamily="18"/>
              </a:rPr>
              <a:t>   Our </a:t>
            </a:r>
            <a:r>
              <a:rPr lang="en-US" dirty="0">
                <a:latin typeface="" pitchFamily="18"/>
              </a:rPr>
              <a:t>school firstly operated in 1937 as a school only for girls. In 1945 studied 438 female students and worked 5 teachers, while in 1964 the school had 2.127 female students, which were taught by 62 teachers. In year 1979 the school transformed into a mixed school.</a:t>
            </a:r>
          </a:p>
          <a:p>
            <a:pPr lvl="0">
              <a:buNone/>
            </a:pPr>
            <a:endParaRPr lang="el-GR" dirty="0">
              <a:latin typeface="" pitchFamily="18"/>
            </a:endParaRPr>
          </a:p>
          <a:p>
            <a:pPr>
              <a:buNone/>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History</a:t>
            </a:r>
            <a:endParaRPr lang="el-GR" dirty="0"/>
          </a:p>
        </p:txBody>
      </p:sp>
      <p:pic>
        <p:nvPicPr>
          <p:cNvPr id="4" name="Εικόνα 3"/>
          <p:cNvPicPr>
            <a:picLocks noChangeAspect="1"/>
          </p:cNvPicPr>
          <p:nvPr/>
        </p:nvPicPr>
        <p:blipFill rotWithShape="1">
          <a:blip r:embed="rId2" cstate="print">
            <a:extLst>
              <a:ext uri="{28A0092B-C50C-407E-A947-70E740481C1C}">
                <a14:useLocalDpi xmlns:a14="http://schemas.microsoft.com/office/drawing/2010/main" xmlns="" val="0"/>
              </a:ext>
            </a:extLst>
          </a:blip>
          <a:srcRect l="7676" t="5051" r="5334" b="13276"/>
          <a:stretch/>
        </p:blipFill>
        <p:spPr>
          <a:xfrm rot="20562886">
            <a:off x="439782" y="1916832"/>
            <a:ext cx="3642014" cy="2564547"/>
          </a:xfrm>
          <a:prstGeom prst="rect">
            <a:avLst/>
          </a:prstGeom>
        </p:spPr>
      </p:pic>
      <p:pic>
        <p:nvPicPr>
          <p:cNvPr id="5" name="Εικόνα 4"/>
          <p:cNvPicPr>
            <a:picLocks noChangeAspect="1"/>
          </p:cNvPicPr>
          <p:nvPr/>
        </p:nvPicPr>
        <p:blipFill rotWithShape="1">
          <a:blip r:embed="rId3" cstate="print">
            <a:extLst>
              <a:ext uri="{28A0092B-C50C-407E-A947-70E740481C1C}">
                <a14:useLocalDpi xmlns:a14="http://schemas.microsoft.com/office/drawing/2010/main" xmlns="" val="0"/>
              </a:ext>
            </a:extLst>
          </a:blip>
          <a:srcRect r="42130" b="50000"/>
          <a:stretch/>
        </p:blipFill>
        <p:spPr>
          <a:xfrm rot="1224716">
            <a:off x="4539431" y="2055702"/>
            <a:ext cx="4012790" cy="2600325"/>
          </a:xfrm>
          <a:prstGeom prst="rect">
            <a:avLst/>
          </a:prstGeom>
        </p:spPr>
      </p:pic>
      <p:pic>
        <p:nvPicPr>
          <p:cNvPr id="6" name="Εικόνα 5"/>
          <p:cNvPicPr>
            <a:picLocks noChangeAspect="1"/>
          </p:cNvPicPr>
          <p:nvPr/>
        </p:nvPicPr>
        <p:blipFill rotWithShape="1">
          <a:blip r:embed="rId4" cstate="print">
            <a:extLst>
              <a:ext uri="{28A0092B-C50C-407E-A947-70E740481C1C}">
                <a14:useLocalDpi xmlns:a14="http://schemas.microsoft.com/office/drawing/2010/main" xmlns="" val="0"/>
              </a:ext>
            </a:extLst>
          </a:blip>
          <a:srcRect l="21712" t="63470" r="20010" b="4768"/>
          <a:stretch/>
        </p:blipFill>
        <p:spPr>
          <a:xfrm>
            <a:off x="1580189" y="4077072"/>
            <a:ext cx="5263539" cy="21515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Our school today</a:t>
            </a:r>
            <a:endParaRPr lang="el-GR" dirty="0"/>
          </a:p>
        </p:txBody>
      </p:sp>
      <p:sp>
        <p:nvSpPr>
          <p:cNvPr id="3" name="2 - Θέση περιεχομένου"/>
          <p:cNvSpPr>
            <a:spLocks noGrp="1"/>
          </p:cNvSpPr>
          <p:nvPr>
            <p:ph sz="quarter" idx="1"/>
          </p:nvPr>
        </p:nvSpPr>
        <p:spPr/>
        <p:txBody>
          <a:bodyPr/>
          <a:lstStyle/>
          <a:p>
            <a:pPr>
              <a:buFont typeface="Wingdings" pitchFamily="2" charset="2"/>
              <a:buChar char="v"/>
            </a:pPr>
            <a:r>
              <a:rPr lang="en-US" dirty="0" smtClean="0"/>
              <a:t>Today our school has 23 professors for all subjects and approximately 265 students.</a:t>
            </a:r>
          </a:p>
          <a:p>
            <a:pPr>
              <a:buFont typeface="Wingdings" pitchFamily="2" charset="2"/>
              <a:buChar char="v"/>
            </a:pPr>
            <a:r>
              <a:rPr lang="en-US" dirty="0" smtClean="0"/>
              <a:t> There are 10 classes </a:t>
            </a:r>
            <a:r>
              <a:rPr lang="el-GR" dirty="0" smtClean="0"/>
              <a:t>: 3 </a:t>
            </a:r>
            <a:r>
              <a:rPr lang="en-US" dirty="0" smtClean="0"/>
              <a:t>for the students of 1</a:t>
            </a:r>
            <a:r>
              <a:rPr lang="en-US" baseline="30000" dirty="0" smtClean="0"/>
              <a:t>st</a:t>
            </a:r>
            <a:r>
              <a:rPr lang="en-US" dirty="0" smtClean="0"/>
              <a:t> Grade , 3 for the students of 2</a:t>
            </a:r>
            <a:r>
              <a:rPr lang="en-US" baseline="30000" dirty="0" smtClean="0"/>
              <a:t>nd</a:t>
            </a:r>
            <a:r>
              <a:rPr lang="en-US" dirty="0" smtClean="0"/>
              <a:t> Grade and finally 4 for the students of 3</a:t>
            </a:r>
            <a:r>
              <a:rPr lang="en-US" baseline="30000" dirty="0" smtClean="0"/>
              <a:t>rd</a:t>
            </a:r>
            <a:r>
              <a:rPr lang="en-US" dirty="0" smtClean="0"/>
              <a:t> Grade.</a:t>
            </a:r>
          </a:p>
          <a:p>
            <a:pPr>
              <a:buFont typeface="Wingdings" pitchFamily="2" charset="2"/>
              <a:buChar char="v"/>
            </a:pPr>
            <a:r>
              <a:rPr lang="en-US" dirty="0" smtClean="0"/>
              <a:t>Our school has also</a:t>
            </a:r>
            <a:r>
              <a:rPr lang="el-GR" dirty="0" smtClean="0"/>
              <a:t>:</a:t>
            </a:r>
            <a:r>
              <a:rPr lang="en-US" dirty="0" smtClean="0"/>
              <a:t> </a:t>
            </a:r>
            <a:r>
              <a:rPr lang="en-US" b="1" dirty="0" smtClean="0"/>
              <a:t>a fully equipped physics</a:t>
            </a:r>
            <a:r>
              <a:rPr lang="el-GR" b="1" dirty="0" smtClean="0"/>
              <a:t>-</a:t>
            </a:r>
            <a:r>
              <a:rPr lang="en-US" b="1" dirty="0" smtClean="0"/>
              <a:t>chemistry lab</a:t>
            </a:r>
            <a:r>
              <a:rPr lang="en-US" dirty="0" smtClean="0"/>
              <a:t> , </a:t>
            </a:r>
            <a:r>
              <a:rPr lang="en-US" b="1" dirty="0" smtClean="0"/>
              <a:t>a computer lab , a German class, a class for multiple use, a class with interactive whiteboard, an art class and a gym.</a:t>
            </a:r>
            <a:endParaRPr lang="en-US"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Our school today </a:t>
            </a:r>
            <a:endParaRPr lang="el-GR" dirty="0"/>
          </a:p>
        </p:txBody>
      </p:sp>
      <p:pic>
        <p:nvPicPr>
          <p:cNvPr id="7" name="6 - Θέση περιεχομένου" descr="P1010024-150x150.jpg"/>
          <p:cNvPicPr>
            <a:picLocks noGrp="1" noChangeAspect="1"/>
          </p:cNvPicPr>
          <p:nvPr>
            <p:ph sz="quarter" idx="2"/>
          </p:nvPr>
        </p:nvPicPr>
        <p:blipFill>
          <a:blip r:embed="rId2" cstate="print"/>
          <a:stretch>
            <a:fillRect/>
          </a:stretch>
        </p:blipFill>
        <p:spPr>
          <a:xfrm>
            <a:off x="611560" y="2636912"/>
            <a:ext cx="3802707" cy="3802707"/>
          </a:xfrm>
        </p:spPr>
      </p:pic>
      <p:pic>
        <p:nvPicPr>
          <p:cNvPr id="11" name="10 - Θέση περιεχομένου" descr="Πληροφορική-150x150.jpg"/>
          <p:cNvPicPr>
            <a:picLocks noGrp="1" noChangeAspect="1"/>
          </p:cNvPicPr>
          <p:nvPr>
            <p:ph sz="quarter" idx="4"/>
          </p:nvPr>
        </p:nvPicPr>
        <p:blipFill>
          <a:blip r:embed="rId3" cstate="print"/>
          <a:stretch>
            <a:fillRect/>
          </a:stretch>
        </p:blipFill>
        <p:spPr>
          <a:xfrm>
            <a:off x="4860032" y="2636912"/>
            <a:ext cx="3744416" cy="3744416"/>
          </a:xfrm>
        </p:spPr>
      </p:pic>
      <p:sp>
        <p:nvSpPr>
          <p:cNvPr id="8" name="7 - Θέση κειμένου"/>
          <p:cNvSpPr>
            <a:spLocks noGrp="1"/>
          </p:cNvSpPr>
          <p:nvPr>
            <p:ph type="body" sz="quarter" idx="1"/>
          </p:nvPr>
        </p:nvSpPr>
        <p:spPr/>
        <p:txBody>
          <a:bodyPr/>
          <a:lstStyle/>
          <a:p>
            <a:r>
              <a:rPr lang="en-US" dirty="0" smtClean="0"/>
              <a:t>Physics – Chemistry Lab</a:t>
            </a:r>
            <a:endParaRPr lang="el-GR" dirty="0"/>
          </a:p>
        </p:txBody>
      </p:sp>
      <p:sp>
        <p:nvSpPr>
          <p:cNvPr id="9" name="8 - Θέση κειμένου"/>
          <p:cNvSpPr>
            <a:spLocks noGrp="1"/>
          </p:cNvSpPr>
          <p:nvPr>
            <p:ph type="body" sz="quarter" idx="3"/>
          </p:nvPr>
        </p:nvSpPr>
        <p:spPr/>
        <p:txBody>
          <a:bodyPr/>
          <a:lstStyle/>
          <a:p>
            <a:r>
              <a:rPr lang="en-US" dirty="0" smtClean="0"/>
              <a:t>Computer Lab</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down)">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Our school today </a:t>
            </a:r>
            <a:endParaRPr lang="el-GR" dirty="0"/>
          </a:p>
        </p:txBody>
      </p:sp>
      <p:pic>
        <p:nvPicPr>
          <p:cNvPr id="11" name="10 - Θέση περιεχομένου" descr="πολλαπλών-150x150.jpg"/>
          <p:cNvPicPr>
            <a:picLocks noGrp="1" noChangeAspect="1"/>
          </p:cNvPicPr>
          <p:nvPr>
            <p:ph sz="quarter" idx="2"/>
          </p:nvPr>
        </p:nvPicPr>
        <p:blipFill>
          <a:blip r:embed="rId2" cstate="print"/>
          <a:stretch>
            <a:fillRect/>
          </a:stretch>
        </p:blipFill>
        <p:spPr>
          <a:xfrm>
            <a:off x="683568" y="2636912"/>
            <a:ext cx="3744416" cy="3744416"/>
          </a:xfrm>
        </p:spPr>
      </p:pic>
      <p:pic>
        <p:nvPicPr>
          <p:cNvPr id="12" name="11 - Θέση περιεχομένου" descr="1-DSC00733-150x150.jpg"/>
          <p:cNvPicPr>
            <a:picLocks noGrp="1" noChangeAspect="1"/>
          </p:cNvPicPr>
          <p:nvPr>
            <p:ph sz="quarter" idx="4"/>
          </p:nvPr>
        </p:nvPicPr>
        <p:blipFill>
          <a:blip r:embed="rId3" cstate="print"/>
          <a:stretch>
            <a:fillRect/>
          </a:stretch>
        </p:blipFill>
        <p:spPr>
          <a:xfrm>
            <a:off x="4932040" y="2636912"/>
            <a:ext cx="3744416" cy="3744416"/>
          </a:xfrm>
        </p:spPr>
      </p:pic>
      <p:sp>
        <p:nvSpPr>
          <p:cNvPr id="7" name="6 - Θέση κειμένου"/>
          <p:cNvSpPr>
            <a:spLocks noGrp="1"/>
          </p:cNvSpPr>
          <p:nvPr>
            <p:ph type="body" sz="quarter" idx="1"/>
          </p:nvPr>
        </p:nvSpPr>
        <p:spPr/>
        <p:txBody>
          <a:bodyPr/>
          <a:lstStyle/>
          <a:p>
            <a:r>
              <a:rPr lang="en-US" dirty="0" smtClean="0"/>
              <a:t>Multiple Class</a:t>
            </a:r>
            <a:endParaRPr lang="el-GR" dirty="0"/>
          </a:p>
        </p:txBody>
      </p:sp>
      <p:sp>
        <p:nvSpPr>
          <p:cNvPr id="9" name="8 - Θέση κειμένου"/>
          <p:cNvSpPr>
            <a:spLocks noGrp="1"/>
          </p:cNvSpPr>
          <p:nvPr>
            <p:ph type="body" sz="quarter" idx="3"/>
          </p:nvPr>
        </p:nvSpPr>
        <p:spPr/>
        <p:txBody>
          <a:bodyPr/>
          <a:lstStyle/>
          <a:p>
            <a:r>
              <a:rPr lang="en-US" dirty="0" smtClean="0"/>
              <a:t>German Class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down)">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Our School today</a:t>
            </a:r>
            <a:endParaRPr lang="el-GR" dirty="0"/>
          </a:p>
        </p:txBody>
      </p:sp>
      <p:sp>
        <p:nvSpPr>
          <p:cNvPr id="6" name="5 - Θέση περιεχομένου"/>
          <p:cNvSpPr>
            <a:spLocks noGrp="1"/>
          </p:cNvSpPr>
          <p:nvPr>
            <p:ph sz="quarter" idx="1"/>
          </p:nvPr>
        </p:nvSpPr>
        <p:spPr/>
        <p:txBody>
          <a:bodyPr>
            <a:normAutofit lnSpcReduction="10000"/>
          </a:bodyPr>
          <a:lstStyle/>
          <a:p>
            <a:pPr>
              <a:buFont typeface="Wingdings" pitchFamily="2" charset="2"/>
              <a:buChar char="v"/>
            </a:pPr>
            <a:r>
              <a:rPr lang="en-US" dirty="0" smtClean="0"/>
              <a:t>In the </a:t>
            </a:r>
            <a:r>
              <a:rPr lang="en-US" dirty="0" err="1" smtClean="0"/>
              <a:t>groundfloor</a:t>
            </a:r>
            <a:r>
              <a:rPr lang="en-US" dirty="0" smtClean="0"/>
              <a:t> there are 4 classes, the toilets and the art class.</a:t>
            </a:r>
          </a:p>
          <a:p>
            <a:pPr>
              <a:buFont typeface="Wingdings" pitchFamily="2" charset="2"/>
              <a:buChar char="v"/>
            </a:pPr>
            <a:endParaRPr lang="en-US" dirty="0" smtClean="0"/>
          </a:p>
          <a:p>
            <a:pPr>
              <a:buFont typeface="Wingdings" pitchFamily="2" charset="2"/>
              <a:buChar char="v"/>
            </a:pPr>
            <a:r>
              <a:rPr lang="en-US" dirty="0" smtClean="0"/>
              <a:t>In the second floor there are the headmaster’s and teachers’ office as well as the secretary. Moreover, there are the multiple class, the class with the interactive board and the computer lab.</a:t>
            </a:r>
          </a:p>
          <a:p>
            <a:pPr>
              <a:buFont typeface="Wingdings" pitchFamily="2" charset="2"/>
              <a:buChar char="v"/>
            </a:pPr>
            <a:endParaRPr lang="en-US" dirty="0" smtClean="0"/>
          </a:p>
          <a:p>
            <a:pPr>
              <a:buFont typeface="Wingdings" pitchFamily="2" charset="2"/>
              <a:buChar char="v"/>
            </a:pPr>
            <a:r>
              <a:rPr lang="en-US" dirty="0" smtClean="0"/>
              <a:t>In the third floor there 7 classes and the German class.</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n-US" dirty="0" smtClean="0"/>
              <a:t>Our School today</a:t>
            </a:r>
            <a:endParaRPr lang="el-GR" dirty="0"/>
          </a:p>
        </p:txBody>
      </p:sp>
      <p:pic>
        <p:nvPicPr>
          <p:cNvPr id="3" name="2 - Εικόνα" descr="P1010005.jpg"/>
          <p:cNvPicPr>
            <a:picLocks noChangeAspect="1"/>
          </p:cNvPicPr>
          <p:nvPr/>
        </p:nvPicPr>
        <p:blipFill>
          <a:blip r:embed="rId2" cstate="print"/>
          <a:stretch>
            <a:fillRect/>
          </a:stretch>
        </p:blipFill>
        <p:spPr>
          <a:xfrm>
            <a:off x="1259632" y="1628800"/>
            <a:ext cx="6528725" cy="4896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άμεσος">
  <a:themeElements>
    <a:clrScheme name="Προσαρμοσμένος 9">
      <a:dk1>
        <a:srgbClr val="59473F"/>
      </a:dk1>
      <a:lt1>
        <a:srgbClr val="FDF0D0"/>
      </a:lt1>
      <a:dk2>
        <a:srgbClr val="59473F"/>
      </a:dk2>
      <a:lt2>
        <a:srgbClr val="A58C81"/>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ιάμεσος">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άμεσος">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250</TotalTime>
  <Words>466</Words>
  <Application>Microsoft Office PowerPoint</Application>
  <PresentationFormat>Προβολή στην οθόνη (4:3)</PresentationFormat>
  <Paragraphs>44</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Διάμεσος</vt:lpstr>
      <vt:lpstr>Our School – 3rd Junior High School of Trikala   </vt:lpstr>
      <vt:lpstr>Our school</vt:lpstr>
      <vt:lpstr>History</vt:lpstr>
      <vt:lpstr>History</vt:lpstr>
      <vt:lpstr>Our school today</vt:lpstr>
      <vt:lpstr>Our school today </vt:lpstr>
      <vt:lpstr>Our school today </vt:lpstr>
      <vt:lpstr>Our School today</vt:lpstr>
      <vt:lpstr>Our School today</vt:lpstr>
      <vt:lpstr>Our School today</vt:lpstr>
      <vt:lpstr>Our School today</vt:lpstr>
      <vt:lpstr>Our School today</vt:lpstr>
      <vt:lpstr>School activities</vt:lpstr>
      <vt:lpstr>School activities</vt:lpstr>
      <vt:lpstr>School trips</vt:lpstr>
      <vt:lpstr>School trips</vt:lpstr>
      <vt:lpstr>Our School</vt:lpstr>
      <vt:lpstr>Διαφάνεια 18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school  3rd Secondary School of Trikala</dc:title>
  <dc:creator>kostas kostas</dc:creator>
  <cp:lastModifiedBy>kostas kostas</cp:lastModifiedBy>
  <cp:revision>31</cp:revision>
  <dcterms:created xsi:type="dcterms:W3CDTF">2015-10-30T19:02:04Z</dcterms:created>
  <dcterms:modified xsi:type="dcterms:W3CDTF">2015-10-31T20:06:12Z</dcterms:modified>
</cp:coreProperties>
</file>