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6" r:id="rId17"/>
    <p:sldId id="270" r:id="rId18"/>
    <p:sldId id="274" r:id="rId19"/>
    <p:sldId id="27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4C79E1-0C89-4D84-B88A-856C5D4CDBB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3F31133-4997-465B-BEE2-1673E9D392EA}" type="datetimeFigureOut">
              <a:rPr lang="el-GR" smtClean="0"/>
              <a:pPr/>
              <a:t>31/10/2015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AC4C79E1-0C89-4D84-B88A-856C5D4CDBB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F31133-4997-465B-BEE2-1673E9D392EA}" type="datetimeFigureOut">
              <a:rPr lang="el-GR" smtClean="0"/>
              <a:pPr/>
              <a:t>31/10/2015</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C4C79E1-0C89-4D84-B88A-856C5D4CDBB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0.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2.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3.wav"/><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4.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Greek_Orthodox" TargetMode="External"/><Relationship Id="rId2" Type="http://schemas.openxmlformats.org/officeDocument/2006/relationships/audio" Target="../media/audio15.wav"/><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6.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7.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Trikala_Prefecture" TargetMode="External"/><Relationship Id="rId2" Type="http://schemas.openxmlformats.org/officeDocument/2006/relationships/audio" Target="../media/audio3.wav"/><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Osman_Shah_Mosque" TargetMode="External"/><Relationship Id="rId2" Type="http://schemas.openxmlformats.org/officeDocument/2006/relationships/audio" Target="../media/audio4.wav"/><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6.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7.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9.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i="1" dirty="0" smtClean="0"/>
              <a:t>TRIKALA</a:t>
            </a:r>
            <a:endParaRPr lang="el-GR" i="1" dirty="0"/>
          </a:p>
        </p:txBody>
      </p:sp>
      <p:sp>
        <p:nvSpPr>
          <p:cNvPr id="3" name="2 - Υπότιτλος"/>
          <p:cNvSpPr>
            <a:spLocks noGrp="1"/>
          </p:cNvSpPr>
          <p:nvPr>
            <p:ph type="subTitle" idx="1"/>
          </p:nvPr>
        </p:nvSpPr>
        <p:spPr/>
        <p:txBody>
          <a:bodyPr/>
          <a:lstStyle/>
          <a:p>
            <a:r>
              <a:rPr lang="en-US" dirty="0" smtClean="0"/>
              <a:t>CHRISTOS KOKKONIS</a:t>
            </a:r>
            <a:endParaRPr lang="el-GR" dirty="0"/>
          </a:p>
        </p:txBody>
      </p:sp>
    </p:spTree>
  </p:cSld>
  <p:clrMapOvr>
    <a:masterClrMapping/>
  </p:clrMapOvr>
  <p:transition>
    <p:wheel spokes="8"/>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smtClean="0"/>
              <a:t>The Mill of </a:t>
            </a:r>
            <a:r>
              <a:rPr lang="en-US" b="1" i="1" dirty="0" err="1" smtClean="0"/>
              <a:t>Matsopoulos</a:t>
            </a:r>
            <a:r>
              <a:rPr lang="en-US" u="sng" dirty="0" smtClean="0"/>
              <a:t/>
            </a:r>
            <a:br>
              <a:rPr lang="en-US" u="sng" dirty="0" smtClean="0"/>
            </a:br>
            <a:endParaRPr lang="el-GR" dirty="0"/>
          </a:p>
        </p:txBody>
      </p:sp>
      <p:sp>
        <p:nvSpPr>
          <p:cNvPr id="4" name="3 - Θέση περιεχομένου"/>
          <p:cNvSpPr>
            <a:spLocks noGrp="1"/>
          </p:cNvSpPr>
          <p:nvPr>
            <p:ph sz="half" idx="1"/>
          </p:nvPr>
        </p:nvSpPr>
        <p:spPr/>
        <p:txBody>
          <a:bodyPr>
            <a:normAutofit lnSpcReduction="10000"/>
          </a:bodyPr>
          <a:lstStyle/>
          <a:p>
            <a:r>
              <a:rPr lang="en-US" dirty="0"/>
              <a:t>The Mill of </a:t>
            </a:r>
            <a:r>
              <a:rPr lang="en-US" dirty="0" err="1"/>
              <a:t>Matsopoulos</a:t>
            </a:r>
            <a:r>
              <a:rPr lang="en-US" dirty="0"/>
              <a:t>, which was constructed in 1884 and today is a historical-industrial building and cultural center. During the Christmas period, the stone-built </a:t>
            </a:r>
            <a:r>
              <a:rPr lang="en-US" dirty="0" err="1"/>
              <a:t>Matsopoulos</a:t>
            </a:r>
            <a:r>
              <a:rPr lang="en-US" dirty="0"/>
              <a:t> Mill transforms into the “Mill of Elves”, a famous Christmas park</a:t>
            </a:r>
          </a:p>
          <a:p>
            <a:endParaRPr lang="el-GR" dirty="0"/>
          </a:p>
        </p:txBody>
      </p:sp>
      <p:pic>
        <p:nvPicPr>
          <p:cNvPr id="6" name="5 - Θέση περιεχομένου" descr="81983-183312.jpg"/>
          <p:cNvPicPr>
            <a:picLocks noGrp="1" noChangeAspect="1"/>
          </p:cNvPicPr>
          <p:nvPr>
            <p:ph sz="half" idx="2"/>
          </p:nvPr>
        </p:nvPicPr>
        <p:blipFill>
          <a:blip r:embed="rId3"/>
          <a:stretch>
            <a:fillRect/>
          </a:stretch>
        </p:blipFill>
        <p:spPr>
          <a:xfrm>
            <a:off x="4429124" y="2143116"/>
            <a:ext cx="4257676" cy="3714776"/>
          </a:xfrm>
        </p:spPr>
      </p:pic>
    </p:spTree>
  </p:cSld>
  <p:clrMapOvr>
    <a:masterClrMapping/>
  </p:clrMapOvr>
  <p:transition>
    <p:checker/>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704088"/>
            <a:ext cx="8229600" cy="867524"/>
          </a:xfrm>
        </p:spPr>
        <p:txBody>
          <a:bodyPr/>
          <a:lstStyle/>
          <a:p>
            <a:r>
              <a:rPr lang="en-US" b="1" i="1" dirty="0" smtClean="0"/>
              <a:t>Museums</a:t>
            </a:r>
            <a:endParaRPr lang="el-GR" b="1" i="1" dirty="0"/>
          </a:p>
        </p:txBody>
      </p:sp>
      <p:sp>
        <p:nvSpPr>
          <p:cNvPr id="5" name="4 - Θέση περιεχομένου"/>
          <p:cNvSpPr>
            <a:spLocks noGrp="1"/>
          </p:cNvSpPr>
          <p:nvPr>
            <p:ph sz="half" idx="1"/>
          </p:nvPr>
        </p:nvSpPr>
        <p:spPr>
          <a:xfrm>
            <a:off x="457200" y="1857364"/>
            <a:ext cx="4038600" cy="4786346"/>
          </a:xfrm>
        </p:spPr>
        <p:txBody>
          <a:bodyPr>
            <a:normAutofit lnSpcReduction="10000"/>
          </a:bodyPr>
          <a:lstStyle/>
          <a:p>
            <a:r>
              <a:rPr lang="en-US" dirty="0" smtClean="0"/>
              <a:t>Archaeological collection of </a:t>
            </a:r>
            <a:r>
              <a:rPr lang="en-US" dirty="0" err="1" smtClean="0"/>
              <a:t>Triki</a:t>
            </a:r>
            <a:endParaRPr lang="en-US" dirty="0" smtClean="0"/>
          </a:p>
          <a:p>
            <a:r>
              <a:rPr lang="en-US" dirty="0" smtClean="0"/>
              <a:t>Municipal Folklore Museum</a:t>
            </a:r>
          </a:p>
          <a:p>
            <a:r>
              <a:rPr lang="en-US" dirty="0" smtClean="0"/>
              <a:t>Municipal Historical  Sports Museums</a:t>
            </a:r>
          </a:p>
          <a:p>
            <a:r>
              <a:rPr lang="nn-NO" dirty="0" smtClean="0"/>
              <a:t>Dimitris and Legkos Katsikogianni Museum</a:t>
            </a:r>
          </a:p>
          <a:p>
            <a:r>
              <a:rPr lang="en-US" dirty="0" smtClean="0"/>
              <a:t>Holy Metropolis Museum</a:t>
            </a:r>
          </a:p>
          <a:p>
            <a:r>
              <a:rPr lang="en-US" dirty="0" smtClean="0"/>
              <a:t>The Mill of </a:t>
            </a:r>
            <a:r>
              <a:rPr lang="en-US" dirty="0" err="1" smtClean="0"/>
              <a:t>Matsopoulos</a:t>
            </a:r>
            <a:endParaRPr lang="el-GR" dirty="0"/>
          </a:p>
        </p:txBody>
      </p:sp>
      <p:pic>
        <p:nvPicPr>
          <p:cNvPr id="7" name="6 - Θέση περιεχομένου" descr="αρχείο λήψης (1).jpg"/>
          <p:cNvPicPr>
            <a:picLocks noGrp="1" noChangeAspect="1"/>
          </p:cNvPicPr>
          <p:nvPr>
            <p:ph sz="half" idx="2"/>
          </p:nvPr>
        </p:nvPicPr>
        <p:blipFill>
          <a:blip r:embed="rId3"/>
          <a:stretch>
            <a:fillRect/>
          </a:stretch>
        </p:blipFill>
        <p:spPr>
          <a:xfrm>
            <a:off x="4786314" y="2214554"/>
            <a:ext cx="3786214" cy="3286148"/>
          </a:xfrm>
        </p:spPr>
      </p:pic>
    </p:spTree>
  </p:cSld>
  <p:clrMapOvr>
    <a:masterClrMapping/>
  </p:clrMapOvr>
  <p:transition>
    <p:comb/>
    <p:sndAc>
      <p:stSnd>
        <p:snd r:embed="rId2" name="las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anim calcmode="lin" valueType="num">
                                      <p:cBhvr>
                                        <p:cTn id="21"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2000"/>
                                        <p:tgtEl>
                                          <p:spTgt spid="5">
                                            <p:txEl>
                                              <p:pRg st="2" end="2"/>
                                            </p:txEl>
                                          </p:spTgt>
                                        </p:tgtEl>
                                      </p:cBhvr>
                                    </p:animEffect>
                                    <p:anim calcmode="lin" valueType="num">
                                      <p:cBhvr>
                                        <p:cTn id="29"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2000"/>
                                        <p:tgtEl>
                                          <p:spTgt spid="5">
                                            <p:txEl>
                                              <p:pRg st="3" end="3"/>
                                            </p:txEl>
                                          </p:spTgt>
                                        </p:tgtEl>
                                      </p:cBhvr>
                                    </p:animEffect>
                                    <p:anim calcmode="lin" valueType="num">
                                      <p:cBhvr>
                                        <p:cTn id="37" dur="2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2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2000"/>
                                        <p:tgtEl>
                                          <p:spTgt spid="5">
                                            <p:txEl>
                                              <p:pRg st="4" end="4"/>
                                            </p:txEl>
                                          </p:spTgt>
                                        </p:tgtEl>
                                      </p:cBhvr>
                                    </p:animEffect>
                                    <p:anim calcmode="lin" valueType="num">
                                      <p:cBhvr>
                                        <p:cTn id="45" dur="2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6" dur="2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7" dur="2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anim calcmode="lin" valueType="num">
                                      <p:cBhvr>
                                        <p:cTn id="53" dur="2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4" dur="2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5" dur="2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err="1" smtClean="0"/>
              <a:t>Trikala</a:t>
            </a:r>
            <a:r>
              <a:rPr lang="en-US" b="1" i="1" dirty="0" smtClean="0"/>
              <a:t> Sporting Teams</a:t>
            </a:r>
            <a:endParaRPr lang="el-GR" b="1" i="1" dirty="0"/>
          </a:p>
        </p:txBody>
      </p:sp>
      <p:sp>
        <p:nvSpPr>
          <p:cNvPr id="4" name="3 - Θέση περιεχομένου"/>
          <p:cNvSpPr>
            <a:spLocks noGrp="1"/>
          </p:cNvSpPr>
          <p:nvPr>
            <p:ph sz="half" idx="1"/>
          </p:nvPr>
        </p:nvSpPr>
        <p:spPr/>
        <p:txBody>
          <a:bodyPr/>
          <a:lstStyle/>
          <a:p>
            <a:r>
              <a:rPr lang="en-US" dirty="0" err="1"/>
              <a:t>Trikala</a:t>
            </a:r>
            <a:r>
              <a:rPr lang="en-US" dirty="0"/>
              <a:t> </a:t>
            </a:r>
            <a:r>
              <a:rPr lang="en-US" dirty="0" smtClean="0"/>
              <a:t>F.C</a:t>
            </a:r>
          </a:p>
          <a:p>
            <a:r>
              <a:rPr lang="en-US" dirty="0" err="1"/>
              <a:t>Trikala</a:t>
            </a:r>
            <a:r>
              <a:rPr lang="en-US" dirty="0"/>
              <a:t> 2000 B.C</a:t>
            </a:r>
            <a:r>
              <a:rPr lang="en-US" dirty="0" smtClean="0"/>
              <a:t>.</a:t>
            </a:r>
          </a:p>
          <a:p>
            <a:r>
              <a:rPr lang="en-US" dirty="0"/>
              <a:t>Aries </a:t>
            </a:r>
            <a:r>
              <a:rPr lang="en-US" dirty="0" err="1"/>
              <a:t>Trikala</a:t>
            </a:r>
            <a:r>
              <a:rPr lang="en-US" dirty="0"/>
              <a:t> B.C</a:t>
            </a:r>
            <a:endParaRPr lang="el-GR" dirty="0"/>
          </a:p>
        </p:txBody>
      </p:sp>
      <p:pic>
        <p:nvPicPr>
          <p:cNvPr id="6" name="5 - Θέση περιεχομένου" descr="Aotrikalalogo.jpg"/>
          <p:cNvPicPr>
            <a:picLocks noGrp="1" noChangeAspect="1"/>
          </p:cNvPicPr>
          <p:nvPr>
            <p:ph sz="half" idx="2"/>
          </p:nvPr>
        </p:nvPicPr>
        <p:blipFill>
          <a:blip r:embed="rId3"/>
          <a:stretch>
            <a:fillRect/>
          </a:stretch>
        </p:blipFill>
        <p:spPr>
          <a:xfrm>
            <a:off x="4648200" y="2118519"/>
            <a:ext cx="4038600" cy="4038600"/>
          </a:xfrm>
        </p:spPr>
      </p:pic>
    </p:spTree>
  </p:cSld>
  <p:clrMapOvr>
    <a:masterClrMapping/>
  </p:clrMapOvr>
  <p:transition>
    <p:comb dir="vert"/>
    <p:sndAc>
      <p:stSnd>
        <p:snd r:embed="rId2" name="coi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to="" calcmode="lin" valueType="num">
                                      <p:cBhvr>
                                        <p:cTn id="3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b="1" i="1" dirty="0" err="1" smtClean="0"/>
              <a:t>Pertouli</a:t>
            </a:r>
            <a:endParaRPr lang="el-GR" b="1" i="1" dirty="0"/>
          </a:p>
        </p:txBody>
      </p:sp>
      <p:sp>
        <p:nvSpPr>
          <p:cNvPr id="5" name="4 - Θέση περιεχομένου"/>
          <p:cNvSpPr>
            <a:spLocks noGrp="1"/>
          </p:cNvSpPr>
          <p:nvPr>
            <p:ph sz="half" idx="1"/>
          </p:nvPr>
        </p:nvSpPr>
        <p:spPr/>
        <p:txBody>
          <a:bodyPr>
            <a:normAutofit fontScale="92500" lnSpcReduction="20000"/>
          </a:bodyPr>
          <a:lstStyle/>
          <a:p>
            <a:r>
              <a:rPr lang="en-US" b="1" dirty="0" err="1"/>
              <a:t>Pertouli</a:t>
            </a:r>
            <a:r>
              <a:rPr lang="en-US" dirty="0"/>
              <a:t> is a small mountain village within the province of </a:t>
            </a:r>
            <a:r>
              <a:rPr lang="en-US" dirty="0" err="1"/>
              <a:t>Trikala</a:t>
            </a:r>
            <a:r>
              <a:rPr lang="en-US" dirty="0"/>
              <a:t> in Greece and is situated at an altitude of 1,150 </a:t>
            </a:r>
            <a:r>
              <a:rPr lang="en-US" dirty="0" err="1"/>
              <a:t>metres</a:t>
            </a:r>
            <a:r>
              <a:rPr lang="en-US" dirty="0"/>
              <a:t> on the central part of the </a:t>
            </a:r>
            <a:r>
              <a:rPr lang="en-US" dirty="0" err="1"/>
              <a:t>Pindos</a:t>
            </a:r>
            <a:r>
              <a:rPr lang="en-US" dirty="0"/>
              <a:t> mountain range.</a:t>
            </a:r>
          </a:p>
          <a:p>
            <a:r>
              <a:rPr lang="en-US" dirty="0"/>
              <a:t>The name </a:t>
            </a:r>
            <a:r>
              <a:rPr lang="en-US" dirty="0" err="1"/>
              <a:t>Pertouli</a:t>
            </a:r>
            <a:r>
              <a:rPr lang="en-US" dirty="0"/>
              <a:t> is most famous for the nearby Ski resort that is very popular with snow sports fans in central Greece.</a:t>
            </a:r>
          </a:p>
          <a:p>
            <a:endParaRPr lang="el-GR" dirty="0"/>
          </a:p>
        </p:txBody>
      </p:sp>
      <p:pic>
        <p:nvPicPr>
          <p:cNvPr id="7" name="6 - Θέση περιεχομένου" descr="220px-Pertouli1.jpg"/>
          <p:cNvPicPr>
            <a:picLocks noGrp="1" noChangeAspect="1"/>
          </p:cNvPicPr>
          <p:nvPr>
            <p:ph sz="half" idx="2"/>
          </p:nvPr>
        </p:nvPicPr>
        <p:blipFill>
          <a:blip r:embed="rId3"/>
          <a:stretch>
            <a:fillRect/>
          </a:stretch>
        </p:blipFill>
        <p:spPr>
          <a:xfrm>
            <a:off x="4857752" y="2000240"/>
            <a:ext cx="3643338" cy="3429024"/>
          </a:xfrm>
        </p:spPr>
      </p:pic>
    </p:spTree>
  </p:cSld>
  <p:clrMapOvr>
    <a:masterClrMapping/>
  </p:clrMapOvr>
  <p:transition>
    <p:fade thruBlk="1"/>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b="1" i="1" dirty="0" smtClean="0"/>
              <a:t>City Mobil 2(Automated Bus)</a:t>
            </a:r>
            <a:endParaRPr lang="el-GR" b="1" i="1" dirty="0"/>
          </a:p>
        </p:txBody>
      </p:sp>
      <p:sp>
        <p:nvSpPr>
          <p:cNvPr id="5" name="4 - Θέση περιεχομένου"/>
          <p:cNvSpPr>
            <a:spLocks noGrp="1"/>
          </p:cNvSpPr>
          <p:nvPr>
            <p:ph sz="half" idx="1"/>
          </p:nvPr>
        </p:nvSpPr>
        <p:spPr/>
        <p:txBody>
          <a:bodyPr>
            <a:normAutofit fontScale="85000" lnSpcReduction="20000"/>
          </a:bodyPr>
          <a:lstStyle/>
          <a:p>
            <a:r>
              <a:rPr lang="en-US" dirty="0" smtClean="0"/>
              <a:t>The door closes and the journey begins. But there is no driver or passenger. It is not a mirage, though some speak of the miracle of technology. This is the first bus without a driver traveling in the center of </a:t>
            </a:r>
            <a:r>
              <a:rPr lang="en-US" dirty="0" err="1" smtClean="0"/>
              <a:t>Trikala</a:t>
            </a:r>
            <a:r>
              <a:rPr lang="en-US" dirty="0" smtClean="0"/>
              <a:t>.</a:t>
            </a:r>
          </a:p>
          <a:p>
            <a:endParaRPr lang="en-US" dirty="0" smtClean="0"/>
          </a:p>
          <a:p>
            <a:r>
              <a:rPr lang="en-US" dirty="0" smtClean="0"/>
              <a:t>The </a:t>
            </a:r>
            <a:r>
              <a:rPr lang="en-US" dirty="0" err="1" smtClean="0"/>
              <a:t>Thessalian</a:t>
            </a:r>
            <a:r>
              <a:rPr lang="en-US" dirty="0" smtClean="0"/>
              <a:t> city won a world first prize. It is the first who dared to launch automated vehicle next to cars and pedestrians</a:t>
            </a:r>
            <a:endParaRPr lang="el-GR" dirty="0"/>
          </a:p>
        </p:txBody>
      </p:sp>
      <p:pic>
        <p:nvPicPr>
          <p:cNvPr id="7" name="6 - Θέση περιεχομένου" descr="images (1).jpg"/>
          <p:cNvPicPr>
            <a:picLocks noGrp="1" noChangeAspect="1"/>
          </p:cNvPicPr>
          <p:nvPr>
            <p:ph sz="half" idx="2"/>
          </p:nvPr>
        </p:nvPicPr>
        <p:blipFill>
          <a:blip r:embed="rId3"/>
          <a:stretch>
            <a:fillRect/>
          </a:stretch>
        </p:blipFill>
        <p:spPr>
          <a:xfrm>
            <a:off x="4714876" y="2214554"/>
            <a:ext cx="3505199" cy="3357585"/>
          </a:xfrm>
        </p:spPr>
      </p:pic>
    </p:spTree>
  </p:cSld>
  <p:clrMapOvr>
    <a:masterClrMapping/>
  </p:clrMapOvr>
  <p:transition>
    <p:cover dir="rd"/>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to="" calcmode="lin" valueType="num">
                                      <p:cBhvr>
                                        <p:cTn id="14" dur="1" fill="hold"/>
                                        <p:tgtEl>
                                          <p:spTgt spid="5">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to="" calcmode="lin" valueType="num">
                                      <p:cBhvr>
                                        <p:cTn id="19" dur="1" fill="hold"/>
                                        <p:tgtEl>
                                          <p:spTgt spid="5">
                                            <p:txEl>
                                              <p:pRg st="2" end="2"/>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err="1" smtClean="0"/>
              <a:t>Meteora</a:t>
            </a:r>
            <a:endParaRPr lang="el-GR" b="1" i="1" dirty="0"/>
          </a:p>
        </p:txBody>
      </p:sp>
      <p:sp>
        <p:nvSpPr>
          <p:cNvPr id="4" name="3 - Θέση περιεχομένου"/>
          <p:cNvSpPr>
            <a:spLocks noGrp="1"/>
          </p:cNvSpPr>
          <p:nvPr>
            <p:ph sz="half" idx="1"/>
          </p:nvPr>
        </p:nvSpPr>
        <p:spPr/>
        <p:txBody>
          <a:bodyPr>
            <a:normAutofit fontScale="70000" lnSpcReduction="20000"/>
          </a:bodyPr>
          <a:lstStyle/>
          <a:p>
            <a:r>
              <a:rPr lang="en-US" dirty="0" smtClean="0"/>
              <a:t>The </a:t>
            </a:r>
            <a:r>
              <a:rPr lang="en-US" b="1" dirty="0" err="1" smtClean="0"/>
              <a:t>Metéora</a:t>
            </a:r>
            <a:r>
              <a:rPr lang="en-US" dirty="0" smtClean="0"/>
              <a:t> (Greek: </a:t>
            </a:r>
            <a:r>
              <a:rPr lang="en-US" dirty="0" err="1" smtClean="0"/>
              <a:t>Μετέωρα</a:t>
            </a:r>
            <a:r>
              <a:rPr lang="en-US" dirty="0" smtClean="0"/>
              <a:t> ), lit. "middle of the sky", "suspended in the air" or "in the heavens above" — etymologically related to </a:t>
            </a:r>
            <a:r>
              <a:rPr lang="en-US" i="1" dirty="0" smtClean="0"/>
              <a:t>meteorology</a:t>
            </a:r>
            <a:r>
              <a:rPr lang="en-US" dirty="0" smtClean="0"/>
              <a:t>) is one of the largest and most important complexes of Greek</a:t>
            </a:r>
            <a:r>
              <a:rPr lang="en-US" dirty="0" smtClean="0">
                <a:hlinkClick r:id="rId3" tooltip="Greek Orthodox"/>
              </a:rPr>
              <a:t> </a:t>
            </a:r>
            <a:r>
              <a:rPr lang="en-US" dirty="0" smtClean="0"/>
              <a:t>Orthodox monasteries in Greece, second only to Mount Athos. The six monasteries are built on natural sandstone rock pillars, at the northwestern edge of the Plain of Thessaly near the </a:t>
            </a:r>
            <a:r>
              <a:rPr lang="en-US" dirty="0" err="1" smtClean="0"/>
              <a:t>Pineios</a:t>
            </a:r>
            <a:r>
              <a:rPr lang="en-US" dirty="0" smtClean="0"/>
              <a:t> river and Pindus Mountains, in central Greece. The nearest town is </a:t>
            </a:r>
            <a:r>
              <a:rPr lang="en-US" dirty="0" err="1" smtClean="0"/>
              <a:t>Kalambaka</a:t>
            </a:r>
            <a:r>
              <a:rPr lang="en-US" dirty="0" smtClean="0"/>
              <a:t>. The </a:t>
            </a:r>
            <a:r>
              <a:rPr lang="en-US" dirty="0" err="1" smtClean="0"/>
              <a:t>Metéora</a:t>
            </a:r>
            <a:r>
              <a:rPr lang="en-US" dirty="0" smtClean="0"/>
              <a:t> is included on the UNESCO World Heritage List</a:t>
            </a:r>
            <a:endParaRPr lang="el-GR" dirty="0"/>
          </a:p>
        </p:txBody>
      </p:sp>
      <p:pic>
        <p:nvPicPr>
          <p:cNvPr id="6" name="5 - Θέση περιεχομένου" descr="250px-Holy_Monastery_of_Rousanou.jpg"/>
          <p:cNvPicPr>
            <a:picLocks noGrp="1" noChangeAspect="1"/>
          </p:cNvPicPr>
          <p:nvPr>
            <p:ph sz="half" idx="2"/>
          </p:nvPr>
        </p:nvPicPr>
        <p:blipFill>
          <a:blip r:embed="rId4"/>
          <a:stretch>
            <a:fillRect/>
          </a:stretch>
        </p:blipFill>
        <p:spPr>
          <a:xfrm>
            <a:off x="5072066" y="1643050"/>
            <a:ext cx="3286148" cy="4357718"/>
          </a:xfrm>
        </p:spPr>
      </p:pic>
    </p:spTree>
  </p:cSld>
  <p:clrMapOvr>
    <a:masterClrMapping/>
  </p:clrMapOvr>
  <p:transition>
    <p:split/>
    <p:sndAc>
      <p:stSnd>
        <p:snd r:embed="rId2" name="pu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4">
                                            <p:txEl>
                                              <p:pRg st="0" end="0"/>
                                            </p:txEl>
                                          </p:spTgt>
                                        </p:tgtEl>
                                        <p:attrNameLst>
                                          <p:attrName>ppt_x</p:attrName>
                                        </p:attrNameLst>
                                      </p:cBhvr>
                                    </p:anim>
                                    <p:anim from="0" to="-1.0" calcmode="lin" valueType="num">
                                      <p:cBhvr>
                                        <p:cTn id="15" dur="200" decel="50000" autoRev="1" fill="hold">
                                          <p:stCondLst>
                                            <p:cond delay="600"/>
                                          </p:stCondLst>
                                        </p:cTn>
                                        <p:tgtEl>
                                          <p:spTgt spid="4">
                                            <p:txEl>
                                              <p:pRg st="0" end="0"/>
                                            </p:txEl>
                                          </p:spTgt>
                                        </p:tgtEl>
                                        <p:attrNameLst>
                                          <p:attrName>xshear</p:attrName>
                                        </p:attrNameLst>
                                      </p:cBhvr>
                                    </p:anim>
                                    <p:animScale>
                                      <p:cBhvr>
                                        <p:cTn id="16" dur="200" decel="100000" autoRev="1" fill="hold">
                                          <p:stCondLst>
                                            <p:cond delay="600"/>
                                          </p:stCondLst>
                                        </p:cTn>
                                        <p:tgtEl>
                                          <p:spTgt spid="4">
                                            <p:txEl>
                                              <p:pRg st="0" end="0"/>
                                            </p:txEl>
                                          </p:spTgt>
                                        </p:tgtEl>
                                      </p:cBhvr>
                                      <p:from x="100000" y="100000"/>
                                      <p:to x="80000" y="100000"/>
                                    </p:animScale>
                                    <p:anim by="(#ppt_h/3+#ppt_w*0.1)" calcmode="lin" valueType="num">
                                      <p:cBhvr additive="sum">
                                        <p:cTn id="17"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set>
                                      <p:cBhvr>
                                        <p:cTn id="22" dur="455" fill="hold">
                                          <p:stCondLst>
                                            <p:cond delay="0"/>
                                          </p:stCondLst>
                                        </p:cTn>
                                        <p:tgtEl>
                                          <p:spTgt spid="6"/>
                                        </p:tgtEl>
                                        <p:attrNameLst>
                                          <p:attrName>style.rotation</p:attrName>
                                        </p:attrNameLst>
                                      </p:cBhvr>
                                      <p:to>
                                        <p:strVal val="-45.0"/>
                                      </p:to>
                                    </p:set>
                                    <p:anim calcmode="lin" valueType="num">
                                      <p:cBhvr>
                                        <p:cTn id="23"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i="1" dirty="0" err="1" smtClean="0"/>
              <a:t>Vassilis</a:t>
            </a:r>
            <a:r>
              <a:rPr lang="en-US" b="1" i="1" dirty="0" smtClean="0"/>
              <a:t> </a:t>
            </a:r>
            <a:r>
              <a:rPr lang="en-US" b="1" i="1" dirty="0" err="1" smtClean="0"/>
              <a:t>Tsitsanis</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n-US" b="1" dirty="0" err="1" smtClean="0"/>
              <a:t>Vassilis</a:t>
            </a:r>
            <a:r>
              <a:rPr lang="en-US" b="1" dirty="0" smtClean="0"/>
              <a:t> </a:t>
            </a:r>
            <a:r>
              <a:rPr lang="en-US" b="1" dirty="0" err="1" smtClean="0"/>
              <a:t>Tsitsanis</a:t>
            </a:r>
            <a:r>
              <a:rPr lang="en-US" dirty="0" smtClean="0"/>
              <a:t> was a Greek songwriter and bouzouki player. He became one of the leading Greek composers of his time and is widely regarded as one of the founders of modern </a:t>
            </a:r>
            <a:r>
              <a:rPr lang="en-US" dirty="0" err="1" smtClean="0"/>
              <a:t>Rebetika</a:t>
            </a:r>
            <a:r>
              <a:rPr lang="en-US" dirty="0" smtClean="0"/>
              <a:t>. </a:t>
            </a:r>
            <a:r>
              <a:rPr lang="en-US" dirty="0" err="1" smtClean="0"/>
              <a:t>Tsitsanis</a:t>
            </a:r>
            <a:r>
              <a:rPr lang="en-US" dirty="0" smtClean="0"/>
              <a:t> wrote more than 500 songs and is still remembered as an extraordinary bouzouki player.</a:t>
            </a:r>
            <a:endParaRPr lang="el-GR" dirty="0"/>
          </a:p>
        </p:txBody>
      </p:sp>
      <p:pic>
        <p:nvPicPr>
          <p:cNvPr id="5" name="4 - Θέση περιεχομένου" descr="αρχείο λήψης (3).jpg"/>
          <p:cNvPicPr>
            <a:picLocks noGrp="1" noChangeAspect="1"/>
          </p:cNvPicPr>
          <p:nvPr>
            <p:ph sz="half" idx="2"/>
          </p:nvPr>
        </p:nvPicPr>
        <p:blipFill>
          <a:blip r:embed="rId3"/>
          <a:stretch>
            <a:fillRect/>
          </a:stretch>
        </p:blipFill>
        <p:spPr>
          <a:xfrm>
            <a:off x="4929190" y="2214554"/>
            <a:ext cx="3429024" cy="3571899"/>
          </a:xfrm>
        </p:spPr>
      </p:pic>
    </p:spTree>
  </p:cSld>
  <p:clrMapOvr>
    <a:masterClrMapping/>
  </p:clrMapOvr>
  <p:transition>
    <p:cover/>
    <p:sndAc>
      <p:stSnd>
        <p:snd r:embed="rId2"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from="(-#ppt_w/2)" to="(#ppt_x)" calcmode="lin" valueType="num">
                                      <p:cBhvr>
                                        <p:cTn id="30" dur="600" fill="hold">
                                          <p:stCondLst>
                                            <p:cond delay="0"/>
                                          </p:stCondLst>
                                        </p:cTn>
                                        <p:tgtEl>
                                          <p:spTgt spid="5"/>
                                        </p:tgtEl>
                                        <p:attrNameLst>
                                          <p:attrName>ppt_x</p:attrName>
                                        </p:attrNameLst>
                                      </p:cBhvr>
                                    </p:anim>
                                    <p:anim from="0" to="-1.0" calcmode="lin" valueType="num">
                                      <p:cBhvr>
                                        <p:cTn id="31" dur="200" decel="50000" autoRev="1" fill="hold">
                                          <p:stCondLst>
                                            <p:cond delay="600"/>
                                          </p:stCondLst>
                                        </p:cTn>
                                        <p:tgtEl>
                                          <p:spTgt spid="5"/>
                                        </p:tgtEl>
                                        <p:attrNameLst>
                                          <p:attrName>xshear</p:attrName>
                                        </p:attrNameLst>
                                      </p:cBhvr>
                                    </p:anim>
                                    <p:animScale>
                                      <p:cBhvr>
                                        <p:cTn id="32" dur="200" decel="100000" autoRev="1" fill="hold">
                                          <p:stCondLst>
                                            <p:cond delay="600"/>
                                          </p:stCondLst>
                                        </p:cTn>
                                        <p:tgtEl>
                                          <p:spTgt spid="5"/>
                                        </p:tgtEl>
                                      </p:cBhvr>
                                      <p:from x="100000" y="100000"/>
                                      <p:to x="80000" y="100000"/>
                                    </p:animScale>
                                    <p:anim by="(#ppt_h/3+#ppt_w*0.1)" calcmode="lin" valueType="num">
                                      <p:cBhvr additive="sum">
                                        <p:cTn id="3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smtClean="0"/>
              <a:t>Images</a:t>
            </a:r>
            <a:endParaRPr lang="el-GR" b="1" i="1" dirty="0"/>
          </a:p>
        </p:txBody>
      </p:sp>
      <p:pic>
        <p:nvPicPr>
          <p:cNvPr id="4" name="3 - Θέση περιεχομένου" descr="9_IMG_5555_edt.jpg"/>
          <p:cNvPicPr>
            <a:picLocks noGrp="1" noChangeAspect="1"/>
          </p:cNvPicPr>
          <p:nvPr>
            <p:ph idx="1"/>
          </p:nvPr>
        </p:nvPicPr>
        <p:blipFill>
          <a:blip r:embed="rId3"/>
          <a:stretch>
            <a:fillRect/>
          </a:stretch>
        </p:blipFill>
        <p:spPr>
          <a:xfrm>
            <a:off x="714348" y="2928934"/>
            <a:ext cx="3429024" cy="3143272"/>
          </a:xfrm>
        </p:spPr>
      </p:pic>
      <p:pic>
        <p:nvPicPr>
          <p:cNvPr id="5" name="4 - Εικόνα" descr="23045510-Varlaam-monastery-at-Meteora-in-Trikala-region-in-summer-Greece--Stock-Photo.jpg"/>
          <p:cNvPicPr>
            <a:picLocks noChangeAspect="1"/>
          </p:cNvPicPr>
          <p:nvPr/>
        </p:nvPicPr>
        <p:blipFill>
          <a:blip r:embed="rId4"/>
          <a:stretch>
            <a:fillRect/>
          </a:stretch>
        </p:blipFill>
        <p:spPr>
          <a:xfrm>
            <a:off x="5072066" y="1142984"/>
            <a:ext cx="3299460" cy="4953000"/>
          </a:xfrm>
          <a:prstGeom prst="rect">
            <a:avLst/>
          </a:prstGeom>
        </p:spPr>
      </p:pic>
    </p:spTree>
  </p:cSld>
  <p:clrMapOvr>
    <a:masterClrMapping/>
  </p:clrMapOvr>
  <p:transition>
    <p:cover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2.5"/>
                                          </p:val>
                                        </p:tav>
                                        <p:tav tm="100000">
                                          <p:val>
                                            <p:strVal val="#ppt_w"/>
                                          </p:val>
                                        </p:tav>
                                      </p:tavLst>
                                    </p:anim>
                                    <p:anim calcmode="lin" valueType="num">
                                      <p:cBhvr>
                                        <p:cTn id="16" dur="500" fill="hold"/>
                                        <p:tgtEl>
                                          <p:spTgt spid="4"/>
                                        </p:tgtEl>
                                        <p:attrNameLst>
                                          <p:attrName>ppt_h</p:attrName>
                                        </p:attrNameLst>
                                      </p:cBhvr>
                                      <p:tavLst>
                                        <p:tav tm="0">
                                          <p:val>
                                            <p:strVal val="#ppt_h*0.01"/>
                                          </p:val>
                                        </p:tav>
                                        <p:tav tm="100000">
                                          <p:val>
                                            <p:strVal val="#ppt_h"/>
                                          </p:val>
                                        </p:tav>
                                      </p:tavLst>
                                    </p:anim>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h+1"/>
                                          </p:val>
                                        </p:tav>
                                        <p:tav tm="100000">
                                          <p:val>
                                            <p:strVal val="#ppt_y"/>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i="1" dirty="0" smtClean="0"/>
              <a:t>Sources of Information</a:t>
            </a:r>
            <a:endParaRPr lang="el-GR" b="1" i="1" dirty="0"/>
          </a:p>
        </p:txBody>
      </p:sp>
      <p:sp>
        <p:nvSpPr>
          <p:cNvPr id="3" name="2 - Θέση περιεχομένου"/>
          <p:cNvSpPr>
            <a:spLocks noGrp="1"/>
          </p:cNvSpPr>
          <p:nvPr>
            <p:ph idx="1"/>
          </p:nvPr>
        </p:nvSpPr>
        <p:spPr/>
        <p:txBody>
          <a:bodyPr/>
          <a:lstStyle/>
          <a:p>
            <a:r>
              <a:rPr lang="en-US" dirty="0" smtClean="0"/>
              <a:t>https://el.wikipedia.org/wiki/Trikala</a:t>
            </a:r>
            <a:endParaRPr lang="el-GR" dirty="0"/>
          </a:p>
        </p:txBody>
      </p:sp>
    </p:spTree>
  </p:cSld>
  <p:clrMapOvr>
    <a:masterClrMapping/>
  </p:clrMapOvr>
  <p:transition>
    <p:strips dir="ru"/>
    <p:sndAc>
      <p:stSnd>
        <p:snd r:embed="rId2" name="suction.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p:txBody>
          <a:bodyPr/>
          <a:lstStyle/>
          <a:p>
            <a:r>
              <a:rPr lang="en-US" i="1" dirty="0" smtClean="0"/>
              <a:t> THE END</a:t>
            </a:r>
            <a:endParaRPr lang="el-GR" i="1" dirty="0"/>
          </a:p>
        </p:txBody>
      </p:sp>
      <p:sp>
        <p:nvSpPr>
          <p:cNvPr id="5" name="4 - Υπότιτλος"/>
          <p:cNvSpPr>
            <a:spLocks noGrp="1"/>
          </p:cNvSpPr>
          <p:nvPr>
            <p:ph type="subTitle" idx="1"/>
          </p:nvPr>
        </p:nvSpPr>
        <p:spPr/>
        <p:txBody>
          <a:bodyPr/>
          <a:lstStyle/>
          <a:p>
            <a:r>
              <a:rPr lang="en-US" dirty="0" smtClean="0"/>
              <a:t>CHRISTOS KOKKONIS</a:t>
            </a:r>
            <a:endParaRPr lang="el-GR" dirty="0"/>
          </a:p>
        </p:txBody>
      </p:sp>
    </p:spTree>
  </p:cSld>
  <p:clrMapOvr>
    <a:masterClrMapping/>
  </p:clrMapOvr>
  <p:transition>
    <p:dissolve/>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5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5000" fill="hold"/>
                                        <p:tgtEl>
                                          <p:spTgt spid="5">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b="1" i="1" dirty="0" smtClean="0"/>
              <a:t>TRIKALA</a:t>
            </a:r>
            <a:endParaRPr lang="el-GR" b="1" i="1" dirty="0"/>
          </a:p>
        </p:txBody>
      </p:sp>
      <p:sp>
        <p:nvSpPr>
          <p:cNvPr id="5" name="4 - Θέση περιεχομένου"/>
          <p:cNvSpPr>
            <a:spLocks noGrp="1"/>
          </p:cNvSpPr>
          <p:nvPr>
            <p:ph sz="half" idx="1"/>
          </p:nvPr>
        </p:nvSpPr>
        <p:spPr/>
        <p:txBody>
          <a:bodyPr>
            <a:normAutofit fontScale="92500" lnSpcReduction="20000"/>
          </a:bodyPr>
          <a:lstStyle/>
          <a:p>
            <a:r>
              <a:rPr lang="en-US" b="1" dirty="0" err="1"/>
              <a:t>Trikala</a:t>
            </a:r>
            <a:r>
              <a:rPr lang="en-US"/>
              <a:t> </a:t>
            </a:r>
            <a:r>
              <a:rPr lang="en-US" smtClean="0"/>
              <a:t>is </a:t>
            </a:r>
            <a:r>
              <a:rPr lang="en-US" dirty="0"/>
              <a:t>a city in northwestern Thessaly, Greece, and the capital of the </a:t>
            </a:r>
            <a:r>
              <a:rPr lang="en-US" dirty="0" err="1" smtClean="0"/>
              <a:t>Trikala</a:t>
            </a:r>
            <a:r>
              <a:rPr lang="en-US" dirty="0" smtClean="0"/>
              <a:t>  </a:t>
            </a:r>
            <a:r>
              <a:rPr lang="en-US" dirty="0"/>
              <a:t>regional unit. The city straddles the </a:t>
            </a:r>
            <a:r>
              <a:rPr lang="en-US" dirty="0" err="1"/>
              <a:t>Lithaios</a:t>
            </a:r>
            <a:r>
              <a:rPr lang="en-US" dirty="0"/>
              <a:t> river, which is a tributary of </a:t>
            </a:r>
            <a:r>
              <a:rPr lang="en-US" dirty="0" err="1" smtClean="0"/>
              <a:t>Pineios</a:t>
            </a:r>
            <a:r>
              <a:rPr lang="en-US" dirty="0" smtClean="0"/>
              <a:t> . </a:t>
            </a:r>
            <a:r>
              <a:rPr lang="en-US" dirty="0"/>
              <a:t>According to the National Statistical Service, </a:t>
            </a:r>
            <a:r>
              <a:rPr lang="en-US" dirty="0" err="1"/>
              <a:t>Trikala</a:t>
            </a:r>
            <a:r>
              <a:rPr lang="en-US" dirty="0"/>
              <a:t> is populated by 81,355 inhabitants (2011), while in total the </a:t>
            </a:r>
            <a:r>
              <a:rPr lang="en-US" dirty="0" err="1"/>
              <a:t>Trikala</a:t>
            </a:r>
            <a:r>
              <a:rPr lang="en-US" dirty="0"/>
              <a:t> regional unit is populated by 131,085 inhabitants (2011).</a:t>
            </a:r>
            <a:endParaRPr lang="el-GR" dirty="0"/>
          </a:p>
        </p:txBody>
      </p:sp>
      <p:pic>
        <p:nvPicPr>
          <p:cNvPr id="9" name="8 - Θέση περιεχομένου" descr="GreeceTrikala.png"/>
          <p:cNvPicPr>
            <a:picLocks noGrp="1" noChangeAspect="1"/>
          </p:cNvPicPr>
          <p:nvPr>
            <p:ph sz="half" idx="2"/>
          </p:nvPr>
        </p:nvPicPr>
        <p:blipFill>
          <a:blip r:embed="rId3"/>
          <a:stretch>
            <a:fillRect/>
          </a:stretch>
        </p:blipFill>
        <p:spPr>
          <a:xfrm>
            <a:off x="4714876" y="1714488"/>
            <a:ext cx="3222913" cy="3444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dir="in"/>
    <p:sndAc>
      <p:stSnd>
        <p:snd r:embed="rId2" name="wind.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500042"/>
            <a:ext cx="8229600" cy="928694"/>
          </a:xfrm>
        </p:spPr>
        <p:txBody>
          <a:bodyPr/>
          <a:lstStyle/>
          <a:p>
            <a:r>
              <a:rPr lang="en-US" b="1" i="1" dirty="0" smtClean="0"/>
              <a:t>HISTORY</a:t>
            </a:r>
            <a:endParaRPr lang="el-GR" b="1" i="1" dirty="0"/>
          </a:p>
        </p:txBody>
      </p:sp>
      <p:sp>
        <p:nvSpPr>
          <p:cNvPr id="5" name="4 - Θέση περιεχομένου"/>
          <p:cNvSpPr>
            <a:spLocks noGrp="1"/>
          </p:cNvSpPr>
          <p:nvPr>
            <p:ph sz="half" idx="1"/>
          </p:nvPr>
        </p:nvSpPr>
        <p:spPr>
          <a:xfrm>
            <a:off x="0" y="1500174"/>
            <a:ext cx="5000628" cy="5357826"/>
          </a:xfrm>
        </p:spPr>
        <p:txBody>
          <a:bodyPr>
            <a:noAutofit/>
          </a:bodyPr>
          <a:lstStyle/>
          <a:p>
            <a:r>
              <a:rPr lang="en-US" sz="1600" dirty="0"/>
              <a:t>The city of </a:t>
            </a:r>
            <a:r>
              <a:rPr lang="en-US" sz="1600" dirty="0" err="1"/>
              <a:t>Trikala</a:t>
            </a:r>
            <a:r>
              <a:rPr lang="en-US" sz="1600" dirty="0"/>
              <a:t> is built on the ancient city </a:t>
            </a:r>
            <a:r>
              <a:rPr lang="en-US" sz="1600" dirty="0" err="1"/>
              <a:t>Trikka</a:t>
            </a:r>
            <a:r>
              <a:rPr lang="en-US" sz="1600" dirty="0"/>
              <a:t> or </a:t>
            </a:r>
            <a:r>
              <a:rPr lang="en-US" sz="1600" dirty="0" err="1"/>
              <a:t>Trikke</a:t>
            </a:r>
            <a:r>
              <a:rPr lang="en-US" sz="1600" dirty="0"/>
              <a:t>, which was founded around the 3rd millennium BC and took its name by the nymph </a:t>
            </a:r>
            <a:r>
              <a:rPr lang="en-US" sz="1600" dirty="0" err="1"/>
              <a:t>Trikke</a:t>
            </a:r>
            <a:r>
              <a:rPr lang="en-US" sz="1600" dirty="0"/>
              <a:t>, daughter of </a:t>
            </a:r>
            <a:r>
              <a:rPr lang="en-US" sz="1600" dirty="0" err="1" smtClean="0"/>
              <a:t>Penaeus</a:t>
            </a:r>
            <a:r>
              <a:rPr lang="en-US" sz="1600" dirty="0" smtClean="0"/>
              <a:t> , </a:t>
            </a:r>
            <a:r>
              <a:rPr lang="en-US" sz="1600" dirty="0"/>
              <a:t>or according to others, daughter of </a:t>
            </a:r>
            <a:r>
              <a:rPr lang="en-US" sz="1600" dirty="0" err="1" smtClean="0"/>
              <a:t>Asopus</a:t>
            </a:r>
            <a:r>
              <a:rPr lang="en-US" sz="1600" dirty="0"/>
              <a:t> river. The ancient city was built at a defensive location in between the local hill and the river </a:t>
            </a:r>
            <a:r>
              <a:rPr lang="en-US" sz="1600" dirty="0" err="1"/>
              <a:t>Lithaios</a:t>
            </a:r>
            <a:r>
              <a:rPr lang="en-US" sz="1600" dirty="0"/>
              <a:t>. The city became and important center in Antiquity and it was considered to be the birthplace and main residence of the Healing God Asclepius. The city exhibited one of the most important and ancient of Asclepius temples </a:t>
            </a:r>
            <a:r>
              <a:rPr lang="en-US" sz="1600" i="1" dirty="0" err="1" smtClean="0"/>
              <a:t>asclepieia</a:t>
            </a:r>
            <a:r>
              <a:rPr lang="en-US" sz="1600" dirty="0" smtClean="0"/>
              <a:t>. </a:t>
            </a:r>
            <a:r>
              <a:rPr lang="en-US" sz="1600" dirty="0"/>
              <a:t>The city is mentioned in Homer's </a:t>
            </a:r>
            <a:r>
              <a:rPr lang="en-US" sz="1600" i="1" dirty="0"/>
              <a:t>Iliad</a:t>
            </a:r>
            <a:r>
              <a:rPr lang="en-US" sz="1600" dirty="0"/>
              <a:t> as having participated in the Trojan War with thirty ships under Asclepius' sons </a:t>
            </a:r>
            <a:r>
              <a:rPr lang="en-US" sz="1600" dirty="0" err="1"/>
              <a:t>Machaon</a:t>
            </a:r>
            <a:r>
              <a:rPr lang="en-US" sz="1600" dirty="0"/>
              <a:t> and </a:t>
            </a:r>
            <a:r>
              <a:rPr lang="en-US" sz="1600" dirty="0" err="1" smtClean="0"/>
              <a:t>Podalirius</a:t>
            </a:r>
            <a:r>
              <a:rPr lang="en-US" sz="1600" dirty="0"/>
              <a:t>. In the </a:t>
            </a:r>
            <a:r>
              <a:rPr lang="en-US" sz="1600" dirty="0" err="1"/>
              <a:t>Mycenean</a:t>
            </a:r>
            <a:r>
              <a:rPr lang="en-US" sz="1600" dirty="0"/>
              <a:t> period, the city was the capital of a kingdom, and later it constituted the main center of the </a:t>
            </a:r>
            <a:r>
              <a:rPr lang="en-US" sz="1600" dirty="0" err="1"/>
              <a:t>Thessalian</a:t>
            </a:r>
            <a:r>
              <a:rPr lang="en-US" sz="1600" dirty="0"/>
              <a:t> region of </a:t>
            </a:r>
            <a:r>
              <a:rPr lang="en-US" sz="1600" dirty="0" err="1"/>
              <a:t>Estaiotis</a:t>
            </a:r>
            <a:r>
              <a:rPr lang="en-US" sz="1600" dirty="0"/>
              <a:t>, which occupied roughly the territory of the modern </a:t>
            </a:r>
            <a:r>
              <a:rPr lang="en-US" sz="1600" dirty="0" err="1" smtClean="0"/>
              <a:t>Trikala</a:t>
            </a:r>
            <a:r>
              <a:rPr lang="en-US" sz="1600" dirty="0" smtClean="0"/>
              <a:t> </a:t>
            </a:r>
            <a:r>
              <a:rPr lang="en-US" sz="1600" dirty="0" smtClean="0">
                <a:hlinkClick r:id="rId3" tooltip="Trikala Prefecture"/>
              </a:rPr>
              <a:t> </a:t>
            </a:r>
            <a:r>
              <a:rPr lang="en-US" sz="1600" dirty="0"/>
              <a:t>Prefecture.</a:t>
            </a:r>
            <a:endParaRPr lang="el-GR" sz="1600" dirty="0"/>
          </a:p>
        </p:txBody>
      </p:sp>
      <p:pic>
        <p:nvPicPr>
          <p:cNvPr id="7" name="6 - Θέση περιεχομένου" descr="Lithaiosrivertrikala.jpg"/>
          <p:cNvPicPr>
            <a:picLocks noGrp="1" noChangeAspect="1"/>
          </p:cNvPicPr>
          <p:nvPr>
            <p:ph sz="half" idx="2"/>
          </p:nvPr>
        </p:nvPicPr>
        <p:blipFill>
          <a:blip r:embed="rId4"/>
          <a:stretch>
            <a:fillRect/>
          </a:stretch>
        </p:blipFill>
        <p:spPr>
          <a:xfrm>
            <a:off x="5214942" y="2000240"/>
            <a:ext cx="3286148" cy="3714776"/>
          </a:xfrm>
        </p:spPr>
      </p:pic>
    </p:spTree>
  </p:cSld>
  <p:clrMapOvr>
    <a:masterClrMapping/>
  </p:clrMapOvr>
  <p:transition>
    <p:pull dir="lu"/>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from="(-#ppt_w/2)" to="(#ppt_x)" calcmode="lin" valueType="num">
                                      <p:cBhvr>
                                        <p:cTn id="20" dur="600" fill="hold">
                                          <p:stCondLst>
                                            <p:cond delay="0"/>
                                          </p:stCondLst>
                                        </p:cTn>
                                        <p:tgtEl>
                                          <p:spTgt spid="7"/>
                                        </p:tgtEl>
                                        <p:attrNameLst>
                                          <p:attrName>ppt_x</p:attrName>
                                        </p:attrNameLst>
                                      </p:cBhvr>
                                    </p:anim>
                                    <p:anim from="0" to="-1.0" calcmode="lin" valueType="num">
                                      <p:cBhvr>
                                        <p:cTn id="21" dur="200" decel="50000" autoRev="1" fill="hold">
                                          <p:stCondLst>
                                            <p:cond delay="600"/>
                                          </p:stCondLst>
                                        </p:cTn>
                                        <p:tgtEl>
                                          <p:spTgt spid="7"/>
                                        </p:tgtEl>
                                        <p:attrNameLst>
                                          <p:attrName>xshear</p:attrName>
                                        </p:attrNameLst>
                                      </p:cBhvr>
                                    </p:anim>
                                    <p:animScale>
                                      <p:cBhvr>
                                        <p:cTn id="22" dur="200" decel="100000" autoRev="1" fill="hold">
                                          <p:stCondLst>
                                            <p:cond delay="600"/>
                                          </p:stCondLst>
                                        </p:cTn>
                                        <p:tgtEl>
                                          <p:spTgt spid="7"/>
                                        </p:tgtEl>
                                      </p:cBhvr>
                                      <p:from x="100000" y="100000"/>
                                      <p:to x="80000" y="100000"/>
                                    </p:animScale>
                                    <p:anim by="(#ppt_h/3+#ppt_w*0.1)" calcmode="lin" valueType="num">
                                      <p:cBhvr additive="sum">
                                        <p:cTn id="23"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a:t>Sights</a:t>
            </a:r>
            <a:br>
              <a:rPr lang="en-US" b="1" i="1" dirty="0"/>
            </a:br>
            <a:endParaRPr lang="el-GR" b="1" i="1" dirty="0"/>
          </a:p>
        </p:txBody>
      </p:sp>
      <p:sp>
        <p:nvSpPr>
          <p:cNvPr id="4" name="3 - Θέση περιεχομένου"/>
          <p:cNvSpPr>
            <a:spLocks noGrp="1"/>
          </p:cNvSpPr>
          <p:nvPr>
            <p:ph sz="half" idx="1"/>
          </p:nvPr>
        </p:nvSpPr>
        <p:spPr>
          <a:xfrm>
            <a:off x="457200" y="1600200"/>
            <a:ext cx="4038600" cy="5257800"/>
          </a:xfrm>
        </p:spPr>
        <p:txBody>
          <a:bodyPr>
            <a:normAutofit/>
          </a:bodyPr>
          <a:lstStyle/>
          <a:p>
            <a:r>
              <a:rPr lang="en-US" dirty="0"/>
              <a:t>The archaeological site of </a:t>
            </a:r>
            <a:r>
              <a:rPr lang="en-US" u="sng" dirty="0" err="1" smtClean="0"/>
              <a:t>Asklepieion</a:t>
            </a:r>
            <a:endParaRPr lang="en-US" u="sng" dirty="0" smtClean="0"/>
          </a:p>
          <a:p>
            <a:r>
              <a:rPr lang="en-US" dirty="0"/>
              <a:t>The </a:t>
            </a:r>
            <a:r>
              <a:rPr lang="en-US" u="sng" dirty="0"/>
              <a:t>Byzantine </a:t>
            </a:r>
            <a:r>
              <a:rPr lang="en-US" u="sng" dirty="0" smtClean="0"/>
              <a:t>Castle</a:t>
            </a:r>
          </a:p>
          <a:p>
            <a:r>
              <a:rPr lang="en-US" dirty="0"/>
              <a:t>The </a:t>
            </a:r>
            <a:r>
              <a:rPr lang="en-US" u="sng" dirty="0" err="1" smtClean="0"/>
              <a:t>Osman</a:t>
            </a:r>
            <a:r>
              <a:rPr lang="en-US" u="sng" dirty="0" smtClean="0"/>
              <a:t> Shah</a:t>
            </a:r>
            <a:r>
              <a:rPr lang="en-US" u="sng" dirty="0" smtClean="0">
                <a:hlinkClick r:id="rId3" tooltip="Osman Shah Mosque"/>
              </a:rPr>
              <a:t> </a:t>
            </a:r>
            <a:r>
              <a:rPr lang="en-US" u="sng" dirty="0" smtClean="0"/>
              <a:t>Mosque</a:t>
            </a:r>
          </a:p>
          <a:p>
            <a:r>
              <a:rPr lang="en-US" dirty="0"/>
              <a:t>The </a:t>
            </a:r>
            <a:r>
              <a:rPr lang="en-US" u="sng" dirty="0" smtClean="0"/>
              <a:t>Old </a:t>
            </a:r>
            <a:r>
              <a:rPr lang="en-US" u="sng" dirty="0"/>
              <a:t>City of </a:t>
            </a:r>
            <a:r>
              <a:rPr lang="en-US" u="sng" dirty="0" err="1" smtClean="0"/>
              <a:t>Trikala</a:t>
            </a:r>
            <a:endParaRPr lang="en-US" u="sng" dirty="0" smtClean="0"/>
          </a:p>
          <a:p>
            <a:r>
              <a:rPr lang="en-US" dirty="0"/>
              <a:t>The hill of </a:t>
            </a:r>
            <a:r>
              <a:rPr lang="en-US" dirty="0" err="1"/>
              <a:t>Prophitis</a:t>
            </a:r>
            <a:r>
              <a:rPr lang="en-US" dirty="0"/>
              <a:t> </a:t>
            </a:r>
            <a:r>
              <a:rPr lang="en-US" dirty="0" err="1" smtClean="0"/>
              <a:t>Ilias</a:t>
            </a:r>
            <a:endParaRPr lang="en-US" dirty="0" smtClean="0"/>
          </a:p>
          <a:p>
            <a:r>
              <a:rPr lang="en-US" dirty="0" err="1"/>
              <a:t>Lithaios</a:t>
            </a:r>
            <a:r>
              <a:rPr lang="en-US" dirty="0"/>
              <a:t> river and the Central </a:t>
            </a:r>
            <a:r>
              <a:rPr lang="en-US" dirty="0" smtClean="0"/>
              <a:t>Bridge</a:t>
            </a:r>
          </a:p>
          <a:p>
            <a:r>
              <a:rPr lang="en-US" dirty="0"/>
              <a:t>The </a:t>
            </a:r>
            <a:r>
              <a:rPr lang="en-US" u="sng" dirty="0"/>
              <a:t>Mill of </a:t>
            </a:r>
            <a:r>
              <a:rPr lang="en-US" u="sng" dirty="0" err="1" smtClean="0"/>
              <a:t>Matsopoulos</a:t>
            </a:r>
            <a:endParaRPr lang="en-US" u="sng" dirty="0" smtClean="0"/>
          </a:p>
          <a:p>
            <a:endParaRPr lang="el-GR" dirty="0"/>
          </a:p>
        </p:txBody>
      </p:sp>
      <p:pic>
        <p:nvPicPr>
          <p:cNvPr id="6" name="5 - Θέση περιεχομένου" descr="municipality_of_trikala.png"/>
          <p:cNvPicPr>
            <a:picLocks noGrp="1" noChangeAspect="1"/>
          </p:cNvPicPr>
          <p:nvPr>
            <p:ph sz="half" idx="2"/>
          </p:nvPr>
        </p:nvPicPr>
        <p:blipFill>
          <a:blip r:embed="rId4"/>
          <a:stretch>
            <a:fillRect/>
          </a:stretch>
        </p:blipFill>
        <p:spPr>
          <a:xfrm>
            <a:off x="4429124" y="1571612"/>
            <a:ext cx="4714876" cy="3643338"/>
          </a:xfrm>
        </p:spPr>
      </p:pic>
    </p:spTree>
  </p:cSld>
  <p:clrMapOvr>
    <a:masterClrMapping/>
  </p:clrMapOvr>
  <p:transition>
    <p:circle/>
    <p:sndAc>
      <p:stSnd>
        <p:snd r:embed="rId2"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
                                        <p:tgtEl>
                                          <p:spTgt spid="4">
                                            <p:txEl>
                                              <p:pRg st="0" end="0"/>
                                            </p:txEl>
                                          </p:spTgt>
                                        </p:tgtEl>
                                      </p:cBhvr>
                                    </p:animEffect>
                                    <p:anim calcmode="lin" valueType="num">
                                      <p:cBhvr>
                                        <p:cTn id="13"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
                                        <p:tgtEl>
                                          <p:spTgt spid="4">
                                            <p:txEl>
                                              <p:pRg st="1" end="1"/>
                                            </p:txEl>
                                          </p:spTgt>
                                        </p:tgtEl>
                                      </p:cBhvr>
                                    </p:animEffect>
                                    <p:anim calcmode="lin" valueType="num">
                                      <p:cBhvr>
                                        <p:cTn id="22"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
                                        <p:tgtEl>
                                          <p:spTgt spid="4">
                                            <p:txEl>
                                              <p:pRg st="2" end="2"/>
                                            </p:txEl>
                                          </p:spTgt>
                                        </p:tgtEl>
                                      </p:cBhvr>
                                    </p:animEffect>
                                    <p:anim calcmode="lin" valueType="num">
                                      <p:cBhvr>
                                        <p:cTn id="31"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
                                        <p:tgtEl>
                                          <p:spTgt spid="4">
                                            <p:txEl>
                                              <p:pRg st="3" end="3"/>
                                            </p:txEl>
                                          </p:spTgt>
                                        </p:tgtEl>
                                      </p:cBhvr>
                                    </p:animEffect>
                                    <p:anim calcmode="lin" valueType="num">
                                      <p:cBhvr>
                                        <p:cTn id="40"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
                                        <p:tgtEl>
                                          <p:spTgt spid="4">
                                            <p:txEl>
                                              <p:pRg st="4" end="4"/>
                                            </p:txEl>
                                          </p:spTgt>
                                        </p:tgtEl>
                                      </p:cBhvr>
                                    </p:animEffect>
                                    <p:anim calcmode="lin" valueType="num">
                                      <p:cBhvr>
                                        <p:cTn id="49"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100"/>
                                        <p:tgtEl>
                                          <p:spTgt spid="4">
                                            <p:txEl>
                                              <p:pRg st="5" end="5"/>
                                            </p:txEl>
                                          </p:spTgt>
                                        </p:tgtEl>
                                      </p:cBhvr>
                                    </p:animEffect>
                                    <p:anim calcmode="lin" valueType="num">
                                      <p:cBhvr>
                                        <p:cTn id="58" dur="4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9" dur="400" fill="hold"/>
                                        <p:tgtEl>
                                          <p:spTgt spid="4">
                                            <p:txEl>
                                              <p:pRg st="5" end="5"/>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fade">
                                      <p:cBhvr>
                                        <p:cTn id="66" dur="100"/>
                                        <p:tgtEl>
                                          <p:spTgt spid="4">
                                            <p:txEl>
                                              <p:pRg st="6" end="6"/>
                                            </p:txEl>
                                          </p:spTgt>
                                        </p:tgtEl>
                                      </p:cBhvr>
                                    </p:animEffect>
                                    <p:anim calcmode="lin" valueType="num">
                                      <p:cBhvr>
                                        <p:cTn id="67" dur="4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8" dur="400" fill="hold"/>
                                        <p:tgtEl>
                                          <p:spTgt spid="4">
                                            <p:txEl>
                                              <p:pRg st="6" end="6"/>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4">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4">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b="1" i="1" dirty="0" err="1" smtClean="0"/>
              <a:t>Asklepieion</a:t>
            </a:r>
            <a:endParaRPr lang="el-GR" b="1" i="1" dirty="0"/>
          </a:p>
        </p:txBody>
      </p:sp>
      <p:sp>
        <p:nvSpPr>
          <p:cNvPr id="5" name="4 - Θέση περιεχομένου"/>
          <p:cNvSpPr>
            <a:spLocks noGrp="1"/>
          </p:cNvSpPr>
          <p:nvPr>
            <p:ph sz="half" idx="1"/>
          </p:nvPr>
        </p:nvSpPr>
        <p:spPr/>
        <p:txBody>
          <a:bodyPr/>
          <a:lstStyle/>
          <a:p>
            <a:r>
              <a:rPr lang="en-US" dirty="0"/>
              <a:t>The archaeological site of </a:t>
            </a:r>
            <a:r>
              <a:rPr lang="en-US" dirty="0" err="1"/>
              <a:t>Asklepieion</a:t>
            </a:r>
            <a:r>
              <a:rPr lang="en-US" dirty="0"/>
              <a:t> of </a:t>
            </a:r>
            <a:r>
              <a:rPr lang="en-US" dirty="0" err="1"/>
              <a:t>Trikke</a:t>
            </a:r>
            <a:r>
              <a:rPr lang="en-US" dirty="0"/>
              <a:t>, the most significant and the most ancient of Greece, according to Strabo</a:t>
            </a:r>
            <a:endParaRPr lang="el-GR" dirty="0"/>
          </a:p>
        </p:txBody>
      </p:sp>
      <p:pic>
        <p:nvPicPr>
          <p:cNvPr id="7" name="6 - Θέση περιεχομένου" descr="800px-Asclepieio,_Trikala.jpg"/>
          <p:cNvPicPr>
            <a:picLocks noGrp="1" noChangeAspect="1"/>
          </p:cNvPicPr>
          <p:nvPr>
            <p:ph sz="half" idx="2"/>
          </p:nvPr>
        </p:nvPicPr>
        <p:blipFill>
          <a:blip r:embed="rId3"/>
          <a:stretch>
            <a:fillRect/>
          </a:stretch>
        </p:blipFill>
        <p:spPr>
          <a:xfrm>
            <a:off x="4643438" y="2000240"/>
            <a:ext cx="4038600" cy="3028950"/>
          </a:xfrm>
        </p:spPr>
      </p:pic>
    </p:spTree>
  </p:cSld>
  <p:clrMapOvr>
    <a:masterClrMapping/>
  </p:clrMapOvr>
  <p:transition>
    <p:diamond/>
    <p:sndAc>
      <p:stSnd>
        <p:snd r:embed="rId2" name="explod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to="" calcmode="lin" valueType="num">
                                      <p:cBhvr>
                                        <p:cTn id="18" dur="1" fill="hold"/>
                                        <p:tgtEl>
                                          <p:spTgt spid="5">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70" decel="100000"/>
                                        <p:tgtEl>
                                          <p:spTgt spid="7"/>
                                        </p:tgtEl>
                                      </p:cBhvr>
                                    </p:animEffect>
                                    <p:animScale>
                                      <p:cBhvr>
                                        <p:cTn id="24" dur="770" decel="100000"/>
                                        <p:tgtEl>
                                          <p:spTgt spid="7"/>
                                        </p:tgtEl>
                                      </p:cBhvr>
                                      <p:from x="10000" y="10000"/>
                                      <p:to x="200000" y="450000"/>
                                    </p:animScale>
                                    <p:animScale>
                                      <p:cBhvr>
                                        <p:cTn id="25" dur="1230" accel="100000" fill="hold">
                                          <p:stCondLst>
                                            <p:cond delay="770"/>
                                          </p:stCondLst>
                                        </p:cTn>
                                        <p:tgtEl>
                                          <p:spTgt spid="7"/>
                                        </p:tgtEl>
                                      </p:cBhvr>
                                      <p:from x="200000" y="450000"/>
                                      <p:to x="100000" y="100000"/>
                                    </p:animScale>
                                    <p:set>
                                      <p:cBhvr>
                                        <p:cTn id="26" dur="770" fill="hold"/>
                                        <p:tgtEl>
                                          <p:spTgt spid="7"/>
                                        </p:tgtEl>
                                        <p:attrNameLst>
                                          <p:attrName>ppt_x</p:attrName>
                                        </p:attrNameLst>
                                      </p:cBhvr>
                                      <p:to>
                                        <p:strVal val="(0.5)"/>
                                      </p:to>
                                    </p:set>
                                    <p:anim from="(0.5)" to="(#ppt_x)" calcmode="lin" valueType="num">
                                      <p:cBhvr>
                                        <p:cTn id="27" dur="1230" accel="100000" fill="hold">
                                          <p:stCondLst>
                                            <p:cond delay="770"/>
                                          </p:stCondLst>
                                        </p:cTn>
                                        <p:tgtEl>
                                          <p:spTgt spid="7"/>
                                        </p:tgtEl>
                                        <p:attrNameLst>
                                          <p:attrName>ppt_x</p:attrName>
                                        </p:attrNameLst>
                                      </p:cBhvr>
                                    </p:anim>
                                    <p:set>
                                      <p:cBhvr>
                                        <p:cTn id="28" dur="770" fill="hold"/>
                                        <p:tgtEl>
                                          <p:spTgt spid="7"/>
                                        </p:tgtEl>
                                        <p:attrNameLst>
                                          <p:attrName>ppt_y</p:attrName>
                                        </p:attrNameLst>
                                      </p:cBhvr>
                                      <p:to>
                                        <p:strVal val="(#ppt_y+0.4)"/>
                                      </p:to>
                                    </p:set>
                                    <p:anim from="(#ppt_y+0.4)" to="(#ppt_y)" calcmode="lin" valueType="num">
                                      <p:cBhvr>
                                        <p:cTn id="29"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smtClean="0"/>
              <a:t>The Byzantine Castle</a:t>
            </a:r>
            <a:r>
              <a:rPr lang="en-US" u="sng" dirty="0" smtClean="0"/>
              <a:t/>
            </a:r>
            <a:br>
              <a:rPr lang="en-US" u="sng" dirty="0" smtClean="0"/>
            </a:br>
            <a:endParaRPr lang="el-GR" dirty="0"/>
          </a:p>
        </p:txBody>
      </p:sp>
      <p:sp>
        <p:nvSpPr>
          <p:cNvPr id="4" name="3 - Θέση περιεχομένου"/>
          <p:cNvSpPr>
            <a:spLocks noGrp="1"/>
          </p:cNvSpPr>
          <p:nvPr>
            <p:ph sz="half" idx="1"/>
          </p:nvPr>
        </p:nvSpPr>
        <p:spPr/>
        <p:txBody>
          <a:bodyPr>
            <a:normAutofit fontScale="85000" lnSpcReduction="10000"/>
          </a:bodyPr>
          <a:lstStyle/>
          <a:p>
            <a:r>
              <a:rPr lang="en-US" dirty="0"/>
              <a:t>The Byzantine Castle, built by Justinian onto the acropolis of ancient </a:t>
            </a:r>
            <a:r>
              <a:rPr lang="en-US" dirty="0" err="1"/>
              <a:t>Trikke</a:t>
            </a:r>
            <a:r>
              <a:rPr lang="en-US" dirty="0"/>
              <a:t> in the 6th century AD. Later it was rebuilt by the Ottomans, who in the 17th century placed a huge clock tower, which was accompanied by a bell weighing 650 kg </a:t>
            </a:r>
            <a:r>
              <a:rPr lang="en-US" dirty="0" smtClean="0"/>
              <a:t>. </a:t>
            </a:r>
            <a:r>
              <a:rPr lang="en-US" dirty="0"/>
              <a:t>In 1936, another clock tower was placed and today remains the trademark of the city, while offers a panoramic view to the city.</a:t>
            </a:r>
          </a:p>
          <a:p>
            <a:endParaRPr lang="el-GR" dirty="0"/>
          </a:p>
        </p:txBody>
      </p:sp>
      <p:pic>
        <p:nvPicPr>
          <p:cNvPr id="7" name="6 - Θέση περιεχομένου" descr="800px-S5020012.JPG"/>
          <p:cNvPicPr>
            <a:picLocks noGrp="1" noChangeAspect="1"/>
          </p:cNvPicPr>
          <p:nvPr>
            <p:ph sz="half" idx="2"/>
          </p:nvPr>
        </p:nvPicPr>
        <p:blipFill>
          <a:blip r:embed="rId3"/>
          <a:stretch>
            <a:fillRect/>
          </a:stretch>
        </p:blipFill>
        <p:spPr>
          <a:xfrm>
            <a:off x="4648200" y="2623344"/>
            <a:ext cx="4038600" cy="3028950"/>
          </a:xfrm>
        </p:spPr>
      </p:pic>
    </p:spTree>
  </p:cSld>
  <p:clrMapOvr>
    <a:masterClrMapping/>
  </p:clrMapOvr>
  <p:transition>
    <p:plus/>
    <p:sndAc>
      <p:stSnd>
        <p:snd r:embed="rId2" name="voltag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0" fill="hold"/>
                                        <p:tgtEl>
                                          <p:spTgt spid="7"/>
                                        </p:tgtEl>
                                        <p:attrNameLst>
                                          <p:attrName>ppt_w</p:attrName>
                                        </p:attrNameLst>
                                      </p:cBhvr>
                                      <p:tavLst>
                                        <p:tav tm="0" fmla="#ppt_w*sin(2.5*pi*$)">
                                          <p:val>
                                            <p:fltVal val="0"/>
                                          </p:val>
                                        </p:tav>
                                        <p:tav tm="100000">
                                          <p:val>
                                            <p:fltVal val="1"/>
                                          </p:val>
                                        </p:tav>
                                      </p:tavLst>
                                    </p:anim>
                                    <p:anim calcmode="lin" valueType="num">
                                      <p:cBhvr>
                                        <p:cTn id="22"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b="1" i="1" dirty="0" smtClean="0"/>
              <a:t>The </a:t>
            </a:r>
            <a:r>
              <a:rPr lang="en-US" b="1" i="1" dirty="0" err="1" smtClean="0"/>
              <a:t>Osman</a:t>
            </a:r>
            <a:r>
              <a:rPr lang="en-US" b="1" i="1" dirty="0" smtClean="0"/>
              <a:t> Shah Mosque</a:t>
            </a:r>
            <a:endParaRPr lang="el-GR" b="1" i="1" dirty="0"/>
          </a:p>
        </p:txBody>
      </p:sp>
      <p:sp>
        <p:nvSpPr>
          <p:cNvPr id="5" name="4 - Θέση περιεχομένου"/>
          <p:cNvSpPr>
            <a:spLocks noGrp="1"/>
          </p:cNvSpPr>
          <p:nvPr>
            <p:ph sz="half" idx="1"/>
          </p:nvPr>
        </p:nvSpPr>
        <p:spPr/>
        <p:txBody>
          <a:bodyPr/>
          <a:lstStyle/>
          <a:p>
            <a:r>
              <a:rPr lang="en-US" dirty="0"/>
              <a:t>The </a:t>
            </a:r>
            <a:r>
              <a:rPr lang="en-US" dirty="0" err="1"/>
              <a:t>Osman</a:t>
            </a:r>
            <a:r>
              <a:rPr lang="en-US" dirty="0"/>
              <a:t> Shah Mosque (16th century), building designed by </a:t>
            </a:r>
            <a:r>
              <a:rPr lang="en-US" dirty="0" err="1"/>
              <a:t>Mimar</a:t>
            </a:r>
            <a:r>
              <a:rPr lang="en-US" dirty="0"/>
              <a:t> </a:t>
            </a:r>
            <a:r>
              <a:rPr lang="en-US" dirty="0" err="1"/>
              <a:t>Sinan</a:t>
            </a:r>
            <a:r>
              <a:rPr lang="en-US" dirty="0"/>
              <a:t>. Behind the mosque stands the mausoleum of </a:t>
            </a:r>
            <a:r>
              <a:rPr lang="en-US" dirty="0" err="1"/>
              <a:t>Osman</a:t>
            </a:r>
            <a:r>
              <a:rPr lang="en-US" dirty="0"/>
              <a:t> Shah, nephew of Sultan </a:t>
            </a:r>
            <a:r>
              <a:rPr lang="en-US" dirty="0" err="1"/>
              <a:t>Suleyman</a:t>
            </a:r>
            <a:r>
              <a:rPr lang="en-US" dirty="0"/>
              <a:t> the Magnificent</a:t>
            </a:r>
            <a:endParaRPr lang="el-GR" dirty="0"/>
          </a:p>
        </p:txBody>
      </p:sp>
      <p:pic>
        <p:nvPicPr>
          <p:cNvPr id="7" name="6 - Θέση περιεχομένου" descr="800px-Koursoum_Mosque,_Trikala.jpg"/>
          <p:cNvPicPr>
            <a:picLocks noGrp="1" noChangeAspect="1"/>
          </p:cNvPicPr>
          <p:nvPr>
            <p:ph sz="half" idx="2"/>
          </p:nvPr>
        </p:nvPicPr>
        <p:blipFill>
          <a:blip r:embed="rId3"/>
          <a:stretch>
            <a:fillRect/>
          </a:stretch>
        </p:blipFill>
        <p:spPr>
          <a:xfrm>
            <a:off x="4648200" y="2623344"/>
            <a:ext cx="4038600" cy="3028950"/>
          </a:xfrm>
        </p:spPr>
      </p:pic>
    </p:spTree>
  </p:cSld>
  <p:clrMapOvr>
    <a:masterClrMapping/>
  </p:clrMapOvr>
  <p:transition>
    <p:newsflash/>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428604"/>
            <a:ext cx="8229600" cy="1143008"/>
          </a:xfrm>
        </p:spPr>
        <p:txBody>
          <a:bodyPr/>
          <a:lstStyle/>
          <a:p>
            <a:r>
              <a:rPr lang="en-US" b="1" i="1" dirty="0" smtClean="0"/>
              <a:t>The Old City of </a:t>
            </a:r>
            <a:r>
              <a:rPr lang="en-US" b="1" i="1" dirty="0" err="1" smtClean="0"/>
              <a:t>Trikala</a:t>
            </a:r>
            <a:endParaRPr lang="el-GR" b="1" i="1" dirty="0"/>
          </a:p>
        </p:txBody>
      </p:sp>
      <p:sp>
        <p:nvSpPr>
          <p:cNvPr id="5" name="4 - Θέση περιεχομένου"/>
          <p:cNvSpPr>
            <a:spLocks noGrp="1"/>
          </p:cNvSpPr>
          <p:nvPr>
            <p:ph sz="half" idx="1"/>
          </p:nvPr>
        </p:nvSpPr>
        <p:spPr>
          <a:xfrm>
            <a:off x="0" y="1600200"/>
            <a:ext cx="4495800" cy="5257800"/>
          </a:xfrm>
        </p:spPr>
        <p:txBody>
          <a:bodyPr>
            <a:normAutofit fontScale="77500" lnSpcReduction="20000"/>
          </a:bodyPr>
          <a:lstStyle/>
          <a:p>
            <a:r>
              <a:rPr lang="en-US" dirty="0"/>
              <a:t>The Old City of </a:t>
            </a:r>
            <a:r>
              <a:rPr lang="en-US" dirty="0" err="1"/>
              <a:t>Trikala</a:t>
            </a:r>
            <a:r>
              <a:rPr lang="en-US" dirty="0"/>
              <a:t>, which consists of the districts </a:t>
            </a:r>
            <a:r>
              <a:rPr lang="en-US" b="1" dirty="0" err="1"/>
              <a:t>Varousi</a:t>
            </a:r>
            <a:r>
              <a:rPr lang="en-US" dirty="0"/>
              <a:t> and </a:t>
            </a:r>
            <a:r>
              <a:rPr lang="en-US" b="1" dirty="0" err="1"/>
              <a:t>Manavika</a:t>
            </a:r>
            <a:r>
              <a:rPr lang="en-US" dirty="0"/>
              <a:t>. </a:t>
            </a:r>
            <a:r>
              <a:rPr lang="en-US" dirty="0" err="1"/>
              <a:t>Varousi</a:t>
            </a:r>
            <a:r>
              <a:rPr lang="en-US" dirty="0"/>
              <a:t> was the Christian district of </a:t>
            </a:r>
            <a:r>
              <a:rPr lang="en-US" dirty="0" err="1"/>
              <a:t>Trikala</a:t>
            </a:r>
            <a:r>
              <a:rPr lang="en-US" dirty="0"/>
              <a:t> during the Turkish rule and is located at the foot of the fortress. Until 1930, this part of the city was considered as the noble district of </a:t>
            </a:r>
            <a:r>
              <a:rPr lang="en-US" dirty="0" err="1"/>
              <a:t>Trikala</a:t>
            </a:r>
            <a:r>
              <a:rPr lang="en-US" dirty="0"/>
              <a:t> and is now preserved in its entirety, with a large number of old buildings, built between 17th and 19th century, preserved until today . In this part are located the oldest churches of the city. Following the district </a:t>
            </a:r>
            <a:r>
              <a:rPr lang="en-US" dirty="0" err="1"/>
              <a:t>Varousi</a:t>
            </a:r>
            <a:r>
              <a:rPr lang="en-US" dirty="0"/>
              <a:t> up to the central square is the part of the city called </a:t>
            </a:r>
            <a:r>
              <a:rPr lang="en-US" dirty="0" err="1"/>
              <a:t>Manavika</a:t>
            </a:r>
            <a:r>
              <a:rPr lang="en-US" dirty="0"/>
              <a:t>, a neighborhood of the old city with a uniform architecture</a:t>
            </a:r>
            <a:endParaRPr lang="el-GR" dirty="0"/>
          </a:p>
        </p:txBody>
      </p:sp>
      <p:pic>
        <p:nvPicPr>
          <p:cNvPr id="8" name="7 - Θέση περιεχομένου" descr="αρχείο λήψης (2).jpg"/>
          <p:cNvPicPr>
            <a:picLocks noGrp="1" noChangeAspect="1"/>
          </p:cNvPicPr>
          <p:nvPr>
            <p:ph sz="half" idx="2"/>
          </p:nvPr>
        </p:nvPicPr>
        <p:blipFill>
          <a:blip r:embed="rId3"/>
          <a:stretch>
            <a:fillRect/>
          </a:stretch>
        </p:blipFill>
        <p:spPr>
          <a:xfrm>
            <a:off x="5214942" y="1714488"/>
            <a:ext cx="3071834" cy="3833821"/>
          </a:xfrm>
          <a:effectLst>
            <a:outerShdw blurRad="50800" dist="38100" dir="2700000" algn="tl" rotWithShape="0">
              <a:prstClr val="black">
                <a:alpha val="40000"/>
              </a:prstClr>
            </a:outerShdw>
          </a:effectLst>
        </p:spPr>
      </p:pic>
    </p:spTree>
  </p:cSld>
  <p:clrMapOvr>
    <a:masterClrMapping/>
  </p:clrMapOvr>
  <p:transition>
    <p:blinds/>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edg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dirty="0" err="1" smtClean="0"/>
              <a:t>Lithaios</a:t>
            </a:r>
            <a:r>
              <a:rPr lang="en-US" b="1" i="1" dirty="0" smtClean="0"/>
              <a:t> river and the Central Bridge</a:t>
            </a:r>
            <a:endParaRPr lang="el-GR" b="1" i="1" dirty="0"/>
          </a:p>
        </p:txBody>
      </p:sp>
      <p:sp>
        <p:nvSpPr>
          <p:cNvPr id="4" name="3 - Θέση περιεχομένου"/>
          <p:cNvSpPr>
            <a:spLocks noGrp="1"/>
          </p:cNvSpPr>
          <p:nvPr>
            <p:ph sz="half" idx="1"/>
          </p:nvPr>
        </p:nvSpPr>
        <p:spPr>
          <a:xfrm>
            <a:off x="457200" y="2143116"/>
            <a:ext cx="3757610" cy="3357585"/>
          </a:xfrm>
        </p:spPr>
        <p:txBody>
          <a:bodyPr/>
          <a:lstStyle/>
          <a:p>
            <a:r>
              <a:rPr lang="en-US" dirty="0" err="1"/>
              <a:t>Lithaios</a:t>
            </a:r>
            <a:r>
              <a:rPr lang="en-US" dirty="0"/>
              <a:t> river and the Central Bridge, built in 1886, which connects the central square with the Asclepius pedestrian zone.</a:t>
            </a:r>
          </a:p>
          <a:p>
            <a:endParaRPr lang="el-GR" dirty="0"/>
          </a:p>
        </p:txBody>
      </p:sp>
      <p:pic>
        <p:nvPicPr>
          <p:cNvPr id="6" name="5 - Θέση περιεχομένου" descr="αρχείο λήψης.jpg"/>
          <p:cNvPicPr>
            <a:picLocks noGrp="1" noChangeAspect="1"/>
          </p:cNvPicPr>
          <p:nvPr>
            <p:ph sz="half" idx="2"/>
          </p:nvPr>
        </p:nvPicPr>
        <p:blipFill>
          <a:blip r:embed="rId3"/>
          <a:stretch>
            <a:fillRect/>
          </a:stretch>
        </p:blipFill>
        <p:spPr>
          <a:xfrm>
            <a:off x="4357686" y="2285992"/>
            <a:ext cx="4357718" cy="3500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blinds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TotalTime>
  <Words>192</Words>
  <Application>Microsoft Office PowerPoint</Application>
  <PresentationFormat>Προβολή στην οθόνη (4:3)</PresentationFormat>
  <Paragraphs>53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Ροή</vt:lpstr>
      <vt:lpstr>TRIKALA</vt:lpstr>
      <vt:lpstr>TRIKALA</vt:lpstr>
      <vt:lpstr>HISTORY</vt:lpstr>
      <vt:lpstr>Sights </vt:lpstr>
      <vt:lpstr>Asklepieion</vt:lpstr>
      <vt:lpstr>The Byzantine Castle </vt:lpstr>
      <vt:lpstr>The Osman Shah Mosque</vt:lpstr>
      <vt:lpstr>The Old City of Trikala</vt:lpstr>
      <vt:lpstr>Lithaios river and the Central Bridge</vt:lpstr>
      <vt:lpstr>The Mill of Matsopoulos </vt:lpstr>
      <vt:lpstr>Museums</vt:lpstr>
      <vt:lpstr>Trikala Sporting Teams</vt:lpstr>
      <vt:lpstr>Pertouli</vt:lpstr>
      <vt:lpstr>City Mobil 2(Automated Bus)</vt:lpstr>
      <vt:lpstr>Meteora</vt:lpstr>
      <vt:lpstr>Vassilis Tsitsanis</vt:lpstr>
      <vt:lpstr>Images</vt:lpstr>
      <vt:lpstr>Sources of Information</vt:lpstr>
      <vt:lpstr>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TRIKALA</dc:title>
  <dc:creator>User</dc:creator>
  <cp:lastModifiedBy>User</cp:lastModifiedBy>
  <cp:revision>14</cp:revision>
  <dcterms:created xsi:type="dcterms:W3CDTF">2015-10-27T12:24:02Z</dcterms:created>
  <dcterms:modified xsi:type="dcterms:W3CDTF">2015-10-31T15:46:16Z</dcterms:modified>
</cp:coreProperties>
</file>