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525"/>
    <a:srgbClr val="FF3F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55"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DFFF77-4931-4106-942A-69420C7A35BC}" type="datetimeFigureOut">
              <a:rPr lang="el-GR" smtClean="0"/>
              <a:pPr/>
              <a:t>1/11/2015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E89B0E-8C06-4C5E-95E9-E689D378D4D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AE89B0E-8C06-4C5E-95E9-E689D378D4D0}"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AC6C501-4FCB-41DA-AF19-3950D3716A90}" type="datetimeFigureOut">
              <a:rPr lang="el-GR" smtClean="0"/>
              <a:pPr/>
              <a:t>1/11/2015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E68A5F-45E9-4891-AD32-530935D6CCF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C6C501-4FCB-41DA-AF19-3950D3716A90}" type="datetimeFigureOut">
              <a:rPr lang="el-GR" smtClean="0"/>
              <a:pPr/>
              <a:t>1/11/2015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E68A5F-45E9-4891-AD32-530935D6CCF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C6C501-4FCB-41DA-AF19-3950D3716A90}" type="datetimeFigureOut">
              <a:rPr lang="el-GR" smtClean="0"/>
              <a:pPr/>
              <a:t>1/11/2015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E68A5F-45E9-4891-AD32-530935D6CCF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C6C501-4FCB-41DA-AF19-3950D3716A90}" type="datetimeFigureOut">
              <a:rPr lang="el-GR" smtClean="0"/>
              <a:pPr/>
              <a:t>1/11/2015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E68A5F-45E9-4891-AD32-530935D6CCF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AC6C501-4FCB-41DA-AF19-3950D3716A90}" type="datetimeFigureOut">
              <a:rPr lang="el-GR" smtClean="0"/>
              <a:pPr/>
              <a:t>1/11/2015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E68A5F-45E9-4891-AD32-530935D6CCF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AC6C501-4FCB-41DA-AF19-3950D3716A90}" type="datetimeFigureOut">
              <a:rPr lang="el-GR" smtClean="0"/>
              <a:pPr/>
              <a:t>1/11/2015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E68A5F-45E9-4891-AD32-530935D6CC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AC6C501-4FCB-41DA-AF19-3950D3716A90}" type="datetimeFigureOut">
              <a:rPr lang="el-GR" smtClean="0"/>
              <a:pPr/>
              <a:t>1/11/2015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6E68A5F-45E9-4891-AD32-530935D6CCF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AC6C501-4FCB-41DA-AF19-3950D3716A90}" type="datetimeFigureOut">
              <a:rPr lang="el-GR" smtClean="0"/>
              <a:pPr/>
              <a:t>1/11/2015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6E68A5F-45E9-4891-AD32-530935D6CCF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AC6C501-4FCB-41DA-AF19-3950D3716A90}" type="datetimeFigureOut">
              <a:rPr lang="el-GR" smtClean="0"/>
              <a:pPr/>
              <a:t>1/11/2015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6E68A5F-45E9-4891-AD32-530935D6CCF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C6C501-4FCB-41DA-AF19-3950D3716A90}" type="datetimeFigureOut">
              <a:rPr lang="el-GR" smtClean="0"/>
              <a:pPr/>
              <a:t>1/11/2015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E68A5F-45E9-4891-AD32-530935D6CCF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C6C501-4FCB-41DA-AF19-3950D3716A90}" type="datetimeFigureOut">
              <a:rPr lang="el-GR" smtClean="0"/>
              <a:pPr/>
              <a:t>1/11/2015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E68A5F-45E9-4891-AD32-530935D6CCF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6C501-4FCB-41DA-AF19-3950D3716A90}" type="datetimeFigureOut">
              <a:rPr lang="el-GR" smtClean="0"/>
              <a:pPr/>
              <a:t>1/11/2015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68A5F-45E9-4891-AD32-530935D6CCF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trikala-tourism.gr/portal/page/portal/etrikala/publicinfo/fortress" TargetMode="External"/><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8" y="285728"/>
            <a:ext cx="7772400" cy="1470025"/>
          </a:xfrm>
        </p:spPr>
        <p:txBody>
          <a:bodyPr>
            <a:normAutofit fontScale="90000"/>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Our town, </a:t>
            </a:r>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Trikala</a:t>
            </a:r>
            <a:r>
              <a:rPr lang="el-G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l-G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l-G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l-G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el-G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 TextBox"/>
          <p:cNvSpPr txBox="1"/>
          <p:nvPr/>
        </p:nvSpPr>
        <p:spPr>
          <a:xfrm>
            <a:off x="3643306" y="857232"/>
            <a:ext cx="1923668" cy="553998"/>
          </a:xfrm>
          <a:prstGeom prst="rect">
            <a:avLst/>
          </a:prstGeom>
          <a:noFill/>
        </p:spPr>
        <p:txBody>
          <a:bodyPr wrap="none" rtlCol="0">
            <a:spAutoFit/>
          </a:bodyPr>
          <a:lstStyle/>
          <a:p>
            <a:r>
              <a:rPr lang="en-US" sz="3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Katia</a:t>
            </a: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Kouti</a:t>
            </a:r>
            <a:endParaRPr lang="el-GR"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3 - Εικόνα" descr="sos sos sos sos.jpg"/>
          <p:cNvPicPr>
            <a:picLocks noChangeAspect="1"/>
          </p:cNvPicPr>
          <p:nvPr/>
        </p:nvPicPr>
        <p:blipFill>
          <a:blip r:embed="rId3"/>
          <a:stretch>
            <a:fillRect/>
          </a:stretch>
        </p:blipFill>
        <p:spPr>
          <a:xfrm>
            <a:off x="857224" y="1285860"/>
            <a:ext cx="7596379" cy="4500594"/>
          </a:xfrm>
          <a:prstGeom prst="ellipse">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a:t>
            </a:r>
            <a:r>
              <a:rPr lang="en-US" dirty="0" err="1" smtClean="0"/>
              <a:t>Osman</a:t>
            </a:r>
            <a:r>
              <a:rPr lang="en-US" dirty="0" smtClean="0"/>
              <a:t> Shah Mosque</a:t>
            </a:r>
            <a:endParaRPr lang="el-GR" dirty="0"/>
          </a:p>
        </p:txBody>
      </p:sp>
      <p:sp>
        <p:nvSpPr>
          <p:cNvPr id="3" name="2 - Θέση περιεχομένου"/>
          <p:cNvSpPr>
            <a:spLocks noGrp="1"/>
          </p:cNvSpPr>
          <p:nvPr>
            <p:ph idx="1"/>
          </p:nvPr>
        </p:nvSpPr>
        <p:spPr/>
        <p:txBody>
          <a:bodyPr>
            <a:normAutofit/>
          </a:bodyPr>
          <a:lstStyle/>
          <a:p>
            <a:endParaRPr lang="en-US" sz="2500" b="1" dirty="0" smtClean="0"/>
          </a:p>
          <a:p>
            <a:r>
              <a:rPr lang="en-US" sz="2200" b="1" dirty="0" err="1" smtClean="0"/>
              <a:t>Koursoum</a:t>
            </a:r>
            <a:r>
              <a:rPr lang="en-US" sz="2200" b="1" dirty="0" smtClean="0"/>
              <a:t> Mosque</a:t>
            </a:r>
            <a:r>
              <a:rPr lang="en-US" sz="2200" dirty="0" smtClean="0"/>
              <a:t> awakens the memories of another historical era and brings to the minds of visitors images from the civilization of the east. Tradition has it that prince </a:t>
            </a:r>
            <a:r>
              <a:rPr lang="en-US" sz="2200" dirty="0" err="1" smtClean="0"/>
              <a:t>Osman</a:t>
            </a:r>
            <a:r>
              <a:rPr lang="en-US" sz="2200" dirty="0" smtClean="0"/>
              <a:t> Shah, son of Sultan Suleiman arrived hunted and sick in </a:t>
            </a:r>
            <a:r>
              <a:rPr lang="en-US" sz="2200" dirty="0" err="1" smtClean="0"/>
              <a:t>Trikala</a:t>
            </a:r>
            <a:r>
              <a:rPr lang="en-US" sz="2200" dirty="0" smtClean="0"/>
              <a:t>. Because he was healed in </a:t>
            </a:r>
            <a:r>
              <a:rPr lang="en-US" sz="2200" dirty="0" err="1" smtClean="0"/>
              <a:t>Trikala</a:t>
            </a:r>
            <a:r>
              <a:rPr lang="en-US" sz="2200" dirty="0" smtClean="0"/>
              <a:t>, he built the Mosque in memory of his being saved. The Mosque was built in mid 16th century. Visitors stand in awe before its size. The dome is 18m in diameter and 22m from the floor. The Mosque was reconstructed in1993.</a:t>
            </a:r>
            <a:r>
              <a:rPr lang="en-US" sz="2400" dirty="0" smtClean="0"/>
              <a:t> </a:t>
            </a:r>
            <a:r>
              <a:rPr lang="en-US" sz="2200" dirty="0" smtClean="0"/>
              <a:t>Today it is used for low-key events, such as artwork exhibitions and speeches. The beautiful sight is completed by the water fountain at the entrance and lush greenery of the surrounding grounds.</a:t>
            </a:r>
            <a:endParaRPr lang="el-GR" sz="22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3">
                                            <p:txEl>
                                              <p:pRg st="1" end="1"/>
                                            </p:txEl>
                                          </p:spTgt>
                                        </p:tgtEl>
                                        <p:attrNameLst>
                                          <p:attrName>ppt_x</p:attrName>
                                        </p:attrNameLst>
                                      </p:cBhvr>
                                    </p:anim>
                                    <p:anim from="0" to="-1.0" calcmode="lin" valueType="num">
                                      <p:cBhvr>
                                        <p:cTn id="15" dur="200" decel="50000" autoRev="1" fill="hold">
                                          <p:stCondLst>
                                            <p:cond delay="600"/>
                                          </p:stCondLst>
                                        </p:cTn>
                                        <p:tgtEl>
                                          <p:spTgt spid="3">
                                            <p:txEl>
                                              <p:pRg st="1" end="1"/>
                                            </p:txEl>
                                          </p:spTgt>
                                        </p:tgtEl>
                                        <p:attrNameLst>
                                          <p:attrName>xshear</p:attrName>
                                        </p:attrNameLst>
                                      </p:cBhvr>
                                    </p:anim>
                                    <p:animScale>
                                      <p:cBhvr>
                                        <p:cTn id="16" dur="200" decel="100000" autoRev="1" fill="hold">
                                          <p:stCondLst>
                                            <p:cond delay="600"/>
                                          </p:stCondLst>
                                        </p:cTn>
                                        <p:tgtEl>
                                          <p:spTgt spid="3">
                                            <p:txEl>
                                              <p:pRg st="1" end="1"/>
                                            </p:txEl>
                                          </p:spTgt>
                                        </p:tgtEl>
                                      </p:cBhvr>
                                      <p:from x="100000" y="100000"/>
                                      <p:to x="80000" y="100000"/>
                                    </p:animScale>
                                    <p:anim by="(#ppt_h/3+#ppt_w*0.1)" calcmode="lin" valueType="num">
                                      <p:cBhvr additive="sum">
                                        <p:cTn id="17"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500" dirty="0" smtClean="0">
                <a:solidFill>
                  <a:schemeClr val="accent4">
                    <a:lumMod val="50000"/>
                  </a:schemeClr>
                </a:solidFill>
              </a:rPr>
              <a:t>The </a:t>
            </a:r>
            <a:r>
              <a:rPr lang="en-US" sz="3500" dirty="0" err="1" smtClean="0">
                <a:solidFill>
                  <a:schemeClr val="accent4">
                    <a:lumMod val="50000"/>
                  </a:schemeClr>
                </a:solidFill>
              </a:rPr>
              <a:t>Osman</a:t>
            </a:r>
            <a:r>
              <a:rPr lang="en-US" sz="3500" dirty="0" smtClean="0">
                <a:solidFill>
                  <a:schemeClr val="accent4">
                    <a:lumMod val="50000"/>
                  </a:schemeClr>
                </a:solidFill>
              </a:rPr>
              <a:t> Shah Mosque/ </a:t>
            </a:r>
            <a:r>
              <a:rPr lang="en-US" sz="3500" dirty="0" err="1" smtClean="0">
                <a:solidFill>
                  <a:schemeClr val="accent4">
                    <a:lumMod val="50000"/>
                  </a:schemeClr>
                </a:solidFill>
              </a:rPr>
              <a:t>Koursoum</a:t>
            </a:r>
            <a:r>
              <a:rPr lang="en-US" sz="3500" dirty="0" smtClean="0">
                <a:solidFill>
                  <a:schemeClr val="accent4">
                    <a:lumMod val="50000"/>
                  </a:schemeClr>
                </a:solidFill>
              </a:rPr>
              <a:t> Mosque </a:t>
            </a:r>
            <a:endParaRPr lang="el-GR" sz="3500" dirty="0">
              <a:solidFill>
                <a:schemeClr val="accent4">
                  <a:lumMod val="50000"/>
                </a:schemeClr>
              </a:solidFill>
            </a:endParaRPr>
          </a:p>
        </p:txBody>
      </p:sp>
      <p:pic>
        <p:nvPicPr>
          <p:cNvPr id="4" name="3 - Εικόνα" descr="22.jpg"/>
          <p:cNvPicPr>
            <a:picLocks noChangeAspect="1"/>
          </p:cNvPicPr>
          <p:nvPr/>
        </p:nvPicPr>
        <p:blipFill>
          <a:blip r:embed="rId3"/>
          <a:stretch>
            <a:fillRect/>
          </a:stretch>
        </p:blipFill>
        <p:spPr>
          <a:xfrm>
            <a:off x="642910" y="1857364"/>
            <a:ext cx="3746432" cy="2071702"/>
          </a:xfrm>
          <a:prstGeom prst="rect">
            <a:avLst/>
          </a:prstGeom>
          <a:ln>
            <a:noFill/>
          </a:ln>
          <a:effectLst>
            <a:softEdge rad="112500"/>
          </a:effectLst>
        </p:spPr>
      </p:pic>
      <p:pic>
        <p:nvPicPr>
          <p:cNvPr id="5" name="4 - Εικόνα" descr="24.jpg"/>
          <p:cNvPicPr>
            <a:picLocks noChangeAspect="1"/>
          </p:cNvPicPr>
          <p:nvPr/>
        </p:nvPicPr>
        <p:blipFill>
          <a:blip r:embed="rId4"/>
          <a:stretch>
            <a:fillRect/>
          </a:stretch>
        </p:blipFill>
        <p:spPr>
          <a:xfrm>
            <a:off x="716388" y="4214818"/>
            <a:ext cx="3569859" cy="2357454"/>
          </a:xfrm>
          <a:prstGeom prst="rect">
            <a:avLst/>
          </a:prstGeom>
        </p:spPr>
      </p:pic>
      <p:pic>
        <p:nvPicPr>
          <p:cNvPr id="6" name="5 - Εικόνα" descr="25.jpg"/>
          <p:cNvPicPr>
            <a:picLocks noChangeAspect="1"/>
          </p:cNvPicPr>
          <p:nvPr/>
        </p:nvPicPr>
        <p:blipFill>
          <a:blip r:embed="rId5"/>
          <a:stretch>
            <a:fillRect/>
          </a:stretch>
        </p:blipFill>
        <p:spPr>
          <a:xfrm>
            <a:off x="5357586" y="1866799"/>
            <a:ext cx="2988465" cy="2062267"/>
          </a:xfrm>
          <a:prstGeom prst="rect">
            <a:avLst/>
          </a:prstGeom>
          <a:ln>
            <a:noFill/>
          </a:ln>
          <a:effectLst>
            <a:softEdge rad="112500"/>
          </a:effectLst>
        </p:spPr>
      </p:pic>
      <p:pic>
        <p:nvPicPr>
          <p:cNvPr id="8" name="7 - Εικόνα" descr="26.JPG"/>
          <p:cNvPicPr>
            <a:picLocks noChangeAspect="1"/>
          </p:cNvPicPr>
          <p:nvPr/>
        </p:nvPicPr>
        <p:blipFill>
          <a:blip r:embed="rId6"/>
          <a:stretch>
            <a:fillRect/>
          </a:stretch>
        </p:blipFill>
        <p:spPr>
          <a:xfrm>
            <a:off x="5429256" y="4214818"/>
            <a:ext cx="3071834" cy="2357454"/>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14290"/>
            <a:ext cx="8229600" cy="1143000"/>
          </a:xfrm>
        </p:spPr>
        <p:txBody>
          <a:bodyPr>
            <a:normAutofit/>
          </a:bodyPr>
          <a:lstStyle/>
          <a:p>
            <a:r>
              <a:rPr lang="en-US" sz="3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Mill of </a:t>
            </a:r>
            <a:r>
              <a:rPr lang="en-US" sz="30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Matsopoulos</a:t>
            </a:r>
            <a:endParaRPr lang="el-GR" sz="3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 Θέση περιεχομένου"/>
          <p:cNvSpPr>
            <a:spLocks noGrp="1"/>
          </p:cNvSpPr>
          <p:nvPr>
            <p:ph idx="1"/>
          </p:nvPr>
        </p:nvSpPr>
        <p:spPr>
          <a:xfrm>
            <a:off x="428596" y="1285860"/>
            <a:ext cx="8229600" cy="2257427"/>
          </a:xfrm>
        </p:spPr>
        <p:style>
          <a:lnRef idx="2">
            <a:schemeClr val="accent2"/>
          </a:lnRef>
          <a:fillRef idx="1">
            <a:schemeClr val="lt1"/>
          </a:fillRef>
          <a:effectRef idx="0">
            <a:schemeClr val="accent2"/>
          </a:effectRef>
          <a:fontRef idx="minor">
            <a:schemeClr val="dk1"/>
          </a:fontRef>
        </p:style>
        <p:txBody>
          <a:bodyPr>
            <a:normAutofit/>
          </a:bodyPr>
          <a:lstStyle/>
          <a:p>
            <a:pPr algn="just">
              <a:buFont typeface="Wingdings" pitchFamily="2" charset="2"/>
              <a:buChar char="v"/>
            </a:pPr>
            <a:r>
              <a:rPr lang="en-US" sz="2200" dirty="0" smtClean="0"/>
              <a:t>The </a:t>
            </a:r>
            <a:r>
              <a:rPr lang="en-US" sz="2200" dirty="0" err="1" smtClean="0"/>
              <a:t>Matsopoulos</a:t>
            </a:r>
            <a:r>
              <a:rPr lang="en-US" sz="2200" dirty="0" smtClean="0"/>
              <a:t> Mill is located in the Park complex, on the NW side of town. It was built in 1884 and is today a historic</a:t>
            </a:r>
            <a:r>
              <a:rPr lang="el-GR" sz="2200" dirty="0" smtClean="0"/>
              <a:t> </a:t>
            </a:r>
            <a:r>
              <a:rPr lang="en-US" sz="2200" dirty="0" smtClean="0"/>
              <a:t>/ industrial monument in the middle of a luscious green park. The Mill, which is for the most part restored today, operates as a cultural center. Here is also the permanent Municipal Cinema the Municipal Theater and a café. There is also a conference hall and a cultural events hall.</a:t>
            </a:r>
            <a:endParaRPr lang="el-GR" sz="2200" dirty="0"/>
          </a:p>
        </p:txBody>
      </p:sp>
      <p:pic>
        <p:nvPicPr>
          <p:cNvPr id="4" name="3 - Εικόνα" descr="29.jpg"/>
          <p:cNvPicPr>
            <a:picLocks noChangeAspect="1"/>
          </p:cNvPicPr>
          <p:nvPr/>
        </p:nvPicPr>
        <p:blipFill>
          <a:blip r:embed="rId2"/>
          <a:stretch>
            <a:fillRect/>
          </a:stretch>
        </p:blipFill>
        <p:spPr>
          <a:xfrm>
            <a:off x="214282" y="4000504"/>
            <a:ext cx="2857520" cy="2357454"/>
          </a:xfrm>
          <a:prstGeom prst="rect">
            <a:avLst/>
          </a:prstGeom>
          <a:ln>
            <a:noFill/>
          </a:ln>
          <a:effectLst>
            <a:softEdge rad="112500"/>
          </a:effectLst>
        </p:spPr>
      </p:pic>
      <p:pic>
        <p:nvPicPr>
          <p:cNvPr id="5" name="4 - Εικόνα" descr="28.jpg"/>
          <p:cNvPicPr>
            <a:picLocks noChangeAspect="1"/>
          </p:cNvPicPr>
          <p:nvPr/>
        </p:nvPicPr>
        <p:blipFill>
          <a:blip r:embed="rId3"/>
          <a:stretch>
            <a:fillRect/>
          </a:stretch>
        </p:blipFill>
        <p:spPr>
          <a:xfrm>
            <a:off x="6476017" y="4000504"/>
            <a:ext cx="2667983" cy="2428892"/>
          </a:xfrm>
          <a:prstGeom prst="rect">
            <a:avLst/>
          </a:prstGeom>
          <a:ln>
            <a:noFill/>
          </a:ln>
          <a:effectLst>
            <a:softEdge rad="112500"/>
          </a:effectLst>
        </p:spPr>
      </p:pic>
      <p:pic>
        <p:nvPicPr>
          <p:cNvPr id="6" name="5 - Εικόνα" descr="30.jpg"/>
          <p:cNvPicPr>
            <a:picLocks noChangeAspect="1"/>
          </p:cNvPicPr>
          <p:nvPr/>
        </p:nvPicPr>
        <p:blipFill>
          <a:blip r:embed="rId4"/>
          <a:stretch>
            <a:fillRect/>
          </a:stretch>
        </p:blipFill>
        <p:spPr>
          <a:xfrm>
            <a:off x="3571868" y="4143380"/>
            <a:ext cx="2466975" cy="2286016"/>
          </a:xfrm>
          <a:prstGeom prst="rect">
            <a:avLst/>
          </a:prstGeom>
          <a:ln>
            <a:noFill/>
          </a:ln>
          <a:effectLst>
            <a:softEdge rad="112500"/>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ppt_w</p:attrName>
                                        </p:attrNameLst>
                                      </p:cBhvr>
                                      <p:tavLst>
                                        <p:tav tm="0">
                                          <p:val>
                                            <p:strVal val="#ppt_w*0.70"/>
                                          </p:val>
                                        </p:tav>
                                        <p:tav tm="100000">
                                          <p:val>
                                            <p:strVal val="#ppt_w"/>
                                          </p:val>
                                        </p:tav>
                                      </p:tavLst>
                                    </p:anim>
                                    <p:anim calcmode="lin" valueType="num">
                                      <p:cBhvr>
                                        <p:cTn id="13" dur="1000" fill="hold"/>
                                        <p:tgtEl>
                                          <p:spTgt spid="3">
                                            <p:bg/>
                                          </p:spTgt>
                                        </p:tgtEl>
                                        <p:attrNameLst>
                                          <p:attrName>ppt_h</p:attrName>
                                        </p:attrNameLst>
                                      </p:cBhvr>
                                      <p:tavLst>
                                        <p:tav tm="0">
                                          <p:val>
                                            <p:strVal val="#ppt_h"/>
                                          </p:val>
                                        </p:tav>
                                        <p:tav tm="100000">
                                          <p:val>
                                            <p:strVal val="#ppt_h"/>
                                          </p:val>
                                        </p:tav>
                                      </p:tavLst>
                                    </p:anim>
                                    <p:animEffect transition="in" filter="fade">
                                      <p:cBhvr>
                                        <p:cTn id="14" dur="10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0.70"/>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strVal val="#ppt_w*0.70"/>
                                          </p:val>
                                        </p:tav>
                                        <p:tav tm="100000">
                                          <p:val>
                                            <p:strVal val="#ppt_w"/>
                                          </p:val>
                                        </p:tav>
                                      </p:tavLst>
                                    </p:anim>
                                    <p:anim calcmode="lin" valueType="num">
                                      <p:cBhvr>
                                        <p:cTn id="41" dur="1000" fill="hold"/>
                                        <p:tgtEl>
                                          <p:spTgt spid="5"/>
                                        </p:tgtEl>
                                        <p:attrNameLst>
                                          <p:attrName>ppt_h</p:attrName>
                                        </p:attrNameLst>
                                      </p:cBhvr>
                                      <p:tavLst>
                                        <p:tav tm="0">
                                          <p:val>
                                            <p:strVal val="#ppt_h"/>
                                          </p:val>
                                        </p:tav>
                                        <p:tav tm="100000">
                                          <p:val>
                                            <p:strVal val="#ppt_h"/>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smtClean="0"/>
              <a:t>The Mill of.… Elves!</a:t>
            </a:r>
            <a:endParaRPr lang="el-GR" sz="3600" dirty="0"/>
          </a:p>
        </p:txBody>
      </p:sp>
      <p:sp>
        <p:nvSpPr>
          <p:cNvPr id="3" name="2 - Θέση περιεχομένου"/>
          <p:cNvSpPr>
            <a:spLocks noGrp="1"/>
          </p:cNvSpPr>
          <p:nvPr>
            <p:ph idx="1"/>
          </p:nvPr>
        </p:nvSpPr>
        <p:spPr>
          <a:xfrm>
            <a:off x="500034" y="1285861"/>
            <a:ext cx="8229600" cy="2000264"/>
          </a:xfrm>
        </p:spPr>
        <p:txBody>
          <a:bodyPr>
            <a:normAutofit/>
          </a:bodyPr>
          <a:lstStyle/>
          <a:p>
            <a:r>
              <a:rPr lang="en-US" sz="2200" dirty="0" smtClean="0"/>
              <a:t>Between the 28</a:t>
            </a:r>
            <a:r>
              <a:rPr lang="en-US" sz="2200" baseline="30000" dirty="0" smtClean="0"/>
              <a:t>th</a:t>
            </a:r>
            <a:r>
              <a:rPr lang="en-US" sz="2200" dirty="0" smtClean="0"/>
              <a:t> of November and the 4</a:t>
            </a:r>
            <a:r>
              <a:rPr lang="en-US" sz="2200" baseline="30000" dirty="0" smtClean="0"/>
              <a:t>th</a:t>
            </a:r>
            <a:r>
              <a:rPr lang="en-US" sz="2200" dirty="0" smtClean="0"/>
              <a:t> of January  </a:t>
            </a:r>
            <a:r>
              <a:rPr lang="en-US" sz="2200" dirty="0" err="1" smtClean="0"/>
              <a:t>Matsopoulos</a:t>
            </a:r>
            <a:r>
              <a:rPr lang="en-US" sz="2200" dirty="0" smtClean="0"/>
              <a:t> Mill transforms into the “Mill of Elves” welcoming people of all ages into a festive ambience. Various activities connected with the Christmas celebration take place and amuse people of</a:t>
            </a:r>
            <a:r>
              <a:rPr lang="el-GR" sz="2200" dirty="0" smtClean="0"/>
              <a:t> </a:t>
            </a:r>
            <a:r>
              <a:rPr lang="en-US" sz="2200" dirty="0" smtClean="0"/>
              <a:t>all the corners of the world. </a:t>
            </a:r>
            <a:endParaRPr lang="el-GR" sz="2200" dirty="0"/>
          </a:p>
        </p:txBody>
      </p:sp>
      <p:pic>
        <p:nvPicPr>
          <p:cNvPr id="4" name="3 - Εικόνα" descr="31.jpg"/>
          <p:cNvPicPr>
            <a:picLocks noChangeAspect="1"/>
          </p:cNvPicPr>
          <p:nvPr/>
        </p:nvPicPr>
        <p:blipFill>
          <a:blip r:embed="rId2"/>
          <a:stretch>
            <a:fillRect/>
          </a:stretch>
        </p:blipFill>
        <p:spPr>
          <a:xfrm>
            <a:off x="500033" y="3643314"/>
            <a:ext cx="4336281" cy="2428892"/>
          </a:xfrm>
          <a:prstGeom prst="rect">
            <a:avLst/>
          </a:prstGeom>
          <a:ln>
            <a:noFill/>
          </a:ln>
          <a:effectLst>
            <a:outerShdw blurRad="292100" dist="139700" dir="2700000" algn="tl" rotWithShape="0">
              <a:srgbClr val="333333">
                <a:alpha val="65000"/>
              </a:srgbClr>
            </a:outerShdw>
          </a:effectLst>
        </p:spPr>
      </p:pic>
      <p:pic>
        <p:nvPicPr>
          <p:cNvPr id="5" name="4 - Εικόνα" descr="32.jpg"/>
          <p:cNvPicPr>
            <a:picLocks noChangeAspect="1"/>
          </p:cNvPicPr>
          <p:nvPr/>
        </p:nvPicPr>
        <p:blipFill>
          <a:blip r:embed="rId3" cstate="print"/>
          <a:stretch>
            <a:fillRect/>
          </a:stretch>
        </p:blipFill>
        <p:spPr>
          <a:xfrm>
            <a:off x="5322464" y="3714752"/>
            <a:ext cx="3548320" cy="23736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3F3F"/>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4" name="3 - Εικόνα" descr="34.jpg"/>
          <p:cNvPicPr>
            <a:picLocks noChangeAspect="1"/>
          </p:cNvPicPr>
          <p:nvPr/>
        </p:nvPicPr>
        <p:blipFill>
          <a:blip r:embed="rId2"/>
          <a:stretch>
            <a:fillRect/>
          </a:stretch>
        </p:blipFill>
        <p:spPr>
          <a:xfrm>
            <a:off x="4143372" y="785794"/>
            <a:ext cx="5000628" cy="500062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4 - Εικόνα" descr="35.jpg"/>
          <p:cNvPicPr>
            <a:picLocks noChangeAspect="1"/>
          </p:cNvPicPr>
          <p:nvPr/>
        </p:nvPicPr>
        <p:blipFill>
          <a:blip r:embed="rId3"/>
          <a:stretch>
            <a:fillRect/>
          </a:stretch>
        </p:blipFill>
        <p:spPr>
          <a:xfrm>
            <a:off x="785786" y="3286124"/>
            <a:ext cx="4530254" cy="3014678"/>
          </a:xfrm>
          <a:prstGeom prst="rect">
            <a:avLst/>
          </a:prstGeom>
          <a:ln>
            <a:noFill/>
          </a:ln>
          <a:effectLst>
            <a:outerShdw blurRad="190500" algn="tl" rotWithShape="0">
              <a:srgbClr val="000000">
                <a:alpha val="70000"/>
              </a:srgbClr>
            </a:outerShdw>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45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Asklipiou</a:t>
            </a:r>
            <a:r>
              <a:rPr lang="en-US" sz="4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street</a:t>
            </a:r>
            <a:endParaRPr lang="el-GR" sz="45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 Θέση περιεχομένου"/>
          <p:cNvSpPr>
            <a:spLocks noGrp="1"/>
          </p:cNvSpPr>
          <p:nvPr>
            <p:ph idx="1"/>
          </p:nvPr>
        </p:nvSpPr>
        <p:spPr>
          <a:xfrm>
            <a:off x="457200" y="1600201"/>
            <a:ext cx="8229600" cy="2257428"/>
          </a:xfrm>
        </p:spPr>
        <p:txBody>
          <a:bodyPr>
            <a:normAutofit/>
          </a:bodyPr>
          <a:lstStyle/>
          <a:p>
            <a:pPr algn="just">
              <a:buFont typeface="Wingdings" pitchFamily="2" charset="2"/>
              <a:buChar char="v"/>
            </a:pPr>
            <a:r>
              <a:rPr lang="en-US" sz="2500" dirty="0" err="1" smtClean="0"/>
              <a:t>Trikala</a:t>
            </a:r>
            <a:r>
              <a:rPr lang="en-US" sz="2500" dirty="0" smtClean="0"/>
              <a:t> is also a </a:t>
            </a:r>
            <a:r>
              <a:rPr lang="en-US" sz="2500" dirty="0" err="1" smtClean="0"/>
              <a:t>mordenized</a:t>
            </a:r>
            <a:r>
              <a:rPr lang="en-US" sz="2500" dirty="0" smtClean="0"/>
              <a:t> town with a wide selection of night life activities. </a:t>
            </a:r>
            <a:r>
              <a:rPr lang="en-US" sz="2500" dirty="0" err="1" smtClean="0"/>
              <a:t>Asklipiou</a:t>
            </a:r>
            <a:r>
              <a:rPr lang="en-US" sz="2500" dirty="0" smtClean="0"/>
              <a:t> the central pedestrian street, with commercial stores and the most popular coffee shops. This is where the residents and visitors of </a:t>
            </a:r>
            <a:r>
              <a:rPr lang="en-US" sz="2500" dirty="0" err="1" smtClean="0"/>
              <a:t>Trikala</a:t>
            </a:r>
            <a:r>
              <a:rPr lang="en-US" sz="2500" dirty="0" smtClean="0"/>
              <a:t> meet and gather.</a:t>
            </a:r>
            <a:endParaRPr lang="el-GR" sz="2500" dirty="0"/>
          </a:p>
        </p:txBody>
      </p:sp>
      <p:pic>
        <p:nvPicPr>
          <p:cNvPr id="4" name="3 - Εικόνα" descr="39.jpg"/>
          <p:cNvPicPr>
            <a:picLocks noChangeAspect="1"/>
          </p:cNvPicPr>
          <p:nvPr/>
        </p:nvPicPr>
        <p:blipFill>
          <a:blip r:embed="rId2"/>
          <a:stretch>
            <a:fillRect/>
          </a:stretch>
        </p:blipFill>
        <p:spPr>
          <a:xfrm>
            <a:off x="714348" y="3643314"/>
            <a:ext cx="3714776" cy="2782496"/>
          </a:xfrm>
          <a:prstGeom prst="rect">
            <a:avLst/>
          </a:prstGeom>
          <a:ln>
            <a:noFill/>
          </a:ln>
          <a:effectLst>
            <a:outerShdw blurRad="292100" dist="139700" dir="2700000" algn="tl" rotWithShape="0">
              <a:srgbClr val="333333">
                <a:alpha val="65000"/>
              </a:srgbClr>
            </a:outerShdw>
          </a:effectLst>
        </p:spPr>
      </p:pic>
      <p:pic>
        <p:nvPicPr>
          <p:cNvPr id="5" name="4 - Εικόνα" descr="40.jpeg"/>
          <p:cNvPicPr>
            <a:picLocks noChangeAspect="1"/>
          </p:cNvPicPr>
          <p:nvPr/>
        </p:nvPicPr>
        <p:blipFill>
          <a:blip r:embed="rId3"/>
          <a:stretch>
            <a:fillRect/>
          </a:stretch>
        </p:blipFill>
        <p:spPr>
          <a:xfrm>
            <a:off x="5072066" y="3643314"/>
            <a:ext cx="3649974" cy="2786082"/>
          </a:xfrm>
          <a:prstGeom prst="rect">
            <a:avLst/>
          </a:prstGeom>
          <a:ln>
            <a:noFill/>
          </a:ln>
          <a:effectLst>
            <a:softEdge rad="112500"/>
          </a:effec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3 - Εικόνα" descr="38.jpg"/>
          <p:cNvPicPr>
            <a:picLocks noChangeAspect="1"/>
          </p:cNvPicPr>
          <p:nvPr/>
        </p:nvPicPr>
        <p:blipFill>
          <a:blip r:embed="rId3"/>
          <a:stretch>
            <a:fillRect/>
          </a:stretch>
        </p:blipFill>
        <p:spPr>
          <a:xfrm>
            <a:off x="714348" y="500042"/>
            <a:ext cx="3528815" cy="2643205"/>
          </a:xfrm>
          <a:prstGeom prst="rect">
            <a:avLst/>
          </a:prstGeom>
        </p:spPr>
      </p:pic>
      <p:pic>
        <p:nvPicPr>
          <p:cNvPr id="5" name="4 - Εικόνα" descr="36.jpg"/>
          <p:cNvPicPr>
            <a:picLocks noChangeAspect="1"/>
          </p:cNvPicPr>
          <p:nvPr/>
        </p:nvPicPr>
        <p:blipFill>
          <a:blip r:embed="rId4"/>
          <a:stretch>
            <a:fillRect/>
          </a:stretch>
        </p:blipFill>
        <p:spPr>
          <a:xfrm>
            <a:off x="4357686" y="3571876"/>
            <a:ext cx="4100453" cy="2714644"/>
          </a:xfrm>
          <a:prstGeom prst="rect">
            <a:avLst/>
          </a:prstGeom>
        </p:spPr>
      </p:pic>
      <p:pic>
        <p:nvPicPr>
          <p:cNvPr id="6" name="5 - Εικόνα" descr="37.jpg"/>
          <p:cNvPicPr>
            <a:picLocks noChangeAspect="1"/>
          </p:cNvPicPr>
          <p:nvPr/>
        </p:nvPicPr>
        <p:blipFill>
          <a:blip r:embed="rId5"/>
          <a:stretch>
            <a:fillRect/>
          </a:stretch>
        </p:blipFill>
        <p:spPr>
          <a:xfrm>
            <a:off x="928662" y="3500438"/>
            <a:ext cx="2113448" cy="2969142"/>
          </a:xfrm>
          <a:prstGeom prst="rect">
            <a:avLst/>
          </a:prstGeom>
        </p:spPr>
      </p:pic>
      <p:pic>
        <p:nvPicPr>
          <p:cNvPr id="7" name="6 - Εικόνα" descr="41.jpg"/>
          <p:cNvPicPr>
            <a:picLocks noChangeAspect="1"/>
          </p:cNvPicPr>
          <p:nvPr/>
        </p:nvPicPr>
        <p:blipFill>
          <a:blip r:embed="rId6"/>
          <a:stretch>
            <a:fillRect/>
          </a:stretch>
        </p:blipFill>
        <p:spPr>
          <a:xfrm>
            <a:off x="5143504" y="500042"/>
            <a:ext cx="3357586" cy="2571768"/>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from="(-#ppt_w/2)" to="(#ppt_x)" calcmode="lin" valueType="num">
                                      <p:cBhvr>
                                        <p:cTn id="29" dur="600" fill="hold">
                                          <p:stCondLst>
                                            <p:cond delay="0"/>
                                          </p:stCondLst>
                                        </p:cTn>
                                        <p:tgtEl>
                                          <p:spTgt spid="5"/>
                                        </p:tgtEl>
                                        <p:attrNameLst>
                                          <p:attrName>ppt_x</p:attrName>
                                        </p:attrNameLst>
                                      </p:cBhvr>
                                    </p:anim>
                                    <p:anim from="0" to="-1.0" calcmode="lin" valueType="num">
                                      <p:cBhvr>
                                        <p:cTn id="30" dur="200" decel="50000" autoRev="1" fill="hold">
                                          <p:stCondLst>
                                            <p:cond delay="600"/>
                                          </p:stCondLst>
                                        </p:cTn>
                                        <p:tgtEl>
                                          <p:spTgt spid="5"/>
                                        </p:tgtEl>
                                        <p:attrNameLst>
                                          <p:attrName>xshear</p:attrName>
                                        </p:attrNameLst>
                                      </p:cBhvr>
                                    </p:anim>
                                    <p:animScale>
                                      <p:cBhvr>
                                        <p:cTn id="31" dur="200" decel="100000" autoRev="1" fill="hold">
                                          <p:stCondLst>
                                            <p:cond delay="600"/>
                                          </p:stCondLst>
                                        </p:cTn>
                                        <p:tgtEl>
                                          <p:spTgt spid="5"/>
                                        </p:tgtEl>
                                      </p:cBhvr>
                                      <p:from x="100000" y="100000"/>
                                      <p:to x="80000" y="100000"/>
                                    </p:animScale>
                                    <p:anim by="(#ppt_h/3+#ppt_w*0.1)" calcmode="lin" valueType="num">
                                      <p:cBhvr additive="sum">
                                        <p:cTn id="32"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900" dirty="0" smtClean="0"/>
              <a:t>Near-by destinations</a:t>
            </a:r>
            <a:endParaRPr lang="el-GR" sz="3900" dirty="0"/>
          </a:p>
        </p:txBody>
      </p:sp>
      <p:sp>
        <p:nvSpPr>
          <p:cNvPr id="3" name="2 - Θέση περιεχομένου"/>
          <p:cNvSpPr>
            <a:spLocks noGrp="1"/>
          </p:cNvSpPr>
          <p:nvPr>
            <p:ph idx="1"/>
          </p:nvPr>
        </p:nvSpPr>
        <p:spPr>
          <a:xfrm>
            <a:off x="428596" y="1357299"/>
            <a:ext cx="8229600" cy="2286015"/>
          </a:xfrm>
        </p:spPr>
        <p:txBody>
          <a:bodyPr>
            <a:normAutofit lnSpcReduction="10000"/>
          </a:bodyPr>
          <a:lstStyle/>
          <a:p>
            <a:r>
              <a:rPr lang="en-US" sz="2500" dirty="0" smtClean="0"/>
              <a:t>Should someone visit our town, they should visit</a:t>
            </a:r>
            <a:r>
              <a:rPr lang="el-GR" sz="2500" dirty="0" smtClean="0"/>
              <a:t> </a:t>
            </a:r>
            <a:r>
              <a:rPr lang="en-US" sz="2500" dirty="0" err="1" smtClean="0"/>
              <a:t>Meteora</a:t>
            </a:r>
            <a:r>
              <a:rPr lang="en-US" sz="2500" dirty="0" smtClean="0"/>
              <a:t> in </a:t>
            </a:r>
            <a:r>
              <a:rPr lang="en-US" sz="2500" dirty="0" err="1" smtClean="0"/>
              <a:t>Kalabaka</a:t>
            </a:r>
            <a:r>
              <a:rPr lang="en-US" sz="2500" dirty="0" smtClean="0"/>
              <a:t>. </a:t>
            </a:r>
            <a:r>
              <a:rPr lang="en-US" sz="2500" dirty="0" err="1" smtClean="0"/>
              <a:t>Meteora</a:t>
            </a:r>
            <a:r>
              <a:rPr lang="en-US" sz="2500" dirty="0" smtClean="0"/>
              <a:t> is one of the largest and most important complexes of Greek Orthodox monasteries in Greece</a:t>
            </a:r>
            <a:r>
              <a:rPr lang="el-GR" sz="2500" dirty="0" smtClean="0"/>
              <a:t>. </a:t>
            </a:r>
            <a:r>
              <a:rPr lang="en-US" sz="2500" dirty="0" smtClean="0"/>
              <a:t>The monasteries are built on natural sandstone rock pillars, at the northwestern edge of the Plain of Thessaly.</a:t>
            </a:r>
            <a:endParaRPr lang="el-GR" sz="2500" dirty="0"/>
          </a:p>
        </p:txBody>
      </p:sp>
      <p:pic>
        <p:nvPicPr>
          <p:cNvPr id="5" name="4 - Εικόνα" descr="42.jpg"/>
          <p:cNvPicPr>
            <a:picLocks noChangeAspect="1"/>
          </p:cNvPicPr>
          <p:nvPr/>
        </p:nvPicPr>
        <p:blipFill>
          <a:blip r:embed="rId2"/>
          <a:stretch>
            <a:fillRect/>
          </a:stretch>
        </p:blipFill>
        <p:spPr>
          <a:xfrm>
            <a:off x="4714876" y="3929066"/>
            <a:ext cx="3990178" cy="2416198"/>
          </a:xfrm>
          <a:prstGeom prst="rect">
            <a:avLst/>
          </a:prstGeom>
        </p:spPr>
      </p:pic>
      <p:pic>
        <p:nvPicPr>
          <p:cNvPr id="6" name="5 - Εικόνα" descr="44.jpg"/>
          <p:cNvPicPr>
            <a:picLocks noChangeAspect="1"/>
          </p:cNvPicPr>
          <p:nvPr/>
        </p:nvPicPr>
        <p:blipFill>
          <a:blip r:embed="rId3"/>
          <a:stretch>
            <a:fillRect/>
          </a:stretch>
        </p:blipFill>
        <p:spPr>
          <a:xfrm>
            <a:off x="571472" y="3929066"/>
            <a:ext cx="3649974" cy="2428892"/>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70" decel="100000"/>
                                        <p:tgtEl>
                                          <p:spTgt spid="3">
                                            <p:txEl>
                                              <p:pRg st="0" end="0"/>
                                            </p:txEl>
                                          </p:spTgt>
                                        </p:tgtEl>
                                      </p:cBhvr>
                                    </p:animEffect>
                                    <p:animScale>
                                      <p:cBhvr>
                                        <p:cTn id="16" dur="770" decel="100000"/>
                                        <p:tgtEl>
                                          <p:spTgt spid="3">
                                            <p:txEl>
                                              <p:pRg st="0" end="0"/>
                                            </p:txEl>
                                          </p:spTgt>
                                        </p:tgtEl>
                                      </p:cBhvr>
                                      <p:from x="10000" y="10000"/>
                                      <p:to x="200000" y="450000"/>
                                    </p:animScale>
                                    <p:animScale>
                                      <p:cBhvr>
                                        <p:cTn id="17" dur="1230" accel="100000" fill="hold">
                                          <p:stCondLst>
                                            <p:cond delay="770"/>
                                          </p:stCondLst>
                                        </p:cTn>
                                        <p:tgtEl>
                                          <p:spTgt spid="3">
                                            <p:txEl>
                                              <p:pRg st="0" end="0"/>
                                            </p:txEl>
                                          </p:spTgt>
                                        </p:tgtEl>
                                      </p:cBhvr>
                                      <p:from x="200000" y="450000"/>
                                      <p:to x="100000" y="100000"/>
                                    </p:animScale>
                                    <p:set>
                                      <p:cBhvr>
                                        <p:cTn id="18" dur="770" fill="hold"/>
                                        <p:tgtEl>
                                          <p:spTgt spid="3">
                                            <p:txEl>
                                              <p:pRg st="0" end="0"/>
                                            </p:txEl>
                                          </p:spTgt>
                                        </p:tgtEl>
                                        <p:attrNameLst>
                                          <p:attrName>ppt_x</p:attrName>
                                        </p:attrNameLst>
                                      </p:cBhvr>
                                      <p:to>
                                        <p:strVal val="(0.5)"/>
                                      </p:to>
                                    </p:set>
                                    <p:anim from="(0.5)" to="(#ppt_x)" calcmode="lin" valueType="num">
                                      <p:cBhvr>
                                        <p:cTn id="19" dur="1230" accel="100000" fill="hold">
                                          <p:stCondLst>
                                            <p:cond delay="770"/>
                                          </p:stCondLst>
                                        </p:cTn>
                                        <p:tgtEl>
                                          <p:spTgt spid="3">
                                            <p:txEl>
                                              <p:pRg st="0" end="0"/>
                                            </p:txEl>
                                          </p:spTgt>
                                        </p:tgtEl>
                                        <p:attrNameLst>
                                          <p:attrName>ppt_x</p:attrName>
                                        </p:attrNameLst>
                                      </p:cBhvr>
                                    </p:anim>
                                    <p:set>
                                      <p:cBhvr>
                                        <p:cTn id="20" dur="770" fill="hold"/>
                                        <p:tgtEl>
                                          <p:spTgt spid="3">
                                            <p:txEl>
                                              <p:pRg st="0" end="0"/>
                                            </p:txEl>
                                          </p:spTgt>
                                        </p:tgtEl>
                                        <p:attrNameLst>
                                          <p:attrName>ppt_y</p:attrName>
                                        </p:attrNameLst>
                                      </p:cBhvr>
                                      <p:to>
                                        <p:strVal val="(#ppt_y+0.4)"/>
                                      </p:to>
                                    </p:set>
                                    <p:anim from="(#ppt_y+0.4)" to="(#ppt_y)" calcmode="lin" valueType="num">
                                      <p:cBhvr>
                                        <p:cTn id="21" dur="1230" accel="100000" fill="hold">
                                          <p:stCondLst>
                                            <p:cond delay="770"/>
                                          </p:stCondLst>
                                        </p:cTn>
                                        <p:tgtEl>
                                          <p:spTgt spid="3">
                                            <p:txEl>
                                              <p:pRg st="0" end="0"/>
                                            </p:txEl>
                                          </p:spTgt>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4" name="3 - Εικόνα" descr="43.jpg"/>
          <p:cNvPicPr>
            <a:picLocks noChangeAspect="1"/>
          </p:cNvPicPr>
          <p:nvPr/>
        </p:nvPicPr>
        <p:blipFill>
          <a:blip r:embed="rId2" cstate="print"/>
          <a:stretch>
            <a:fillRect/>
          </a:stretch>
        </p:blipFill>
        <p:spPr>
          <a:xfrm>
            <a:off x="857225" y="214291"/>
            <a:ext cx="3929090" cy="2071701"/>
          </a:xfrm>
          <a:prstGeom prst="rect">
            <a:avLst/>
          </a:prstGeom>
          <a:ln>
            <a:noFill/>
          </a:ln>
          <a:effectLst>
            <a:softEdge rad="112500"/>
          </a:effectLst>
        </p:spPr>
      </p:pic>
      <p:pic>
        <p:nvPicPr>
          <p:cNvPr id="5" name="4 - Εικόνα" descr="45.jpg"/>
          <p:cNvPicPr>
            <a:picLocks noChangeAspect="1"/>
          </p:cNvPicPr>
          <p:nvPr/>
        </p:nvPicPr>
        <p:blipFill>
          <a:blip r:embed="rId3"/>
          <a:stretch>
            <a:fillRect/>
          </a:stretch>
        </p:blipFill>
        <p:spPr>
          <a:xfrm>
            <a:off x="5072066" y="1428736"/>
            <a:ext cx="3519504" cy="2214578"/>
          </a:xfrm>
          <a:prstGeom prst="rect">
            <a:avLst/>
          </a:prstGeom>
          <a:ln>
            <a:noFill/>
          </a:ln>
          <a:effectLst>
            <a:softEdge rad="112500"/>
          </a:effectLst>
        </p:spPr>
      </p:pic>
      <p:pic>
        <p:nvPicPr>
          <p:cNvPr id="6" name="5 - Εικόνα" descr="46.jpg"/>
          <p:cNvPicPr>
            <a:picLocks noChangeAspect="1"/>
          </p:cNvPicPr>
          <p:nvPr/>
        </p:nvPicPr>
        <p:blipFill>
          <a:blip r:embed="rId4"/>
          <a:stretch>
            <a:fillRect/>
          </a:stretch>
        </p:blipFill>
        <p:spPr>
          <a:xfrm>
            <a:off x="1000100" y="3143248"/>
            <a:ext cx="3812610" cy="2162185"/>
          </a:xfrm>
          <a:prstGeom prst="rect">
            <a:avLst/>
          </a:prstGeom>
          <a:ln>
            <a:noFill/>
          </a:ln>
          <a:effectLst>
            <a:softEdge rad="112500"/>
          </a:effectLst>
        </p:spPr>
      </p:pic>
      <p:pic>
        <p:nvPicPr>
          <p:cNvPr id="7" name="6 - Εικόνα" descr="47.jpg"/>
          <p:cNvPicPr>
            <a:picLocks noChangeAspect="1"/>
          </p:cNvPicPr>
          <p:nvPr/>
        </p:nvPicPr>
        <p:blipFill>
          <a:blip r:embed="rId5"/>
          <a:stretch>
            <a:fillRect/>
          </a:stretch>
        </p:blipFill>
        <p:spPr>
          <a:xfrm>
            <a:off x="5286380" y="4357694"/>
            <a:ext cx="3357586" cy="2115398"/>
          </a:xfrm>
          <a:prstGeom prst="rect">
            <a:avLst/>
          </a:prstGeom>
          <a:ln>
            <a:noFill/>
          </a:ln>
          <a:effectLst>
            <a:softEdge rad="112500"/>
          </a:effec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n-US" dirty="0" smtClean="0"/>
              <a:t>Our town</a:t>
            </a:r>
            <a:endParaRPr lang="el-GR" dirty="0"/>
          </a:p>
        </p:txBody>
      </p:sp>
      <p:sp>
        <p:nvSpPr>
          <p:cNvPr id="4" name="3 - Θέση περιεχομένου"/>
          <p:cNvSpPr>
            <a:spLocks noGrp="1"/>
          </p:cNvSpPr>
          <p:nvPr>
            <p:ph sz="half" idx="1"/>
          </p:nvPr>
        </p:nvSpPr>
        <p:spPr>
          <a:xfrm>
            <a:off x="0" y="1500174"/>
            <a:ext cx="4400552" cy="3471874"/>
          </a:xfrm>
        </p:spPr>
        <p:txBody>
          <a:bodyPr>
            <a:normAutofit/>
          </a:bodyPr>
          <a:lstStyle/>
          <a:p>
            <a:pPr algn="just">
              <a:buFont typeface="Wingdings" pitchFamily="2" charset="2"/>
              <a:buChar char="Ø"/>
            </a:pPr>
            <a:r>
              <a:rPr lang="en-US" sz="2300" b="1" dirty="0" smtClean="0"/>
              <a:t> </a:t>
            </a:r>
            <a:r>
              <a:rPr lang="en-US" sz="2300" b="1" dirty="0" err="1" smtClean="0"/>
              <a:t>Trikala</a:t>
            </a:r>
            <a:r>
              <a:rPr lang="en-US" sz="2300" b="1" dirty="0" smtClean="0"/>
              <a:t> </a:t>
            </a:r>
            <a:r>
              <a:rPr lang="en-US" sz="2300" dirty="0" smtClean="0"/>
              <a:t>is a town in northwestern Thessaly, Greece, and the capital of the  </a:t>
            </a:r>
            <a:r>
              <a:rPr lang="en-US" sz="2300" dirty="0" err="1" smtClean="0"/>
              <a:t>Trikala</a:t>
            </a:r>
            <a:r>
              <a:rPr lang="en-US" sz="2300" dirty="0" smtClean="0"/>
              <a:t> regional unit. The city straddles the </a:t>
            </a:r>
            <a:r>
              <a:rPr lang="en-US" sz="2300" dirty="0" err="1" smtClean="0"/>
              <a:t>Lithaios</a:t>
            </a:r>
            <a:r>
              <a:rPr lang="en-US" sz="2300" dirty="0" smtClean="0"/>
              <a:t> river, which is a tributary of </a:t>
            </a:r>
            <a:r>
              <a:rPr lang="en-US" sz="2300" dirty="0" err="1" smtClean="0"/>
              <a:t>Pineios</a:t>
            </a:r>
            <a:r>
              <a:rPr lang="en-US" dirty="0" smtClean="0"/>
              <a:t>. </a:t>
            </a:r>
            <a:r>
              <a:rPr lang="en-US" sz="2300" dirty="0" smtClean="0"/>
              <a:t>It is said that </a:t>
            </a:r>
            <a:r>
              <a:rPr lang="en-US" sz="2300" dirty="0" err="1" smtClean="0"/>
              <a:t>Asklipios</a:t>
            </a:r>
            <a:r>
              <a:rPr lang="en-US" sz="2300" dirty="0" smtClean="0"/>
              <a:t>, the most important doctor of antiquity, originated from here.</a:t>
            </a:r>
            <a:endParaRPr lang="el-GR" sz="2300" dirty="0"/>
          </a:p>
        </p:txBody>
      </p:sp>
      <p:pic>
        <p:nvPicPr>
          <p:cNvPr id="6" name="5 - Θέση περιεχομένου" descr="4.jpg"/>
          <p:cNvPicPr>
            <a:picLocks noGrp="1" noChangeAspect="1"/>
          </p:cNvPicPr>
          <p:nvPr>
            <p:ph sz="half" idx="2"/>
          </p:nvPr>
        </p:nvPicPr>
        <p:blipFill>
          <a:blip r:embed="rId4"/>
          <a:stretch>
            <a:fillRect/>
          </a:stretch>
        </p:blipFill>
        <p:spPr>
          <a:xfrm>
            <a:off x="4857752" y="3643314"/>
            <a:ext cx="2945150" cy="3000372"/>
          </a:xfrm>
          <a:prstGeom prst="rect">
            <a:avLst/>
          </a:prstGeom>
          <a:ln>
            <a:noFill/>
          </a:ln>
          <a:effectLst>
            <a:softEdge rad="112500"/>
          </a:effectLst>
        </p:spPr>
      </p:pic>
      <p:pic>
        <p:nvPicPr>
          <p:cNvPr id="7" name="6 - Εικόνα" descr="3.jpg"/>
          <p:cNvPicPr>
            <a:picLocks noChangeAspect="1"/>
          </p:cNvPicPr>
          <p:nvPr/>
        </p:nvPicPr>
        <p:blipFill>
          <a:blip r:embed="rId5"/>
          <a:stretch>
            <a:fillRect/>
          </a:stretch>
        </p:blipFill>
        <p:spPr>
          <a:xfrm>
            <a:off x="5500693" y="1214422"/>
            <a:ext cx="3254626" cy="2376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5 - Τίτλος"/>
          <p:cNvSpPr>
            <a:spLocks noGrp="1"/>
          </p:cNvSpPr>
          <p:nvPr>
            <p:ph type="title"/>
          </p:nvPr>
        </p:nvSpPr>
        <p:spPr>
          <a:xfrm>
            <a:off x="785786" y="2000240"/>
            <a:ext cx="7772400" cy="1362075"/>
          </a:xfrm>
        </p:spPr>
        <p:txBody>
          <a:bodyPr>
            <a:normAutofit/>
          </a:bodyPr>
          <a:lstStyle/>
          <a:p>
            <a:pPr algn="ctr"/>
            <a:r>
              <a:rPr lang="en-US" sz="6500" i="1" dirty="0" smtClean="0"/>
              <a:t>The end</a:t>
            </a:r>
            <a:endParaRPr lang="el-GR" sz="6500" i="1" dirty="0"/>
          </a:p>
        </p:txBody>
      </p:sp>
      <p:sp>
        <p:nvSpPr>
          <p:cNvPr id="7" name="6 - Θέση κειμένου"/>
          <p:cNvSpPr>
            <a:spLocks noGrp="1"/>
          </p:cNvSpPr>
          <p:nvPr>
            <p:ph type="body" idx="1"/>
          </p:nvPr>
        </p:nvSpPr>
        <p:spPr>
          <a:xfrm>
            <a:off x="428596" y="4143380"/>
            <a:ext cx="7772400" cy="1500187"/>
          </a:xfrm>
        </p:spPr>
        <p:txBody>
          <a:bodyPr>
            <a:normAutofit fontScale="47500" lnSpcReduction="20000"/>
          </a:bodyPr>
          <a:lstStyle/>
          <a:p>
            <a:r>
              <a:rPr lang="en-US" sz="4700" b="1" dirty="0" smtClean="0">
                <a:solidFill>
                  <a:schemeClr val="tx1"/>
                </a:solidFill>
              </a:rPr>
              <a:t>SOURCES</a:t>
            </a:r>
            <a:r>
              <a:rPr lang="el-GR" sz="4700" b="1" dirty="0" smtClean="0">
                <a:solidFill>
                  <a:schemeClr val="tx1"/>
                </a:solidFill>
              </a:rPr>
              <a:t>:</a:t>
            </a:r>
          </a:p>
          <a:p>
            <a:pPr>
              <a:buFont typeface="Wingdings" pitchFamily="2" charset="2"/>
              <a:buChar char="ü"/>
            </a:pPr>
            <a:r>
              <a:rPr lang="en-US" sz="4700" b="1" dirty="0" smtClean="0">
                <a:solidFill>
                  <a:schemeClr val="tx1"/>
                </a:solidFill>
              </a:rPr>
              <a:t>Wikipedia, </a:t>
            </a:r>
          </a:p>
          <a:p>
            <a:pPr>
              <a:buFont typeface="Wingdings" pitchFamily="2" charset="2"/>
              <a:buChar char="ü"/>
            </a:pPr>
            <a:r>
              <a:rPr lang="en-US" sz="4700" b="1" dirty="0" smtClean="0">
                <a:solidFill>
                  <a:schemeClr val="tx1"/>
                </a:solidFill>
                <a:hlinkClick r:id="rId3"/>
              </a:rPr>
              <a:t> </a:t>
            </a:r>
            <a:r>
              <a:rPr lang="en-US" sz="4700" dirty="0" smtClean="0">
                <a:solidFill>
                  <a:schemeClr val="tx1"/>
                </a:solidFill>
                <a:hlinkClick r:id="rId3"/>
              </a:rPr>
              <a:t>http://www.trikala-tourism.gr/portal/page/portal/etrikala/publicinfo/fortress</a:t>
            </a:r>
            <a:endParaRPr lang="el-GR"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rmAutofit fontScale="90000"/>
          </a:bodyPr>
          <a:lstStyle/>
          <a:p>
            <a:r>
              <a:rPr lang="en-US" b="1" dirty="0" smtClean="0">
                <a:solidFill>
                  <a:schemeClr val="accent2">
                    <a:lumMod val="75000"/>
                  </a:schemeClr>
                </a:solidFill>
              </a:rPr>
              <a:t>A brief introduction to our town’s sights</a:t>
            </a:r>
            <a:endParaRPr lang="el-GR" b="1" dirty="0">
              <a:solidFill>
                <a:schemeClr val="accent2">
                  <a:lumMod val="75000"/>
                </a:schemeClr>
              </a:solidFill>
            </a:endParaRPr>
          </a:p>
        </p:txBody>
      </p:sp>
      <p:sp>
        <p:nvSpPr>
          <p:cNvPr id="9" name="8 - Θέση περιεχομένου"/>
          <p:cNvSpPr>
            <a:spLocks noGrp="1"/>
          </p:cNvSpPr>
          <p:nvPr>
            <p:ph idx="1"/>
          </p:nvPr>
        </p:nvSpPr>
        <p:spPr/>
        <p:txBody>
          <a:bodyPr/>
          <a:lstStyle/>
          <a:p>
            <a:pPr algn="just">
              <a:buNone/>
            </a:pPr>
            <a:r>
              <a:rPr lang="en-US" dirty="0" smtClean="0"/>
              <a:t>   </a:t>
            </a:r>
            <a:r>
              <a:rPr lang="en-US" dirty="0" err="1" smtClean="0"/>
              <a:t>Trikala</a:t>
            </a:r>
            <a:r>
              <a:rPr lang="en-US" dirty="0" smtClean="0"/>
              <a:t> is a town with much to visit. The town combines tradition with modernization. Some of </a:t>
            </a:r>
            <a:r>
              <a:rPr lang="en-US" dirty="0" err="1" smtClean="0"/>
              <a:t>trikala’s</a:t>
            </a:r>
            <a:r>
              <a:rPr lang="en-US" dirty="0" smtClean="0"/>
              <a:t> worth visiting attractions are</a:t>
            </a:r>
            <a:r>
              <a:rPr lang="el-GR" dirty="0" smtClean="0"/>
              <a:t>:</a:t>
            </a:r>
          </a:p>
          <a:p>
            <a:pPr algn="just">
              <a:buFont typeface="Wingdings" pitchFamily="2" charset="2"/>
              <a:buChar char="ü"/>
            </a:pPr>
            <a:r>
              <a:rPr lang="en-US" dirty="0" smtClean="0"/>
              <a:t>The fortress</a:t>
            </a:r>
          </a:p>
          <a:p>
            <a:pPr algn="just">
              <a:buFont typeface="Wingdings" pitchFamily="2" charset="2"/>
              <a:buChar char="ü"/>
            </a:pPr>
            <a:r>
              <a:rPr lang="en-US" dirty="0" smtClean="0"/>
              <a:t>The </a:t>
            </a:r>
            <a:r>
              <a:rPr lang="en-US" dirty="0" err="1" smtClean="0"/>
              <a:t>Lithaios</a:t>
            </a:r>
            <a:r>
              <a:rPr lang="en-US" dirty="0" smtClean="0"/>
              <a:t> river </a:t>
            </a:r>
          </a:p>
          <a:p>
            <a:pPr algn="just">
              <a:buFont typeface="Wingdings" pitchFamily="2" charset="2"/>
              <a:buChar char="ü"/>
            </a:pPr>
            <a:r>
              <a:rPr lang="en-US" dirty="0" err="1" smtClean="0"/>
              <a:t>Varousi</a:t>
            </a:r>
            <a:r>
              <a:rPr lang="en-US" dirty="0" smtClean="0"/>
              <a:t>, the traditional neighborhood</a:t>
            </a:r>
          </a:p>
          <a:p>
            <a:pPr algn="just">
              <a:buFont typeface="Wingdings" pitchFamily="2" charset="2"/>
              <a:buChar char="ü"/>
            </a:pPr>
            <a:r>
              <a:rPr lang="en-US" dirty="0" smtClean="0"/>
              <a:t>The mill of </a:t>
            </a:r>
            <a:r>
              <a:rPr lang="en-US" dirty="0" err="1" smtClean="0"/>
              <a:t>Matsopoulos</a:t>
            </a:r>
            <a:endParaRPr lang="en-US" dirty="0" smtClean="0"/>
          </a:p>
          <a:p>
            <a:pPr algn="just">
              <a:buFont typeface="Wingdings" pitchFamily="2" charset="2"/>
              <a:buChar char="ü"/>
            </a:pPr>
            <a:r>
              <a:rPr lang="en-US" dirty="0" smtClean="0"/>
              <a:t>The </a:t>
            </a:r>
            <a:r>
              <a:rPr lang="en-US" dirty="0" err="1" smtClean="0"/>
              <a:t>Osman</a:t>
            </a:r>
            <a:r>
              <a:rPr lang="en-US" dirty="0" smtClean="0"/>
              <a:t> Shah Mosque and much more</a:t>
            </a:r>
          </a:p>
          <a:p>
            <a:pPr>
              <a:buNone/>
            </a:pPr>
            <a:endParaRPr lang="en-US" dirty="0" smtClean="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plus(in)">
                                      <p:cBhvr>
                                        <p:cTn id="12" dur="2000"/>
                                        <p:tgtEl>
                                          <p:spTgt spid="9">
                                            <p:txEl>
                                              <p:pRg st="0" end="0"/>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plus(in)">
                                      <p:cBhvr>
                                        <p:cTn id="15" dur="2000"/>
                                        <p:tgtEl>
                                          <p:spTgt spid="9">
                                            <p:txEl>
                                              <p:pRg st="1" end="1"/>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plus(in)">
                                      <p:cBhvr>
                                        <p:cTn id="18" dur="2000"/>
                                        <p:tgtEl>
                                          <p:spTgt spid="9">
                                            <p:txEl>
                                              <p:pRg st="2" end="2"/>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plus(in)">
                                      <p:cBhvr>
                                        <p:cTn id="21" dur="2000"/>
                                        <p:tgtEl>
                                          <p:spTgt spid="9">
                                            <p:txEl>
                                              <p:pRg st="3" end="3"/>
                                            </p:txEl>
                                          </p:spTgt>
                                        </p:tgtEl>
                                      </p:cBhvr>
                                    </p:animEffect>
                                  </p:childTnLst>
                                </p:cTn>
                              </p:par>
                              <p:par>
                                <p:cTn id="22" presetID="13" presetClass="entr" presetSubtype="16" fill="hold" nodeType="with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plus(in)">
                                      <p:cBhvr>
                                        <p:cTn id="24" dur="2000"/>
                                        <p:tgtEl>
                                          <p:spTgt spid="9">
                                            <p:txEl>
                                              <p:pRg st="4" end="4"/>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plus(in)">
                                      <p:cBhvr>
                                        <p:cTn id="27"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Fortress of </a:t>
            </a:r>
            <a:r>
              <a:rPr lang="en-US" dirty="0" err="1" smtClean="0"/>
              <a:t>Trikala</a:t>
            </a:r>
            <a:r>
              <a:rPr lang="en-US" dirty="0" smtClean="0"/>
              <a:t> </a:t>
            </a:r>
            <a:endParaRPr lang="el-GR" dirty="0"/>
          </a:p>
        </p:txBody>
      </p:sp>
      <p:sp>
        <p:nvSpPr>
          <p:cNvPr id="7" name="6 - Θέση κειμένου"/>
          <p:cNvSpPr>
            <a:spLocks noGrp="1"/>
          </p:cNvSpPr>
          <p:nvPr>
            <p:ph type="body" idx="1"/>
          </p:nvPr>
        </p:nvSpPr>
        <p:spPr>
          <a:xfrm>
            <a:off x="0" y="1571612"/>
            <a:ext cx="4040188" cy="639762"/>
          </a:xfrm>
        </p:spPr>
        <p:txBody>
          <a:bodyPr>
            <a:normAutofit/>
          </a:bodyPr>
          <a:lstStyle/>
          <a:p>
            <a:r>
              <a:rPr lang="en-US" sz="3500" i="1" dirty="0" smtClean="0"/>
              <a:t>   History</a:t>
            </a:r>
            <a:endParaRPr lang="el-GR" sz="3500" i="1" dirty="0"/>
          </a:p>
        </p:txBody>
      </p:sp>
      <p:sp>
        <p:nvSpPr>
          <p:cNvPr id="8" name="7 - Θέση περιεχομένου"/>
          <p:cNvSpPr>
            <a:spLocks noGrp="1"/>
          </p:cNvSpPr>
          <p:nvPr>
            <p:ph sz="half" idx="2"/>
          </p:nvPr>
        </p:nvSpPr>
        <p:spPr>
          <a:xfrm>
            <a:off x="0" y="2143116"/>
            <a:ext cx="4040188" cy="3951288"/>
          </a:xfrm>
        </p:spPr>
        <p:txBody>
          <a:bodyPr>
            <a:normAutofit fontScale="85000" lnSpcReduction="20000"/>
          </a:bodyPr>
          <a:lstStyle/>
          <a:p>
            <a:pPr>
              <a:buNone/>
            </a:pPr>
            <a:r>
              <a:rPr lang="en-US" dirty="0" smtClean="0"/>
              <a:t>      The fortress of </a:t>
            </a:r>
            <a:r>
              <a:rPr lang="en-US" dirty="0" err="1" smtClean="0"/>
              <a:t>Trikala</a:t>
            </a:r>
            <a:r>
              <a:rPr lang="en-US" b="1" dirty="0" smtClean="0"/>
              <a:t>  </a:t>
            </a:r>
            <a:r>
              <a:rPr lang="en-US" dirty="0" smtClean="0"/>
              <a:t>was constructed by Justinian the 1</a:t>
            </a:r>
            <a:r>
              <a:rPr lang="en-US" baseline="30000" dirty="0" smtClean="0"/>
              <a:t>st</a:t>
            </a:r>
            <a:r>
              <a:rPr lang="en-US" dirty="0" smtClean="0"/>
              <a:t> in the 6</a:t>
            </a:r>
            <a:r>
              <a:rPr lang="en-US" baseline="30000" dirty="0" smtClean="0"/>
              <a:t>th</a:t>
            </a:r>
            <a:r>
              <a:rPr lang="en-US" dirty="0" smtClean="0"/>
              <a:t> century where the ruins of the citadel of ancient </a:t>
            </a:r>
            <a:r>
              <a:rPr lang="en-US" dirty="0" err="1" smtClean="0"/>
              <a:t>Trikke</a:t>
            </a:r>
            <a:r>
              <a:rPr lang="en-US" dirty="0" smtClean="0"/>
              <a:t> used to lay. During the fall of the city by the Ottomans, some parts of the castle were destroyed although they soon discovered that it could play a great strategic role therefore they preserved what we can still see nowadays. The castle was, by all means, an important safety factor for the development of the whole settlement</a:t>
            </a:r>
            <a:endParaRPr lang="el-GR" dirty="0"/>
          </a:p>
        </p:txBody>
      </p:sp>
      <p:sp>
        <p:nvSpPr>
          <p:cNvPr id="9" name="8 - Θέση κειμένου"/>
          <p:cNvSpPr>
            <a:spLocks noGrp="1"/>
          </p:cNvSpPr>
          <p:nvPr>
            <p:ph type="body" sz="quarter" idx="3"/>
          </p:nvPr>
        </p:nvSpPr>
        <p:spPr/>
        <p:txBody>
          <a:bodyPr>
            <a:normAutofit/>
          </a:bodyPr>
          <a:lstStyle/>
          <a:p>
            <a:r>
              <a:rPr lang="en-US" sz="3500" i="1" dirty="0" smtClean="0"/>
              <a:t>The fortress today</a:t>
            </a:r>
            <a:endParaRPr lang="el-GR" sz="3500" i="1" dirty="0"/>
          </a:p>
        </p:txBody>
      </p:sp>
      <p:sp>
        <p:nvSpPr>
          <p:cNvPr id="10" name="9 - Θέση περιεχομένου"/>
          <p:cNvSpPr>
            <a:spLocks noGrp="1"/>
          </p:cNvSpPr>
          <p:nvPr>
            <p:ph sz="quarter" idx="4"/>
          </p:nvPr>
        </p:nvSpPr>
        <p:spPr>
          <a:xfrm>
            <a:off x="4286248" y="2214554"/>
            <a:ext cx="4041775" cy="3951288"/>
          </a:xfrm>
        </p:spPr>
        <p:txBody>
          <a:bodyPr/>
          <a:lstStyle/>
          <a:p>
            <a:pPr>
              <a:buNone/>
            </a:pPr>
            <a:r>
              <a:rPr lang="en-US" dirty="0" smtClean="0"/>
              <a:t>   </a:t>
            </a:r>
            <a:r>
              <a:rPr lang="el-GR" dirty="0" smtClean="0"/>
              <a:t> </a:t>
            </a:r>
            <a:r>
              <a:rPr lang="en-US" dirty="0" smtClean="0"/>
              <a:t> On the eastern side of the fortress  there is a large clock </a:t>
            </a:r>
            <a:r>
              <a:rPr lang="en-US" dirty="0" err="1" smtClean="0"/>
              <a:t>wich</a:t>
            </a:r>
            <a:r>
              <a:rPr lang="en-US" dirty="0" smtClean="0"/>
              <a:t> was constructed in the mid 17</a:t>
            </a:r>
            <a:r>
              <a:rPr lang="en-US" baseline="30000" dirty="0" smtClean="0"/>
              <a:t>th</a:t>
            </a:r>
            <a:r>
              <a:rPr lang="en-US" dirty="0" smtClean="0"/>
              <a:t> century. The fortress today hosts the outdoor theatre of the city, where each summer a variety of theatrical performances is held.</a:t>
            </a:r>
            <a:endParaRPr lang="el-GR"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p:cTn id="28"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p:cTn id="35"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200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7" name="6 - Τίτλος"/>
          <p:cNvSpPr>
            <a:spLocks noGrp="1"/>
          </p:cNvSpPr>
          <p:nvPr>
            <p:ph type="ctrTitle"/>
          </p:nvPr>
        </p:nvSpPr>
        <p:spPr>
          <a:xfrm>
            <a:off x="1285852" y="0"/>
            <a:ext cx="5643602" cy="1028706"/>
          </a:xfrm>
        </p:spPr>
        <p:txBody>
          <a:bodyPr>
            <a:normAutofit/>
          </a:bodyPr>
          <a:lstStyle/>
          <a:p>
            <a:r>
              <a:rPr lang="en-US" b="1" dirty="0" smtClean="0">
                <a:solidFill>
                  <a:schemeClr val="accent3">
                    <a:lumMod val="75000"/>
                  </a:schemeClr>
                </a:solidFill>
              </a:rPr>
              <a:t>The Fortress</a:t>
            </a:r>
            <a:endParaRPr lang="el-GR" b="1" dirty="0">
              <a:solidFill>
                <a:schemeClr val="accent3">
                  <a:lumMod val="75000"/>
                </a:schemeClr>
              </a:solidFill>
            </a:endParaRPr>
          </a:p>
        </p:txBody>
      </p:sp>
      <p:pic>
        <p:nvPicPr>
          <p:cNvPr id="10" name="9 - Εικόνα" descr="7.jpg"/>
          <p:cNvPicPr>
            <a:picLocks noChangeAspect="1"/>
          </p:cNvPicPr>
          <p:nvPr/>
        </p:nvPicPr>
        <p:blipFill>
          <a:blip r:embed="rId2"/>
          <a:stretch>
            <a:fillRect/>
          </a:stretch>
        </p:blipFill>
        <p:spPr>
          <a:xfrm>
            <a:off x="428596" y="1643050"/>
            <a:ext cx="4800337" cy="4000528"/>
          </a:xfrm>
          <a:prstGeom prst="rect">
            <a:avLst/>
          </a:prstGeom>
          <a:ln>
            <a:noFill/>
          </a:ln>
          <a:effectLst>
            <a:softEdge rad="112500"/>
          </a:effectLst>
        </p:spPr>
      </p:pic>
      <p:pic>
        <p:nvPicPr>
          <p:cNvPr id="12" name="11 - Εικόνα" descr="8.jpg"/>
          <p:cNvPicPr>
            <a:picLocks noChangeAspect="1"/>
          </p:cNvPicPr>
          <p:nvPr/>
        </p:nvPicPr>
        <p:blipFill>
          <a:blip r:embed="rId3"/>
          <a:stretch>
            <a:fillRect/>
          </a:stretch>
        </p:blipFill>
        <p:spPr>
          <a:xfrm>
            <a:off x="5715008" y="1643050"/>
            <a:ext cx="3100495" cy="1714512"/>
          </a:xfrm>
          <a:prstGeom prst="rect">
            <a:avLst/>
          </a:prstGeom>
          <a:ln>
            <a:noFill/>
          </a:ln>
          <a:effectLst>
            <a:softEdge rad="112500"/>
          </a:effectLst>
        </p:spPr>
      </p:pic>
      <p:pic>
        <p:nvPicPr>
          <p:cNvPr id="14" name="13 - Εικόνα" descr="9.jpg"/>
          <p:cNvPicPr>
            <a:picLocks noChangeAspect="1"/>
          </p:cNvPicPr>
          <p:nvPr/>
        </p:nvPicPr>
        <p:blipFill>
          <a:blip r:embed="rId4"/>
          <a:stretch>
            <a:fillRect/>
          </a:stretch>
        </p:blipFill>
        <p:spPr>
          <a:xfrm>
            <a:off x="5643570" y="3500438"/>
            <a:ext cx="3071834" cy="2143140"/>
          </a:xfrm>
          <a:prstGeom prst="rect">
            <a:avLst/>
          </a:prstGeom>
          <a:ln>
            <a:noFill/>
          </a:ln>
          <a:effectLst>
            <a:softEdge rad="112500"/>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4)">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4)">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143000"/>
          </a:xfrm>
        </p:spPr>
        <p:txBody>
          <a:bodyPr/>
          <a:lstStyle/>
          <a:p>
            <a:pPr algn="l"/>
            <a:r>
              <a:rPr lang="en-US" u="sng" dirty="0" smtClean="0">
                <a:solidFill>
                  <a:srgbClr val="0070C0"/>
                </a:solidFill>
              </a:rPr>
              <a:t>The clock</a:t>
            </a:r>
            <a:endParaRPr lang="el-GR" u="sng" dirty="0">
              <a:solidFill>
                <a:srgbClr val="0070C0"/>
              </a:solidFill>
            </a:endParaRPr>
          </a:p>
        </p:txBody>
      </p:sp>
      <p:sp>
        <p:nvSpPr>
          <p:cNvPr id="12" name="11 - Θέση κειμένου"/>
          <p:cNvSpPr>
            <a:spLocks noGrp="1"/>
          </p:cNvSpPr>
          <p:nvPr>
            <p:ph type="body" sz="quarter" idx="3"/>
          </p:nvPr>
        </p:nvSpPr>
        <p:spPr>
          <a:xfrm>
            <a:off x="5143504" y="4929150"/>
            <a:ext cx="3684617" cy="1928850"/>
          </a:xfrm>
        </p:spPr>
        <p:txBody>
          <a:bodyPr>
            <a:normAutofit fontScale="77500" lnSpcReduction="20000"/>
          </a:bodyPr>
          <a:lstStyle/>
          <a:p>
            <a:r>
              <a:rPr lang="en-US" sz="2000" b="0" i="1" dirty="0" smtClean="0"/>
              <a:t>The Clock Tower offers a spectacular view of the entire city and large parts of the </a:t>
            </a:r>
            <a:r>
              <a:rPr lang="en-US" sz="2000" b="0" i="1" dirty="0" err="1" smtClean="0"/>
              <a:t>Thessalic</a:t>
            </a:r>
            <a:r>
              <a:rPr lang="en-US" sz="2000" b="0" i="1" dirty="0" smtClean="0"/>
              <a:t> plains from its top. All you have to do is </a:t>
            </a:r>
            <a:r>
              <a:rPr lang="en-US" sz="2000" b="0" i="1" dirty="0" err="1" smtClean="0"/>
              <a:t>climp</a:t>
            </a:r>
            <a:r>
              <a:rPr lang="en-US" sz="2000" b="0" i="1" dirty="0" smtClean="0"/>
              <a:t> a few stairs which will reward you for your effort. The best time to visit the fortress and its clock within the day is at sunset. Have a sit at the stairs and enjoy </a:t>
            </a:r>
            <a:r>
              <a:rPr lang="en-US" sz="2000" b="0" i="1" dirty="0" err="1" smtClean="0"/>
              <a:t>th</a:t>
            </a:r>
            <a:r>
              <a:rPr lang="el-GR" sz="2000" b="0" i="1" dirty="0" smtClean="0"/>
              <a:t>ε</a:t>
            </a:r>
            <a:r>
              <a:rPr lang="en-US" sz="2000" b="0" i="1" dirty="0" smtClean="0"/>
              <a:t> majestic nature that surrounds it</a:t>
            </a:r>
            <a:r>
              <a:rPr lang="el-GR" sz="2000" b="0" i="1" dirty="0" smtClean="0"/>
              <a:t>.</a:t>
            </a:r>
            <a:endParaRPr lang="en-US" sz="2000" b="0" i="1" dirty="0" smtClean="0"/>
          </a:p>
          <a:p>
            <a:endParaRPr lang="en-US" sz="2000" b="0" i="1" dirty="0" smtClean="0"/>
          </a:p>
          <a:p>
            <a:endParaRPr lang="el-GR" dirty="0"/>
          </a:p>
        </p:txBody>
      </p:sp>
      <p:pic>
        <p:nvPicPr>
          <p:cNvPr id="4" name="3 - Εικόνα" descr="13.jpg"/>
          <p:cNvPicPr>
            <a:picLocks noChangeAspect="1"/>
          </p:cNvPicPr>
          <p:nvPr/>
        </p:nvPicPr>
        <p:blipFill>
          <a:blip r:embed="rId2"/>
          <a:stretch>
            <a:fillRect/>
          </a:stretch>
        </p:blipFill>
        <p:spPr>
          <a:xfrm>
            <a:off x="428596" y="3982851"/>
            <a:ext cx="3357586" cy="2514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 Εικόνα" descr="10.jpg"/>
          <p:cNvPicPr>
            <a:picLocks noChangeAspect="1"/>
          </p:cNvPicPr>
          <p:nvPr/>
        </p:nvPicPr>
        <p:blipFill>
          <a:blip r:embed="rId3"/>
          <a:stretch>
            <a:fillRect/>
          </a:stretch>
        </p:blipFill>
        <p:spPr>
          <a:xfrm>
            <a:off x="5643570" y="0"/>
            <a:ext cx="2843796" cy="4143380"/>
          </a:xfrm>
          <a:prstGeom prst="rect">
            <a:avLst/>
          </a:prstGeom>
          <a:ln>
            <a:noFill/>
          </a:ln>
          <a:effectLst>
            <a:softEdge rad="112500"/>
          </a:effectLst>
        </p:spPr>
      </p:pic>
      <p:pic>
        <p:nvPicPr>
          <p:cNvPr id="6" name="5 - Εικόνα" descr="11.jpg"/>
          <p:cNvPicPr>
            <a:picLocks noChangeAspect="1"/>
          </p:cNvPicPr>
          <p:nvPr/>
        </p:nvPicPr>
        <p:blipFill>
          <a:blip r:embed="rId4"/>
          <a:stretch>
            <a:fillRect/>
          </a:stretch>
        </p:blipFill>
        <p:spPr>
          <a:xfrm>
            <a:off x="542897" y="1255244"/>
            <a:ext cx="3243285" cy="23166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circle(in)">
                                      <p:cBhvr>
                                        <p:cTn id="22" dur="20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n-US" b="1" u="sng" dirty="0" err="1" smtClean="0"/>
              <a:t>Varousi</a:t>
            </a:r>
            <a:r>
              <a:rPr lang="en-US" b="1" u="sng" dirty="0" smtClean="0"/>
              <a:t> </a:t>
            </a:r>
            <a:endParaRPr lang="el-GR" b="1" u="sng" dirty="0"/>
          </a:p>
        </p:txBody>
      </p:sp>
      <p:sp>
        <p:nvSpPr>
          <p:cNvPr id="8" name="7 - Θέση περιεχομένου"/>
          <p:cNvSpPr>
            <a:spLocks noGrp="1"/>
          </p:cNvSpPr>
          <p:nvPr>
            <p:ph idx="1"/>
          </p:nvPr>
        </p:nvSpPr>
        <p:spPr/>
        <p:txBody>
          <a:bodyPr>
            <a:normAutofit fontScale="85000" lnSpcReduction="20000"/>
          </a:bodyPr>
          <a:lstStyle/>
          <a:p>
            <a:pPr algn="just"/>
            <a:r>
              <a:rPr lang="en-US" i="1" dirty="0" smtClean="0"/>
              <a:t>The Old City of </a:t>
            </a:r>
            <a:r>
              <a:rPr lang="en-US" i="1" dirty="0" err="1" smtClean="0"/>
              <a:t>Trikala</a:t>
            </a:r>
            <a:r>
              <a:rPr lang="en-US" i="1" dirty="0" smtClean="0"/>
              <a:t> consists of the districts </a:t>
            </a:r>
            <a:r>
              <a:rPr lang="en-US" i="1" dirty="0" err="1" smtClean="0"/>
              <a:t>Varousi</a:t>
            </a:r>
            <a:r>
              <a:rPr lang="en-US" i="1" dirty="0" smtClean="0"/>
              <a:t> and </a:t>
            </a:r>
            <a:r>
              <a:rPr lang="en-US" i="1" dirty="0" err="1" smtClean="0"/>
              <a:t>Manavika</a:t>
            </a:r>
            <a:r>
              <a:rPr lang="en-US" i="1" dirty="0" smtClean="0"/>
              <a:t>. </a:t>
            </a:r>
            <a:r>
              <a:rPr lang="en-US" i="1" dirty="0" err="1" smtClean="0"/>
              <a:t>Varousi</a:t>
            </a:r>
            <a:r>
              <a:rPr lang="en-US" i="1" dirty="0" smtClean="0"/>
              <a:t> was the Christian district of </a:t>
            </a:r>
            <a:r>
              <a:rPr lang="en-US" i="1" dirty="0" err="1" smtClean="0"/>
              <a:t>Trikala</a:t>
            </a:r>
            <a:r>
              <a:rPr lang="en-US" i="1" dirty="0" smtClean="0"/>
              <a:t> during the Turkish rule and is located at the foot of the fortress. Until 1930, this part of the city was considered as the noble district of </a:t>
            </a:r>
            <a:r>
              <a:rPr lang="en-US" i="1" dirty="0" err="1" smtClean="0"/>
              <a:t>Trikala</a:t>
            </a:r>
            <a:r>
              <a:rPr lang="en-US" i="1" dirty="0" smtClean="0"/>
              <a:t> and is now preserved in its entirety, with a large number of old buildings, built between 17th and 19th century, preserved until today . In this part are located the oldest churches of the city. Following the district </a:t>
            </a:r>
            <a:r>
              <a:rPr lang="en-US" i="1" dirty="0" err="1" smtClean="0"/>
              <a:t>Varousi</a:t>
            </a:r>
            <a:r>
              <a:rPr lang="en-US" i="1" dirty="0" smtClean="0"/>
              <a:t> up to the central square is the part of the city called </a:t>
            </a:r>
            <a:r>
              <a:rPr lang="en-US" i="1" dirty="0" err="1" smtClean="0"/>
              <a:t>Manavika</a:t>
            </a:r>
            <a:r>
              <a:rPr lang="en-US" i="1" dirty="0" smtClean="0"/>
              <a:t>, a neighborhood of the old city with a uniform architecture . Here are located some of the best restaurants and coffee bars in town</a:t>
            </a:r>
            <a:r>
              <a:rPr lang="en-US" dirty="0" smtClean="0"/>
              <a:t>.</a:t>
            </a:r>
            <a:endParaRPr lang="el-G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60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Varousi-Manavika</a:t>
            </a:r>
            <a:endParaRPr lang="el-GR" sz="6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4" name="3 - Εικόνα" descr="1.jpg"/>
          <p:cNvPicPr>
            <a:picLocks noChangeAspect="1"/>
          </p:cNvPicPr>
          <p:nvPr/>
        </p:nvPicPr>
        <p:blipFill>
          <a:blip r:embed="rId3"/>
          <a:stretch>
            <a:fillRect/>
          </a:stretch>
        </p:blipFill>
        <p:spPr>
          <a:xfrm>
            <a:off x="428596" y="1285860"/>
            <a:ext cx="2928958" cy="2500330"/>
          </a:xfrm>
          <a:prstGeom prst="rect">
            <a:avLst/>
          </a:prstGeom>
          <a:ln>
            <a:noFill/>
          </a:ln>
          <a:effectLst>
            <a:softEdge rad="112500"/>
          </a:effectLst>
        </p:spPr>
      </p:pic>
      <p:pic>
        <p:nvPicPr>
          <p:cNvPr id="5" name="4 - Εικόνα" descr="16.jpg"/>
          <p:cNvPicPr>
            <a:picLocks noChangeAspect="1"/>
          </p:cNvPicPr>
          <p:nvPr/>
        </p:nvPicPr>
        <p:blipFill>
          <a:blip r:embed="rId4"/>
          <a:stretch>
            <a:fillRect/>
          </a:stretch>
        </p:blipFill>
        <p:spPr>
          <a:xfrm>
            <a:off x="5000628" y="4143380"/>
            <a:ext cx="3624190" cy="2500330"/>
          </a:xfrm>
          <a:prstGeom prst="rect">
            <a:avLst/>
          </a:prstGeom>
          <a:ln>
            <a:noFill/>
          </a:ln>
          <a:effectLst>
            <a:softEdge rad="112500"/>
          </a:effectLst>
        </p:spPr>
      </p:pic>
      <p:pic>
        <p:nvPicPr>
          <p:cNvPr id="6" name="5 - Εικόνα" descr="18.jpg"/>
          <p:cNvPicPr>
            <a:picLocks noChangeAspect="1"/>
          </p:cNvPicPr>
          <p:nvPr/>
        </p:nvPicPr>
        <p:blipFill>
          <a:blip r:embed="rId5"/>
          <a:stretch>
            <a:fillRect/>
          </a:stretch>
        </p:blipFill>
        <p:spPr>
          <a:xfrm>
            <a:off x="5000628" y="1428736"/>
            <a:ext cx="3571900" cy="2428892"/>
          </a:xfrm>
          <a:prstGeom prst="rect">
            <a:avLst/>
          </a:prstGeom>
          <a:ln>
            <a:noFill/>
          </a:ln>
          <a:effectLst>
            <a:softEdge rad="112500"/>
          </a:effectLst>
        </p:spPr>
      </p:pic>
      <p:pic>
        <p:nvPicPr>
          <p:cNvPr id="8" name="7 - Εικόνα" descr="20.jpg"/>
          <p:cNvPicPr>
            <a:picLocks noChangeAspect="1"/>
          </p:cNvPicPr>
          <p:nvPr/>
        </p:nvPicPr>
        <p:blipFill>
          <a:blip r:embed="rId6"/>
          <a:stretch>
            <a:fillRect/>
          </a:stretch>
        </p:blipFill>
        <p:spPr>
          <a:xfrm>
            <a:off x="428596" y="4214818"/>
            <a:ext cx="3220566" cy="2428892"/>
          </a:xfrm>
          <a:prstGeom prst="rect">
            <a:avLst/>
          </a:prstGeom>
          <a:ln>
            <a:noFill/>
          </a:ln>
          <a:effectLst>
            <a:softEdge rad="112500"/>
          </a:effec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4)">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4)">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 </a:t>
            </a:r>
            <a:r>
              <a:rPr lang="en-US" dirty="0" err="1" smtClean="0"/>
              <a:t>Lithaios</a:t>
            </a:r>
            <a:r>
              <a:rPr lang="en-US" dirty="0" smtClean="0"/>
              <a:t> River</a:t>
            </a:r>
            <a:endParaRPr lang="el-GR" dirty="0"/>
          </a:p>
        </p:txBody>
      </p:sp>
      <p:sp>
        <p:nvSpPr>
          <p:cNvPr id="3" name="2 - Θέση περιεχομένου"/>
          <p:cNvSpPr>
            <a:spLocks noGrp="1"/>
          </p:cNvSpPr>
          <p:nvPr>
            <p:ph idx="1"/>
          </p:nvPr>
        </p:nvSpPr>
        <p:spPr>
          <a:xfrm>
            <a:off x="500034" y="1357298"/>
            <a:ext cx="8229600" cy="4525963"/>
          </a:xfrm>
        </p:spPr>
        <p:txBody>
          <a:bodyPr/>
          <a:lstStyle/>
          <a:p>
            <a:pPr>
              <a:buNone/>
            </a:pPr>
            <a:r>
              <a:rPr lang="en-US" dirty="0" smtClean="0"/>
              <a:t>    </a:t>
            </a:r>
            <a:r>
              <a:rPr lang="en-US" sz="2500" dirty="0" err="1" smtClean="0"/>
              <a:t>Lithaios</a:t>
            </a:r>
            <a:r>
              <a:rPr lang="en-US" sz="2500" dirty="0" smtClean="0"/>
              <a:t> river flows </a:t>
            </a:r>
            <a:r>
              <a:rPr lang="en-US" sz="2500" dirty="0" err="1" smtClean="0"/>
              <a:t>throught</a:t>
            </a:r>
            <a:r>
              <a:rPr lang="en-US" sz="2500" dirty="0" smtClean="0"/>
              <a:t> the city enhancing its beauty. The Central Bridge was built in 1886 and connects the central square with the Asclepius pedestrian zone.</a:t>
            </a:r>
          </a:p>
          <a:p>
            <a:pPr>
              <a:buNone/>
            </a:pPr>
            <a:endParaRPr lang="el-GR" dirty="0"/>
          </a:p>
        </p:txBody>
      </p:sp>
      <p:pic>
        <p:nvPicPr>
          <p:cNvPr id="4" name="3 - Εικόνα" descr="211.jpg"/>
          <p:cNvPicPr>
            <a:picLocks noChangeAspect="1"/>
          </p:cNvPicPr>
          <p:nvPr/>
        </p:nvPicPr>
        <p:blipFill>
          <a:blip r:embed="rId2"/>
          <a:stretch>
            <a:fillRect/>
          </a:stretch>
        </p:blipFill>
        <p:spPr>
          <a:xfrm>
            <a:off x="462558" y="3143248"/>
            <a:ext cx="4109442" cy="33956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4 - Εικόνα" descr="2.jpg"/>
          <p:cNvPicPr>
            <a:picLocks noChangeAspect="1"/>
          </p:cNvPicPr>
          <p:nvPr/>
        </p:nvPicPr>
        <p:blipFill>
          <a:blip r:embed="rId3"/>
          <a:stretch>
            <a:fillRect/>
          </a:stretch>
        </p:blipFill>
        <p:spPr>
          <a:xfrm>
            <a:off x="5000628" y="3214686"/>
            <a:ext cx="3905278" cy="32861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760</Words>
  <Application>Microsoft Office PowerPoint</Application>
  <PresentationFormat>Προβολή στην οθόνη (4:3)</PresentationFormat>
  <Paragraphs>41</Paragraphs>
  <Slides>20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Our town, Trikala  </vt:lpstr>
      <vt:lpstr>Our town</vt:lpstr>
      <vt:lpstr>A brief introduction to our town’s sights</vt:lpstr>
      <vt:lpstr>The Fortress of Trikala </vt:lpstr>
      <vt:lpstr>The Fortress</vt:lpstr>
      <vt:lpstr>The clock</vt:lpstr>
      <vt:lpstr>Varousi </vt:lpstr>
      <vt:lpstr>Varousi-Manavika</vt:lpstr>
      <vt:lpstr>The Lithaios River</vt:lpstr>
      <vt:lpstr>Διαφάνεια 10</vt:lpstr>
      <vt:lpstr>The Osman Shah Mosque</vt:lpstr>
      <vt:lpstr>The Osman Shah Mosque/ Koursoum Mosque </vt:lpstr>
      <vt:lpstr>The Mill of Matsopoulos</vt:lpstr>
      <vt:lpstr>The Mill of.… Elves!</vt:lpstr>
      <vt:lpstr>Διαφάνεια 15</vt:lpstr>
      <vt:lpstr>Asklipiou street</vt:lpstr>
      <vt:lpstr>Διαφάνεια 17</vt:lpstr>
      <vt:lpstr>Near-by destinations</vt:lpstr>
      <vt:lpstr>Διαφάνεια 19</vt:lpstr>
      <vt:lpstr>The end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Trikala</dc:title>
  <dc:creator>USER</dc:creator>
  <cp:lastModifiedBy>USER</cp:lastModifiedBy>
  <cp:revision>32</cp:revision>
  <dcterms:created xsi:type="dcterms:W3CDTF">2015-10-31T11:01:08Z</dcterms:created>
  <dcterms:modified xsi:type="dcterms:W3CDTF">2015-11-01T18:35:23Z</dcterms:modified>
</cp:coreProperties>
</file>