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8" autoAdjust="0"/>
    <p:restoredTop sz="94660"/>
  </p:normalViewPr>
  <p:slideViewPr>
    <p:cSldViewPr snapToGrid="0">
      <p:cViewPr varScale="1">
        <p:scale>
          <a:sx n="74" d="100"/>
          <a:sy n="74" d="100"/>
        </p:scale>
        <p:origin x="5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0963E9CD-B4F8-45CC-AAF2-49BF86B71396}" type="datetimeFigureOut">
              <a:rPr lang="el-GR" smtClean="0"/>
              <a:t>1/11/2015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FEF9BE3-9B14-4D22-A009-8E74DBE96BB7}" type="slidenum">
              <a:rPr lang="el-GR" smtClean="0"/>
              <a:t>‹#›</a:t>
            </a:fld>
            <a:endParaRPr lang="el-GR"/>
          </a:p>
        </p:txBody>
      </p:sp>
    </p:spTree>
    <p:extLst>
      <p:ext uri="{BB962C8B-B14F-4D97-AF65-F5344CB8AC3E}">
        <p14:creationId xmlns:p14="http://schemas.microsoft.com/office/powerpoint/2010/main" val="3315517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963E9CD-B4F8-45CC-AAF2-49BF86B71396}" type="datetimeFigureOut">
              <a:rPr lang="el-GR" smtClean="0"/>
              <a:t>1/11/2015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FEF9BE3-9B14-4D22-A009-8E74DBE96BB7}" type="slidenum">
              <a:rPr lang="el-GR" smtClean="0"/>
              <a:t>‹#›</a:t>
            </a:fld>
            <a:endParaRPr lang="el-GR"/>
          </a:p>
        </p:txBody>
      </p:sp>
    </p:spTree>
    <p:extLst>
      <p:ext uri="{BB962C8B-B14F-4D97-AF65-F5344CB8AC3E}">
        <p14:creationId xmlns:p14="http://schemas.microsoft.com/office/powerpoint/2010/main" val="3018961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963E9CD-B4F8-45CC-AAF2-49BF86B71396}" type="datetimeFigureOut">
              <a:rPr lang="el-GR" smtClean="0"/>
              <a:t>1/11/2015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FEF9BE3-9B14-4D22-A009-8E74DBE96BB7}" type="slidenum">
              <a:rPr lang="el-GR" smtClean="0"/>
              <a:t>‹#›</a:t>
            </a:fld>
            <a:endParaRPr lang="el-GR"/>
          </a:p>
        </p:txBody>
      </p:sp>
    </p:spTree>
    <p:extLst>
      <p:ext uri="{BB962C8B-B14F-4D97-AF65-F5344CB8AC3E}">
        <p14:creationId xmlns:p14="http://schemas.microsoft.com/office/powerpoint/2010/main" val="3624817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963E9CD-B4F8-45CC-AAF2-49BF86B71396}" type="datetimeFigureOut">
              <a:rPr lang="el-GR" smtClean="0"/>
              <a:t>1/11/2015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FEF9BE3-9B14-4D22-A009-8E74DBE96BB7}" type="slidenum">
              <a:rPr lang="el-GR" smtClean="0"/>
              <a:t>‹#›</a:t>
            </a:fld>
            <a:endParaRPr lang="el-GR"/>
          </a:p>
        </p:txBody>
      </p:sp>
    </p:spTree>
    <p:extLst>
      <p:ext uri="{BB962C8B-B14F-4D97-AF65-F5344CB8AC3E}">
        <p14:creationId xmlns:p14="http://schemas.microsoft.com/office/powerpoint/2010/main" val="689898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0963E9CD-B4F8-45CC-AAF2-49BF86B71396}" type="datetimeFigureOut">
              <a:rPr lang="el-GR" smtClean="0"/>
              <a:t>1/11/2015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FEF9BE3-9B14-4D22-A009-8E74DBE96BB7}" type="slidenum">
              <a:rPr lang="el-GR" smtClean="0"/>
              <a:t>‹#›</a:t>
            </a:fld>
            <a:endParaRPr lang="el-GR"/>
          </a:p>
        </p:txBody>
      </p:sp>
    </p:spTree>
    <p:extLst>
      <p:ext uri="{BB962C8B-B14F-4D97-AF65-F5344CB8AC3E}">
        <p14:creationId xmlns:p14="http://schemas.microsoft.com/office/powerpoint/2010/main" val="84123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0963E9CD-B4F8-45CC-AAF2-49BF86B71396}" type="datetimeFigureOut">
              <a:rPr lang="el-GR" smtClean="0"/>
              <a:t>1/11/2015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FEF9BE3-9B14-4D22-A009-8E74DBE96BB7}" type="slidenum">
              <a:rPr lang="el-GR" smtClean="0"/>
              <a:t>‹#›</a:t>
            </a:fld>
            <a:endParaRPr lang="el-GR"/>
          </a:p>
        </p:txBody>
      </p:sp>
    </p:spTree>
    <p:extLst>
      <p:ext uri="{BB962C8B-B14F-4D97-AF65-F5344CB8AC3E}">
        <p14:creationId xmlns:p14="http://schemas.microsoft.com/office/powerpoint/2010/main" val="214709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0963E9CD-B4F8-45CC-AAF2-49BF86B71396}" type="datetimeFigureOut">
              <a:rPr lang="el-GR" smtClean="0"/>
              <a:t>1/11/2015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EFEF9BE3-9B14-4D22-A009-8E74DBE96BB7}" type="slidenum">
              <a:rPr lang="el-GR" smtClean="0"/>
              <a:t>‹#›</a:t>
            </a:fld>
            <a:endParaRPr lang="el-GR"/>
          </a:p>
        </p:txBody>
      </p:sp>
    </p:spTree>
    <p:extLst>
      <p:ext uri="{BB962C8B-B14F-4D97-AF65-F5344CB8AC3E}">
        <p14:creationId xmlns:p14="http://schemas.microsoft.com/office/powerpoint/2010/main" val="222565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0963E9CD-B4F8-45CC-AAF2-49BF86B71396}" type="datetimeFigureOut">
              <a:rPr lang="el-GR" smtClean="0"/>
              <a:t>1/11/2015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EFEF9BE3-9B14-4D22-A009-8E74DBE96BB7}" type="slidenum">
              <a:rPr lang="el-GR" smtClean="0"/>
              <a:t>‹#›</a:t>
            </a:fld>
            <a:endParaRPr lang="el-GR"/>
          </a:p>
        </p:txBody>
      </p:sp>
    </p:spTree>
    <p:extLst>
      <p:ext uri="{BB962C8B-B14F-4D97-AF65-F5344CB8AC3E}">
        <p14:creationId xmlns:p14="http://schemas.microsoft.com/office/powerpoint/2010/main" val="575692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963E9CD-B4F8-45CC-AAF2-49BF86B71396}" type="datetimeFigureOut">
              <a:rPr lang="el-GR" smtClean="0"/>
              <a:t>1/11/2015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EFEF9BE3-9B14-4D22-A009-8E74DBE96BB7}" type="slidenum">
              <a:rPr lang="el-GR" smtClean="0"/>
              <a:t>‹#›</a:t>
            </a:fld>
            <a:endParaRPr lang="el-GR"/>
          </a:p>
        </p:txBody>
      </p:sp>
    </p:spTree>
    <p:extLst>
      <p:ext uri="{BB962C8B-B14F-4D97-AF65-F5344CB8AC3E}">
        <p14:creationId xmlns:p14="http://schemas.microsoft.com/office/powerpoint/2010/main" val="2929551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963E9CD-B4F8-45CC-AAF2-49BF86B71396}" type="datetimeFigureOut">
              <a:rPr lang="el-GR" smtClean="0"/>
              <a:t>1/11/2015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FEF9BE3-9B14-4D22-A009-8E74DBE96BB7}" type="slidenum">
              <a:rPr lang="el-GR" smtClean="0"/>
              <a:t>‹#›</a:t>
            </a:fld>
            <a:endParaRPr lang="el-GR"/>
          </a:p>
        </p:txBody>
      </p:sp>
    </p:spTree>
    <p:extLst>
      <p:ext uri="{BB962C8B-B14F-4D97-AF65-F5344CB8AC3E}">
        <p14:creationId xmlns:p14="http://schemas.microsoft.com/office/powerpoint/2010/main" val="1468805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963E9CD-B4F8-45CC-AAF2-49BF86B71396}" type="datetimeFigureOut">
              <a:rPr lang="el-GR" smtClean="0"/>
              <a:t>1/11/2015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FEF9BE3-9B14-4D22-A009-8E74DBE96BB7}" type="slidenum">
              <a:rPr lang="el-GR" smtClean="0"/>
              <a:t>‹#›</a:t>
            </a:fld>
            <a:endParaRPr lang="el-GR"/>
          </a:p>
        </p:txBody>
      </p:sp>
    </p:spTree>
    <p:extLst>
      <p:ext uri="{BB962C8B-B14F-4D97-AF65-F5344CB8AC3E}">
        <p14:creationId xmlns:p14="http://schemas.microsoft.com/office/powerpoint/2010/main" val="636150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3E9CD-B4F8-45CC-AAF2-49BF86B71396}" type="datetimeFigureOut">
              <a:rPr lang="el-GR" smtClean="0"/>
              <a:t>1/11/2015</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F9BE3-9B14-4D22-A009-8E74DBE96BB7}" type="slidenum">
              <a:rPr lang="el-GR" smtClean="0"/>
              <a:t>‹#›</a:t>
            </a:fld>
            <a:endParaRPr lang="el-GR"/>
          </a:p>
        </p:txBody>
      </p:sp>
    </p:spTree>
    <p:extLst>
      <p:ext uri="{BB962C8B-B14F-4D97-AF65-F5344CB8AC3E}">
        <p14:creationId xmlns:p14="http://schemas.microsoft.com/office/powerpoint/2010/main" val="488449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949002" y="1590431"/>
            <a:ext cx="7980608" cy="2387600"/>
          </a:xfrm>
        </p:spPr>
        <p:txBody>
          <a:bodyPr>
            <a:normAutofit/>
          </a:bodyPr>
          <a:lstStyle/>
          <a:p>
            <a:r>
              <a:rPr lang="en-US" sz="5400" dirty="0" smtClean="0"/>
              <a:t>3</a:t>
            </a:r>
            <a:r>
              <a:rPr lang="en-US" sz="5400" baseline="30000" dirty="0" smtClean="0"/>
              <a:t>rd</a:t>
            </a:r>
            <a:r>
              <a:rPr lang="en-US" sz="5400" dirty="0" smtClean="0"/>
              <a:t> Junior High School Of </a:t>
            </a:r>
            <a:r>
              <a:rPr lang="en-US" sz="5400" dirty="0" err="1" smtClean="0"/>
              <a:t>Trikala</a:t>
            </a:r>
            <a:endParaRPr lang="el-GR" sz="5400" dirty="0"/>
          </a:p>
        </p:txBody>
      </p:sp>
      <p:sp>
        <p:nvSpPr>
          <p:cNvPr id="3" name="Υπότιτλος 2"/>
          <p:cNvSpPr>
            <a:spLocks noGrp="1"/>
          </p:cNvSpPr>
          <p:nvPr>
            <p:ph type="subTitle" idx="1"/>
          </p:nvPr>
        </p:nvSpPr>
        <p:spPr>
          <a:xfrm>
            <a:off x="1485363" y="4644380"/>
            <a:ext cx="9144000" cy="1549511"/>
          </a:xfrm>
        </p:spPr>
        <p:txBody>
          <a:bodyPr>
            <a:normAutofit/>
          </a:bodyPr>
          <a:lstStyle/>
          <a:p>
            <a:r>
              <a:rPr lang="en-US" sz="3600" dirty="0" err="1" smtClean="0"/>
              <a:t>Nafsika</a:t>
            </a:r>
            <a:r>
              <a:rPr lang="en-US" sz="3600" dirty="0" smtClean="0"/>
              <a:t> </a:t>
            </a:r>
            <a:r>
              <a:rPr lang="en-US" sz="3600" dirty="0" err="1" smtClean="0"/>
              <a:t>Kougiouta</a:t>
            </a:r>
            <a:endParaRPr lang="el-GR" sz="3600" dirty="0"/>
          </a:p>
        </p:txBody>
      </p:sp>
      <p:pic>
        <p:nvPicPr>
          <p:cNvPr id="1026" name="Picture 2" descr="http://1.bp.blogspot.com/-SAiTaMmmCBI/VGYNluFicOI/AAAAAAAAMMk/nxZcaARahaQ/s1600/%CE%BA%CE%B1%CF%84%CE%AC%CE%BB%CE%BF%CE%B3%CE%BF%CF%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818" y="228624"/>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18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ircle(in)">
                                      <p:cBhvr>
                                        <p:cTn id="18"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838200" y="1825625"/>
            <a:ext cx="4519411" cy="4351338"/>
          </a:xfrm>
        </p:spPr>
        <p:txBody>
          <a:bodyPr>
            <a:normAutofit fontScale="92500" lnSpcReduction="20000"/>
          </a:bodyPr>
          <a:lstStyle/>
          <a:p>
            <a:pPr marL="0" indent="0" algn="just">
              <a:buNone/>
            </a:pPr>
            <a:r>
              <a:rPr lang="en-US" dirty="0" smtClean="0"/>
              <a:t>Our school has taken part in many sport activities and competitions between the schools of </a:t>
            </a:r>
            <a:r>
              <a:rPr lang="en-US" dirty="0" err="1" smtClean="0"/>
              <a:t>Trikala</a:t>
            </a:r>
            <a:r>
              <a:rPr lang="en-US" dirty="0" smtClean="0"/>
              <a:t> and </a:t>
            </a:r>
            <a:r>
              <a:rPr lang="en-US" dirty="0" err="1" smtClean="0"/>
              <a:t>Thessalia</a:t>
            </a:r>
            <a:r>
              <a:rPr lang="en-US" dirty="0" smtClean="0"/>
              <a:t> and it has won many</a:t>
            </a:r>
            <a:r>
              <a:rPr lang="el-GR" dirty="0" smtClean="0"/>
              <a:t> </a:t>
            </a:r>
            <a:r>
              <a:rPr lang="en-US" dirty="0" smtClean="0"/>
              <a:t>awards . Our school is present at social and extracurricular events such as our school’s participation in “Digital school” and  “School out of borders” . As anyone can understand our school is open to society and tries to provide students with the </a:t>
            </a:r>
            <a:r>
              <a:rPr lang="en-US" dirty="0"/>
              <a:t> </a:t>
            </a:r>
            <a:r>
              <a:rPr lang="en-US" dirty="0" smtClean="0"/>
              <a:t>appropriate  knowledge and skills for their lives.</a:t>
            </a:r>
            <a:endParaRPr lang="el-GR" dirty="0"/>
          </a:p>
        </p:txBody>
      </p:sp>
      <p:pic>
        <p:nvPicPr>
          <p:cNvPr id="6" name="Picture 2" descr="http://3gym-trikal.tri.sch.gr/wp-content/uploads/2012/05/DSC003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5076" y="1825625"/>
            <a:ext cx="4501881" cy="337641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lstStyle/>
          <a:p>
            <a:pPr algn="ctr"/>
            <a:r>
              <a:rPr lang="en-US" b="1" u="sng" dirty="0" smtClean="0"/>
              <a:t>Sport activities</a:t>
            </a:r>
            <a:endParaRPr lang="el-GR" b="1" u="sng" dirty="0"/>
          </a:p>
        </p:txBody>
      </p:sp>
    </p:spTree>
    <p:extLst>
      <p:ext uri="{BB962C8B-B14F-4D97-AF65-F5344CB8AC3E}">
        <p14:creationId xmlns:p14="http://schemas.microsoft.com/office/powerpoint/2010/main" val="133942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inVertic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pPr algn="ctr"/>
            <a:r>
              <a:rPr lang="en-US" b="1" u="sng" dirty="0" smtClean="0"/>
              <a:t>Our school’s society</a:t>
            </a:r>
            <a:endParaRPr lang="el-GR" b="1" u="sng" dirty="0"/>
          </a:p>
        </p:txBody>
      </p:sp>
      <p:sp>
        <p:nvSpPr>
          <p:cNvPr id="6" name="Θέση περιεχομένου 5"/>
          <p:cNvSpPr>
            <a:spLocks noGrp="1"/>
          </p:cNvSpPr>
          <p:nvPr>
            <p:ph idx="1"/>
          </p:nvPr>
        </p:nvSpPr>
        <p:spPr/>
        <p:txBody>
          <a:bodyPr/>
          <a:lstStyle/>
          <a:p>
            <a:pPr marL="0" indent="0" algn="just">
              <a:buNone/>
            </a:pPr>
            <a:r>
              <a:rPr lang="en-US" dirty="0" smtClean="0"/>
              <a:t>   The most important thing is that in our school are not  developed  violent </a:t>
            </a:r>
            <a:r>
              <a:rPr lang="en-US" dirty="0" smtClean="0"/>
              <a:t>in</a:t>
            </a:r>
            <a:r>
              <a:rPr lang="el-GR" dirty="0" smtClean="0"/>
              <a:t>c</a:t>
            </a:r>
            <a:r>
              <a:rPr lang="en-US" dirty="0" smtClean="0"/>
              <a:t>id</a:t>
            </a:r>
            <a:r>
              <a:rPr lang="el-GR" dirty="0" err="1" smtClean="0"/>
              <a:t>ent</a:t>
            </a:r>
            <a:r>
              <a:rPr lang="en-US" dirty="0" smtClean="0"/>
              <a:t>s</a:t>
            </a:r>
            <a:r>
              <a:rPr lang="en-US" dirty="0" smtClean="0"/>
              <a:t>. On the contrary, students cooperate really well and get along with each other. Students from another country incorporate easily and are active members of our school life. Of course our teachers do their best to maintain this situation by  giving opportunities to anyone so as to prove themselves.</a:t>
            </a:r>
            <a:endParaRPr lang="el-GR" dirty="0"/>
          </a:p>
        </p:txBody>
      </p:sp>
      <p:pic>
        <p:nvPicPr>
          <p:cNvPr id="1026" name="Picture 2" descr="Αποτέλεσμα εικόνας για κουκουβαγια με τήβενν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1231" y="4301476"/>
            <a:ext cx="2105025" cy="217170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49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96532" y="2567413"/>
            <a:ext cx="10515600" cy="1325563"/>
          </a:xfrm>
        </p:spPr>
        <p:txBody>
          <a:bodyPr>
            <a:normAutofit/>
          </a:bodyPr>
          <a:lstStyle/>
          <a:p>
            <a:pPr algn="ctr"/>
            <a:r>
              <a:rPr lang="en-US" sz="6600" b="1" u="sng" dirty="0" smtClean="0"/>
              <a:t>THE END </a:t>
            </a:r>
            <a:endParaRPr lang="el-GR" sz="6600" b="1" u="sng" dirty="0"/>
          </a:p>
        </p:txBody>
      </p:sp>
    </p:spTree>
    <p:extLst>
      <p:ext uri="{BB962C8B-B14F-4D97-AF65-F5344CB8AC3E}">
        <p14:creationId xmlns:p14="http://schemas.microsoft.com/office/powerpoint/2010/main" val="271167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gym-trikal.tri.sch.gr/wp-content/uploads/2011/11/cropped-sxolei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245" y="505042"/>
            <a:ext cx="9525000" cy="274320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6" name="Picture 8" descr="http://1.bp.blogspot.com/-N-ZYiU7MAvk/Ucm-6zVxNlI/AAAAAAABGUA/7eQvYIyI1NA/s400/8.+3%CE%BF+%CE%95%CE%BD%CE%B9%CE%B1%CE%AF%CE%BF+%CE%9B%CF%8D%CE%BA%CE%B5%CE%B9%CE%BF+%CE%A4%CF%81%CE%B9%CE%BA%CE%AC%CE%BB%CF%89%CE%BD+2000-2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279" y="4103105"/>
            <a:ext cx="3810000" cy="232410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Τίτλος 3"/>
          <p:cNvSpPr>
            <a:spLocks noGrp="1"/>
          </p:cNvSpPr>
          <p:nvPr>
            <p:ph type="title"/>
          </p:nvPr>
        </p:nvSpPr>
        <p:spPr>
          <a:xfrm>
            <a:off x="7418230" y="4731063"/>
            <a:ext cx="2840865" cy="845489"/>
          </a:xfrm>
        </p:spPr>
        <p:txBody>
          <a:bodyPr>
            <a:normAutofit/>
          </a:bodyPr>
          <a:lstStyle/>
          <a:p>
            <a:r>
              <a:rPr lang="en-US" b="1" u="sng" dirty="0" smtClean="0"/>
              <a:t>Our school</a:t>
            </a:r>
            <a:endParaRPr lang="el-GR" b="1" u="sng" dirty="0"/>
          </a:p>
        </p:txBody>
      </p:sp>
    </p:spTree>
    <p:extLst>
      <p:ext uri="{BB962C8B-B14F-4D97-AF65-F5344CB8AC3E}">
        <p14:creationId xmlns:p14="http://schemas.microsoft.com/office/powerpoint/2010/main" val="262034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056"/>
                                        </p:tgtEl>
                                        <p:attrNameLst>
                                          <p:attrName>style.visibility</p:attrName>
                                        </p:attrNameLst>
                                      </p:cBhvr>
                                      <p:to>
                                        <p:strVal val="visible"/>
                                      </p:to>
                                    </p:set>
                                    <p:animEffect transition="in" filter="wheel(1)">
                                      <p:cBhvr>
                                        <p:cTn id="14" dur="2000"/>
                                        <p:tgtEl>
                                          <p:spTgt spid="2056"/>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3gym-trikal.tri.sch.gr/wp-content/uploads/2011/10/P1010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6823" y="497826"/>
            <a:ext cx="6865153" cy="514886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Τίτλος 2"/>
          <p:cNvSpPr>
            <a:spLocks noGrp="1"/>
          </p:cNvSpPr>
          <p:nvPr>
            <p:ph type="title"/>
          </p:nvPr>
        </p:nvSpPr>
        <p:spPr>
          <a:xfrm>
            <a:off x="4664613" y="5893728"/>
            <a:ext cx="3030415" cy="802493"/>
          </a:xfrm>
        </p:spPr>
        <p:txBody>
          <a:bodyPr>
            <a:normAutofit/>
          </a:bodyPr>
          <a:lstStyle/>
          <a:p>
            <a:pPr algn="ctr"/>
            <a:r>
              <a:rPr lang="en-US" sz="3200" b="1" u="sng" dirty="0" smtClean="0"/>
              <a:t>Our school today</a:t>
            </a:r>
            <a:endParaRPr lang="el-GR" sz="3200" b="1" u="sng" dirty="0"/>
          </a:p>
        </p:txBody>
      </p:sp>
    </p:spTree>
    <p:extLst>
      <p:ext uri="{BB962C8B-B14F-4D97-AF65-F5344CB8AC3E}">
        <p14:creationId xmlns:p14="http://schemas.microsoft.com/office/powerpoint/2010/main" val="109396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b="1" u="sng" dirty="0" smtClean="0"/>
              <a:t>Our School in the past</a:t>
            </a:r>
            <a:endParaRPr lang="el-GR" b="1" u="sng" dirty="0"/>
          </a:p>
        </p:txBody>
      </p:sp>
      <p:sp>
        <p:nvSpPr>
          <p:cNvPr id="3" name="Θέση περιεχομένου 2"/>
          <p:cNvSpPr>
            <a:spLocks noGrp="1"/>
          </p:cNvSpPr>
          <p:nvPr>
            <p:ph idx="1"/>
          </p:nvPr>
        </p:nvSpPr>
        <p:spPr>
          <a:xfrm>
            <a:off x="838199" y="1825625"/>
            <a:ext cx="5281247" cy="4321957"/>
          </a:xfrm>
        </p:spPr>
        <p:txBody>
          <a:bodyPr/>
          <a:lstStyle/>
          <a:p>
            <a:pPr marL="0" indent="0" algn="just">
              <a:buNone/>
            </a:pPr>
            <a:r>
              <a:rPr lang="en-US" dirty="0" smtClean="0"/>
              <a:t>     At the beginning our school functioned as the only Female School of our town since 1939 and was self-contained. It wasn’t until 1979 that Female and Male School were abolished and became co-educational and the school turned into 3</a:t>
            </a:r>
            <a:r>
              <a:rPr lang="en-US" baseline="30000" dirty="0" smtClean="0"/>
              <a:t>rd</a:t>
            </a:r>
            <a:r>
              <a:rPr lang="en-US" dirty="0" smtClean="0"/>
              <a:t> Junior High school. Our school’s building is one of the oldest of </a:t>
            </a:r>
            <a:r>
              <a:rPr lang="en-US" dirty="0" err="1" smtClean="0"/>
              <a:t>Trikala</a:t>
            </a:r>
            <a:r>
              <a:rPr lang="el-GR" dirty="0" smtClean="0"/>
              <a:t>. </a:t>
            </a:r>
            <a:r>
              <a:rPr lang="en-US" dirty="0" smtClean="0"/>
              <a:t>You can admire some pictures of that period.</a:t>
            </a:r>
            <a:endParaRPr lang="el-GR" dirty="0"/>
          </a:p>
        </p:txBody>
      </p:sp>
      <p:pic>
        <p:nvPicPr>
          <p:cNvPr id="5122" name="Picture 2" descr="https://encrypted-tbn0.gstatic.com/images?q=tbn:ANd9GcRx13Ana6LN68dAZduTrv7U9PUlnYC4s_Gu17p_9reHN9i4uVF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5691" y="1992800"/>
            <a:ext cx="3051859" cy="251040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8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wipe(down)">
                                      <p:cBhvr>
                                        <p:cTn id="17" dur="580">
                                          <p:stCondLst>
                                            <p:cond delay="0"/>
                                          </p:stCondLst>
                                        </p:cTn>
                                        <p:tgtEl>
                                          <p:spTgt spid="5122"/>
                                        </p:tgtEl>
                                      </p:cBhvr>
                                    </p:animEffect>
                                    <p:anim calcmode="lin" valueType="num">
                                      <p:cBhvr>
                                        <p:cTn id="18"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23" dur="26">
                                          <p:stCondLst>
                                            <p:cond delay="650"/>
                                          </p:stCondLst>
                                        </p:cTn>
                                        <p:tgtEl>
                                          <p:spTgt spid="5122"/>
                                        </p:tgtEl>
                                      </p:cBhvr>
                                      <p:to x="100000" y="60000"/>
                                    </p:animScale>
                                    <p:animScale>
                                      <p:cBhvr>
                                        <p:cTn id="24" dur="166" decel="50000">
                                          <p:stCondLst>
                                            <p:cond delay="676"/>
                                          </p:stCondLst>
                                        </p:cTn>
                                        <p:tgtEl>
                                          <p:spTgt spid="5122"/>
                                        </p:tgtEl>
                                      </p:cBhvr>
                                      <p:to x="100000" y="100000"/>
                                    </p:animScale>
                                    <p:animScale>
                                      <p:cBhvr>
                                        <p:cTn id="25" dur="26">
                                          <p:stCondLst>
                                            <p:cond delay="1312"/>
                                          </p:stCondLst>
                                        </p:cTn>
                                        <p:tgtEl>
                                          <p:spTgt spid="5122"/>
                                        </p:tgtEl>
                                      </p:cBhvr>
                                      <p:to x="100000" y="80000"/>
                                    </p:animScale>
                                    <p:animScale>
                                      <p:cBhvr>
                                        <p:cTn id="26" dur="166" decel="50000">
                                          <p:stCondLst>
                                            <p:cond delay="1338"/>
                                          </p:stCondLst>
                                        </p:cTn>
                                        <p:tgtEl>
                                          <p:spTgt spid="5122"/>
                                        </p:tgtEl>
                                      </p:cBhvr>
                                      <p:to x="100000" y="100000"/>
                                    </p:animScale>
                                    <p:animScale>
                                      <p:cBhvr>
                                        <p:cTn id="27" dur="26">
                                          <p:stCondLst>
                                            <p:cond delay="1642"/>
                                          </p:stCondLst>
                                        </p:cTn>
                                        <p:tgtEl>
                                          <p:spTgt spid="5122"/>
                                        </p:tgtEl>
                                      </p:cBhvr>
                                      <p:to x="100000" y="90000"/>
                                    </p:animScale>
                                    <p:animScale>
                                      <p:cBhvr>
                                        <p:cTn id="28" dur="166" decel="50000">
                                          <p:stCondLst>
                                            <p:cond delay="1668"/>
                                          </p:stCondLst>
                                        </p:cTn>
                                        <p:tgtEl>
                                          <p:spTgt spid="5122"/>
                                        </p:tgtEl>
                                      </p:cBhvr>
                                      <p:to x="100000" y="100000"/>
                                    </p:animScale>
                                    <p:animScale>
                                      <p:cBhvr>
                                        <p:cTn id="29" dur="26">
                                          <p:stCondLst>
                                            <p:cond delay="1808"/>
                                          </p:stCondLst>
                                        </p:cTn>
                                        <p:tgtEl>
                                          <p:spTgt spid="5122"/>
                                        </p:tgtEl>
                                      </p:cBhvr>
                                      <p:to x="100000" y="95000"/>
                                    </p:animScale>
                                    <p:animScale>
                                      <p:cBhvr>
                                        <p:cTn id="30" dur="166" decel="50000">
                                          <p:stCondLst>
                                            <p:cond delay="1834"/>
                                          </p:stCondLst>
                                        </p:cTn>
                                        <p:tgtEl>
                                          <p:spTgt spid="51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ΠΑΡΕΛΑΣΕΙΣ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0564" y="2845167"/>
            <a:ext cx="3558334" cy="266875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Τίτλος 3"/>
          <p:cNvSpPr>
            <a:spLocks noGrp="1"/>
          </p:cNvSpPr>
          <p:nvPr>
            <p:ph type="title"/>
          </p:nvPr>
        </p:nvSpPr>
        <p:spPr>
          <a:xfrm>
            <a:off x="2970139" y="5373241"/>
            <a:ext cx="4036364" cy="904673"/>
          </a:xfrm>
        </p:spPr>
        <p:txBody>
          <a:bodyPr>
            <a:normAutofit fontScale="90000"/>
          </a:bodyPr>
          <a:lstStyle/>
          <a:p>
            <a:pPr algn="ctr"/>
            <a:r>
              <a:rPr lang="en-US" sz="3200" b="1" u="sng" dirty="0" smtClean="0"/>
              <a:t>Photos of students with their teachers</a:t>
            </a:r>
            <a:endParaRPr lang="el-GR" sz="3200" b="1" u="sng" dirty="0"/>
          </a:p>
        </p:txBody>
      </p:sp>
      <p:sp>
        <p:nvSpPr>
          <p:cNvPr id="6" name="Θέση κειμένου 5"/>
          <p:cNvSpPr>
            <a:spLocks noGrp="1"/>
          </p:cNvSpPr>
          <p:nvPr>
            <p:ph type="body" idx="1"/>
          </p:nvPr>
        </p:nvSpPr>
        <p:spPr>
          <a:xfrm>
            <a:off x="1579303" y="345224"/>
            <a:ext cx="4076701" cy="692408"/>
          </a:xfrm>
        </p:spPr>
        <p:txBody>
          <a:bodyPr>
            <a:normAutofit/>
          </a:bodyPr>
          <a:lstStyle/>
          <a:p>
            <a:pPr algn="ctr">
              <a:spcBef>
                <a:spcPct val="0"/>
              </a:spcBef>
            </a:pPr>
            <a:r>
              <a:rPr lang="en-US" sz="3200" b="1" u="sng" dirty="0">
                <a:solidFill>
                  <a:schemeClr val="tx1"/>
                </a:solidFill>
                <a:latin typeface="+mj-lt"/>
                <a:ea typeface="+mj-ea"/>
                <a:cs typeface="+mj-cs"/>
              </a:rPr>
              <a:t>Our school in the past</a:t>
            </a:r>
            <a:endParaRPr lang="el-GR" sz="3200" b="1" u="sng" dirty="0">
              <a:solidFill>
                <a:schemeClr val="tx1"/>
              </a:solidFill>
              <a:latin typeface="+mj-lt"/>
              <a:ea typeface="+mj-ea"/>
              <a:cs typeface="+mj-cs"/>
            </a:endParaRPr>
          </a:p>
        </p:txBody>
      </p:sp>
      <p:pic>
        <p:nvPicPr>
          <p:cNvPr id="7" name="Picture 4" descr="ΙΣΤΟΡΙΑ ΤΟΥ ΣΧΟΛΕΙΟΥ• Το 1960 φοιτούσαν 700 μαθήτριες και λόγω έλλειψης  καθηγητών και αιθουσών τα τμήματα ήταν πολυπληθή•..."/>
          <p:cNvPicPr>
            <a:picLocks noChangeAspect="1" noChangeArrowheads="1"/>
          </p:cNvPicPr>
          <p:nvPr/>
        </p:nvPicPr>
        <p:blipFill rotWithShape="1">
          <a:blip r:embed="rId3">
            <a:extLst>
              <a:ext uri="{28A0092B-C50C-407E-A947-70E740481C1C}">
                <a14:useLocalDpi xmlns:a14="http://schemas.microsoft.com/office/drawing/2010/main" val="0"/>
              </a:ext>
            </a:extLst>
          </a:blip>
          <a:srcRect l="21529" t="63743" r="19408" b="4312"/>
          <a:stretch/>
        </p:blipFill>
        <p:spPr bwMode="auto">
          <a:xfrm>
            <a:off x="831850" y="1432078"/>
            <a:ext cx="6063851" cy="245986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40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circle(in)">
                                      <p:cBhvr>
                                        <p:cTn id="14" dur="2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4102"/>
                                        </p:tgtEl>
                                        <p:attrNameLst>
                                          <p:attrName>style.visibility</p:attrName>
                                        </p:attrNameLst>
                                      </p:cBhvr>
                                      <p:to>
                                        <p:strVal val="visible"/>
                                      </p:to>
                                    </p:set>
                                    <p:anim calcmode="lin" valueType="num">
                                      <p:cBhvr>
                                        <p:cTn id="27" dur="500" fill="hold"/>
                                        <p:tgtEl>
                                          <p:spTgt spid="4102"/>
                                        </p:tgtEl>
                                        <p:attrNameLst>
                                          <p:attrName>ppt_w</p:attrName>
                                        </p:attrNameLst>
                                      </p:cBhvr>
                                      <p:tavLst>
                                        <p:tav tm="0">
                                          <p:val>
                                            <p:fltVal val="0"/>
                                          </p:val>
                                        </p:tav>
                                        <p:tav tm="100000">
                                          <p:val>
                                            <p:strVal val="#ppt_w"/>
                                          </p:val>
                                        </p:tav>
                                      </p:tavLst>
                                    </p:anim>
                                    <p:anim calcmode="lin" valueType="num">
                                      <p:cBhvr>
                                        <p:cTn id="28" dur="500" fill="hold"/>
                                        <p:tgtEl>
                                          <p:spTgt spid="4102"/>
                                        </p:tgtEl>
                                        <p:attrNameLst>
                                          <p:attrName>ppt_h</p:attrName>
                                        </p:attrNameLst>
                                      </p:cBhvr>
                                      <p:tavLst>
                                        <p:tav tm="0">
                                          <p:val>
                                            <p:fltVal val="0"/>
                                          </p:val>
                                        </p:tav>
                                        <p:tav tm="100000">
                                          <p:val>
                                            <p:strVal val="#ppt_h"/>
                                          </p:val>
                                        </p:tav>
                                      </p:tavLst>
                                    </p:anim>
                                    <p:anim calcmode="lin" valueType="num">
                                      <p:cBhvr>
                                        <p:cTn id="29" dur="500" fill="hold"/>
                                        <p:tgtEl>
                                          <p:spTgt spid="4102"/>
                                        </p:tgtEl>
                                        <p:attrNameLst>
                                          <p:attrName>style.rotation</p:attrName>
                                        </p:attrNameLst>
                                      </p:cBhvr>
                                      <p:tavLst>
                                        <p:tav tm="0">
                                          <p:val>
                                            <p:fltVal val="360"/>
                                          </p:val>
                                        </p:tav>
                                        <p:tav tm="100000">
                                          <p:val>
                                            <p:fltVal val="0"/>
                                          </p:val>
                                        </p:tav>
                                      </p:tavLst>
                                    </p:anim>
                                    <p:animEffect transition="in" filter="fade">
                                      <p:cBhvr>
                                        <p:cTn id="30"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967 "/>
          <p:cNvPicPr>
            <a:picLocks noChangeAspect="1" noChangeArrowheads="1"/>
          </p:cNvPicPr>
          <p:nvPr/>
        </p:nvPicPr>
        <p:blipFill rotWithShape="1">
          <a:blip r:embed="rId2">
            <a:extLst>
              <a:ext uri="{28A0092B-C50C-407E-A947-70E740481C1C}">
                <a14:useLocalDpi xmlns:a14="http://schemas.microsoft.com/office/drawing/2010/main" val="0"/>
              </a:ext>
            </a:extLst>
          </a:blip>
          <a:srcRect l="-345" t="1355" r="345" b="8130"/>
          <a:stretch/>
        </p:blipFill>
        <p:spPr bwMode="auto">
          <a:xfrm>
            <a:off x="7631465" y="3268240"/>
            <a:ext cx="3733174" cy="258094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Τίτλος 2"/>
          <p:cNvSpPr>
            <a:spLocks noGrp="1"/>
          </p:cNvSpPr>
          <p:nvPr>
            <p:ph type="title"/>
          </p:nvPr>
        </p:nvSpPr>
        <p:spPr>
          <a:xfrm>
            <a:off x="7631465" y="1447744"/>
            <a:ext cx="3553496" cy="652306"/>
          </a:xfrm>
        </p:spPr>
        <p:txBody>
          <a:bodyPr>
            <a:noAutofit/>
          </a:bodyPr>
          <a:lstStyle/>
          <a:p>
            <a:pPr algn="ctr"/>
            <a:r>
              <a:rPr lang="en-US" sz="3200" b="1" u="sng" dirty="0" smtClean="0"/>
              <a:t>The students dance during a celebration</a:t>
            </a:r>
            <a:endParaRPr lang="el-GR" sz="3200" b="1" u="sng" dirty="0"/>
          </a:p>
        </p:txBody>
      </p:sp>
      <p:pic>
        <p:nvPicPr>
          <p:cNvPr id="5" name="Picture 2" descr="Φωτογραφία μαθητριών του Γυμνασίου Θηλέων Τρικάλων με τον καθηγητή     μαθηματικών Ρούση Κων/νο ( από το βιβλίο Θ. Λώλη – ..."/>
          <p:cNvPicPr>
            <a:picLocks noChangeAspect="1" noChangeArrowheads="1"/>
          </p:cNvPicPr>
          <p:nvPr/>
        </p:nvPicPr>
        <p:blipFill rotWithShape="1">
          <a:blip r:embed="rId3">
            <a:extLst>
              <a:ext uri="{28A0092B-C50C-407E-A947-70E740481C1C}">
                <a14:useLocalDpi xmlns:a14="http://schemas.microsoft.com/office/drawing/2010/main" val="0"/>
              </a:ext>
            </a:extLst>
          </a:blip>
          <a:srcRect b="19474"/>
          <a:stretch/>
        </p:blipFill>
        <p:spPr bwMode="auto">
          <a:xfrm>
            <a:off x="931676" y="1144019"/>
            <a:ext cx="5382341" cy="325064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37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diamond(in)">
                                      <p:cBhvr>
                                        <p:cTn id="25" dur="2000"/>
                                        <p:tgtEl>
                                          <p:spTgt spid="512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b="1" u="sng" dirty="0" smtClean="0"/>
              <a:t>Our school today</a:t>
            </a:r>
            <a:endParaRPr lang="el-GR" b="1" u="sng" dirty="0"/>
          </a:p>
        </p:txBody>
      </p:sp>
      <p:sp>
        <p:nvSpPr>
          <p:cNvPr id="3" name="Θέση περιεχομένου 2"/>
          <p:cNvSpPr>
            <a:spLocks noGrp="1"/>
          </p:cNvSpPr>
          <p:nvPr>
            <p:ph idx="1"/>
          </p:nvPr>
        </p:nvSpPr>
        <p:spPr>
          <a:xfrm>
            <a:off x="838200" y="1544271"/>
            <a:ext cx="10515600" cy="4351338"/>
          </a:xfrm>
        </p:spPr>
        <p:txBody>
          <a:bodyPr/>
          <a:lstStyle/>
          <a:p>
            <a:pPr marL="0" indent="0" algn="just">
              <a:buNone/>
            </a:pPr>
            <a:r>
              <a:rPr lang="en-US" b="1" u="sng" dirty="0" smtClean="0"/>
              <a:t>The Building</a:t>
            </a:r>
            <a:r>
              <a:rPr lang="el-GR" b="1" u="sng" dirty="0" smtClean="0"/>
              <a:t>:</a:t>
            </a:r>
            <a:endParaRPr lang="en-US" b="1" u="sng" dirty="0" smtClean="0"/>
          </a:p>
          <a:p>
            <a:pPr marL="0" indent="0" algn="just">
              <a:buNone/>
            </a:pPr>
            <a:r>
              <a:rPr lang="en-US" dirty="0" smtClean="0"/>
              <a:t>Our school has three levels. In the 1</a:t>
            </a:r>
            <a:r>
              <a:rPr lang="en-US" baseline="30000" dirty="0" smtClean="0"/>
              <a:t>st</a:t>
            </a:r>
            <a:r>
              <a:rPr lang="en-US" dirty="0" smtClean="0"/>
              <a:t> and 3</a:t>
            </a:r>
            <a:r>
              <a:rPr lang="en-US" baseline="30000" dirty="0" smtClean="0"/>
              <a:t>rd</a:t>
            </a:r>
            <a:r>
              <a:rPr lang="en-US" dirty="0" smtClean="0"/>
              <a:t> floor are the classrooms and in the 2</a:t>
            </a:r>
            <a:r>
              <a:rPr lang="en-US" baseline="30000" dirty="0" smtClean="0"/>
              <a:t>nd</a:t>
            </a:r>
            <a:r>
              <a:rPr lang="en-US" dirty="0" smtClean="0"/>
              <a:t> floor are  the teachers’ office, the laboratories and the multiple use rooms. There is a huge yard where students play basketball, volleyball or football and spend their breaks.</a:t>
            </a:r>
            <a:r>
              <a:rPr lang="el-GR" dirty="0" smtClean="0"/>
              <a:t> 250  </a:t>
            </a:r>
            <a:r>
              <a:rPr lang="en-US" dirty="0" smtClean="0"/>
              <a:t>students study in our school  with a really performance which makes it one of the best schools in </a:t>
            </a:r>
            <a:r>
              <a:rPr lang="en-US" dirty="0" err="1" smtClean="0"/>
              <a:t>Trikala</a:t>
            </a:r>
            <a:r>
              <a:rPr lang="en-US" dirty="0" smtClean="0"/>
              <a:t>.</a:t>
            </a:r>
            <a:endParaRPr lang="el-GR" dirty="0"/>
          </a:p>
        </p:txBody>
      </p:sp>
      <p:pic>
        <p:nvPicPr>
          <p:cNvPr id="4098" name="Picture 2" descr="Αποτέλεσμα εικόνας για εικονες κομικς με σχολει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741" y="4440261"/>
            <a:ext cx="3449120" cy="195604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41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circle(in)">
                                      <p:cBhvr>
                                        <p:cTn id="23"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312984" y="573723"/>
            <a:ext cx="9144000" cy="945588"/>
          </a:xfrm>
        </p:spPr>
        <p:txBody>
          <a:bodyPr/>
          <a:lstStyle/>
          <a:p>
            <a:pPr algn="ctr"/>
            <a:r>
              <a:rPr lang="en-US" b="1" u="sng" dirty="0" smtClean="0"/>
              <a:t>Partic</a:t>
            </a:r>
            <a:r>
              <a:rPr lang="en-US" b="1" u="sng" dirty="0"/>
              <a:t>i</a:t>
            </a:r>
            <a:r>
              <a:rPr lang="en-US" b="1" u="sng" dirty="0" smtClean="0"/>
              <a:t>pation in programs</a:t>
            </a:r>
            <a:endParaRPr lang="el-GR" b="1" u="sng" dirty="0"/>
          </a:p>
        </p:txBody>
      </p:sp>
      <p:sp>
        <p:nvSpPr>
          <p:cNvPr id="3" name="Θέση περιεχομένου 2"/>
          <p:cNvSpPr>
            <a:spLocks noGrp="1"/>
          </p:cNvSpPr>
          <p:nvPr>
            <p:ph type="subTitle" idx="1"/>
          </p:nvPr>
        </p:nvSpPr>
        <p:spPr>
          <a:xfrm>
            <a:off x="5978769" y="1834822"/>
            <a:ext cx="4478215" cy="3820390"/>
          </a:xfrm>
        </p:spPr>
        <p:txBody>
          <a:bodyPr>
            <a:normAutofit/>
          </a:bodyPr>
          <a:lstStyle/>
          <a:p>
            <a:pPr marL="0" indent="0" algn="just">
              <a:buNone/>
            </a:pPr>
            <a:r>
              <a:rPr lang="en-US" dirty="0" smtClean="0"/>
              <a:t>    Our school takes part in many cultural and environmental programs that really interest the students who are willing to take part in. Every year many trips  all over Greece are organized. During these programs  students have the opportunity to take part in many activities that include visits to environmental parks , museums or exhibitions.  </a:t>
            </a:r>
            <a:endParaRPr lang="el-GR" dirty="0"/>
          </a:p>
        </p:txBody>
      </p:sp>
      <p:pic>
        <p:nvPicPr>
          <p:cNvPr id="2050" name="Picture 2" descr="Αποτέλεσμα εικόνας για αθλητισμος κομικ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984" y="2214650"/>
            <a:ext cx="3090320" cy="210187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88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900" decel="100000" fill="hold"/>
                                        <p:tgtEl>
                                          <p:spTgt spid="205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down)">
                                      <p:cBhvr>
                                        <p:cTn id="20" dur="580">
                                          <p:stCondLst>
                                            <p:cond delay="0"/>
                                          </p:stCondLst>
                                        </p:cTn>
                                        <p:tgtEl>
                                          <p:spTgt spid="3">
                                            <p:txEl>
                                              <p:pRg st="0" end="0"/>
                                            </p:txEl>
                                          </p:spTgt>
                                        </p:tgtEl>
                                      </p:cBhvr>
                                    </p:animEffect>
                                    <p:anim calcmode="lin" valueType="num">
                                      <p:cBhvr>
                                        <p:cTn id="21"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xEl>
                                              <p:pRg st="0" end="0"/>
                                            </p:txEl>
                                          </p:spTgt>
                                        </p:tgtEl>
                                      </p:cBhvr>
                                      <p:to x="100000" y="60000"/>
                                    </p:animScale>
                                    <p:animScale>
                                      <p:cBhvr>
                                        <p:cTn id="27" dur="166" decel="50000">
                                          <p:stCondLst>
                                            <p:cond delay="676"/>
                                          </p:stCondLst>
                                        </p:cTn>
                                        <p:tgtEl>
                                          <p:spTgt spid="3">
                                            <p:txEl>
                                              <p:pRg st="0" end="0"/>
                                            </p:txEl>
                                          </p:spTgt>
                                        </p:tgtEl>
                                      </p:cBhvr>
                                      <p:to x="100000" y="100000"/>
                                    </p:animScale>
                                    <p:animScale>
                                      <p:cBhvr>
                                        <p:cTn id="28" dur="26">
                                          <p:stCondLst>
                                            <p:cond delay="1312"/>
                                          </p:stCondLst>
                                        </p:cTn>
                                        <p:tgtEl>
                                          <p:spTgt spid="3">
                                            <p:txEl>
                                              <p:pRg st="0" end="0"/>
                                            </p:txEl>
                                          </p:spTgt>
                                        </p:tgtEl>
                                      </p:cBhvr>
                                      <p:to x="100000" y="80000"/>
                                    </p:animScale>
                                    <p:animScale>
                                      <p:cBhvr>
                                        <p:cTn id="29" dur="166" decel="50000">
                                          <p:stCondLst>
                                            <p:cond delay="1338"/>
                                          </p:stCondLst>
                                        </p:cTn>
                                        <p:tgtEl>
                                          <p:spTgt spid="3">
                                            <p:txEl>
                                              <p:pRg st="0" end="0"/>
                                            </p:txEl>
                                          </p:spTgt>
                                        </p:tgtEl>
                                      </p:cBhvr>
                                      <p:to x="100000" y="100000"/>
                                    </p:animScale>
                                    <p:animScale>
                                      <p:cBhvr>
                                        <p:cTn id="30" dur="26">
                                          <p:stCondLst>
                                            <p:cond delay="1642"/>
                                          </p:stCondLst>
                                        </p:cTn>
                                        <p:tgtEl>
                                          <p:spTgt spid="3">
                                            <p:txEl>
                                              <p:pRg st="0" end="0"/>
                                            </p:txEl>
                                          </p:spTgt>
                                        </p:tgtEl>
                                      </p:cBhvr>
                                      <p:to x="100000" y="90000"/>
                                    </p:animScale>
                                    <p:animScale>
                                      <p:cBhvr>
                                        <p:cTn id="31" dur="166" decel="50000">
                                          <p:stCondLst>
                                            <p:cond delay="1668"/>
                                          </p:stCondLst>
                                        </p:cTn>
                                        <p:tgtEl>
                                          <p:spTgt spid="3">
                                            <p:txEl>
                                              <p:pRg st="0" end="0"/>
                                            </p:txEl>
                                          </p:spTgt>
                                        </p:tgtEl>
                                      </p:cBhvr>
                                      <p:to x="100000" y="100000"/>
                                    </p:animScale>
                                    <p:animScale>
                                      <p:cBhvr>
                                        <p:cTn id="32" dur="26">
                                          <p:stCondLst>
                                            <p:cond delay="1808"/>
                                          </p:stCondLst>
                                        </p:cTn>
                                        <p:tgtEl>
                                          <p:spTgt spid="3">
                                            <p:txEl>
                                              <p:pRg st="0" end="0"/>
                                            </p:txEl>
                                          </p:spTgt>
                                        </p:tgtEl>
                                      </p:cBhvr>
                                      <p:to x="100000" y="95000"/>
                                    </p:animScale>
                                    <p:animScale>
                                      <p:cBhvr>
                                        <p:cTn id="33"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p:cNvSpPr>
            <a:spLocks noGrp="1"/>
          </p:cNvSpPr>
          <p:nvPr>
            <p:ph type="body" idx="1"/>
          </p:nvPr>
        </p:nvSpPr>
        <p:spPr>
          <a:xfrm>
            <a:off x="930276" y="621599"/>
            <a:ext cx="3726129" cy="982117"/>
          </a:xfrm>
        </p:spPr>
        <p:txBody>
          <a:bodyPr>
            <a:noAutofit/>
          </a:bodyPr>
          <a:lstStyle/>
          <a:p>
            <a:pPr algn="ctr">
              <a:spcBef>
                <a:spcPct val="0"/>
              </a:spcBef>
            </a:pPr>
            <a:r>
              <a:rPr lang="en-US" sz="3200" b="1" u="sng" dirty="0">
                <a:solidFill>
                  <a:schemeClr val="tx1"/>
                </a:solidFill>
                <a:latin typeface="+mj-lt"/>
                <a:ea typeface="+mj-ea"/>
                <a:cs typeface="+mj-cs"/>
              </a:rPr>
              <a:t>Our school </a:t>
            </a:r>
            <a:r>
              <a:rPr lang="en-US" sz="3200" b="1" u="sng" dirty="0" smtClean="0">
                <a:solidFill>
                  <a:schemeClr val="tx1"/>
                </a:solidFill>
                <a:latin typeface="+mj-lt"/>
                <a:ea typeface="+mj-ea"/>
                <a:cs typeface="+mj-cs"/>
              </a:rPr>
              <a:t>in Saint </a:t>
            </a:r>
            <a:r>
              <a:rPr lang="en-US" sz="3200" b="1" u="sng" dirty="0" err="1" smtClean="0">
                <a:solidFill>
                  <a:schemeClr val="tx1"/>
                </a:solidFill>
                <a:latin typeface="+mj-lt"/>
                <a:ea typeface="+mj-ea"/>
                <a:cs typeface="+mj-cs"/>
              </a:rPr>
              <a:t>Loukas</a:t>
            </a:r>
            <a:r>
              <a:rPr lang="en-US" sz="3200" b="1" u="sng" dirty="0" smtClean="0">
                <a:solidFill>
                  <a:schemeClr val="tx1"/>
                </a:solidFill>
                <a:latin typeface="+mj-lt"/>
                <a:ea typeface="+mj-ea"/>
                <a:cs typeface="+mj-cs"/>
              </a:rPr>
              <a:t> Monastery</a:t>
            </a:r>
            <a:endParaRPr lang="el-GR" sz="3200" b="1" u="sng" dirty="0">
              <a:solidFill>
                <a:schemeClr val="tx1"/>
              </a:solidFill>
              <a:latin typeface="+mj-lt"/>
              <a:ea typeface="+mj-ea"/>
              <a:cs typeface="+mj-cs"/>
            </a:endParaRPr>
          </a:p>
        </p:txBody>
      </p:sp>
      <p:pic>
        <p:nvPicPr>
          <p:cNvPr id="6148" name="Picture 4" descr="http://static1.trikalanews.gr/assets/media/PICTURES/2015/img_c/996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240" y="3389434"/>
            <a:ext cx="3573844" cy="268038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a:xfrm>
            <a:off x="6319842" y="5528603"/>
            <a:ext cx="4080234" cy="661184"/>
          </a:xfrm>
        </p:spPr>
        <p:txBody>
          <a:bodyPr>
            <a:normAutofit/>
          </a:bodyPr>
          <a:lstStyle/>
          <a:p>
            <a:pPr algn="ctr"/>
            <a:r>
              <a:rPr lang="en-US" sz="3200" b="1" u="sng" dirty="0" smtClean="0"/>
              <a:t>Our school in </a:t>
            </a:r>
            <a:r>
              <a:rPr lang="en-US" sz="3200" b="1" u="sng" dirty="0" err="1" smtClean="0"/>
              <a:t>Nafplio</a:t>
            </a:r>
            <a:endParaRPr lang="el-GR" sz="3200" b="1" u="sng" dirty="0"/>
          </a:p>
        </p:txBody>
      </p:sp>
      <p:pic>
        <p:nvPicPr>
          <p:cNvPr id="3" name="Picture 2" descr="http://www.kpe-philippi.gr/download/1-DSC008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483" y="366472"/>
            <a:ext cx="4838337" cy="362875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22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148"/>
                                        </p:tgtEl>
                                        <p:attrNameLst>
                                          <p:attrName>style.visibility</p:attrName>
                                        </p:attrNameLst>
                                      </p:cBhvr>
                                      <p:to>
                                        <p:strVal val="visible"/>
                                      </p:to>
                                    </p:set>
                                    <p:anim calcmode="lin" valueType="num">
                                      <p:cBhvr additive="base">
                                        <p:cTn id="24" dur="500" fill="hold"/>
                                        <p:tgtEl>
                                          <p:spTgt spid="6148"/>
                                        </p:tgtEl>
                                        <p:attrNameLst>
                                          <p:attrName>ppt_x</p:attrName>
                                        </p:attrNameLst>
                                      </p:cBhvr>
                                      <p:tavLst>
                                        <p:tav tm="0">
                                          <p:val>
                                            <p:strVal val="#ppt_x"/>
                                          </p:val>
                                        </p:tav>
                                        <p:tav tm="100000">
                                          <p:val>
                                            <p:strVal val="#ppt_x"/>
                                          </p:val>
                                        </p:tav>
                                      </p:tavLst>
                                    </p:anim>
                                    <p:anim calcmode="lin" valueType="num">
                                      <p:cBhvr additive="base">
                                        <p:cTn id="25"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406</Words>
  <Application>Microsoft Office PowerPoint</Application>
  <PresentationFormat>Ευρεία οθόνη</PresentationFormat>
  <Paragraphs>21</Paragraphs>
  <Slides>12</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12</vt:i4>
      </vt:variant>
    </vt:vector>
  </HeadingPairs>
  <TitlesOfParts>
    <vt:vector size="16" baseType="lpstr">
      <vt:lpstr>Arial</vt:lpstr>
      <vt:lpstr>Calibri</vt:lpstr>
      <vt:lpstr>Calibri Light</vt:lpstr>
      <vt:lpstr>Θέμα του Office</vt:lpstr>
      <vt:lpstr>3rd Junior High School Of Trikala</vt:lpstr>
      <vt:lpstr>Our school</vt:lpstr>
      <vt:lpstr>Our school today</vt:lpstr>
      <vt:lpstr>Our School in the past</vt:lpstr>
      <vt:lpstr>Photos of students with their teachers</vt:lpstr>
      <vt:lpstr>The students dance during a celebration</vt:lpstr>
      <vt:lpstr>Our school today</vt:lpstr>
      <vt:lpstr>Participation in programs</vt:lpstr>
      <vt:lpstr>Our school in Nafplio</vt:lpstr>
      <vt:lpstr>Sport activities</vt:lpstr>
      <vt:lpstr>Our school’s society</vt:lpstr>
      <vt:lpstr>THE END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Junior High School Of Trikala</dc:title>
  <dc:creator>user1</dc:creator>
  <cp:lastModifiedBy>user1</cp:lastModifiedBy>
  <cp:revision>20</cp:revision>
  <dcterms:created xsi:type="dcterms:W3CDTF">2015-10-31T19:07:18Z</dcterms:created>
  <dcterms:modified xsi:type="dcterms:W3CDTF">2015-11-01T20:44:19Z</dcterms:modified>
</cp:coreProperties>
</file>