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8" r:id="rId23"/>
    <p:sldId id="279" r:id="rId24"/>
    <p:sldId id="280" r:id="rId25"/>
    <p:sldId id="281" r:id="rId26"/>
    <p:sldId id="282" r:id="rId27"/>
    <p:sldId id="283" r:id="rId28"/>
    <p:sldId id="284" r:id="rId29"/>
    <p:sldId id="277"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0" autoAdjust="0"/>
    <p:restoredTop sz="94660"/>
  </p:normalViewPr>
  <p:slideViewPr>
    <p:cSldViewPr>
      <p:cViewPr>
        <p:scale>
          <a:sx n="71" d="100"/>
          <a:sy n="71" d="100"/>
        </p:scale>
        <p:origin x="-64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4F2956CD-71B0-41C7-A5B8-6F0F1067C313}" type="datetimeFigureOut">
              <a:rPr lang="el-GR" smtClean="0"/>
              <a:pPr/>
              <a:t>29/1/2016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4F2956CD-71B0-41C7-A5B8-6F0F1067C313}" type="datetimeFigureOut">
              <a:rPr lang="el-GR" smtClean="0"/>
              <a:pPr/>
              <a:t>29/1/2016</a:t>
            </a:fld>
            <a:endParaRPr lang="el-GR"/>
          </a:p>
        </p:txBody>
      </p:sp>
      <p:sp>
        <p:nvSpPr>
          <p:cNvPr id="27" name="26 - Θέση αριθμού διαφάνειας"/>
          <p:cNvSpPr>
            <a:spLocks noGrp="1"/>
          </p:cNvSpPr>
          <p:nvPr>
            <p:ph type="sldNum" sz="quarter" idx="11"/>
          </p:nvPr>
        </p:nvSpPr>
        <p:spPr/>
        <p:txBody>
          <a:bodyPr rtlCol="0"/>
          <a:lstStyle/>
          <a:p>
            <a:fld id="{3F1782E4-8B53-4C4C-94D5-3F73D557068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4F2956CD-71B0-41C7-A5B8-6F0F1067C313}" type="datetimeFigureOut">
              <a:rPr lang="el-GR" smtClean="0"/>
              <a:pPr/>
              <a:t>29/1/2016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2956CD-71B0-41C7-A5B8-6F0F1067C313}" type="datetimeFigureOut">
              <a:rPr lang="el-GR" smtClean="0"/>
              <a:pPr/>
              <a:t>29/1/2016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F1782E4-8B53-4C4C-94D5-3F73D557068D}"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F2956CD-71B0-41C7-A5B8-6F0F1067C313}" type="datetimeFigureOut">
              <a:rPr lang="el-GR" smtClean="0"/>
              <a:pPr/>
              <a:t>29/1/2016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F1782E4-8B53-4C4C-94D5-3F73D557068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edg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86%CE%BD%CE%B8%CF%81%CF%89%CF%80%CE%BF%CF%82" TargetMode="External"/><Relationship Id="rId7" Type="http://schemas.openxmlformats.org/officeDocument/2006/relationships/hyperlink" Target="https://el.wikipedia.org/wiki/%CE%94%CE%B9%CE%B5%CE%B8%CE%BD%CE%AD%CF%82_%CE%B4%CE%AF%CE%BA%CE%B1%CE%B9%CE%BF" TargetMode="External"/><Relationship Id="rId2" Type="http://schemas.openxmlformats.org/officeDocument/2006/relationships/hyperlink" Target="https://el.wikipedia.org/wiki/%CE%97%CE%B8%CE%B9%CE%BA%CE%AE" TargetMode="External"/><Relationship Id="rId1" Type="http://schemas.openxmlformats.org/officeDocument/2006/relationships/slideLayout" Target="../slideLayouts/slideLayout2.xml"/><Relationship Id="rId6" Type="http://schemas.openxmlformats.org/officeDocument/2006/relationships/hyperlink" Target="https://el.wikipedia.org/wiki/%CE%94%CE%AF%CE%BA%CE%B1%CE%B9%CE%BF" TargetMode="External"/><Relationship Id="rId5" Type="http://schemas.openxmlformats.org/officeDocument/2006/relationships/hyperlink" Target="https://el.wikipedia.org/wiki/%CE%94%CE%B9%CE%BA%CE%B1%CE%AF%CF%89%CE%BC%CE%B1" TargetMode="External"/><Relationship Id="rId4" Type="http://schemas.openxmlformats.org/officeDocument/2006/relationships/hyperlink" Target="https://el.wikipedia.org/wiki/%CE%9D%CF%8C%CE%BC%CE%BF%CF%8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1052736"/>
            <a:ext cx="4392488" cy="2387128"/>
          </a:xfrm>
        </p:spPr>
        <p:txBody>
          <a:bodyPr>
            <a:normAutofit fontScale="90000"/>
          </a:bodyPr>
          <a:lstStyle/>
          <a:p>
            <a:pPr algn="ctr"/>
            <a:r>
              <a:rPr lang="el-GR" sz="5400" dirty="0" smtClean="0"/>
              <a:t>ΑΝΘΡΩΠΙΝΑ </a:t>
            </a:r>
            <a:r>
              <a:rPr lang="el-GR" sz="5400" dirty="0" smtClean="0"/>
              <a:t>ΔΙΚΑΙΩΜΑΤΑ ΚΑΙ ΥΠΟΧΡΕΩΣΕΙΣ</a:t>
            </a:r>
            <a:endParaRPr lang="el-GR" sz="5400" dirty="0"/>
          </a:p>
        </p:txBody>
      </p:sp>
      <p:sp>
        <p:nvSpPr>
          <p:cNvPr id="3" name="2 - Υπότιτλος"/>
          <p:cNvSpPr>
            <a:spLocks noGrp="1"/>
          </p:cNvSpPr>
          <p:nvPr>
            <p:ph type="subTitle" idx="1"/>
          </p:nvPr>
        </p:nvSpPr>
        <p:spPr>
          <a:xfrm>
            <a:off x="3851920" y="4869160"/>
            <a:ext cx="4953000" cy="1752600"/>
          </a:xfrm>
        </p:spPr>
        <p:txBody>
          <a:bodyPr/>
          <a:lstStyle/>
          <a:p>
            <a:pPr algn="r"/>
            <a:r>
              <a:rPr lang="el-GR" dirty="0" smtClean="0"/>
              <a:t>Αδάμου Αθανασία</a:t>
            </a:r>
          </a:p>
          <a:p>
            <a:pPr algn="r"/>
            <a:r>
              <a:rPr lang="el-GR" dirty="0" smtClean="0"/>
              <a:t>Κωνσταντάκου Σωτηρία</a:t>
            </a:r>
            <a:endParaRPr lang="el-GR" dirty="0"/>
          </a:p>
        </p:txBody>
      </p:sp>
      <p:pic>
        <p:nvPicPr>
          <p:cNvPr id="4" name="3 - Εικόνα" descr="123.jpg"/>
          <p:cNvPicPr>
            <a:picLocks noChangeAspect="1"/>
          </p:cNvPicPr>
          <p:nvPr/>
        </p:nvPicPr>
        <p:blipFill>
          <a:blip r:embed="rId2" cstate="print"/>
          <a:stretch>
            <a:fillRect/>
          </a:stretch>
        </p:blipFill>
        <p:spPr>
          <a:xfrm>
            <a:off x="5436096" y="404664"/>
            <a:ext cx="3045841" cy="2952328"/>
          </a:xfrm>
          <a:prstGeom prst="rect">
            <a:avLst/>
          </a:prstGeom>
        </p:spPr>
      </p:pic>
      <p:pic>
        <p:nvPicPr>
          <p:cNvPr id="5" name="4 - Εικόνα" descr="img12_16.jpg"/>
          <p:cNvPicPr>
            <a:picLocks noChangeAspect="1"/>
          </p:cNvPicPr>
          <p:nvPr/>
        </p:nvPicPr>
        <p:blipFill>
          <a:blip r:embed="rId3" cstate="print"/>
          <a:stretch>
            <a:fillRect/>
          </a:stretch>
        </p:blipFill>
        <p:spPr>
          <a:xfrm>
            <a:off x="1187624" y="4077072"/>
            <a:ext cx="3099714" cy="259228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lstStyle/>
          <a:p>
            <a:pPr>
              <a:buFont typeface="Wingdings" pitchFamily="2" charset="2"/>
              <a:buChar char="Ø"/>
            </a:pPr>
            <a:r>
              <a:rPr lang="el-GR" dirty="0" smtClean="0"/>
              <a:t>Θρησκευτική ελευθερία</a:t>
            </a:r>
            <a:endParaRPr lang="el-GR" dirty="0"/>
          </a:p>
        </p:txBody>
      </p:sp>
      <p:sp>
        <p:nvSpPr>
          <p:cNvPr id="3" name="2 - Θέση περιεχομένου"/>
          <p:cNvSpPr>
            <a:spLocks noGrp="1"/>
          </p:cNvSpPr>
          <p:nvPr>
            <p:ph idx="1"/>
          </p:nvPr>
        </p:nvSpPr>
        <p:spPr>
          <a:xfrm>
            <a:off x="323528" y="1601416"/>
            <a:ext cx="4555232" cy="5256584"/>
          </a:xfrm>
        </p:spPr>
        <p:txBody>
          <a:bodyPr>
            <a:normAutofit fontScale="92500"/>
          </a:bodyPr>
          <a:lstStyle/>
          <a:p>
            <a:pPr>
              <a:buNone/>
            </a:pPr>
            <a:r>
              <a:rPr lang="el-GR" i="1" dirty="0" smtClean="0"/>
              <a:t>   </a:t>
            </a:r>
            <a:r>
              <a:rPr lang="el-GR" sz="2400" i="1" dirty="0" smtClean="0"/>
              <a:t>Η ελευθερία της θρησκευτικής συνείδησης είναι απαραβίαστη. Η απόλαυση των ατομικών και πολιτικών δικαιωμάτων δεν εξαρτάται από τις θρησκευτικές πεποιθήσεις καθενός</a:t>
            </a:r>
            <a:r>
              <a:rPr lang="el-GR" sz="2400" dirty="0" smtClean="0"/>
              <a:t>. Η πίστη είναι εσωτερική ψυχική υπόθεση. Για το λόγο αυτό απαγορεύεται ο </a:t>
            </a:r>
            <a:r>
              <a:rPr lang="el-GR" sz="2400" b="1" i="1" dirty="0" smtClean="0"/>
              <a:t>προσηλυτισμός.</a:t>
            </a:r>
            <a:r>
              <a:rPr lang="el-GR" sz="2400" dirty="0" smtClean="0"/>
              <a:t> Το Σύνταγμα κατοχυρώνει όχι μόνον τη θρησκευτική ελευθερία (</a:t>
            </a:r>
            <a:r>
              <a:rPr lang="el-GR" sz="2400" b="1" dirty="0" smtClean="0"/>
              <a:t>ανεξιθρησκία</a:t>
            </a:r>
            <a:r>
              <a:rPr lang="el-GR" sz="2400" dirty="0" smtClean="0"/>
              <a:t>) αλλά και τη </a:t>
            </a:r>
            <a:r>
              <a:rPr lang="el-GR" sz="2400" b="1" dirty="0" smtClean="0"/>
              <a:t>θρησκευτική ισότητα.</a:t>
            </a:r>
            <a:r>
              <a:rPr lang="el-GR" sz="2400" dirty="0" smtClean="0"/>
              <a:t> </a:t>
            </a:r>
            <a:endParaRPr lang="el-GR" sz="2400" dirty="0"/>
          </a:p>
        </p:txBody>
      </p:sp>
      <p:pic>
        <p:nvPicPr>
          <p:cNvPr id="4" name="3 - Εικόνα" descr="ανεξιθρησκεία1.jpg"/>
          <p:cNvPicPr>
            <a:picLocks noChangeAspect="1"/>
          </p:cNvPicPr>
          <p:nvPr/>
        </p:nvPicPr>
        <p:blipFill>
          <a:blip r:embed="rId2" cstate="print"/>
          <a:stretch>
            <a:fillRect/>
          </a:stretch>
        </p:blipFill>
        <p:spPr>
          <a:xfrm>
            <a:off x="5004048" y="2060848"/>
            <a:ext cx="3799462" cy="381642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0" fill="hold"/>
                                        <p:tgtEl>
                                          <p:spTgt spid="4"/>
                                        </p:tgtEl>
                                        <p:attrNameLst>
                                          <p:attrName>ppt_w</p:attrName>
                                        </p:attrNameLst>
                                      </p:cBhvr>
                                      <p:tavLst>
                                        <p:tav tm="0" fmla="#ppt_w*sin(2.5*pi*$)">
                                          <p:val>
                                            <p:fltVal val="0"/>
                                          </p:val>
                                        </p:tav>
                                        <p:tav tm="100000">
                                          <p:val>
                                            <p:fltVal val="1"/>
                                          </p:val>
                                        </p:tav>
                                      </p:tavLst>
                                    </p:anim>
                                    <p:anim calcmode="lin" valueType="num">
                                      <p:cBhvr>
                                        <p:cTn id="27"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1066800"/>
          </a:xfrm>
        </p:spPr>
        <p:txBody>
          <a:bodyPr/>
          <a:lstStyle/>
          <a:p>
            <a:pPr>
              <a:buFont typeface="Wingdings" pitchFamily="2" charset="2"/>
              <a:buChar char="Ø"/>
            </a:pPr>
            <a:r>
              <a:rPr lang="el-GR" dirty="0" smtClean="0"/>
              <a:t>Ελευθερία τύπου</a:t>
            </a:r>
            <a:endParaRPr lang="el-GR" dirty="0"/>
          </a:p>
        </p:txBody>
      </p:sp>
      <p:sp>
        <p:nvSpPr>
          <p:cNvPr id="3" name="2 - Θέση περιεχομένου"/>
          <p:cNvSpPr>
            <a:spLocks noGrp="1"/>
          </p:cNvSpPr>
          <p:nvPr>
            <p:ph idx="1"/>
          </p:nvPr>
        </p:nvSpPr>
        <p:spPr>
          <a:xfrm>
            <a:off x="251520" y="1628800"/>
            <a:ext cx="4320480" cy="4827166"/>
          </a:xfrm>
        </p:spPr>
        <p:txBody>
          <a:bodyPr>
            <a:normAutofit/>
          </a:bodyPr>
          <a:lstStyle/>
          <a:p>
            <a:pPr>
              <a:buNone/>
            </a:pPr>
            <a:r>
              <a:rPr lang="el-GR" sz="2400" dirty="0" smtClean="0"/>
              <a:t>    Η </a:t>
            </a:r>
            <a:r>
              <a:rPr lang="el-GR" sz="2400" b="1" dirty="0" smtClean="0"/>
              <a:t>ελευθερία έκφρασης</a:t>
            </a:r>
            <a:r>
              <a:rPr lang="el-GR" sz="2400" dirty="0" smtClean="0"/>
              <a:t> αποτελεί βασικό δικαίωμα γιατί με αυτόν τον τρόπο:</a:t>
            </a:r>
          </a:p>
          <a:p>
            <a:pPr>
              <a:buFont typeface="Wingdings" pitchFamily="2" charset="2"/>
              <a:buChar char="§"/>
            </a:pPr>
            <a:r>
              <a:rPr lang="el-GR" sz="2400" dirty="0" smtClean="0"/>
              <a:t>εκφράζονται όλες οι γνώμες και λειτουργεί η κοινωνία πολιτών,</a:t>
            </a:r>
          </a:p>
          <a:p>
            <a:pPr>
              <a:buFont typeface="Wingdings" pitchFamily="2" charset="2"/>
              <a:buChar char="§"/>
            </a:pPr>
            <a:r>
              <a:rPr lang="el-GR" sz="2400" dirty="0" smtClean="0"/>
              <a:t>διαμορφώνεται η </a:t>
            </a:r>
            <a:r>
              <a:rPr lang="el-GR" sz="2400" b="1" i="1" dirty="0" smtClean="0"/>
              <a:t>κοινή γνώμη</a:t>
            </a:r>
            <a:r>
              <a:rPr lang="el-GR" sz="2400" b="1" i="1" baseline="30000" dirty="0" smtClean="0"/>
              <a:t> </a:t>
            </a:r>
            <a:r>
              <a:rPr lang="el-GR" sz="2400" dirty="0" smtClean="0"/>
              <a:t>η οποία ελέγχει την πολιτική εξουσία.</a:t>
            </a:r>
          </a:p>
          <a:p>
            <a:pPr>
              <a:buNone/>
            </a:pPr>
            <a:r>
              <a:rPr lang="el-GR" sz="2400" dirty="0" smtClean="0"/>
              <a:t>     Το βασικό μέσο έκφρασης δημόσιας γνώμης αποτελεί ο τύπος. </a:t>
            </a:r>
          </a:p>
          <a:p>
            <a:pPr>
              <a:buNone/>
            </a:pPr>
            <a:endParaRPr lang="el-GR" dirty="0"/>
          </a:p>
        </p:txBody>
      </p:sp>
      <p:pic>
        <p:nvPicPr>
          <p:cNvPr id="4" name="3 - Εικόνα" descr="μμμ.jpg"/>
          <p:cNvPicPr>
            <a:picLocks noChangeAspect="1"/>
          </p:cNvPicPr>
          <p:nvPr/>
        </p:nvPicPr>
        <p:blipFill>
          <a:blip r:embed="rId2" cstate="print"/>
          <a:stretch>
            <a:fillRect/>
          </a:stretch>
        </p:blipFill>
        <p:spPr>
          <a:xfrm>
            <a:off x="4644008" y="1556792"/>
            <a:ext cx="3893606" cy="2160240"/>
          </a:xfrm>
          <a:prstGeom prst="rect">
            <a:avLst/>
          </a:prstGeom>
        </p:spPr>
      </p:pic>
      <p:pic>
        <p:nvPicPr>
          <p:cNvPr id="5" name="4 - Εικόνα" descr="μμμμμμμμμμμμμμμμμμμμμμμμμμμμ.jpg"/>
          <p:cNvPicPr>
            <a:picLocks noChangeAspect="1"/>
          </p:cNvPicPr>
          <p:nvPr/>
        </p:nvPicPr>
        <p:blipFill>
          <a:blip r:embed="rId3" cstate="print"/>
          <a:stretch>
            <a:fillRect/>
          </a:stretch>
        </p:blipFill>
        <p:spPr>
          <a:xfrm>
            <a:off x="5076056" y="4221088"/>
            <a:ext cx="3007990" cy="195844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8229600" cy="1066800"/>
          </a:xfrm>
        </p:spPr>
        <p:txBody>
          <a:bodyPr/>
          <a:lstStyle/>
          <a:p>
            <a:r>
              <a:rPr lang="el-GR" dirty="0" smtClean="0"/>
              <a:t>Πολιτικά δικαιώματα</a:t>
            </a:r>
            <a:endParaRPr lang="el-GR" dirty="0"/>
          </a:p>
        </p:txBody>
      </p:sp>
      <p:sp>
        <p:nvSpPr>
          <p:cNvPr id="3" name="2 - Θέση περιεχομένου"/>
          <p:cNvSpPr>
            <a:spLocks noGrp="1"/>
          </p:cNvSpPr>
          <p:nvPr>
            <p:ph idx="1"/>
          </p:nvPr>
        </p:nvSpPr>
        <p:spPr/>
        <p:txBody>
          <a:bodyPr/>
          <a:lstStyle/>
          <a:p>
            <a:pPr>
              <a:buFont typeface="Wingdings" pitchFamily="2" charset="2"/>
              <a:buChar char="v"/>
            </a:pPr>
            <a:r>
              <a:rPr lang="el-GR" dirty="0" smtClean="0"/>
              <a:t>Συμμετοχή σε εκλογές</a:t>
            </a:r>
          </a:p>
          <a:p>
            <a:pPr>
              <a:buFont typeface="Wingdings" pitchFamily="2" charset="2"/>
              <a:buChar char="v"/>
            </a:pPr>
            <a:r>
              <a:rPr lang="el-GR" dirty="0" smtClean="0"/>
              <a:t>Συμμετοχή σε δημοψήφισμα</a:t>
            </a:r>
          </a:p>
          <a:p>
            <a:pPr>
              <a:buFont typeface="Wingdings" pitchFamily="2" charset="2"/>
              <a:buChar char="v"/>
            </a:pPr>
            <a:r>
              <a:rPr lang="el-GR" dirty="0" smtClean="0"/>
              <a:t>Συμμετοχή σε κόμματα</a:t>
            </a:r>
          </a:p>
          <a:p>
            <a:pPr>
              <a:buFont typeface="Wingdings" pitchFamily="2" charset="2"/>
              <a:buChar char="v"/>
            </a:pPr>
            <a:r>
              <a:rPr lang="el-GR" dirty="0" smtClean="0"/>
              <a:t>Διορισμός στο δημόσιο</a:t>
            </a:r>
          </a:p>
          <a:p>
            <a:pPr>
              <a:buFont typeface="Wingdings" pitchFamily="2" charset="2"/>
              <a:buChar char="v"/>
            </a:pPr>
            <a:r>
              <a:rPr lang="el-GR" dirty="0" smtClean="0"/>
              <a:t>Διορισμός ως ενόρκων</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nodeType="click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8229600" cy="1066800"/>
          </a:xfrm>
        </p:spPr>
        <p:txBody>
          <a:bodyPr>
            <a:normAutofit fontScale="90000"/>
          </a:bodyPr>
          <a:lstStyle/>
          <a:p>
            <a:pPr>
              <a:buFont typeface="Wingdings" pitchFamily="2" charset="2"/>
              <a:buChar char="Ø"/>
            </a:pPr>
            <a:r>
              <a:rPr lang="el-GR" dirty="0" smtClean="0"/>
              <a:t>Συμμετοχή σε εκλογές και    δημοψήφισμα</a:t>
            </a:r>
            <a:endParaRPr lang="el-GR" dirty="0"/>
          </a:p>
        </p:txBody>
      </p:sp>
      <p:pic>
        <p:nvPicPr>
          <p:cNvPr id="4" name="3 - Θέση περιεχομένου" descr="apoxi-ekloges-aidous-simmetoxi-stin-politiki-480x270.jpg"/>
          <p:cNvPicPr>
            <a:picLocks noGrp="1" noChangeAspect="1"/>
          </p:cNvPicPr>
          <p:nvPr>
            <p:ph idx="1"/>
          </p:nvPr>
        </p:nvPicPr>
        <p:blipFill>
          <a:blip r:embed="rId2" cstate="print"/>
          <a:stretch>
            <a:fillRect/>
          </a:stretch>
        </p:blipFill>
        <p:spPr>
          <a:xfrm>
            <a:off x="395536" y="2204864"/>
            <a:ext cx="4248472" cy="2511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descr="εκλογες1.jpg"/>
          <p:cNvPicPr>
            <a:picLocks noChangeAspect="1"/>
          </p:cNvPicPr>
          <p:nvPr/>
        </p:nvPicPr>
        <p:blipFill>
          <a:blip r:embed="rId3" cstate="print"/>
          <a:stretch>
            <a:fillRect/>
          </a:stretch>
        </p:blipFill>
        <p:spPr>
          <a:xfrm>
            <a:off x="4932040" y="3573016"/>
            <a:ext cx="3813757"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8229600" cy="1066800"/>
          </a:xfrm>
        </p:spPr>
        <p:txBody>
          <a:bodyPr/>
          <a:lstStyle/>
          <a:p>
            <a:pPr>
              <a:buFont typeface="Wingdings" pitchFamily="2" charset="2"/>
              <a:buChar char="Ø"/>
            </a:pPr>
            <a:r>
              <a:rPr lang="el-GR" dirty="0" smtClean="0"/>
              <a:t>Συμμετοχή σε κόμματα</a:t>
            </a:r>
            <a:endParaRPr lang="el-GR" dirty="0"/>
          </a:p>
        </p:txBody>
      </p:sp>
      <p:pic>
        <p:nvPicPr>
          <p:cNvPr id="4" name="3 - Θέση περιεχομένου" descr="εκλογες11.jpg"/>
          <p:cNvPicPr>
            <a:picLocks noGrp="1" noChangeAspect="1"/>
          </p:cNvPicPr>
          <p:nvPr>
            <p:ph idx="1"/>
          </p:nvPr>
        </p:nvPicPr>
        <p:blipFill>
          <a:blip r:embed="rId2" cstate="print"/>
          <a:stretch>
            <a:fillRect/>
          </a:stretch>
        </p:blipFill>
        <p:spPr>
          <a:xfrm rot="20659732">
            <a:off x="523078" y="2745178"/>
            <a:ext cx="3816424" cy="2535872"/>
          </a:xfrm>
          <a:prstGeom prst="rect">
            <a:avLst/>
          </a:prstGeom>
          <a:ln>
            <a:noFill/>
          </a:ln>
          <a:effectLst>
            <a:outerShdw blurRad="292100" dist="139700" dir="2700000" algn="tl" rotWithShape="0">
              <a:srgbClr val="333333">
                <a:alpha val="65000"/>
              </a:srgbClr>
            </a:outerShdw>
          </a:effectLst>
        </p:spPr>
      </p:pic>
      <p:pic>
        <p:nvPicPr>
          <p:cNvPr id="5" name="4 - Εικόνα" descr="4.jpg"/>
          <p:cNvPicPr>
            <a:picLocks noChangeAspect="1"/>
          </p:cNvPicPr>
          <p:nvPr/>
        </p:nvPicPr>
        <p:blipFill>
          <a:blip r:embed="rId3" cstate="print"/>
          <a:stretch>
            <a:fillRect/>
          </a:stretch>
        </p:blipFill>
        <p:spPr>
          <a:xfrm rot="1369670">
            <a:off x="4584515" y="2631519"/>
            <a:ext cx="4214812" cy="26277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836712"/>
            <a:ext cx="8229600" cy="1066800"/>
          </a:xfrm>
        </p:spPr>
        <p:txBody>
          <a:bodyPr>
            <a:normAutofit fontScale="90000"/>
          </a:bodyPr>
          <a:lstStyle/>
          <a:p>
            <a:pPr>
              <a:buFont typeface="Wingdings" pitchFamily="2" charset="2"/>
              <a:buChar char="Ø"/>
            </a:pPr>
            <a:r>
              <a:rPr lang="el-GR" dirty="0" smtClean="0"/>
              <a:t>Διορισμός στο δημόσιο και ως ένορκων</a:t>
            </a:r>
            <a:endParaRPr lang="el-GR" dirty="0"/>
          </a:p>
        </p:txBody>
      </p:sp>
      <p:pic>
        <p:nvPicPr>
          <p:cNvPr id="4" name="3 - Θέση περιεχομένου" descr="anastellontai-oloi-oi-diorismoi-kai-oi-proslipseis-sto-dimosio-160.jpg"/>
          <p:cNvPicPr>
            <a:picLocks noGrp="1" noChangeAspect="1"/>
          </p:cNvPicPr>
          <p:nvPr>
            <p:ph idx="1"/>
          </p:nvPr>
        </p:nvPicPr>
        <p:blipFill>
          <a:blip r:embed="rId2" cstate="print"/>
          <a:stretch>
            <a:fillRect/>
          </a:stretch>
        </p:blipFill>
        <p:spPr>
          <a:xfrm>
            <a:off x="827584" y="2564904"/>
            <a:ext cx="3312368" cy="24635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4 - Εικόνα" descr="turkiye-de-adalet-sistemi_80576.jpg"/>
          <p:cNvPicPr>
            <a:picLocks noChangeAspect="1"/>
          </p:cNvPicPr>
          <p:nvPr/>
        </p:nvPicPr>
        <p:blipFill>
          <a:blip r:embed="rId3" cstate="print"/>
          <a:stretch>
            <a:fillRect/>
          </a:stretch>
        </p:blipFill>
        <p:spPr>
          <a:xfrm>
            <a:off x="4932040" y="1772816"/>
            <a:ext cx="2981325" cy="4476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92696"/>
            <a:ext cx="8229600" cy="1066800"/>
          </a:xfrm>
        </p:spPr>
        <p:txBody>
          <a:bodyPr/>
          <a:lstStyle/>
          <a:p>
            <a:r>
              <a:rPr lang="el-GR" dirty="0" smtClean="0"/>
              <a:t>Κοινωνικά δικαιώματα</a:t>
            </a:r>
            <a:endParaRPr lang="el-GR" dirty="0"/>
          </a:p>
        </p:txBody>
      </p:sp>
      <p:sp>
        <p:nvSpPr>
          <p:cNvPr id="3" name="2 - Θέση περιεχομένου"/>
          <p:cNvSpPr>
            <a:spLocks noGrp="1"/>
          </p:cNvSpPr>
          <p:nvPr>
            <p:ph idx="1"/>
          </p:nvPr>
        </p:nvSpPr>
        <p:spPr/>
        <p:txBody>
          <a:bodyPr/>
          <a:lstStyle/>
          <a:p>
            <a:pPr>
              <a:buFont typeface="Wingdings" pitchFamily="2" charset="2"/>
              <a:buChar char="v"/>
            </a:pPr>
            <a:r>
              <a:rPr lang="el-GR" dirty="0" smtClean="0"/>
              <a:t>Δικαίωμα Εργασίας</a:t>
            </a:r>
          </a:p>
          <a:p>
            <a:pPr>
              <a:buFont typeface="Wingdings" pitchFamily="2" charset="2"/>
              <a:buChar char="v"/>
            </a:pPr>
            <a:r>
              <a:rPr lang="el-GR" dirty="0" smtClean="0"/>
              <a:t>Δικαίωμα Παιδείας</a:t>
            </a:r>
          </a:p>
          <a:p>
            <a:pPr>
              <a:buFont typeface="Wingdings" pitchFamily="2" charset="2"/>
              <a:buChar char="v"/>
            </a:pPr>
            <a:r>
              <a:rPr lang="el-GR" dirty="0" smtClean="0"/>
              <a:t>Κοινωνική Πρόνοια και ασφάλιση</a:t>
            </a:r>
          </a:p>
          <a:p>
            <a:pPr>
              <a:buFont typeface="Wingdings" pitchFamily="2" charset="2"/>
              <a:buChar char="v"/>
            </a:pPr>
            <a:r>
              <a:rPr lang="el-GR" dirty="0" smtClean="0"/>
              <a:t>Προστασία Γάμου και οικογένειας</a:t>
            </a:r>
          </a:p>
          <a:p>
            <a:pPr>
              <a:buFont typeface="Wingdings" pitchFamily="2" charset="2"/>
              <a:buChar char="v"/>
            </a:pPr>
            <a:r>
              <a:rPr lang="el-GR" dirty="0" smtClean="0"/>
              <a:t>Προστασία Υγείας</a:t>
            </a:r>
            <a:endParaRPr lang="el-G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3"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4"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2"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3"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4"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1066800"/>
          </a:xfrm>
        </p:spPr>
        <p:txBody>
          <a:bodyPr/>
          <a:lstStyle/>
          <a:p>
            <a:pPr>
              <a:buFont typeface="Wingdings" pitchFamily="2" charset="2"/>
              <a:buChar char="Ø"/>
            </a:pPr>
            <a:r>
              <a:rPr lang="el-GR" dirty="0" smtClean="0"/>
              <a:t>Δικαίωμα εργασίας</a:t>
            </a:r>
            <a:endParaRPr lang="el-GR" dirty="0"/>
          </a:p>
        </p:txBody>
      </p:sp>
      <p:sp>
        <p:nvSpPr>
          <p:cNvPr id="3" name="2 - Θέση περιεχομένου"/>
          <p:cNvSpPr>
            <a:spLocks noGrp="1"/>
          </p:cNvSpPr>
          <p:nvPr>
            <p:ph idx="1"/>
          </p:nvPr>
        </p:nvSpPr>
        <p:spPr>
          <a:xfrm>
            <a:off x="251520" y="1814810"/>
            <a:ext cx="3979168" cy="5043190"/>
          </a:xfrm>
        </p:spPr>
        <p:txBody>
          <a:bodyPr/>
          <a:lstStyle/>
          <a:p>
            <a:pPr>
              <a:buNone/>
            </a:pPr>
            <a:r>
              <a:rPr lang="el-GR" dirty="0" smtClean="0"/>
              <a:t>   </a:t>
            </a:r>
            <a:r>
              <a:rPr lang="el-GR" sz="2400" dirty="0" smtClean="0"/>
              <a:t>Η Πολιτεία οφείλει να δημιουργεί </a:t>
            </a:r>
            <a:r>
              <a:rPr lang="el-GR" sz="2400" b="1" dirty="0" smtClean="0"/>
              <a:t>συνθήκες απασχόλησης</a:t>
            </a:r>
            <a:r>
              <a:rPr lang="el-GR" sz="2400" dirty="0" smtClean="0"/>
              <a:t> για όλα τα άτομα.</a:t>
            </a:r>
            <a:r>
              <a:rPr lang="el-GR" sz="2400" i="1" dirty="0" smtClean="0"/>
              <a:t> «Η εργασία αποτελεί δικαίωμα και προστατεύεται από το Κράτος, που μεριμνά για τη δημιουργία συνθηκών απασχόλησης…»</a:t>
            </a:r>
            <a:endParaRPr lang="el-GR" sz="2400" dirty="0"/>
          </a:p>
        </p:txBody>
      </p:sp>
      <p:pic>
        <p:nvPicPr>
          <p:cNvPr id="4" name="3 - Εικόνα" descr="ergazomenos.jpg"/>
          <p:cNvPicPr>
            <a:picLocks noChangeAspect="1"/>
          </p:cNvPicPr>
          <p:nvPr/>
        </p:nvPicPr>
        <p:blipFill>
          <a:blip r:embed="rId2" cstate="print"/>
          <a:stretch>
            <a:fillRect/>
          </a:stretch>
        </p:blipFill>
        <p:spPr>
          <a:xfrm>
            <a:off x="4477780" y="1484785"/>
            <a:ext cx="4428492" cy="2952328"/>
          </a:xfrm>
          <a:prstGeom prst="rect">
            <a:avLst/>
          </a:prstGeom>
        </p:spPr>
      </p:pic>
      <p:pic>
        <p:nvPicPr>
          <p:cNvPr id="5" name="4 - Εικόνα" descr="SDADE_top.png"/>
          <p:cNvPicPr>
            <a:picLocks noChangeAspect="1"/>
          </p:cNvPicPr>
          <p:nvPr/>
        </p:nvPicPr>
        <p:blipFill>
          <a:blip r:embed="rId3" cstate="print"/>
          <a:stretch>
            <a:fillRect/>
          </a:stretch>
        </p:blipFill>
        <p:spPr>
          <a:xfrm>
            <a:off x="2987824" y="4869160"/>
            <a:ext cx="5172075" cy="141922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lide(fromBottom)">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lstStyle/>
          <a:p>
            <a:pPr>
              <a:buFont typeface="Wingdings" pitchFamily="2" charset="2"/>
              <a:buChar char="Ø"/>
            </a:pPr>
            <a:r>
              <a:rPr lang="el-GR" dirty="0" smtClean="0"/>
              <a:t>Δικαίωμα παιδείας</a:t>
            </a:r>
            <a:endParaRPr lang="el-GR" dirty="0"/>
          </a:p>
        </p:txBody>
      </p:sp>
      <p:sp>
        <p:nvSpPr>
          <p:cNvPr id="3" name="2 - Θέση περιεχομένου"/>
          <p:cNvSpPr>
            <a:spLocks noGrp="1"/>
          </p:cNvSpPr>
          <p:nvPr>
            <p:ph idx="1"/>
          </p:nvPr>
        </p:nvSpPr>
        <p:spPr>
          <a:xfrm>
            <a:off x="323528" y="1484784"/>
            <a:ext cx="8443664" cy="5115198"/>
          </a:xfrm>
        </p:spPr>
        <p:txBody>
          <a:bodyPr>
            <a:normAutofit/>
          </a:bodyPr>
          <a:lstStyle/>
          <a:p>
            <a:pPr>
              <a:buNone/>
            </a:pPr>
            <a:r>
              <a:rPr lang="el-GR" sz="2400" dirty="0" smtClean="0"/>
              <a:t>   Το Σύνταγμα προβλέπει «</a:t>
            </a:r>
            <a:r>
              <a:rPr lang="el-GR" sz="2400" b="1" i="1" dirty="0" smtClean="0"/>
              <a:t>δωρεάν παιδεία</a:t>
            </a:r>
            <a:r>
              <a:rPr lang="el-GR" sz="2400" dirty="0" smtClean="0"/>
              <a:t> σε όλες τις βαθμίδες της εκπαίδευσης στα κρατικά εκπαιδευτήρια». Παράλληλα κατοχυρώνεται η </a:t>
            </a:r>
            <a:r>
              <a:rPr lang="el-GR" sz="2400" b="1" dirty="0" smtClean="0"/>
              <a:t>εννιάχρονη υποχρεωτική εκπαίδευση</a:t>
            </a:r>
            <a:r>
              <a:rPr lang="el-GR" sz="2400" dirty="0" smtClean="0"/>
              <a:t> και η </a:t>
            </a:r>
            <a:r>
              <a:rPr lang="el-GR" sz="2400" b="1" dirty="0" smtClean="0"/>
              <a:t>επαγγελματική εκπαίδευση.</a:t>
            </a:r>
            <a:endParaRPr lang="el-GR" sz="2400" dirty="0"/>
          </a:p>
        </p:txBody>
      </p:sp>
      <p:pic>
        <p:nvPicPr>
          <p:cNvPr id="4" name="3 - Εικόνα" descr="35072-t4010.gif"/>
          <p:cNvPicPr>
            <a:picLocks noChangeAspect="1"/>
          </p:cNvPicPr>
          <p:nvPr/>
        </p:nvPicPr>
        <p:blipFill>
          <a:blip r:embed="rId2" cstate="print"/>
          <a:stretch>
            <a:fillRect/>
          </a:stretch>
        </p:blipFill>
        <p:spPr>
          <a:xfrm>
            <a:off x="611560" y="3284984"/>
            <a:ext cx="4286250" cy="3076575"/>
          </a:xfrm>
          <a:prstGeom prst="rect">
            <a:avLst/>
          </a:prstGeom>
        </p:spPr>
      </p:pic>
      <p:pic>
        <p:nvPicPr>
          <p:cNvPr id="5" name="4 - Εικόνα" descr="dikaiomata_paidiou.gif"/>
          <p:cNvPicPr>
            <a:picLocks noChangeAspect="1"/>
          </p:cNvPicPr>
          <p:nvPr/>
        </p:nvPicPr>
        <p:blipFill>
          <a:blip r:embed="rId3" cstate="print"/>
          <a:stretch>
            <a:fillRect/>
          </a:stretch>
        </p:blipFill>
        <p:spPr>
          <a:xfrm>
            <a:off x="5436096" y="3212976"/>
            <a:ext cx="3281377" cy="324036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8229600" cy="1066800"/>
          </a:xfrm>
        </p:spPr>
        <p:txBody>
          <a:bodyPr/>
          <a:lstStyle/>
          <a:p>
            <a:pPr>
              <a:buFont typeface="Wingdings" pitchFamily="2" charset="2"/>
              <a:buChar char="Ø"/>
            </a:pPr>
            <a:r>
              <a:rPr lang="el-GR" dirty="0" smtClean="0"/>
              <a:t>Κοινωνική πρόνοια και ασφάλιση</a:t>
            </a:r>
            <a:endParaRPr lang="el-GR" dirty="0"/>
          </a:p>
        </p:txBody>
      </p:sp>
      <p:sp>
        <p:nvSpPr>
          <p:cNvPr id="3" name="2 - Θέση περιεχομένου"/>
          <p:cNvSpPr>
            <a:spLocks noGrp="1"/>
          </p:cNvSpPr>
          <p:nvPr>
            <p:ph idx="1"/>
          </p:nvPr>
        </p:nvSpPr>
        <p:spPr>
          <a:xfrm>
            <a:off x="539552" y="1700808"/>
            <a:ext cx="8229600" cy="4325112"/>
          </a:xfrm>
        </p:spPr>
        <p:txBody>
          <a:bodyPr>
            <a:normAutofit/>
          </a:bodyPr>
          <a:lstStyle/>
          <a:p>
            <a:pPr>
              <a:buNone/>
            </a:pPr>
            <a:r>
              <a:rPr lang="el-GR" sz="2400" dirty="0" smtClean="0"/>
              <a:t>    Στα κοινωνικά δικαιώματα ανήκουν και τα δικαιώματα </a:t>
            </a:r>
            <a:r>
              <a:rPr lang="el-GR" sz="2400" b="1" dirty="0" smtClean="0"/>
              <a:t>κοινωνικής πρόνοιας</a:t>
            </a:r>
            <a:r>
              <a:rPr lang="el-GR" sz="2400" dirty="0" smtClean="0"/>
              <a:t> (ειδικές παροχές σε ομάδες, όπως οι ανάπηροι, άνεργοι, πολύτεκνοι), </a:t>
            </a:r>
            <a:r>
              <a:rPr lang="el-GR" sz="2400" b="1" dirty="0" smtClean="0"/>
              <a:t>υποχρεωτικής ασφάλισης όλων των εργαζόμενων</a:t>
            </a:r>
            <a:r>
              <a:rPr lang="el-GR" sz="2400" dirty="0" smtClean="0"/>
              <a:t> (Ι.Κ.Α, Ο.ΓΑ κ.ά.) </a:t>
            </a:r>
            <a:endParaRPr lang="el-GR" sz="2400" dirty="0"/>
          </a:p>
        </p:txBody>
      </p:sp>
      <p:pic>
        <p:nvPicPr>
          <p:cNvPr id="4" name="3 - Εικόνα" descr="1.jpg"/>
          <p:cNvPicPr>
            <a:picLocks noChangeAspect="1"/>
          </p:cNvPicPr>
          <p:nvPr/>
        </p:nvPicPr>
        <p:blipFill>
          <a:blip r:embed="rId2" cstate="print"/>
          <a:stretch>
            <a:fillRect/>
          </a:stretch>
        </p:blipFill>
        <p:spPr>
          <a:xfrm>
            <a:off x="323528" y="3933056"/>
            <a:ext cx="3888432" cy="1957812"/>
          </a:xfrm>
          <a:prstGeom prst="rect">
            <a:avLst/>
          </a:prstGeom>
        </p:spPr>
      </p:pic>
      <p:pic>
        <p:nvPicPr>
          <p:cNvPr id="5" name="4 - Εικόνα" descr="550_334_303017.jpg"/>
          <p:cNvPicPr>
            <a:picLocks noChangeAspect="1"/>
          </p:cNvPicPr>
          <p:nvPr/>
        </p:nvPicPr>
        <p:blipFill>
          <a:blip r:embed="rId3" cstate="print"/>
          <a:stretch>
            <a:fillRect/>
          </a:stretch>
        </p:blipFill>
        <p:spPr>
          <a:xfrm>
            <a:off x="4572000" y="3861047"/>
            <a:ext cx="4203551" cy="255270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from="(-#ppt_w/2)" to="(#ppt_x)" calcmode="lin" valueType="num">
                                      <p:cBhvr>
                                        <p:cTn id="20" dur="600" fill="hold">
                                          <p:stCondLst>
                                            <p:cond delay="0"/>
                                          </p:stCondLst>
                                        </p:cTn>
                                        <p:tgtEl>
                                          <p:spTgt spid="4"/>
                                        </p:tgtEl>
                                        <p:attrNameLst>
                                          <p:attrName>ppt_x</p:attrName>
                                        </p:attrNameLst>
                                      </p:cBhvr>
                                    </p:anim>
                                    <p:anim from="0" to="-1.0" calcmode="lin" valueType="num">
                                      <p:cBhvr>
                                        <p:cTn id="21" dur="200" decel="50000" autoRev="1" fill="hold">
                                          <p:stCondLst>
                                            <p:cond delay="600"/>
                                          </p:stCondLst>
                                        </p:cTn>
                                        <p:tgtEl>
                                          <p:spTgt spid="4"/>
                                        </p:tgtEl>
                                        <p:attrNameLst>
                                          <p:attrName>xshear</p:attrName>
                                        </p:attrNameLst>
                                      </p:cBhvr>
                                    </p:anim>
                                    <p:animScale>
                                      <p:cBhvr>
                                        <p:cTn id="22" dur="200" decel="100000" autoRev="1" fill="hold">
                                          <p:stCondLst>
                                            <p:cond delay="600"/>
                                          </p:stCondLst>
                                        </p:cTn>
                                        <p:tgtEl>
                                          <p:spTgt spid="4"/>
                                        </p:tgtEl>
                                      </p:cBhvr>
                                      <p:from x="100000" y="100000"/>
                                      <p:to x="80000" y="100000"/>
                                    </p:animScale>
                                    <p:anim by="(#ppt_h/3+#ppt_w*0.1)" calcmode="lin" valueType="num">
                                      <p:cBhvr additive="sum">
                                        <p:cTn id="23" dur="200" decel="100000" autoRev="1" fill="hold">
                                          <p:stCondLst>
                                            <p:cond delay="600"/>
                                          </p:stCondLst>
                                        </p:cTn>
                                        <p:tgtEl>
                                          <p:spTgt spid="4"/>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from="(-#ppt_w/2)" to="(#ppt_x)" calcmode="lin" valueType="num">
                                      <p:cBhvr>
                                        <p:cTn id="28" dur="600" fill="hold">
                                          <p:stCondLst>
                                            <p:cond delay="0"/>
                                          </p:stCondLst>
                                        </p:cTn>
                                        <p:tgtEl>
                                          <p:spTgt spid="5"/>
                                        </p:tgtEl>
                                        <p:attrNameLst>
                                          <p:attrName>ppt_x</p:attrName>
                                        </p:attrNameLst>
                                      </p:cBhvr>
                                    </p:anim>
                                    <p:anim from="0" to="-1.0" calcmode="lin" valueType="num">
                                      <p:cBhvr>
                                        <p:cTn id="29" dur="200" decel="50000" autoRev="1" fill="hold">
                                          <p:stCondLst>
                                            <p:cond delay="600"/>
                                          </p:stCondLst>
                                        </p:cTn>
                                        <p:tgtEl>
                                          <p:spTgt spid="5"/>
                                        </p:tgtEl>
                                        <p:attrNameLst>
                                          <p:attrName>xshear</p:attrName>
                                        </p:attrNameLst>
                                      </p:cBhvr>
                                    </p:anim>
                                    <p:animScale>
                                      <p:cBhvr>
                                        <p:cTn id="30" dur="200" decel="100000" autoRev="1" fill="hold">
                                          <p:stCondLst>
                                            <p:cond delay="600"/>
                                          </p:stCondLst>
                                        </p:cTn>
                                        <p:tgtEl>
                                          <p:spTgt spid="5"/>
                                        </p:tgtEl>
                                      </p:cBhvr>
                                      <p:from x="100000" y="100000"/>
                                      <p:to x="80000" y="100000"/>
                                    </p:animScale>
                                    <p:anim by="(#ppt_h/3+#ppt_w*0.1)" calcmode="lin" valueType="num">
                                      <p:cBhvr additive="sum">
                                        <p:cTn id="31"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764704"/>
            <a:ext cx="8229600" cy="1066800"/>
          </a:xfrm>
        </p:spPr>
        <p:txBody>
          <a:bodyPr>
            <a:normAutofit/>
          </a:bodyPr>
          <a:lstStyle/>
          <a:p>
            <a:pPr>
              <a:buFont typeface="Wingdings" pitchFamily="2" charset="2"/>
              <a:buChar char="ü"/>
            </a:pPr>
            <a:r>
              <a:rPr lang="el-GR" sz="4400" dirty="0" smtClean="0"/>
              <a:t>ΑΝΘΡΩΠΙΝΑ ΔΙΚΑΙΩΜΑΤΑ…</a:t>
            </a:r>
            <a:endParaRPr lang="el-GR" sz="4400" dirty="0"/>
          </a:p>
        </p:txBody>
      </p:sp>
      <p:sp>
        <p:nvSpPr>
          <p:cNvPr id="2" name="1 - Θέση περιεχομένου"/>
          <p:cNvSpPr>
            <a:spLocks noGrp="1"/>
          </p:cNvSpPr>
          <p:nvPr>
            <p:ph idx="1"/>
          </p:nvPr>
        </p:nvSpPr>
        <p:spPr>
          <a:xfrm>
            <a:off x="467544" y="1772816"/>
            <a:ext cx="8229600" cy="4824536"/>
          </a:xfrm>
        </p:spPr>
        <p:txBody>
          <a:bodyPr>
            <a:normAutofit/>
          </a:bodyPr>
          <a:lstStyle/>
          <a:p>
            <a:pPr>
              <a:buNone/>
            </a:pPr>
            <a:r>
              <a:rPr lang="el-GR" sz="2400" dirty="0" smtClean="0"/>
              <a:t>    Τα </a:t>
            </a:r>
            <a:r>
              <a:rPr lang="el-GR" sz="2400" b="1" dirty="0" smtClean="0"/>
              <a:t>ανθρώπινα δικαιώματα</a:t>
            </a:r>
            <a:r>
              <a:rPr lang="el-GR" sz="2400" dirty="0" smtClean="0"/>
              <a:t> αποτελούν </a:t>
            </a:r>
            <a:r>
              <a:rPr lang="el-GR" sz="2400" dirty="0" smtClean="0">
                <a:hlinkClick r:id="rId2" tooltip="Ηθική"/>
              </a:rPr>
              <a:t>ηθικές αρχές</a:t>
            </a:r>
            <a:r>
              <a:rPr lang="el-GR" sz="2400" dirty="0" smtClean="0"/>
              <a:t> που θέτουν συγκεκριμένα πρότυπα </a:t>
            </a:r>
            <a:r>
              <a:rPr lang="el-GR" sz="2400" dirty="0" smtClean="0">
                <a:hlinkClick r:id="rId3" tooltip="Άνθρωπος"/>
              </a:rPr>
              <a:t>ανθρώπινης</a:t>
            </a:r>
            <a:r>
              <a:rPr lang="el-GR" sz="2400" dirty="0" smtClean="0"/>
              <a:t> συμπεριφοράς και συνήθως προστατεύονται ως </a:t>
            </a:r>
            <a:r>
              <a:rPr lang="el-GR" sz="2400" dirty="0" smtClean="0">
                <a:hlinkClick r:id="rId4" tooltip="Νόμος"/>
              </a:rPr>
              <a:t>νόμιμα</a:t>
            </a:r>
            <a:r>
              <a:rPr lang="el-GR" sz="2400" dirty="0" smtClean="0"/>
              <a:t> </a:t>
            </a:r>
            <a:r>
              <a:rPr lang="el-GR" sz="2400" dirty="0" smtClean="0">
                <a:hlinkClick r:id="rId5" tooltip="Δικαίωμα"/>
              </a:rPr>
              <a:t>δικαιώματα</a:t>
            </a:r>
            <a:r>
              <a:rPr lang="el-GR" sz="2400" dirty="0" smtClean="0"/>
              <a:t> κατά το </a:t>
            </a:r>
            <a:r>
              <a:rPr lang="el-GR" sz="2400" dirty="0" smtClean="0">
                <a:hlinkClick r:id="rId6" tooltip="Δίκαιο"/>
              </a:rPr>
              <a:t>εθνικό</a:t>
            </a:r>
            <a:r>
              <a:rPr lang="el-GR" sz="2400" dirty="0" smtClean="0"/>
              <a:t> και </a:t>
            </a:r>
            <a:r>
              <a:rPr lang="el-GR" sz="2400" dirty="0" smtClean="0">
                <a:hlinkClick r:id="rId7" tooltip="Διεθνές δίκαιο"/>
              </a:rPr>
              <a:t>διεθνές δίκαιο</a:t>
            </a:r>
            <a:r>
              <a:rPr lang="el-GR" sz="2400" dirty="0" smtClean="0"/>
              <a:t>. Θεωρούνται ως «κοινώς αντιλαμβανόμενα αναπαλλοτρίωτα θεμελιώδη δικαιώματα που κάθε άτομο δικαιούται από τη στιγμή της γέννησής του, απλώς και μόνο επειδή είναι ανθρώπινο ον.» Χωρίζονται σε:</a:t>
            </a:r>
          </a:p>
          <a:p>
            <a:pPr>
              <a:buFont typeface="Arial" pitchFamily="34" charset="0"/>
              <a:buChar char="•"/>
            </a:pPr>
            <a:r>
              <a:rPr lang="el-GR" sz="2400" dirty="0" smtClean="0"/>
              <a:t>Ατομικά</a:t>
            </a:r>
          </a:p>
          <a:p>
            <a:pPr>
              <a:buFont typeface="Arial" pitchFamily="34" charset="0"/>
              <a:buChar char="•"/>
            </a:pPr>
            <a:r>
              <a:rPr lang="el-GR" sz="2400" dirty="0" smtClean="0"/>
              <a:t>Πολιτικά</a:t>
            </a:r>
          </a:p>
          <a:p>
            <a:pPr>
              <a:buFont typeface="Arial" pitchFamily="34" charset="0"/>
              <a:buChar char="•"/>
            </a:pPr>
            <a:r>
              <a:rPr lang="el-GR" sz="2400" dirty="0" smtClean="0"/>
              <a:t>Κοινωνικά</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1066800"/>
          </a:xfrm>
        </p:spPr>
        <p:txBody>
          <a:bodyPr>
            <a:normAutofit/>
          </a:bodyPr>
          <a:lstStyle/>
          <a:p>
            <a:pPr>
              <a:buFont typeface="Wingdings" pitchFamily="2" charset="2"/>
              <a:buChar char="Ø"/>
            </a:pPr>
            <a:r>
              <a:rPr lang="el-GR" dirty="0" smtClean="0"/>
              <a:t>Προστασία γάμου και μητρότητας</a:t>
            </a:r>
            <a:endParaRPr lang="el-GR" dirty="0"/>
          </a:p>
        </p:txBody>
      </p:sp>
      <p:sp>
        <p:nvSpPr>
          <p:cNvPr id="3" name="2 - Θέση περιεχομένου"/>
          <p:cNvSpPr>
            <a:spLocks noGrp="1"/>
          </p:cNvSpPr>
          <p:nvPr>
            <p:ph idx="1"/>
          </p:nvPr>
        </p:nvSpPr>
        <p:spPr>
          <a:xfrm>
            <a:off x="251520" y="1484784"/>
            <a:ext cx="3979168" cy="4525963"/>
          </a:xfrm>
        </p:spPr>
        <p:txBody>
          <a:bodyPr/>
          <a:lstStyle/>
          <a:p>
            <a:pPr>
              <a:buNone/>
            </a:pPr>
            <a:r>
              <a:rPr lang="el-GR" dirty="0" smtClean="0"/>
              <a:t>   </a:t>
            </a:r>
            <a:r>
              <a:rPr lang="el-GR" sz="2400" dirty="0" smtClean="0"/>
              <a:t>Κοινωνικό δικαίωμα είναι επίσης το δικαίωμα </a:t>
            </a:r>
            <a:r>
              <a:rPr lang="el-GR" sz="2400" b="1" dirty="0" smtClean="0"/>
              <a:t>προστασίας του γάμου και της μητρότητας</a:t>
            </a:r>
            <a:r>
              <a:rPr lang="el-GR" sz="2400" dirty="0" smtClean="0"/>
              <a:t> με επιδόματα και άδειες στους εργαζόμενους οικογενειάρχες. </a:t>
            </a:r>
            <a:endParaRPr lang="el-GR" sz="2400" dirty="0"/>
          </a:p>
        </p:txBody>
      </p:sp>
      <p:pic>
        <p:nvPicPr>
          <p:cNvPr id="4" name="3 - Εικόνα" descr="wedding-flowers.jpg"/>
          <p:cNvPicPr>
            <a:picLocks noChangeAspect="1"/>
          </p:cNvPicPr>
          <p:nvPr/>
        </p:nvPicPr>
        <p:blipFill>
          <a:blip r:embed="rId2" cstate="print"/>
          <a:stretch>
            <a:fillRect/>
          </a:stretch>
        </p:blipFill>
        <p:spPr>
          <a:xfrm>
            <a:off x="4499992" y="1628800"/>
            <a:ext cx="3810000" cy="2333625"/>
          </a:xfrm>
          <a:prstGeom prst="rect">
            <a:avLst/>
          </a:prstGeom>
        </p:spPr>
      </p:pic>
      <p:pic>
        <p:nvPicPr>
          <p:cNvPr id="5" name="4 - Εικόνα" descr="κατάλογοςννννννννννννν.jpg"/>
          <p:cNvPicPr>
            <a:picLocks noChangeAspect="1"/>
          </p:cNvPicPr>
          <p:nvPr/>
        </p:nvPicPr>
        <p:blipFill>
          <a:blip r:embed="rId3" cstate="print"/>
          <a:stretch>
            <a:fillRect/>
          </a:stretch>
        </p:blipFill>
        <p:spPr>
          <a:xfrm>
            <a:off x="971600" y="4725144"/>
            <a:ext cx="3065140" cy="1910316"/>
          </a:xfrm>
          <a:prstGeom prst="rect">
            <a:avLst/>
          </a:prstGeom>
        </p:spPr>
      </p:pic>
      <p:pic>
        <p:nvPicPr>
          <p:cNvPr id="6" name="5 - Εικόνα" descr="ννννν.jpg"/>
          <p:cNvPicPr>
            <a:picLocks noChangeAspect="1"/>
          </p:cNvPicPr>
          <p:nvPr/>
        </p:nvPicPr>
        <p:blipFill>
          <a:blip r:embed="rId4" cstate="print"/>
          <a:stretch>
            <a:fillRect/>
          </a:stretch>
        </p:blipFill>
        <p:spPr>
          <a:xfrm>
            <a:off x="5076056" y="4293096"/>
            <a:ext cx="3043039" cy="227934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66800"/>
          </a:xfrm>
        </p:spPr>
        <p:txBody>
          <a:bodyPr/>
          <a:lstStyle/>
          <a:p>
            <a:pPr>
              <a:buFont typeface="Wingdings" pitchFamily="2" charset="2"/>
              <a:buChar char="Ø"/>
            </a:pPr>
            <a:r>
              <a:rPr lang="el-GR" dirty="0" smtClean="0"/>
              <a:t>Προστασία της υγείας</a:t>
            </a:r>
            <a:endParaRPr lang="el-GR" dirty="0"/>
          </a:p>
        </p:txBody>
      </p:sp>
      <p:sp>
        <p:nvSpPr>
          <p:cNvPr id="3" name="2 - Θέση περιεχομένου"/>
          <p:cNvSpPr>
            <a:spLocks noGrp="1"/>
          </p:cNvSpPr>
          <p:nvPr>
            <p:ph idx="1"/>
          </p:nvPr>
        </p:nvSpPr>
        <p:spPr>
          <a:xfrm>
            <a:off x="395536" y="1484784"/>
            <a:ext cx="8229600" cy="4325112"/>
          </a:xfrm>
        </p:spPr>
        <p:txBody>
          <a:bodyPr>
            <a:normAutofit/>
          </a:bodyPr>
          <a:lstStyle/>
          <a:p>
            <a:pPr>
              <a:buNone/>
            </a:pPr>
            <a:r>
              <a:rPr lang="el-GR" sz="2400" dirty="0" smtClean="0"/>
              <a:t>    Το κοινωνικό δικαίωμα στην υγεία περιλαμβάνει την υποχρέωση της πολιτείας να παρέχει σε όλους υπηρεσίες που αφορούν την υγεία τους (προληπτικές και ιατρικές, φαρμακευτικές, νοσοκομειακές). </a:t>
            </a:r>
            <a:r>
              <a:rPr lang="el-GR" sz="2400" dirty="0" err="1" smtClean="0"/>
              <a:t>Yποχρέωση</a:t>
            </a:r>
            <a:r>
              <a:rPr lang="el-GR" sz="2400" dirty="0" smtClean="0"/>
              <a:t> της πολιτείας δεν είναι μόνον η περίθαλψη, αλλά και η πρόληψη και, εφόσον χρειάζεται, η </a:t>
            </a:r>
            <a:r>
              <a:rPr lang="el-GR" sz="2400" b="1" dirty="0" smtClean="0"/>
              <a:t>αποκατάσταση</a:t>
            </a:r>
            <a:r>
              <a:rPr lang="el-GR" sz="2400" dirty="0" smtClean="0"/>
              <a:t> και </a:t>
            </a:r>
            <a:r>
              <a:rPr lang="el-GR" sz="2400" b="1" dirty="0" smtClean="0"/>
              <a:t>επανένταξη</a:t>
            </a:r>
            <a:r>
              <a:rPr lang="el-GR" sz="2400" dirty="0" smtClean="0"/>
              <a:t> των ασθενών.</a:t>
            </a:r>
          </a:p>
          <a:p>
            <a:pPr>
              <a:buNone/>
            </a:pPr>
            <a:endParaRPr lang="el-GR" dirty="0" smtClean="0"/>
          </a:p>
          <a:p>
            <a:pPr>
              <a:buNone/>
            </a:pPr>
            <a:endParaRPr lang="el-GR" dirty="0"/>
          </a:p>
        </p:txBody>
      </p:sp>
      <p:pic>
        <p:nvPicPr>
          <p:cNvPr id="4" name="3 - Εικόνα" descr="asfaleia-ygeias.jpg"/>
          <p:cNvPicPr>
            <a:picLocks noChangeAspect="1"/>
          </p:cNvPicPr>
          <p:nvPr/>
        </p:nvPicPr>
        <p:blipFill>
          <a:blip r:embed="rId2" cstate="print"/>
          <a:stretch>
            <a:fillRect/>
          </a:stretch>
        </p:blipFill>
        <p:spPr>
          <a:xfrm>
            <a:off x="395536" y="4114800"/>
            <a:ext cx="3667125" cy="2743200"/>
          </a:xfrm>
          <a:prstGeom prst="rect">
            <a:avLst/>
          </a:prstGeom>
        </p:spPr>
      </p:pic>
      <p:pic>
        <p:nvPicPr>
          <p:cNvPr id="5" name="4 - Εικόνα" descr="η-επιχειρηματίας-ίνει-την-προστασία-υγείας-23535641.jpg"/>
          <p:cNvPicPr>
            <a:picLocks noChangeAspect="1"/>
          </p:cNvPicPr>
          <p:nvPr/>
        </p:nvPicPr>
        <p:blipFill>
          <a:blip r:embed="rId3" cstate="print"/>
          <a:stretch>
            <a:fillRect/>
          </a:stretch>
        </p:blipFill>
        <p:spPr>
          <a:xfrm>
            <a:off x="4499992" y="4149080"/>
            <a:ext cx="4176464" cy="201514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normAutofit/>
          </a:bodyPr>
          <a:lstStyle/>
          <a:p>
            <a:pPr>
              <a:buFont typeface="Wingdings" pitchFamily="2" charset="2"/>
              <a:buChar char="ü"/>
            </a:pPr>
            <a:r>
              <a:rPr lang="el-GR" sz="4400" dirty="0" smtClean="0"/>
              <a:t>ΥΠΟΧΡΕΩΣΕΙΣ…</a:t>
            </a:r>
            <a:endParaRPr lang="el-GR" sz="4400" dirty="0"/>
          </a:p>
        </p:txBody>
      </p:sp>
      <p:sp>
        <p:nvSpPr>
          <p:cNvPr id="3" name="2 - Θέση περιεχομένου"/>
          <p:cNvSpPr>
            <a:spLocks noGrp="1"/>
          </p:cNvSpPr>
          <p:nvPr>
            <p:ph idx="1"/>
          </p:nvPr>
        </p:nvSpPr>
        <p:spPr>
          <a:xfrm>
            <a:off x="457200" y="1700808"/>
            <a:ext cx="8229600" cy="4873728"/>
          </a:xfrm>
        </p:spPr>
        <p:txBody>
          <a:bodyPr/>
          <a:lstStyle/>
          <a:p>
            <a:pPr>
              <a:buNone/>
            </a:pPr>
            <a:r>
              <a:rPr lang="el-GR" sz="2400" dirty="0" smtClean="0"/>
              <a:t>   Το </a:t>
            </a:r>
            <a:r>
              <a:rPr lang="el-GR" sz="2400" dirty="0" smtClean="0"/>
              <a:t>Σύνταγμα, εκτός από δικαιώματα, καθιερώνει και </a:t>
            </a:r>
            <a:r>
              <a:rPr lang="el-GR" sz="2400" b="1" dirty="0" smtClean="0"/>
              <a:t>υποχρεώσεις</a:t>
            </a:r>
            <a:r>
              <a:rPr lang="el-GR" sz="2400" dirty="0" smtClean="0"/>
              <a:t> των πολιτών, όπως:</a:t>
            </a:r>
            <a:br>
              <a:rPr lang="el-GR" sz="2400" dirty="0" smtClean="0"/>
            </a:br>
            <a:r>
              <a:rPr lang="el-GR" sz="2400" dirty="0" smtClean="0"/>
              <a:t> </a:t>
            </a:r>
            <a:endParaRPr lang="el-GR" sz="2400" dirty="0" smtClean="0"/>
          </a:p>
          <a:p>
            <a:pPr>
              <a:buFont typeface="Arial" pitchFamily="34" charset="0"/>
              <a:buChar char="•"/>
            </a:pPr>
            <a:r>
              <a:rPr lang="el-GR" sz="2400" dirty="0" smtClean="0"/>
              <a:t>ο</a:t>
            </a:r>
            <a:r>
              <a:rPr lang="el-GR" sz="2400" dirty="0" smtClean="0"/>
              <a:t> σεβασμός </a:t>
            </a:r>
            <a:r>
              <a:rPr lang="el-GR" sz="2400" dirty="0" smtClean="0"/>
              <a:t>του Συντάγματος και η τήρηση των </a:t>
            </a:r>
            <a:r>
              <a:rPr lang="el-GR" sz="2400" dirty="0" smtClean="0"/>
              <a:t>νόμων</a:t>
            </a:r>
          </a:p>
          <a:p>
            <a:pPr>
              <a:buFont typeface="Arial" pitchFamily="34" charset="0"/>
              <a:buChar char="•"/>
            </a:pPr>
            <a:r>
              <a:rPr lang="el-GR" sz="2400" dirty="0" smtClean="0"/>
              <a:t>η </a:t>
            </a:r>
            <a:r>
              <a:rPr lang="el-GR" sz="2400" dirty="0" smtClean="0"/>
              <a:t>υποχρέωση κοινωνικής ευθύνης και εθνικής </a:t>
            </a:r>
            <a:r>
              <a:rPr lang="el-GR" sz="2400" dirty="0" smtClean="0"/>
              <a:t>αλληλεγγύης</a:t>
            </a:r>
          </a:p>
          <a:p>
            <a:pPr>
              <a:buFont typeface="Arial" pitchFamily="34" charset="0"/>
              <a:buChar char="•"/>
            </a:pPr>
            <a:r>
              <a:rPr lang="el-GR" sz="2400" dirty="0" smtClean="0"/>
              <a:t>η </a:t>
            </a:r>
            <a:r>
              <a:rPr lang="el-GR" sz="2400" dirty="0" smtClean="0"/>
              <a:t>φορολογική </a:t>
            </a:r>
            <a:r>
              <a:rPr lang="el-GR" sz="2400" dirty="0" smtClean="0"/>
              <a:t>υποχρέωση</a:t>
            </a:r>
          </a:p>
          <a:p>
            <a:pPr>
              <a:buFont typeface="Arial" pitchFamily="34" charset="0"/>
              <a:buChar char="•"/>
            </a:pPr>
            <a:r>
              <a:rPr lang="el-GR" sz="2400" dirty="0" smtClean="0"/>
              <a:t>η </a:t>
            </a:r>
            <a:r>
              <a:rPr lang="el-GR" sz="2400" dirty="0" smtClean="0"/>
              <a:t>στρατολογική </a:t>
            </a:r>
            <a:r>
              <a:rPr lang="el-GR" sz="2400" dirty="0" smtClean="0"/>
              <a:t>υποχρέωση</a:t>
            </a:r>
          </a:p>
          <a:p>
            <a:pPr>
              <a:buFont typeface="Arial" pitchFamily="34" charset="0"/>
              <a:buChar char="•"/>
            </a:pPr>
            <a:r>
              <a:rPr lang="el-GR" sz="2400" dirty="0" smtClean="0"/>
              <a:t>η υποχρεωτική εκπαίδευση</a:t>
            </a:r>
          </a:p>
          <a:p>
            <a:pPr>
              <a:buFont typeface="Arial" pitchFamily="34" charset="0"/>
              <a:buChar char="•"/>
            </a:pPr>
            <a:r>
              <a:rPr lang="el-GR" sz="2400" dirty="0" smtClean="0"/>
              <a:t>η υπεράσπιση της δημοκρατίας</a:t>
            </a:r>
            <a:endParaRPr lang="el-GR"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052736"/>
            <a:ext cx="8435280" cy="1080120"/>
          </a:xfrm>
        </p:spPr>
        <p:txBody>
          <a:bodyPr>
            <a:noAutofit/>
          </a:bodyPr>
          <a:lstStyle/>
          <a:p>
            <a:pPr>
              <a:buFont typeface="Wingdings" pitchFamily="2" charset="2"/>
              <a:buChar char="Ø"/>
            </a:pPr>
            <a:r>
              <a:rPr lang="el-GR" dirty="0" smtClean="0"/>
              <a:t>Ο </a:t>
            </a:r>
            <a:r>
              <a:rPr lang="el-GR" dirty="0" smtClean="0"/>
              <a:t>σεβασμός του Συντάγματος και η τήρηση των νόμων</a:t>
            </a:r>
            <a:br>
              <a:rPr lang="el-GR" dirty="0" smtClean="0"/>
            </a:br>
            <a:endParaRPr lang="el-GR" dirty="0"/>
          </a:p>
        </p:txBody>
      </p:sp>
      <p:sp>
        <p:nvSpPr>
          <p:cNvPr id="3" name="2 - Θέση περιεχομένου"/>
          <p:cNvSpPr>
            <a:spLocks noGrp="1"/>
          </p:cNvSpPr>
          <p:nvPr>
            <p:ph idx="1"/>
          </p:nvPr>
        </p:nvSpPr>
        <p:spPr>
          <a:xfrm>
            <a:off x="539552" y="1988840"/>
            <a:ext cx="8229600" cy="4325112"/>
          </a:xfrm>
        </p:spPr>
        <p:txBody>
          <a:bodyPr/>
          <a:lstStyle/>
          <a:p>
            <a:pPr>
              <a:buNone/>
            </a:pPr>
            <a:r>
              <a:rPr lang="el-GR" dirty="0" smtClean="0"/>
              <a:t>   Ο </a:t>
            </a:r>
            <a:r>
              <a:rPr lang="el-GR" dirty="0" smtClean="0"/>
              <a:t>σεβασμός στο Σύνταγμα και τους νόμους που συμφωνούν με αυτό και η αφοσίωση στην Πατρίδα και τη Δημοκρατία αποτελούν θεμελιώδη υποχρέωση όλων των </a:t>
            </a:r>
            <a:r>
              <a:rPr lang="el-GR" dirty="0" smtClean="0"/>
              <a:t>Ελλήνων.</a:t>
            </a:r>
            <a:endParaRPr lang="el-GR" dirty="0"/>
          </a:p>
        </p:txBody>
      </p:sp>
      <p:pic>
        <p:nvPicPr>
          <p:cNvPr id="4" name="3 - Εικόνα" descr="δτημδσ.jpg"/>
          <p:cNvPicPr>
            <a:picLocks noChangeAspect="1"/>
          </p:cNvPicPr>
          <p:nvPr/>
        </p:nvPicPr>
        <p:blipFill>
          <a:blip r:embed="rId2" cstate="print"/>
          <a:stretch>
            <a:fillRect/>
          </a:stretch>
        </p:blipFill>
        <p:spPr>
          <a:xfrm>
            <a:off x="2555776" y="4149080"/>
            <a:ext cx="4104456" cy="246267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noAutofit/>
          </a:bodyPr>
          <a:lstStyle/>
          <a:p>
            <a:pPr>
              <a:buFont typeface="Wingdings" pitchFamily="2" charset="2"/>
              <a:buChar char="Ø"/>
            </a:pPr>
            <a:r>
              <a:rPr lang="el-GR" dirty="0" smtClean="0"/>
              <a:t>Η υποχρέωση κοινωνικής ευθύνης και εθνικής αλληλεγγύης</a:t>
            </a:r>
            <a:endParaRPr lang="el-GR" dirty="0"/>
          </a:p>
        </p:txBody>
      </p:sp>
      <p:sp>
        <p:nvSpPr>
          <p:cNvPr id="3" name="2 - Θέση περιεχομένου"/>
          <p:cNvSpPr>
            <a:spLocks noGrp="1"/>
          </p:cNvSpPr>
          <p:nvPr>
            <p:ph idx="1"/>
          </p:nvPr>
        </p:nvSpPr>
        <p:spPr>
          <a:xfrm>
            <a:off x="395536" y="2132856"/>
            <a:ext cx="8208912" cy="3600400"/>
          </a:xfrm>
        </p:spPr>
        <p:txBody>
          <a:bodyPr>
            <a:normAutofit/>
          </a:bodyPr>
          <a:lstStyle/>
          <a:p>
            <a:pPr algn="just">
              <a:buNone/>
            </a:pPr>
            <a:r>
              <a:rPr lang="el-GR" dirty="0" smtClean="0"/>
              <a:t>   Η </a:t>
            </a:r>
            <a:r>
              <a:rPr lang="el-GR" dirty="0" smtClean="0"/>
              <a:t>υποχρέωση κοινωνικής ευθύνης και εθνικής αλληλεγγύης, όπως η υποχρέωση παροχής υπηρεσιών στο κοινωνικό σύνολο για την αντιμετώπιση εκτάκτων καταστάσεων ή επείγουσας κοινωνικής ανάγκης, πυρκαγιών, σεισμών </a:t>
            </a:r>
            <a:r>
              <a:rPr lang="el-GR" dirty="0" smtClean="0"/>
              <a:t>κτλ.</a:t>
            </a:r>
            <a:endParaRPr lang="el-G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lstStyle/>
          <a:p>
            <a:pPr>
              <a:buFont typeface="Wingdings" pitchFamily="2" charset="2"/>
              <a:buChar char="Ø"/>
            </a:pPr>
            <a:r>
              <a:rPr lang="el-GR" dirty="0" smtClean="0"/>
              <a:t>Η φορολογική </a:t>
            </a:r>
            <a:r>
              <a:rPr lang="el-GR" dirty="0" smtClean="0"/>
              <a:t>υποχρέωση</a:t>
            </a:r>
            <a:endParaRPr lang="el-GR" dirty="0"/>
          </a:p>
        </p:txBody>
      </p:sp>
      <p:sp>
        <p:nvSpPr>
          <p:cNvPr id="3" name="2 - Θέση περιεχομένου"/>
          <p:cNvSpPr>
            <a:spLocks noGrp="1"/>
          </p:cNvSpPr>
          <p:nvPr>
            <p:ph idx="1"/>
          </p:nvPr>
        </p:nvSpPr>
        <p:spPr>
          <a:xfrm>
            <a:off x="539552" y="1700808"/>
            <a:ext cx="8229600" cy="4325112"/>
          </a:xfrm>
        </p:spPr>
        <p:txBody>
          <a:bodyPr/>
          <a:lstStyle/>
          <a:p>
            <a:pPr>
              <a:buNone/>
            </a:pPr>
            <a:r>
              <a:rPr lang="el-GR" dirty="0" smtClean="0"/>
              <a:t>   Η </a:t>
            </a:r>
            <a:r>
              <a:rPr lang="el-GR" dirty="0" smtClean="0"/>
              <a:t>φορολογική υποχρέωση, δηλ. η υποχρέωση όλων των ελλήνων πολιτών να συνεισφέρουν στα δημόσια βάρη, χωρίς διακρίσεις, ανάλογα με την οικονομική τους </a:t>
            </a:r>
            <a:r>
              <a:rPr lang="el-GR" dirty="0" smtClean="0"/>
              <a:t>δυνατότητα.</a:t>
            </a:r>
            <a:endParaRPr lang="el-GR" dirty="0"/>
          </a:p>
        </p:txBody>
      </p:sp>
      <p:pic>
        <p:nvPicPr>
          <p:cNvPr id="4" name="3 - Εικόνα" descr="koinopraksies.png"/>
          <p:cNvPicPr>
            <a:picLocks noChangeAspect="1"/>
          </p:cNvPicPr>
          <p:nvPr/>
        </p:nvPicPr>
        <p:blipFill>
          <a:blip r:embed="rId2" cstate="print"/>
          <a:stretch>
            <a:fillRect/>
          </a:stretch>
        </p:blipFill>
        <p:spPr>
          <a:xfrm>
            <a:off x="1619672" y="3789040"/>
            <a:ext cx="5652120" cy="259975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29600" cy="1066800"/>
          </a:xfrm>
        </p:spPr>
        <p:txBody>
          <a:bodyPr/>
          <a:lstStyle/>
          <a:p>
            <a:pPr>
              <a:buFont typeface="Wingdings" pitchFamily="2" charset="2"/>
              <a:buChar char="Ø"/>
            </a:pPr>
            <a:r>
              <a:rPr lang="el-GR" dirty="0" smtClean="0"/>
              <a:t>Η στρατολογική </a:t>
            </a:r>
            <a:r>
              <a:rPr lang="el-GR" dirty="0" smtClean="0"/>
              <a:t>υποχρέωση</a:t>
            </a:r>
            <a:endParaRPr lang="el-GR" dirty="0"/>
          </a:p>
        </p:txBody>
      </p:sp>
      <p:sp>
        <p:nvSpPr>
          <p:cNvPr id="3" name="2 - Θέση περιεχομένου"/>
          <p:cNvSpPr>
            <a:spLocks noGrp="1"/>
          </p:cNvSpPr>
          <p:nvPr>
            <p:ph idx="1"/>
          </p:nvPr>
        </p:nvSpPr>
        <p:spPr>
          <a:xfrm>
            <a:off x="467544" y="1844824"/>
            <a:ext cx="4032448" cy="4325112"/>
          </a:xfrm>
        </p:spPr>
        <p:txBody>
          <a:bodyPr/>
          <a:lstStyle/>
          <a:p>
            <a:pPr>
              <a:buNone/>
            </a:pPr>
            <a:r>
              <a:rPr lang="el-GR" dirty="0" smtClean="0"/>
              <a:t>   Κάθε </a:t>
            </a:r>
            <a:r>
              <a:rPr lang="el-GR" dirty="0" smtClean="0"/>
              <a:t>Έλληνας είναι υποχρεωμένος να συμβάλλει στην άμυνα της πατρίδας του, όπως ορίζουν οι </a:t>
            </a:r>
            <a:r>
              <a:rPr lang="el-GR" dirty="0" smtClean="0"/>
              <a:t>νόμοι.</a:t>
            </a:r>
            <a:endParaRPr lang="el-GR" dirty="0"/>
          </a:p>
        </p:txBody>
      </p:sp>
      <p:pic>
        <p:nvPicPr>
          <p:cNvPr id="4" name="3 - Εικόνα" descr="ρτσημφδγχ.jpg"/>
          <p:cNvPicPr>
            <a:picLocks noChangeAspect="1"/>
          </p:cNvPicPr>
          <p:nvPr/>
        </p:nvPicPr>
        <p:blipFill>
          <a:blip r:embed="rId2" cstate="print"/>
          <a:stretch>
            <a:fillRect/>
          </a:stretch>
        </p:blipFill>
        <p:spPr>
          <a:xfrm>
            <a:off x="4788024" y="1772816"/>
            <a:ext cx="3941459" cy="446449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ppt_w*0.05"/>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anim calcmode="lin" valueType="num">
                                      <p:cBhvr>
                                        <p:cTn id="22" dur="500" fill="hold"/>
                                        <p:tgtEl>
                                          <p:spTgt spid="4"/>
                                        </p:tgtEl>
                                        <p:attrNameLst>
                                          <p:attrName>ppt_x</p:attrName>
                                        </p:attrNameLst>
                                      </p:cBhvr>
                                      <p:tavLst>
                                        <p:tav tm="0">
                                          <p:val>
                                            <p:strVal val="#ppt_x-.2"/>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29600" cy="1066800"/>
          </a:xfrm>
        </p:spPr>
        <p:txBody>
          <a:bodyPr/>
          <a:lstStyle/>
          <a:p>
            <a:pPr>
              <a:buFont typeface="Wingdings" pitchFamily="2" charset="2"/>
              <a:buChar char="Ø"/>
            </a:pPr>
            <a:r>
              <a:rPr lang="el-GR" dirty="0" smtClean="0"/>
              <a:t>Η υποχρεωτική εκπαίδευση</a:t>
            </a:r>
            <a:endParaRPr lang="el-GR" dirty="0"/>
          </a:p>
        </p:txBody>
      </p:sp>
      <p:sp>
        <p:nvSpPr>
          <p:cNvPr id="3" name="2 - Θέση περιεχομένου"/>
          <p:cNvSpPr>
            <a:spLocks noGrp="1"/>
          </p:cNvSpPr>
          <p:nvPr>
            <p:ph idx="1"/>
          </p:nvPr>
        </p:nvSpPr>
        <p:spPr>
          <a:xfrm>
            <a:off x="611560" y="1700808"/>
            <a:ext cx="8229600" cy="4325112"/>
          </a:xfrm>
        </p:spPr>
        <p:txBody>
          <a:bodyPr/>
          <a:lstStyle/>
          <a:p>
            <a:r>
              <a:rPr lang="el-GR" dirty="0" smtClean="0"/>
              <a:t>Τα έτη υποχρεωτικής φοίτησης δεν μπορεί να είναι λιγότερα από </a:t>
            </a:r>
            <a:r>
              <a:rPr lang="el-GR" dirty="0" smtClean="0"/>
              <a:t>εννέα.</a:t>
            </a:r>
            <a:endParaRPr lang="el-GR" dirty="0"/>
          </a:p>
        </p:txBody>
      </p:sp>
      <p:pic>
        <p:nvPicPr>
          <p:cNvPr id="4" name="3 - Εικόνα" descr="590_d70e4c54c4d77b9b55d536f6596773d8.jpg"/>
          <p:cNvPicPr>
            <a:picLocks noChangeAspect="1"/>
          </p:cNvPicPr>
          <p:nvPr/>
        </p:nvPicPr>
        <p:blipFill>
          <a:blip r:embed="rId2" cstate="print"/>
          <a:stretch>
            <a:fillRect/>
          </a:stretch>
        </p:blipFill>
        <p:spPr>
          <a:xfrm>
            <a:off x="1403648" y="3068960"/>
            <a:ext cx="6339830" cy="316991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lstStyle/>
          <a:p>
            <a:pPr>
              <a:buFont typeface="Wingdings" pitchFamily="2" charset="2"/>
              <a:buChar char="Ø"/>
            </a:pPr>
            <a:r>
              <a:rPr lang="el-GR" dirty="0" smtClean="0"/>
              <a:t>Η υπεράσπιση </a:t>
            </a:r>
            <a:r>
              <a:rPr lang="el-GR" dirty="0" smtClean="0"/>
              <a:t>της </a:t>
            </a:r>
            <a:r>
              <a:rPr lang="el-GR" dirty="0" smtClean="0"/>
              <a:t>δημοκρατίας</a:t>
            </a:r>
            <a:endParaRPr lang="el-GR" dirty="0"/>
          </a:p>
        </p:txBody>
      </p:sp>
      <p:sp>
        <p:nvSpPr>
          <p:cNvPr id="3" name="2 - Θέση περιεχομένου"/>
          <p:cNvSpPr>
            <a:spLocks noGrp="1"/>
          </p:cNvSpPr>
          <p:nvPr>
            <p:ph idx="1"/>
          </p:nvPr>
        </p:nvSpPr>
        <p:spPr>
          <a:xfrm>
            <a:off x="467544" y="1844824"/>
            <a:ext cx="4114800" cy="4325112"/>
          </a:xfrm>
        </p:spPr>
        <p:txBody>
          <a:bodyPr/>
          <a:lstStyle/>
          <a:p>
            <a:pPr>
              <a:buNone/>
            </a:pPr>
            <a:r>
              <a:rPr lang="el-GR" dirty="0" smtClean="0"/>
              <a:t>   Η</a:t>
            </a:r>
            <a:r>
              <a:rPr lang="el-GR" i="1" dirty="0" smtClean="0"/>
              <a:t> </a:t>
            </a:r>
            <a:r>
              <a:rPr lang="el-GR" dirty="0" smtClean="0"/>
              <a:t>υπεράσπιση</a:t>
            </a:r>
            <a:r>
              <a:rPr lang="el-GR" i="1" dirty="0" smtClean="0"/>
              <a:t> </a:t>
            </a:r>
            <a:r>
              <a:rPr lang="el-GR" dirty="0" smtClean="0"/>
              <a:t>της</a:t>
            </a:r>
            <a:r>
              <a:rPr lang="el-GR" i="1" dirty="0" smtClean="0"/>
              <a:t> </a:t>
            </a:r>
            <a:r>
              <a:rPr lang="el-GR" dirty="0" smtClean="0"/>
              <a:t>δημοκρατίας</a:t>
            </a:r>
            <a:r>
              <a:rPr lang="el-GR" i="1" dirty="0" smtClean="0"/>
              <a:t>, </a:t>
            </a:r>
            <a:r>
              <a:rPr lang="el-GR" dirty="0" smtClean="0"/>
              <a:t>δηλαδή η υποχρέωση του κάθε πολίτη να εμποδίσει όποιον προσπαθήσει να αλλάξει το δημοκρατικό πολίτευμα της χώρας</a:t>
            </a:r>
            <a:r>
              <a:rPr lang="el-GR" i="1" dirty="0" smtClean="0"/>
              <a:t>.</a:t>
            </a:r>
            <a:r>
              <a:rPr lang="el-GR" dirty="0" smtClean="0"/>
              <a:t> </a:t>
            </a:r>
            <a:endParaRPr lang="el-GR" dirty="0"/>
          </a:p>
        </p:txBody>
      </p:sp>
      <p:pic>
        <p:nvPicPr>
          <p:cNvPr id="4" name="3 - Εικόνα" descr="μ;ςη.jpg"/>
          <p:cNvPicPr>
            <a:picLocks noChangeAspect="1"/>
          </p:cNvPicPr>
          <p:nvPr/>
        </p:nvPicPr>
        <p:blipFill>
          <a:blip r:embed="rId2" cstate="print"/>
          <a:stretch>
            <a:fillRect/>
          </a:stretch>
        </p:blipFill>
        <p:spPr>
          <a:xfrm>
            <a:off x="4644008" y="2708920"/>
            <a:ext cx="3960440" cy="265956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908720"/>
            <a:ext cx="7772400" cy="1362075"/>
          </a:xfrm>
        </p:spPr>
        <p:txBody>
          <a:bodyPr>
            <a:noAutofit/>
          </a:bodyPr>
          <a:lstStyle/>
          <a:p>
            <a:pPr algn="ctr"/>
            <a:r>
              <a:rPr lang="el-GR" sz="9600" dirty="0" smtClean="0"/>
              <a:t>Τέλος</a:t>
            </a:r>
            <a:endParaRPr lang="el-GR" sz="9600" dirty="0"/>
          </a:p>
        </p:txBody>
      </p:sp>
      <p:pic>
        <p:nvPicPr>
          <p:cNvPr id="6" name="5 - Εικόνα" descr="hands-glowing-earth.jpg"/>
          <p:cNvPicPr>
            <a:picLocks noChangeAspect="1"/>
          </p:cNvPicPr>
          <p:nvPr/>
        </p:nvPicPr>
        <p:blipFill>
          <a:blip r:embed="rId2" cstate="print"/>
          <a:stretch>
            <a:fillRect/>
          </a:stretch>
        </p:blipFill>
        <p:spPr>
          <a:xfrm>
            <a:off x="539552" y="2492896"/>
            <a:ext cx="3810000" cy="3705225"/>
          </a:xfrm>
          <a:prstGeom prst="rect">
            <a:avLst/>
          </a:prstGeom>
        </p:spPr>
      </p:pic>
      <p:pic>
        <p:nvPicPr>
          <p:cNvPr id="7" name="6 - Εικόνα" descr="xeria.jpg"/>
          <p:cNvPicPr>
            <a:picLocks noChangeAspect="1"/>
          </p:cNvPicPr>
          <p:nvPr/>
        </p:nvPicPr>
        <p:blipFill>
          <a:blip r:embed="rId3" cstate="print"/>
          <a:stretch>
            <a:fillRect/>
          </a:stretch>
        </p:blipFill>
        <p:spPr>
          <a:xfrm>
            <a:off x="4860032" y="2492896"/>
            <a:ext cx="3809999" cy="374441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style.rotation</p:attrName>
                                        </p:attrNameLst>
                                      </p:cBhvr>
                                      <p:tavLst>
                                        <p:tav tm="0">
                                          <p:val>
                                            <p:fltVal val="720"/>
                                          </p:val>
                                        </p:tav>
                                        <p:tav tm="100000">
                                          <p:val>
                                            <p:fltVal val="0"/>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lstStyle/>
          <a:p>
            <a:r>
              <a:rPr lang="el-GR" dirty="0" smtClean="0"/>
              <a:t>Ατομικά δικαιώματα</a:t>
            </a:r>
            <a:endParaRPr lang="el-GR" dirty="0"/>
          </a:p>
        </p:txBody>
      </p:sp>
      <p:sp>
        <p:nvSpPr>
          <p:cNvPr id="3" name="2 - Θέση περιεχομένου"/>
          <p:cNvSpPr>
            <a:spLocks noGrp="1"/>
          </p:cNvSpPr>
          <p:nvPr>
            <p:ph idx="1"/>
          </p:nvPr>
        </p:nvSpPr>
        <p:spPr>
          <a:xfrm>
            <a:off x="395536" y="1628800"/>
            <a:ext cx="7992888" cy="4824536"/>
          </a:xfrm>
        </p:spPr>
        <p:txBody>
          <a:bodyPr>
            <a:normAutofit/>
          </a:bodyPr>
          <a:lstStyle/>
          <a:p>
            <a:pPr>
              <a:buFont typeface="Wingdings" pitchFamily="2" charset="2"/>
              <a:buChar char="v"/>
            </a:pPr>
            <a:r>
              <a:rPr lang="el-GR" dirty="0" smtClean="0"/>
              <a:t>Ισότητα</a:t>
            </a:r>
          </a:p>
          <a:p>
            <a:pPr>
              <a:buFont typeface="Wingdings" pitchFamily="2" charset="2"/>
              <a:buChar char="v"/>
            </a:pPr>
            <a:r>
              <a:rPr lang="el-GR" dirty="0" smtClean="0"/>
              <a:t>Προσωπική Ελευθερία</a:t>
            </a:r>
          </a:p>
          <a:p>
            <a:pPr>
              <a:buFont typeface="Wingdings" pitchFamily="2" charset="2"/>
              <a:buChar char="v"/>
            </a:pPr>
            <a:r>
              <a:rPr lang="el-GR" dirty="0" smtClean="0"/>
              <a:t>Ανάπτυξη Προσωπικότητας</a:t>
            </a:r>
          </a:p>
          <a:p>
            <a:pPr>
              <a:buFont typeface="Wingdings" pitchFamily="2" charset="2"/>
              <a:buChar char="v"/>
            </a:pPr>
            <a:r>
              <a:rPr lang="el-GR" dirty="0" smtClean="0"/>
              <a:t>Ατομική Ιδιοκτησία</a:t>
            </a:r>
          </a:p>
          <a:p>
            <a:pPr>
              <a:buFont typeface="Wingdings" pitchFamily="2" charset="2"/>
              <a:buChar char="v"/>
            </a:pPr>
            <a:r>
              <a:rPr lang="el-GR" dirty="0" smtClean="0"/>
              <a:t>Άσυλο Κατοικίας</a:t>
            </a:r>
          </a:p>
          <a:p>
            <a:pPr>
              <a:buFont typeface="Wingdings" pitchFamily="2" charset="2"/>
              <a:buChar char="v"/>
            </a:pPr>
            <a:r>
              <a:rPr lang="el-GR" dirty="0" smtClean="0"/>
              <a:t>Αναφορά στις Αρχές</a:t>
            </a:r>
          </a:p>
          <a:p>
            <a:pPr>
              <a:buFont typeface="Wingdings" pitchFamily="2" charset="2"/>
              <a:buChar char="v"/>
            </a:pPr>
            <a:r>
              <a:rPr lang="el-GR" dirty="0" smtClean="0"/>
              <a:t>Θρησκευτική Ελευθερία</a:t>
            </a:r>
          </a:p>
          <a:p>
            <a:pPr>
              <a:buFont typeface="Wingdings" pitchFamily="2" charset="2"/>
              <a:buChar char="v"/>
            </a:pPr>
            <a:r>
              <a:rPr lang="el-GR" dirty="0" smtClean="0"/>
              <a:t>Ελευθερία Τύπου</a:t>
            </a:r>
            <a:endParaRPr lang="el-G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from="(-#ppt_w/2)" to="(#ppt_x)" calcmode="lin" valueType="num">
                                      <p:cBhvr>
                                        <p:cTn id="24" dur="600" fill="hold">
                                          <p:stCondLst>
                                            <p:cond delay="0"/>
                                          </p:stCondLst>
                                        </p:cTn>
                                        <p:tgtEl>
                                          <p:spTgt spid="3">
                                            <p:txEl>
                                              <p:pRg st="1" end="1"/>
                                            </p:txEl>
                                          </p:spTgt>
                                        </p:tgtEl>
                                        <p:attrNameLst>
                                          <p:attrName>ppt_x</p:attrName>
                                        </p:attrNameLst>
                                      </p:cBhvr>
                                    </p:anim>
                                    <p:anim from="0" to="-1.0" calcmode="lin" valueType="num">
                                      <p:cBhvr>
                                        <p:cTn id="25" dur="200" decel="50000" autoRev="1" fill="hold">
                                          <p:stCondLst>
                                            <p:cond delay="600"/>
                                          </p:stCondLst>
                                        </p:cTn>
                                        <p:tgtEl>
                                          <p:spTgt spid="3">
                                            <p:txEl>
                                              <p:pRg st="1" end="1"/>
                                            </p:txEl>
                                          </p:spTgt>
                                        </p:tgtEl>
                                        <p:attrNameLst>
                                          <p:attrName>xshear</p:attrName>
                                        </p:attrNameLst>
                                      </p:cBhvr>
                                    </p:anim>
                                    <p:animScale>
                                      <p:cBhvr>
                                        <p:cTn id="26" dur="200" decel="100000" autoRev="1" fill="hold">
                                          <p:stCondLst>
                                            <p:cond delay="600"/>
                                          </p:stCondLst>
                                        </p:cTn>
                                        <p:tgtEl>
                                          <p:spTgt spid="3">
                                            <p:txEl>
                                              <p:pRg st="1" end="1"/>
                                            </p:txEl>
                                          </p:spTgt>
                                        </p:tgtEl>
                                      </p:cBhvr>
                                      <p:from x="100000" y="100000"/>
                                      <p:to x="80000" y="100000"/>
                                    </p:animScale>
                                    <p:anim by="(#ppt_h/3+#ppt_w*0.1)" calcmode="lin" valueType="num">
                                      <p:cBhvr additive="sum">
                                        <p:cTn id="27"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from="(-#ppt_w/2)" to="(#ppt_x)" calcmode="lin" valueType="num">
                                      <p:cBhvr>
                                        <p:cTn id="32" dur="600" fill="hold">
                                          <p:stCondLst>
                                            <p:cond delay="0"/>
                                          </p:stCondLst>
                                        </p:cTn>
                                        <p:tgtEl>
                                          <p:spTgt spid="3">
                                            <p:txEl>
                                              <p:pRg st="2" end="2"/>
                                            </p:txEl>
                                          </p:spTgt>
                                        </p:tgtEl>
                                        <p:attrNameLst>
                                          <p:attrName>ppt_x</p:attrName>
                                        </p:attrNameLst>
                                      </p:cBhvr>
                                    </p:anim>
                                    <p:anim from="0" to="-1.0" calcmode="lin" valueType="num">
                                      <p:cBhvr>
                                        <p:cTn id="33" dur="200" decel="50000" autoRev="1" fill="hold">
                                          <p:stCondLst>
                                            <p:cond delay="600"/>
                                          </p:stCondLst>
                                        </p:cTn>
                                        <p:tgtEl>
                                          <p:spTgt spid="3">
                                            <p:txEl>
                                              <p:pRg st="2" end="2"/>
                                            </p:txEl>
                                          </p:spTgt>
                                        </p:tgtEl>
                                        <p:attrNameLst>
                                          <p:attrName>xshear</p:attrName>
                                        </p:attrNameLst>
                                      </p:cBhvr>
                                    </p:anim>
                                    <p:animScale>
                                      <p:cBhvr>
                                        <p:cTn id="34" dur="200" decel="100000" autoRev="1" fill="hold">
                                          <p:stCondLst>
                                            <p:cond delay="600"/>
                                          </p:stCondLst>
                                        </p:cTn>
                                        <p:tgtEl>
                                          <p:spTgt spid="3">
                                            <p:txEl>
                                              <p:pRg st="2" end="2"/>
                                            </p:txEl>
                                          </p:spTgt>
                                        </p:tgtEl>
                                      </p:cBhvr>
                                      <p:from x="100000" y="100000"/>
                                      <p:to x="80000" y="100000"/>
                                    </p:animScale>
                                    <p:anim by="(#ppt_h/3+#ppt_w*0.1)" calcmode="lin" valueType="num">
                                      <p:cBhvr additive="sum">
                                        <p:cTn id="35"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from="(-#ppt_w/2)" to="(#ppt_x)" calcmode="lin" valueType="num">
                                      <p:cBhvr>
                                        <p:cTn id="40" dur="600" fill="hold">
                                          <p:stCondLst>
                                            <p:cond delay="0"/>
                                          </p:stCondLst>
                                        </p:cTn>
                                        <p:tgtEl>
                                          <p:spTgt spid="3">
                                            <p:txEl>
                                              <p:pRg st="3" end="3"/>
                                            </p:txEl>
                                          </p:spTgt>
                                        </p:tgtEl>
                                        <p:attrNameLst>
                                          <p:attrName>ppt_x</p:attrName>
                                        </p:attrNameLst>
                                      </p:cBhvr>
                                    </p:anim>
                                    <p:anim from="0" to="-1.0" calcmode="lin" valueType="num">
                                      <p:cBhvr>
                                        <p:cTn id="41" dur="200" decel="50000" autoRev="1" fill="hold">
                                          <p:stCondLst>
                                            <p:cond delay="600"/>
                                          </p:stCondLst>
                                        </p:cTn>
                                        <p:tgtEl>
                                          <p:spTgt spid="3">
                                            <p:txEl>
                                              <p:pRg st="3" end="3"/>
                                            </p:txEl>
                                          </p:spTgt>
                                        </p:tgtEl>
                                        <p:attrNameLst>
                                          <p:attrName>xshear</p:attrName>
                                        </p:attrNameLst>
                                      </p:cBhvr>
                                    </p:anim>
                                    <p:animScale>
                                      <p:cBhvr>
                                        <p:cTn id="42" dur="200" decel="100000" autoRev="1" fill="hold">
                                          <p:stCondLst>
                                            <p:cond delay="600"/>
                                          </p:stCondLst>
                                        </p:cTn>
                                        <p:tgtEl>
                                          <p:spTgt spid="3">
                                            <p:txEl>
                                              <p:pRg st="3" end="3"/>
                                            </p:txEl>
                                          </p:spTgt>
                                        </p:tgtEl>
                                      </p:cBhvr>
                                      <p:from x="100000" y="100000"/>
                                      <p:to x="80000" y="100000"/>
                                    </p:animScale>
                                    <p:anim by="(#ppt_h/3+#ppt_w*0.1)" calcmode="lin" valueType="num">
                                      <p:cBhvr additive="sum">
                                        <p:cTn id="43"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from="(-#ppt_w/2)" to="(#ppt_x)" calcmode="lin" valueType="num">
                                      <p:cBhvr>
                                        <p:cTn id="48" dur="600" fill="hold">
                                          <p:stCondLst>
                                            <p:cond delay="0"/>
                                          </p:stCondLst>
                                        </p:cTn>
                                        <p:tgtEl>
                                          <p:spTgt spid="3">
                                            <p:txEl>
                                              <p:pRg st="4" end="4"/>
                                            </p:txEl>
                                          </p:spTgt>
                                        </p:tgtEl>
                                        <p:attrNameLst>
                                          <p:attrName>ppt_x</p:attrName>
                                        </p:attrNameLst>
                                      </p:cBhvr>
                                    </p:anim>
                                    <p:anim from="0" to="-1.0" calcmode="lin" valueType="num">
                                      <p:cBhvr>
                                        <p:cTn id="49" dur="200" decel="50000" autoRev="1" fill="hold">
                                          <p:stCondLst>
                                            <p:cond delay="600"/>
                                          </p:stCondLst>
                                        </p:cTn>
                                        <p:tgtEl>
                                          <p:spTgt spid="3">
                                            <p:txEl>
                                              <p:pRg st="4" end="4"/>
                                            </p:txEl>
                                          </p:spTgt>
                                        </p:tgtEl>
                                        <p:attrNameLst>
                                          <p:attrName>xshear</p:attrName>
                                        </p:attrNameLst>
                                      </p:cBhvr>
                                    </p:anim>
                                    <p:animScale>
                                      <p:cBhvr>
                                        <p:cTn id="50" dur="200" decel="100000" autoRev="1" fill="hold">
                                          <p:stCondLst>
                                            <p:cond delay="600"/>
                                          </p:stCondLst>
                                        </p:cTn>
                                        <p:tgtEl>
                                          <p:spTgt spid="3">
                                            <p:txEl>
                                              <p:pRg st="4" end="4"/>
                                            </p:txEl>
                                          </p:spTgt>
                                        </p:tgtEl>
                                      </p:cBhvr>
                                      <p:from x="100000" y="100000"/>
                                      <p:to x="80000" y="100000"/>
                                    </p:animScale>
                                    <p:anim by="(#ppt_h/3+#ppt_w*0.1)" calcmode="lin" valueType="num">
                                      <p:cBhvr additive="sum">
                                        <p:cTn id="51"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from="(-#ppt_w/2)" to="(#ppt_x)" calcmode="lin" valueType="num">
                                      <p:cBhvr>
                                        <p:cTn id="56" dur="600" fill="hold">
                                          <p:stCondLst>
                                            <p:cond delay="0"/>
                                          </p:stCondLst>
                                        </p:cTn>
                                        <p:tgtEl>
                                          <p:spTgt spid="3">
                                            <p:txEl>
                                              <p:pRg st="5" end="5"/>
                                            </p:txEl>
                                          </p:spTgt>
                                        </p:tgtEl>
                                        <p:attrNameLst>
                                          <p:attrName>ppt_x</p:attrName>
                                        </p:attrNameLst>
                                      </p:cBhvr>
                                    </p:anim>
                                    <p:anim from="0" to="-1.0" calcmode="lin" valueType="num">
                                      <p:cBhvr>
                                        <p:cTn id="57" dur="200" decel="50000" autoRev="1" fill="hold">
                                          <p:stCondLst>
                                            <p:cond delay="600"/>
                                          </p:stCondLst>
                                        </p:cTn>
                                        <p:tgtEl>
                                          <p:spTgt spid="3">
                                            <p:txEl>
                                              <p:pRg st="5" end="5"/>
                                            </p:txEl>
                                          </p:spTgt>
                                        </p:tgtEl>
                                        <p:attrNameLst>
                                          <p:attrName>xshear</p:attrName>
                                        </p:attrNameLst>
                                      </p:cBhvr>
                                    </p:anim>
                                    <p:animScale>
                                      <p:cBhvr>
                                        <p:cTn id="58" dur="200" decel="100000" autoRev="1" fill="hold">
                                          <p:stCondLst>
                                            <p:cond delay="600"/>
                                          </p:stCondLst>
                                        </p:cTn>
                                        <p:tgtEl>
                                          <p:spTgt spid="3">
                                            <p:txEl>
                                              <p:pRg st="5" end="5"/>
                                            </p:txEl>
                                          </p:spTgt>
                                        </p:tgtEl>
                                      </p:cBhvr>
                                      <p:from x="100000" y="100000"/>
                                      <p:to x="80000" y="100000"/>
                                    </p:animScale>
                                    <p:anim by="(#ppt_h/3+#ppt_w*0.1)" calcmode="lin" valueType="num">
                                      <p:cBhvr additive="sum">
                                        <p:cTn id="59"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0" fill="hold">
                      <p:stCondLst>
                        <p:cond delay="indefinite"/>
                      </p:stCondLst>
                      <p:childTnLst>
                        <p:par>
                          <p:cTn id="61" fill="hold">
                            <p:stCondLst>
                              <p:cond delay="0"/>
                            </p:stCondLst>
                            <p:childTnLst>
                              <p:par>
                                <p:cTn id="62" presetID="34" presetClass="entr" presetSubtype="0" fill="hold"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from="(-#ppt_w/2)" to="(#ppt_x)" calcmode="lin" valueType="num">
                                      <p:cBhvr>
                                        <p:cTn id="64" dur="600" fill="hold">
                                          <p:stCondLst>
                                            <p:cond delay="0"/>
                                          </p:stCondLst>
                                        </p:cTn>
                                        <p:tgtEl>
                                          <p:spTgt spid="3">
                                            <p:txEl>
                                              <p:pRg st="6" end="6"/>
                                            </p:txEl>
                                          </p:spTgt>
                                        </p:tgtEl>
                                        <p:attrNameLst>
                                          <p:attrName>ppt_x</p:attrName>
                                        </p:attrNameLst>
                                      </p:cBhvr>
                                    </p:anim>
                                    <p:anim from="0" to="-1.0" calcmode="lin" valueType="num">
                                      <p:cBhvr>
                                        <p:cTn id="65" dur="200" decel="50000" autoRev="1" fill="hold">
                                          <p:stCondLst>
                                            <p:cond delay="600"/>
                                          </p:stCondLst>
                                        </p:cTn>
                                        <p:tgtEl>
                                          <p:spTgt spid="3">
                                            <p:txEl>
                                              <p:pRg st="6" end="6"/>
                                            </p:txEl>
                                          </p:spTgt>
                                        </p:tgtEl>
                                        <p:attrNameLst>
                                          <p:attrName>xshear</p:attrName>
                                        </p:attrNameLst>
                                      </p:cBhvr>
                                    </p:anim>
                                    <p:animScale>
                                      <p:cBhvr>
                                        <p:cTn id="66" dur="200" decel="100000" autoRev="1" fill="hold">
                                          <p:stCondLst>
                                            <p:cond delay="600"/>
                                          </p:stCondLst>
                                        </p:cTn>
                                        <p:tgtEl>
                                          <p:spTgt spid="3">
                                            <p:txEl>
                                              <p:pRg st="6" end="6"/>
                                            </p:txEl>
                                          </p:spTgt>
                                        </p:tgtEl>
                                      </p:cBhvr>
                                      <p:from x="100000" y="100000"/>
                                      <p:to x="80000" y="100000"/>
                                    </p:animScale>
                                    <p:anim by="(#ppt_h/3+#ppt_w*0.1)" calcmode="lin" valueType="num">
                                      <p:cBhvr additive="sum">
                                        <p:cTn id="67"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68" fill="hold">
                      <p:stCondLst>
                        <p:cond delay="indefinite"/>
                      </p:stCondLst>
                      <p:childTnLst>
                        <p:par>
                          <p:cTn id="69" fill="hold">
                            <p:stCondLst>
                              <p:cond delay="0"/>
                            </p:stCondLst>
                            <p:childTnLst>
                              <p:par>
                                <p:cTn id="70" presetID="34" presetClass="entr" presetSubtype="0" fill="hold"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from="(-#ppt_w/2)" to="(#ppt_x)" calcmode="lin" valueType="num">
                                      <p:cBhvr>
                                        <p:cTn id="72" dur="600" fill="hold">
                                          <p:stCondLst>
                                            <p:cond delay="0"/>
                                          </p:stCondLst>
                                        </p:cTn>
                                        <p:tgtEl>
                                          <p:spTgt spid="3">
                                            <p:txEl>
                                              <p:pRg st="7" end="7"/>
                                            </p:txEl>
                                          </p:spTgt>
                                        </p:tgtEl>
                                        <p:attrNameLst>
                                          <p:attrName>ppt_x</p:attrName>
                                        </p:attrNameLst>
                                      </p:cBhvr>
                                    </p:anim>
                                    <p:anim from="0" to="-1.0" calcmode="lin" valueType="num">
                                      <p:cBhvr>
                                        <p:cTn id="73" dur="200" decel="50000" autoRev="1" fill="hold">
                                          <p:stCondLst>
                                            <p:cond delay="600"/>
                                          </p:stCondLst>
                                        </p:cTn>
                                        <p:tgtEl>
                                          <p:spTgt spid="3">
                                            <p:txEl>
                                              <p:pRg st="7" end="7"/>
                                            </p:txEl>
                                          </p:spTgt>
                                        </p:tgtEl>
                                        <p:attrNameLst>
                                          <p:attrName>xshear</p:attrName>
                                        </p:attrNameLst>
                                      </p:cBhvr>
                                    </p:anim>
                                    <p:animScale>
                                      <p:cBhvr>
                                        <p:cTn id="74" dur="200" decel="100000" autoRev="1" fill="hold">
                                          <p:stCondLst>
                                            <p:cond delay="600"/>
                                          </p:stCondLst>
                                        </p:cTn>
                                        <p:tgtEl>
                                          <p:spTgt spid="3">
                                            <p:txEl>
                                              <p:pRg st="7" end="7"/>
                                            </p:txEl>
                                          </p:spTgt>
                                        </p:tgtEl>
                                      </p:cBhvr>
                                      <p:from x="100000" y="100000"/>
                                      <p:to x="80000" y="100000"/>
                                    </p:animScale>
                                    <p:anim by="(#ppt_h/3+#ppt_w*0.1)" calcmode="lin" valueType="num">
                                      <p:cBhvr additive="sum">
                                        <p:cTn id="75"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67544" y="548680"/>
            <a:ext cx="8229600" cy="1066800"/>
          </a:xfrm>
        </p:spPr>
        <p:txBody>
          <a:bodyPr/>
          <a:lstStyle/>
          <a:p>
            <a:pPr>
              <a:buFont typeface="Wingdings" pitchFamily="2" charset="2"/>
              <a:buChar char="Ø"/>
            </a:pPr>
            <a:r>
              <a:rPr lang="el-GR" dirty="0" smtClean="0"/>
              <a:t> Ισότητα</a:t>
            </a:r>
            <a:endParaRPr lang="el-GR" dirty="0"/>
          </a:p>
        </p:txBody>
      </p:sp>
      <p:sp>
        <p:nvSpPr>
          <p:cNvPr id="8" name="7 - Θέση περιεχομένου"/>
          <p:cNvSpPr>
            <a:spLocks noGrp="1"/>
          </p:cNvSpPr>
          <p:nvPr>
            <p:ph idx="1"/>
          </p:nvPr>
        </p:nvSpPr>
        <p:spPr>
          <a:xfrm>
            <a:off x="251520" y="1484784"/>
            <a:ext cx="4195192" cy="5139952"/>
          </a:xfrm>
        </p:spPr>
        <p:txBody>
          <a:bodyPr>
            <a:normAutofit fontScale="92500"/>
          </a:bodyPr>
          <a:lstStyle/>
          <a:p>
            <a:pPr algn="just">
              <a:buNone/>
            </a:pPr>
            <a:r>
              <a:rPr lang="el-GR" sz="2400" i="1" dirty="0" smtClean="0"/>
              <a:t>    Οι Έλληνες και οι Ελληνίδες  έχουν ίσα δικαιώματα και υποχρεώσεις.</a:t>
            </a:r>
            <a:endParaRPr lang="el-GR" sz="2400" dirty="0" smtClean="0"/>
          </a:p>
          <a:p>
            <a:pPr>
              <a:buNone/>
            </a:pPr>
            <a:r>
              <a:rPr lang="el-GR" sz="2400" dirty="0" smtClean="0"/>
              <a:t>    Μορφές της ισότητας που προβλέπονται στο ελληνικό Σύνταγμα είναι:</a:t>
            </a:r>
          </a:p>
          <a:p>
            <a:pPr>
              <a:buNone/>
            </a:pPr>
            <a:r>
              <a:rPr lang="el-GR" sz="2400" b="1" dirty="0" smtClean="0"/>
              <a:t>    α) Ισότητα φύλων</a:t>
            </a:r>
          </a:p>
          <a:p>
            <a:pPr>
              <a:buNone/>
            </a:pPr>
            <a:r>
              <a:rPr lang="el-GR" sz="2400" b="1" dirty="0" smtClean="0"/>
              <a:t>    β) Ισότητα στην αμοιβή εργασίας</a:t>
            </a:r>
          </a:p>
          <a:p>
            <a:pPr>
              <a:buNone/>
            </a:pPr>
            <a:r>
              <a:rPr lang="el-GR" sz="2400" b="1" dirty="0" smtClean="0"/>
              <a:t>    γ) Ισότητα φορολογική</a:t>
            </a:r>
            <a:r>
              <a:rPr lang="el-GR" sz="2400" dirty="0" smtClean="0"/>
              <a:t> </a:t>
            </a:r>
          </a:p>
          <a:p>
            <a:pPr>
              <a:buNone/>
            </a:pPr>
            <a:r>
              <a:rPr lang="el-GR" sz="2400" b="1" dirty="0" smtClean="0"/>
              <a:t>    δ) Ισότητα διορισμού στις δημόσιες θέσεις</a:t>
            </a:r>
            <a:r>
              <a:rPr lang="el-GR" sz="2400" dirty="0" smtClean="0"/>
              <a:t> </a:t>
            </a:r>
          </a:p>
          <a:p>
            <a:pPr>
              <a:buNone/>
            </a:pPr>
            <a:r>
              <a:rPr lang="el-GR" sz="2400" b="1" dirty="0" smtClean="0"/>
              <a:t>    ε) Ισότητα στράτευσης</a:t>
            </a:r>
          </a:p>
          <a:p>
            <a:pPr>
              <a:buNone/>
            </a:pPr>
            <a:r>
              <a:rPr lang="el-GR" sz="2400" b="1" dirty="0" smtClean="0"/>
              <a:t>    στ) Ισότητα ευκαιριών</a:t>
            </a:r>
            <a:endParaRPr lang="el-GR" sz="2400" dirty="0" smtClean="0"/>
          </a:p>
          <a:p>
            <a:pPr>
              <a:buNone/>
            </a:pPr>
            <a:endParaRPr lang="el-GR" sz="2400" b="1" dirty="0" smtClean="0"/>
          </a:p>
          <a:p>
            <a:pPr>
              <a:buNone/>
            </a:pPr>
            <a:endParaRPr lang="el-GR" sz="2400" dirty="0" smtClean="0"/>
          </a:p>
          <a:p>
            <a:pPr algn="just">
              <a:buNone/>
            </a:pPr>
            <a:endParaRPr lang="el-GR" sz="2400" dirty="0"/>
          </a:p>
        </p:txBody>
      </p:sp>
      <p:pic>
        <p:nvPicPr>
          <p:cNvPr id="9" name="8 - Εικόνα" descr="ηηη.jpg"/>
          <p:cNvPicPr>
            <a:picLocks noChangeAspect="1"/>
          </p:cNvPicPr>
          <p:nvPr/>
        </p:nvPicPr>
        <p:blipFill>
          <a:blip r:embed="rId2" cstate="print"/>
          <a:stretch>
            <a:fillRect/>
          </a:stretch>
        </p:blipFill>
        <p:spPr>
          <a:xfrm>
            <a:off x="4499992" y="1268760"/>
            <a:ext cx="3649380" cy="2808312"/>
          </a:xfrm>
          <a:prstGeom prst="rect">
            <a:avLst/>
          </a:prstGeom>
        </p:spPr>
      </p:pic>
      <p:pic>
        <p:nvPicPr>
          <p:cNvPr id="10" name="9 - Εικόνα" descr="imagesξξξξ.png"/>
          <p:cNvPicPr>
            <a:picLocks noChangeAspect="1"/>
          </p:cNvPicPr>
          <p:nvPr/>
        </p:nvPicPr>
        <p:blipFill>
          <a:blip r:embed="rId3" cstate="print"/>
          <a:stretch>
            <a:fillRect/>
          </a:stretch>
        </p:blipFill>
        <p:spPr>
          <a:xfrm>
            <a:off x="4245104" y="4319562"/>
            <a:ext cx="4176464" cy="1846567"/>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0" end="0"/>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p:cTn id="33"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 calcmode="lin" valueType="num">
                                      <p:cBhvr>
                                        <p:cTn id="40"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p:cTn id="47"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8">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8">
                                            <p:txEl>
                                              <p:pRg st="6" end="6"/>
                                            </p:txEl>
                                          </p:spTgt>
                                        </p:tgtEl>
                                        <p:attrNameLst>
                                          <p:attrName>style.visibility</p:attrName>
                                        </p:attrNameLst>
                                      </p:cBhvr>
                                      <p:to>
                                        <p:strVal val="visible"/>
                                      </p:to>
                                    </p:set>
                                    <p:anim calcmode="lin" valueType="num">
                                      <p:cBhvr>
                                        <p:cTn id="54"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8">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p:cTn id="61" dur="1000" fill="hold"/>
                                        <p:tgtEl>
                                          <p:spTgt spid="8">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8">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3" presetClass="entr" presetSubtype="16"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plus(in)">
                                      <p:cBhvr>
                                        <p:cTn id="68" dur="2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3" presetClass="entr" presetSubtype="16"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plus(in)">
                                      <p:cBhvr>
                                        <p:cTn id="7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66800"/>
          </a:xfrm>
        </p:spPr>
        <p:txBody>
          <a:bodyPr/>
          <a:lstStyle/>
          <a:p>
            <a:pPr>
              <a:buFont typeface="Wingdings" pitchFamily="2" charset="2"/>
              <a:buChar char="Ø"/>
            </a:pPr>
            <a:r>
              <a:rPr lang="el-GR" dirty="0" smtClean="0"/>
              <a:t>Προσωπική ελευθερία</a:t>
            </a:r>
            <a:endParaRPr lang="el-GR" dirty="0"/>
          </a:p>
        </p:txBody>
      </p:sp>
      <p:sp>
        <p:nvSpPr>
          <p:cNvPr id="3" name="2 - Θέση περιεχομένου"/>
          <p:cNvSpPr>
            <a:spLocks noGrp="1"/>
          </p:cNvSpPr>
          <p:nvPr>
            <p:ph idx="1"/>
          </p:nvPr>
        </p:nvSpPr>
        <p:spPr>
          <a:xfrm>
            <a:off x="323528" y="1412776"/>
            <a:ext cx="8208912" cy="3672408"/>
          </a:xfrm>
        </p:spPr>
        <p:txBody>
          <a:bodyPr>
            <a:normAutofit/>
          </a:bodyPr>
          <a:lstStyle/>
          <a:p>
            <a:pPr>
              <a:buNone/>
            </a:pPr>
            <a:r>
              <a:rPr lang="el-GR" sz="2400" i="1" dirty="0" smtClean="0"/>
              <a:t>    «Η προσωπική ελευθερία είναι απαραβίαστη».</a:t>
            </a:r>
            <a:r>
              <a:rPr lang="el-GR" sz="2400" dirty="0" smtClean="0"/>
              <a:t> Το Σύνταγμα επίσης κατοχυρώνει και την </a:t>
            </a:r>
            <a:r>
              <a:rPr lang="el-GR" sz="2400" b="1" dirty="0" smtClean="0"/>
              <a:t>απόλυτη προστασία της ζωής, τιμής και ελευθερίας</a:t>
            </a:r>
            <a:r>
              <a:rPr lang="el-GR" sz="2400" dirty="0" smtClean="0"/>
              <a:t> </a:t>
            </a:r>
            <a:r>
              <a:rPr lang="el-GR" sz="2400" i="1" dirty="0" smtClean="0"/>
              <a:t>«χωρίς διάκριση εθνικότητας, φυλής, γλώσσας και θρησκευτικών ή πολιτικών πεποιθήσεων»</a:t>
            </a:r>
            <a:r>
              <a:rPr lang="el-GR" sz="2400" dirty="0" smtClean="0"/>
              <a:t>, που σημαίνει ότι η ζωή, η τιμή και η ελευθερία δε γίνονται σεβαστές μόνο για τους έλληνες πολίτες αλλά για όλους όσους βρίσκονται στη χώρα. </a:t>
            </a:r>
            <a:endParaRPr lang="el-GR" sz="2400" dirty="0"/>
          </a:p>
        </p:txBody>
      </p:sp>
      <p:pic>
        <p:nvPicPr>
          <p:cNvPr id="4" name="3 - Εικόνα" descr="arthra_eleutheria_desmeusi.jpg"/>
          <p:cNvPicPr>
            <a:picLocks noChangeAspect="1"/>
          </p:cNvPicPr>
          <p:nvPr/>
        </p:nvPicPr>
        <p:blipFill>
          <a:blip r:embed="rId2" cstate="print"/>
          <a:stretch>
            <a:fillRect/>
          </a:stretch>
        </p:blipFill>
        <p:spPr>
          <a:xfrm>
            <a:off x="395536" y="4437112"/>
            <a:ext cx="3600400" cy="2249615"/>
          </a:xfrm>
          <a:prstGeom prst="rect">
            <a:avLst/>
          </a:prstGeom>
        </p:spPr>
      </p:pic>
      <p:pic>
        <p:nvPicPr>
          <p:cNvPr id="5" name="4 - Εικόνα" descr="ξξξξ.jpeg"/>
          <p:cNvPicPr>
            <a:picLocks noChangeAspect="1"/>
          </p:cNvPicPr>
          <p:nvPr/>
        </p:nvPicPr>
        <p:blipFill>
          <a:blip r:embed="rId3" cstate="print"/>
          <a:stretch>
            <a:fillRect/>
          </a:stretch>
        </p:blipFill>
        <p:spPr>
          <a:xfrm>
            <a:off x="4499992" y="4221088"/>
            <a:ext cx="4269854" cy="245211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1066800"/>
          </a:xfrm>
        </p:spPr>
        <p:txBody>
          <a:bodyPr>
            <a:normAutofit fontScale="90000"/>
          </a:bodyPr>
          <a:lstStyle/>
          <a:p>
            <a:pPr>
              <a:buFont typeface="Wingdings" pitchFamily="2" charset="2"/>
              <a:buChar char="Ø"/>
            </a:pPr>
            <a:r>
              <a:rPr lang="el-GR" dirty="0" smtClean="0"/>
              <a:t>Ελεύθερη Ανάπτυξη προσωπικότητας</a:t>
            </a:r>
            <a:endParaRPr lang="el-GR" dirty="0"/>
          </a:p>
        </p:txBody>
      </p:sp>
      <p:sp>
        <p:nvSpPr>
          <p:cNvPr id="3" name="2 - Θέση περιεχομένου"/>
          <p:cNvSpPr>
            <a:spLocks noGrp="1"/>
          </p:cNvSpPr>
          <p:nvPr>
            <p:ph idx="1"/>
          </p:nvPr>
        </p:nvSpPr>
        <p:spPr>
          <a:xfrm>
            <a:off x="395536" y="1628800"/>
            <a:ext cx="8229600" cy="4325112"/>
          </a:xfrm>
        </p:spPr>
        <p:txBody>
          <a:bodyPr>
            <a:normAutofit/>
          </a:bodyPr>
          <a:lstStyle/>
          <a:p>
            <a:pPr>
              <a:buNone/>
            </a:pPr>
            <a:r>
              <a:rPr lang="el-GR" sz="2400" i="1" dirty="0" smtClean="0"/>
              <a:t>    «Καθένας έχει δικαίωμα να αναπτύσσει ελεύθερα την προσωπικότητά του και να συμμετέχει στην κοινωνική, οικονομική και πολιτική ζωή της χώρας, εφόσον δεν προσβάλλει τα δικαιώματα των άλλων και δεν παραβιάζει το Σύνταγμα ή τα χρηστά ήθη».</a:t>
            </a:r>
            <a:endParaRPr lang="el-GR" sz="2400" dirty="0"/>
          </a:p>
        </p:txBody>
      </p:sp>
      <p:pic>
        <p:nvPicPr>
          <p:cNvPr id="4" name="3 - Εικόνα" descr="kinisi-mousiki.jpg"/>
          <p:cNvPicPr>
            <a:picLocks noChangeAspect="1"/>
          </p:cNvPicPr>
          <p:nvPr/>
        </p:nvPicPr>
        <p:blipFill>
          <a:blip r:embed="rId2" cstate="print"/>
          <a:stretch>
            <a:fillRect/>
          </a:stretch>
        </p:blipFill>
        <p:spPr>
          <a:xfrm>
            <a:off x="1835696" y="3717032"/>
            <a:ext cx="5456422" cy="295840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edg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66800"/>
          </a:xfrm>
        </p:spPr>
        <p:txBody>
          <a:bodyPr/>
          <a:lstStyle/>
          <a:p>
            <a:pPr>
              <a:buFont typeface="Wingdings" pitchFamily="2" charset="2"/>
              <a:buChar char="Ø"/>
            </a:pPr>
            <a:r>
              <a:rPr lang="el-GR" dirty="0" smtClean="0"/>
              <a:t>Ατομική ιδιοκτησία</a:t>
            </a:r>
            <a:endParaRPr lang="el-GR" dirty="0"/>
          </a:p>
        </p:txBody>
      </p:sp>
      <p:sp>
        <p:nvSpPr>
          <p:cNvPr id="3" name="2 - Θέση περιεχομένου"/>
          <p:cNvSpPr>
            <a:spLocks noGrp="1"/>
          </p:cNvSpPr>
          <p:nvPr>
            <p:ph idx="1"/>
          </p:nvPr>
        </p:nvSpPr>
        <p:spPr>
          <a:xfrm>
            <a:off x="323528" y="1772816"/>
            <a:ext cx="8443664" cy="1370781"/>
          </a:xfrm>
        </p:spPr>
        <p:txBody>
          <a:bodyPr>
            <a:normAutofit fontScale="92500"/>
          </a:bodyPr>
          <a:lstStyle/>
          <a:p>
            <a:pPr algn="just">
              <a:buNone/>
            </a:pPr>
            <a:r>
              <a:rPr lang="el-GR" sz="2400" dirty="0" smtClean="0"/>
              <a:t>    Στις κοινωνίες του 19ου αιώνα η προστασία της ιδιοκτησίας ήταν βασικό στοιχείο της προσωπικής ελευθερίας. Στις σύγχρονες κοινωνίες η ιδιοκτησία είναι πλέον προστατευμένη.</a:t>
            </a:r>
            <a:endParaRPr lang="el-GR" sz="2400" dirty="0"/>
          </a:p>
        </p:txBody>
      </p:sp>
      <p:pic>
        <p:nvPicPr>
          <p:cNvPr id="4" name="3 - Εικόνα" descr="γδψνγ.jpg"/>
          <p:cNvPicPr>
            <a:picLocks noChangeAspect="1"/>
          </p:cNvPicPr>
          <p:nvPr/>
        </p:nvPicPr>
        <p:blipFill>
          <a:blip r:embed="rId2" cstate="print"/>
          <a:stretch>
            <a:fillRect/>
          </a:stretch>
        </p:blipFill>
        <p:spPr>
          <a:xfrm>
            <a:off x="899592" y="3212976"/>
            <a:ext cx="7348416" cy="298529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ox(i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lstStyle/>
          <a:p>
            <a:pPr>
              <a:buFont typeface="Wingdings" pitchFamily="2" charset="2"/>
              <a:buChar char="Ø"/>
            </a:pPr>
            <a:r>
              <a:rPr lang="el-GR" dirty="0" smtClean="0"/>
              <a:t>Άσυλο κατοικίας</a:t>
            </a:r>
            <a:endParaRPr lang="el-GR" dirty="0"/>
          </a:p>
        </p:txBody>
      </p:sp>
      <p:sp>
        <p:nvSpPr>
          <p:cNvPr id="3" name="2 - Θέση περιεχομένου"/>
          <p:cNvSpPr>
            <a:spLocks noGrp="1"/>
          </p:cNvSpPr>
          <p:nvPr>
            <p:ph idx="1"/>
          </p:nvPr>
        </p:nvSpPr>
        <p:spPr>
          <a:xfrm>
            <a:off x="251520" y="1628800"/>
            <a:ext cx="4339208" cy="4899174"/>
          </a:xfrm>
        </p:spPr>
        <p:txBody>
          <a:bodyPr>
            <a:normAutofit fontScale="92500"/>
          </a:bodyPr>
          <a:lstStyle/>
          <a:p>
            <a:pPr algn="just">
              <a:buNone/>
            </a:pPr>
            <a:r>
              <a:rPr lang="el-GR" sz="2400" i="1" dirty="0" smtClean="0"/>
              <a:t>     Η κατοικία του καθενός είναι άσυλο. Η ιδιωτική και οικογενειακή ζωή του ατόμου είναι απαραβίαστη</a:t>
            </a:r>
            <a:r>
              <a:rPr lang="el-GR" sz="2400" dirty="0" smtClean="0"/>
              <a:t>. Η κατοικία αποτελεί δηλαδή </a:t>
            </a:r>
            <a:r>
              <a:rPr lang="el-GR" sz="2400" b="1" dirty="0" smtClean="0"/>
              <a:t>απαραβίαστο</a:t>
            </a:r>
            <a:r>
              <a:rPr lang="el-GR" sz="2400" dirty="0" smtClean="0"/>
              <a:t> χώρο του ατόμου. Με το δικαίωμα αυτό προστατεύεται γενικότερα η </a:t>
            </a:r>
            <a:r>
              <a:rPr lang="el-GR" sz="2400" b="1" dirty="0" smtClean="0"/>
              <a:t>ιδιωτική ζωή</a:t>
            </a:r>
            <a:r>
              <a:rPr lang="el-GR" sz="2400" dirty="0" smtClean="0"/>
              <a:t> του ατόμου από κάθε παραβίαση, όπως οι δυνατότητες παραβίασης με τα σύγχρονα ηλεκτρονικά μέσα.</a:t>
            </a:r>
            <a:endParaRPr lang="el-GR" sz="2400" dirty="0"/>
          </a:p>
        </p:txBody>
      </p:sp>
      <p:pic>
        <p:nvPicPr>
          <p:cNvPr id="4" name="3 - Εικόνα" descr="Μόνο-με-εισαγγελική-εντολή-οι-φορολογικοί-έλεγχοι-στα-σπίτια.jpg"/>
          <p:cNvPicPr>
            <a:picLocks noChangeAspect="1"/>
          </p:cNvPicPr>
          <p:nvPr/>
        </p:nvPicPr>
        <p:blipFill>
          <a:blip r:embed="rId2" cstate="print"/>
          <a:stretch>
            <a:fillRect/>
          </a:stretch>
        </p:blipFill>
        <p:spPr>
          <a:xfrm>
            <a:off x="5220072" y="4077072"/>
            <a:ext cx="3508829" cy="2327523"/>
          </a:xfrm>
          <a:prstGeom prst="rect">
            <a:avLst/>
          </a:prstGeom>
        </p:spPr>
      </p:pic>
      <p:pic>
        <p:nvPicPr>
          <p:cNvPr id="5" name="4 - Εικόνα" descr="home(1).jpg"/>
          <p:cNvPicPr>
            <a:picLocks noChangeAspect="1"/>
          </p:cNvPicPr>
          <p:nvPr/>
        </p:nvPicPr>
        <p:blipFill>
          <a:blip r:embed="rId3" cstate="print"/>
          <a:stretch>
            <a:fillRect/>
          </a:stretch>
        </p:blipFill>
        <p:spPr>
          <a:xfrm>
            <a:off x="5148064" y="1268760"/>
            <a:ext cx="3635896" cy="234913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229600" cy="1066800"/>
          </a:xfrm>
        </p:spPr>
        <p:txBody>
          <a:bodyPr/>
          <a:lstStyle/>
          <a:p>
            <a:pPr>
              <a:buFont typeface="Wingdings" pitchFamily="2" charset="2"/>
              <a:buChar char="Ø"/>
            </a:pPr>
            <a:r>
              <a:rPr lang="el-GR" dirty="0" smtClean="0"/>
              <a:t>Αναφορά στις αρχές</a:t>
            </a:r>
            <a:endParaRPr lang="el-GR" dirty="0"/>
          </a:p>
        </p:txBody>
      </p:sp>
      <p:sp>
        <p:nvSpPr>
          <p:cNvPr id="3" name="2 - Θέση περιεχομένου"/>
          <p:cNvSpPr>
            <a:spLocks noGrp="1"/>
          </p:cNvSpPr>
          <p:nvPr>
            <p:ph idx="1"/>
          </p:nvPr>
        </p:nvSpPr>
        <p:spPr>
          <a:xfrm>
            <a:off x="251520" y="2060848"/>
            <a:ext cx="8686800" cy="2450901"/>
          </a:xfrm>
        </p:spPr>
        <p:txBody>
          <a:bodyPr>
            <a:normAutofit lnSpcReduction="10000"/>
          </a:bodyPr>
          <a:lstStyle/>
          <a:p>
            <a:pPr algn="just">
              <a:buNone/>
            </a:pPr>
            <a:r>
              <a:rPr lang="el-GR" dirty="0" smtClean="0"/>
              <a:t>   </a:t>
            </a:r>
            <a:r>
              <a:rPr lang="el-GR" sz="2400" dirty="0" smtClean="0"/>
              <a:t>Για να υπάρχει λαϊκή κυριαρχία απαιτείται διαφάνεια στις ενέργειες της Πολιτείας, ώστε ο κυρίαρχος λαός να γνωρίζει και να κρίνει. Ο πολίτης που θεωρεί ότι αδικείται από τη Διοίκηση μπορεί να καταφύγει στο </a:t>
            </a:r>
            <a:r>
              <a:rPr lang="el-GR" sz="2400" b="1" dirty="0" smtClean="0"/>
              <a:t>Συνήγορο του Πολίτη.</a:t>
            </a:r>
            <a:r>
              <a:rPr lang="el-GR" sz="2400" dirty="0" smtClean="0"/>
              <a:t> Ο Συνήγορος του Πολίτη είναι μια ανεξάρτητη από την Πολιτεία αρχή, που λειτουργεί για την εξυπηρέτηση των συμφερόντων των πολιτών.</a:t>
            </a:r>
            <a:endParaRPr lang="el-GR" sz="2400" dirty="0"/>
          </a:p>
        </p:txBody>
      </p:sp>
      <p:pic>
        <p:nvPicPr>
          <p:cNvPr id="4" name="3 - Εικόνα" descr="μμμμμμμμμμμμ.jpg"/>
          <p:cNvPicPr>
            <a:picLocks noChangeAspect="1"/>
          </p:cNvPicPr>
          <p:nvPr/>
        </p:nvPicPr>
        <p:blipFill>
          <a:blip r:embed="rId2" cstate="print"/>
          <a:stretch>
            <a:fillRect/>
          </a:stretch>
        </p:blipFill>
        <p:spPr>
          <a:xfrm>
            <a:off x="971600" y="4797152"/>
            <a:ext cx="4519887" cy="172819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256</TotalTime>
  <Words>932</Words>
  <Application>Microsoft Office PowerPoint</Application>
  <PresentationFormat>Προβολή στην οθόνη (4:3)</PresentationFormat>
  <Paragraphs>90</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Αστικό</vt:lpstr>
      <vt:lpstr>ΑΝΘΡΩΠΙΝΑ ΔΙΚΑΙΩΜΑΤΑ ΚΑΙ ΥΠΟΧΡΕΩΣΕΙΣ</vt:lpstr>
      <vt:lpstr>ΑΝΘΡΩΠΙΝΑ ΔΙΚΑΙΩΜΑΤΑ…</vt:lpstr>
      <vt:lpstr>Ατομικά δικαιώματα</vt:lpstr>
      <vt:lpstr> Ισότητα</vt:lpstr>
      <vt:lpstr>Προσωπική ελευθερία</vt:lpstr>
      <vt:lpstr>Ελεύθερη Ανάπτυξη προσωπικότητας</vt:lpstr>
      <vt:lpstr>Ατομική ιδιοκτησία</vt:lpstr>
      <vt:lpstr>Άσυλο κατοικίας</vt:lpstr>
      <vt:lpstr>Αναφορά στις αρχές</vt:lpstr>
      <vt:lpstr>Θρησκευτική ελευθερία</vt:lpstr>
      <vt:lpstr>Ελευθερία τύπου</vt:lpstr>
      <vt:lpstr>Πολιτικά δικαιώματα</vt:lpstr>
      <vt:lpstr>Συμμετοχή σε εκλογές και    δημοψήφισμα</vt:lpstr>
      <vt:lpstr>Συμμετοχή σε κόμματα</vt:lpstr>
      <vt:lpstr>Διορισμός στο δημόσιο και ως ένορκων</vt:lpstr>
      <vt:lpstr>Κοινωνικά δικαιώματα</vt:lpstr>
      <vt:lpstr>Δικαίωμα εργασίας</vt:lpstr>
      <vt:lpstr>Δικαίωμα παιδείας</vt:lpstr>
      <vt:lpstr>Κοινωνική πρόνοια και ασφάλιση</vt:lpstr>
      <vt:lpstr>Προστασία γάμου και μητρότητας</vt:lpstr>
      <vt:lpstr>Προστασία της υγείας</vt:lpstr>
      <vt:lpstr>ΥΠΟΧΡΕΩΣΕΙΣ…</vt:lpstr>
      <vt:lpstr>Ο σεβασμός του Συντάγματος και η τήρηση των νόμων </vt:lpstr>
      <vt:lpstr>Η υποχρέωση κοινωνικής ευθύνης και εθνικής αλληλεγγύης</vt:lpstr>
      <vt:lpstr>Η φορολογική υποχρέωση</vt:lpstr>
      <vt:lpstr>Η στρατολογική υποχρέωση</vt:lpstr>
      <vt:lpstr>Η υποχρεωτική εκπαίδευση</vt:lpstr>
      <vt:lpstr>Η υπεράσπιση της δημοκρατίας</vt:lpstr>
      <vt:lpstr>Τέλος</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kostas kostas</dc:creator>
  <cp:lastModifiedBy>kostas kostas</cp:lastModifiedBy>
  <cp:revision>37</cp:revision>
  <dcterms:created xsi:type="dcterms:W3CDTF">2016-01-23T08:38:51Z</dcterms:created>
  <dcterms:modified xsi:type="dcterms:W3CDTF">2016-01-29T19:23:31Z</dcterms:modified>
</cp:coreProperties>
</file>