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CCFF"/>
    <a:srgbClr val="106EE0"/>
    <a:srgbClr val="FFCCFF"/>
    <a:srgbClr val="48E509"/>
    <a:srgbClr val="C4E30D"/>
    <a:srgbClr val="6600FF"/>
    <a:srgbClr val="00FFFF"/>
    <a:srgbClr val="FF66CC"/>
    <a:srgbClr val="00808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Ελεύθερη σχεδίαση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7 - Ελεύθερη σχεδίαση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- Τίτλος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7" name="16 - Υπότιτλος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30" name="29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D6612-89F0-425C-A137-5B4B61A64F34}" type="datetimeFigureOut">
              <a:rPr lang="el-GR" smtClean="0"/>
              <a:pPr/>
              <a:t>14/2/2016</a:t>
            </a:fld>
            <a:endParaRPr lang="el-GR"/>
          </a:p>
        </p:txBody>
      </p:sp>
      <p:sp>
        <p:nvSpPr>
          <p:cNvPr id="19" name="18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27" name="2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6F2BB-767C-4761-AF97-DEE4CA3A5EB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D6612-89F0-425C-A137-5B4B61A64F34}" type="datetimeFigureOut">
              <a:rPr lang="el-GR" smtClean="0"/>
              <a:pPr/>
              <a:t>14/2/2016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6F2BB-767C-4761-AF97-DEE4CA3A5EB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D6612-89F0-425C-A137-5B4B61A64F34}" type="datetimeFigureOut">
              <a:rPr lang="el-GR" smtClean="0"/>
              <a:pPr/>
              <a:t>14/2/2016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6F2BB-767C-4761-AF97-DEE4CA3A5EB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D6612-89F0-425C-A137-5B4B61A64F34}" type="datetimeFigureOut">
              <a:rPr lang="el-GR" smtClean="0"/>
              <a:pPr/>
              <a:t>14/2/2016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6F2BB-767C-4761-AF97-DEE4CA3A5EB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Ελεύθερη σχεδίαση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- Ελεύθερη σχεδίαση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D6612-89F0-425C-A137-5B4B61A64F34}" type="datetimeFigureOut">
              <a:rPr lang="el-GR" smtClean="0"/>
              <a:pPr/>
              <a:t>14/2/2016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6F2BB-767C-4761-AF97-DEE4CA3A5EB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D6612-89F0-425C-A137-5B4B61A64F34}" type="datetimeFigureOut">
              <a:rPr lang="el-GR" smtClean="0"/>
              <a:pPr/>
              <a:t>14/2/2016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6F2BB-767C-4761-AF97-DEE4CA3A5EB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D6612-89F0-425C-A137-5B4B61A64F34}" type="datetimeFigureOut">
              <a:rPr lang="el-GR" smtClean="0"/>
              <a:pPr/>
              <a:t>14/2/2016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6F2BB-767C-4761-AF97-DEE4CA3A5EB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D6612-89F0-425C-A137-5B4B61A64F34}" type="datetimeFigureOut">
              <a:rPr lang="el-GR" smtClean="0"/>
              <a:pPr/>
              <a:t>14/2/2016</a:t>
            </a:fld>
            <a:endParaRPr lang="el-GR"/>
          </a:p>
        </p:txBody>
      </p:sp>
      <p:sp>
        <p:nvSpPr>
          <p:cNvPr id="8" name="7 - Θέση αριθμού διαφάνειας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06F2BB-767C-4761-AF97-DEE4CA3A5EBE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9" name="8 - Θέση υποσέλιδου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D6612-89F0-425C-A137-5B4B61A64F34}" type="datetimeFigureOut">
              <a:rPr lang="el-GR" smtClean="0"/>
              <a:pPr/>
              <a:t>14/2/2016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6F2BB-767C-4761-AF97-DEE4CA3A5EB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D6612-89F0-425C-A137-5B4B61A64F34}" type="datetimeFigureOut">
              <a:rPr lang="el-GR" smtClean="0"/>
              <a:pPr/>
              <a:t>14/2/2016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D606F2BB-767C-4761-AF97-DEE4CA3A5EB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53AD6612-89F0-425C-A137-5B4B61A64F34}" type="datetimeFigureOut">
              <a:rPr lang="el-GR" smtClean="0"/>
              <a:pPr/>
              <a:t>14/2/2016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6F2BB-767C-4761-AF97-DEE4CA3A5EB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- Ελεύθερη σχεδίαση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- Ελεύθερη σχεδίαση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0" name="29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0" name="9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3AD6612-89F0-425C-A137-5B4B61A64F34}" type="datetimeFigureOut">
              <a:rPr lang="el-GR" smtClean="0"/>
              <a:pPr/>
              <a:t>14/2/2016</a:t>
            </a:fld>
            <a:endParaRPr lang="el-GR"/>
          </a:p>
        </p:txBody>
      </p:sp>
      <p:sp>
        <p:nvSpPr>
          <p:cNvPr id="22" name="21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18" name="17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D606F2BB-767C-4761-AF97-DEE4CA3A5EBE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>
                <a:ln>
                  <a:gradFill flip="none" rotWithShape="1">
                    <a:gsLst>
                      <a:gs pos="0">
                        <a:srgbClr val="03D4A8"/>
                      </a:gs>
                      <a:gs pos="25000">
                        <a:srgbClr val="21D6E0"/>
                      </a:gs>
                      <a:gs pos="75000">
                        <a:srgbClr val="0087E6"/>
                      </a:gs>
                      <a:gs pos="100000">
                        <a:srgbClr val="005CBF"/>
                      </a:gs>
                    </a:gsLst>
                    <a:lin ang="5400000" scaled="0"/>
                    <a:tileRect r="-100000" b="-100000"/>
                  </a:gradFill>
                </a:ln>
                <a:solidFill>
                  <a:srgbClr val="106EE0"/>
                </a:solidFill>
                <a:effectLst>
                  <a:outerShdw blurRad="50800" dist="50800" dir="5400000" algn="ctr" rotWithShape="0">
                    <a:srgbClr val="0070C0"/>
                  </a:outerShdw>
                </a:effectLst>
              </a:rPr>
              <a:t>Τα δικαιώματα του παιδιού </a:t>
            </a:r>
            <a:endParaRPr lang="el-GR" dirty="0">
              <a:ln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0"/>
                  <a:tileRect r="-100000" b="-100000"/>
                </a:gradFill>
              </a:ln>
              <a:solidFill>
                <a:srgbClr val="106EE0"/>
              </a:solidFill>
              <a:effectLst>
                <a:outerShdw blurRad="50800" dist="50800" dir="5400000" algn="ctr" rotWithShape="0">
                  <a:srgbClr val="0070C0"/>
                </a:outerShdw>
              </a:effectLst>
            </a:endParaRPr>
          </a:p>
        </p:txBody>
      </p:sp>
      <p:pic>
        <p:nvPicPr>
          <p:cNvPr id="8" name="7 - Θέση περιεχομένου" descr="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flipV="1">
            <a:off x="2010739" y="6126163"/>
            <a:ext cx="82209" cy="46037"/>
          </a:xfrm>
        </p:spPr>
      </p:pic>
      <p:pic>
        <p:nvPicPr>
          <p:cNvPr id="12" name="11 - Εικόνα" descr="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1657079"/>
            <a:ext cx="3528392" cy="23479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106EE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12 - Εικόνα" descr="1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57376" y="1700808"/>
            <a:ext cx="3931268" cy="21667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106EE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14 - Εικόνα" descr="1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15616" y="4221088"/>
            <a:ext cx="2895498" cy="23914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106EE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16 - Εικόνα" descr="2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932040" y="4221088"/>
            <a:ext cx="3485044" cy="23191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106EE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threePt" dir="t"/>
            </a:scene3d>
            <a:sp3d>
              <a:bevelB w="38100" h="38100" prst="angle"/>
            </a:sp3d>
          </a:bodyPr>
          <a:lstStyle/>
          <a:p>
            <a:pPr algn="ctr"/>
            <a:r>
              <a:rPr lang="el-GR" dirty="0" smtClean="0">
                <a:ln cmpd="tri">
                  <a:gradFill flip="none" rotWithShape="1">
                    <a:gsLst>
                      <a:gs pos="0">
                        <a:srgbClr val="03D4A8"/>
                      </a:gs>
                      <a:gs pos="25000">
                        <a:srgbClr val="21D6E0"/>
                      </a:gs>
                      <a:gs pos="75000">
                        <a:srgbClr val="0087E6"/>
                      </a:gs>
                      <a:gs pos="100000">
                        <a:srgbClr val="005CBF"/>
                      </a:gs>
                    </a:gsLst>
                    <a:lin ang="8100000" scaled="1"/>
                    <a:tileRect/>
                  </a:gradFill>
                </a:ln>
                <a:solidFill>
                  <a:srgbClr val="48E509"/>
                </a:solidFill>
                <a:effectLst>
                  <a:outerShdw blurRad="50800" dist="50800" dir="5400000" algn="ctr" rotWithShape="0">
                    <a:srgbClr val="008080"/>
                  </a:outerShdw>
                </a:effectLst>
              </a:rPr>
              <a:t>ΤΡΟΦΗ,ΣΤΕΓΗ,ΝΕΡΟ,ΡΟΥΧΙΣΜΟ</a:t>
            </a:r>
            <a:endParaRPr lang="el-GR" dirty="0">
              <a:ln cmpd="tri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8100000" scaled="1"/>
                  <a:tileRect/>
                </a:gradFill>
              </a:ln>
              <a:solidFill>
                <a:srgbClr val="48E509"/>
              </a:solidFill>
              <a:effectLst>
                <a:outerShdw blurRad="50800" dist="50800" dir="5400000" algn="ctr" rotWithShape="0">
                  <a:srgbClr val="008080"/>
                </a:outerShdw>
              </a:effectLst>
            </a:endParaRPr>
          </a:p>
        </p:txBody>
      </p:sp>
      <p:pic>
        <p:nvPicPr>
          <p:cNvPr id="4" name="3 - Θέση περιεχομένου" descr="3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2132856"/>
            <a:ext cx="2619375" cy="17430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106EE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4 - Εικόνα" descr="3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600" y="4509120"/>
            <a:ext cx="3028950" cy="15144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106EE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5 - Εικόνα" descr="3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60032" y="2132856"/>
            <a:ext cx="2609850" cy="1752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106EE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6 - Εικόνα" descr="3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60032" y="4437112"/>
            <a:ext cx="2619375" cy="17430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106EE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threePt" dir="t"/>
            </a:scene3d>
            <a:sp3d>
              <a:bevelB h="25400" prst="softRound"/>
            </a:sp3d>
          </a:bodyPr>
          <a:lstStyle/>
          <a:p>
            <a:pPr algn="ctr"/>
            <a:r>
              <a:rPr lang="el-GR" dirty="0" smtClean="0">
                <a:ln cmpd="thinThick">
                  <a:gradFill>
                    <a:gsLst>
                      <a:gs pos="0">
                        <a:srgbClr val="FFFFFF"/>
                      </a:gs>
                      <a:gs pos="16000">
                        <a:srgbClr val="1F1F1F"/>
                      </a:gs>
                      <a:gs pos="17999">
                        <a:srgbClr val="FFFFFF"/>
                      </a:gs>
                      <a:gs pos="42000">
                        <a:srgbClr val="636363"/>
                      </a:gs>
                      <a:gs pos="53000">
                        <a:srgbClr val="CFCFCF"/>
                      </a:gs>
                      <a:gs pos="66000">
                        <a:srgbClr val="CFCFCF"/>
                      </a:gs>
                      <a:gs pos="75999">
                        <a:srgbClr val="1F1F1F"/>
                      </a:gs>
                      <a:gs pos="78999">
                        <a:srgbClr val="FFFFFF"/>
                      </a:gs>
                      <a:gs pos="100000">
                        <a:srgbClr val="7F7F7F"/>
                      </a:gs>
                    </a:gsLst>
                    <a:lin ang="5400000" scaled="0"/>
                  </a:gradFill>
                  <a:prstDash val="dashDot"/>
                </a:ln>
                <a:solidFill>
                  <a:srgbClr val="FFCCFF"/>
                </a:solidFill>
                <a:effectLst>
                  <a:outerShdw blurRad="50800" dist="50800" dir="5400000" algn="ctr" rotWithShape="0">
                    <a:srgbClr val="FF66CC"/>
                  </a:outerShdw>
                </a:effectLst>
              </a:rPr>
              <a:t>ΘΡΗΣΚΕΙΑ</a:t>
            </a:r>
            <a:endParaRPr lang="el-GR" dirty="0">
              <a:ln cmpd="thinThick">
                <a:gradFill>
                  <a:gsLst>
                    <a:gs pos="0">
                      <a:srgbClr val="FFFFFF"/>
                    </a:gs>
                    <a:gs pos="16000">
                      <a:srgbClr val="1F1F1F"/>
                    </a:gs>
                    <a:gs pos="17999">
                      <a:srgbClr val="FFFFFF"/>
                    </a:gs>
                    <a:gs pos="42000">
                      <a:srgbClr val="636363"/>
                    </a:gs>
                    <a:gs pos="53000">
                      <a:srgbClr val="CFCFCF"/>
                    </a:gs>
                    <a:gs pos="66000">
                      <a:srgbClr val="CFCFCF"/>
                    </a:gs>
                    <a:gs pos="75999">
                      <a:srgbClr val="1F1F1F"/>
                    </a:gs>
                    <a:gs pos="78999">
                      <a:srgbClr val="FFFFFF"/>
                    </a:gs>
                    <a:gs pos="100000">
                      <a:srgbClr val="7F7F7F"/>
                    </a:gs>
                  </a:gsLst>
                  <a:lin ang="5400000" scaled="0"/>
                </a:gradFill>
                <a:prstDash val="dashDot"/>
              </a:ln>
              <a:solidFill>
                <a:srgbClr val="FFCCFF"/>
              </a:solidFill>
              <a:effectLst>
                <a:outerShdw blurRad="50800" dist="50800" dir="5400000" algn="ctr" rotWithShape="0">
                  <a:srgbClr val="FF66CC"/>
                </a:outerShdw>
              </a:effectLst>
            </a:endParaRPr>
          </a:p>
        </p:txBody>
      </p:sp>
      <p:pic>
        <p:nvPicPr>
          <p:cNvPr id="4" name="3 - Θέση περιεχομένου" descr="2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1988840"/>
            <a:ext cx="3312368" cy="22528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106EE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4 - Εικόνα" descr="2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0072" y="2132856"/>
            <a:ext cx="3246262" cy="21602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106EE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5 - Εικόνα" descr="3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27784" y="4725144"/>
            <a:ext cx="3600401" cy="16277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106EE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threePt" dir="t"/>
            </a:scene3d>
            <a:sp3d>
              <a:bevelB w="82550" h="38100" prst="coolSlant"/>
            </a:sp3d>
          </a:bodyPr>
          <a:lstStyle/>
          <a:p>
            <a:pPr algn="ctr"/>
            <a:r>
              <a:rPr lang="el-GR" dirty="0" smtClean="0">
                <a:ln cmpd="tri">
                  <a:gradFill>
                    <a:gsLst>
                      <a:gs pos="0">
                        <a:srgbClr val="DCEBF5"/>
                      </a:gs>
                      <a:gs pos="8000">
                        <a:srgbClr val="83A7C3"/>
                      </a:gs>
                      <a:gs pos="13000">
                        <a:srgbClr val="768FB9"/>
                      </a:gs>
                      <a:gs pos="21001">
                        <a:srgbClr val="83A7C3"/>
                      </a:gs>
                      <a:gs pos="52000">
                        <a:srgbClr val="FFFFFF"/>
                      </a:gs>
                      <a:gs pos="56000">
                        <a:srgbClr val="9C6563"/>
                      </a:gs>
                      <a:gs pos="58000">
                        <a:srgbClr val="80302D"/>
                      </a:gs>
                      <a:gs pos="71001">
                        <a:srgbClr val="C0524E"/>
                      </a:gs>
                      <a:gs pos="94000">
                        <a:srgbClr val="EBDAD4"/>
                      </a:gs>
                      <a:gs pos="100000">
                        <a:srgbClr val="55261C"/>
                      </a:gs>
                    </a:gsLst>
                    <a:lin ang="5400000" scaled="0"/>
                  </a:gradFill>
                </a:ln>
                <a:solidFill>
                  <a:srgbClr val="C00000"/>
                </a:solidFill>
                <a:effectLst>
                  <a:outerShdw blurRad="50800" dist="50800" dir="5400000" algn="ctr" rotWithShape="0">
                    <a:srgbClr val="FF0000"/>
                  </a:outerShdw>
                </a:effectLst>
              </a:rPr>
              <a:t>ΦΙΛΙΑ</a:t>
            </a:r>
            <a:endParaRPr lang="el-GR" dirty="0">
              <a:ln cmpd="tri">
                <a:gradFill>
                  <a:gsLst>
                    <a:gs pos="0">
                      <a:srgbClr val="DCEBF5"/>
                    </a:gs>
                    <a:gs pos="8000">
                      <a:srgbClr val="83A7C3"/>
                    </a:gs>
                    <a:gs pos="13000">
                      <a:srgbClr val="768FB9"/>
                    </a:gs>
                    <a:gs pos="21001">
                      <a:srgbClr val="83A7C3"/>
                    </a:gs>
                    <a:gs pos="52000">
                      <a:srgbClr val="FFFFFF"/>
                    </a:gs>
                    <a:gs pos="56000">
                      <a:srgbClr val="9C6563"/>
                    </a:gs>
                    <a:gs pos="58000">
                      <a:srgbClr val="80302D"/>
                    </a:gs>
                    <a:gs pos="71001">
                      <a:srgbClr val="C0524E"/>
                    </a:gs>
                    <a:gs pos="94000">
                      <a:srgbClr val="EBDAD4"/>
                    </a:gs>
                    <a:gs pos="100000">
                      <a:srgbClr val="55261C"/>
                    </a:gs>
                  </a:gsLst>
                  <a:lin ang="5400000" scaled="0"/>
                </a:gradFill>
              </a:ln>
              <a:solidFill>
                <a:srgbClr val="C00000"/>
              </a:solidFill>
              <a:effectLst>
                <a:outerShdw blurRad="50800" dist="50800" dir="5400000" algn="ctr" rotWithShape="0">
                  <a:srgbClr val="FF0000"/>
                </a:outerShdw>
              </a:effectLst>
            </a:endParaRPr>
          </a:p>
        </p:txBody>
      </p:sp>
      <p:pic>
        <p:nvPicPr>
          <p:cNvPr id="10" name="9 - Θέση περιεχομένου" descr="3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0" y="4127044"/>
            <a:ext cx="3816424" cy="17578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106EE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4 - Εικόνα" descr="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4077072"/>
            <a:ext cx="3239118" cy="19501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106EE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5 - Εικόνα" descr="2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5575" y="1628800"/>
            <a:ext cx="3268627" cy="21751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106EE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6 - Εικόνα" descr="2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16016" y="1628800"/>
            <a:ext cx="3398330" cy="21179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106EE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threePt" dir="t"/>
            </a:scene3d>
            <a:sp3d>
              <a:bevelB w="38100" h="38100" prst="relaxedInset"/>
            </a:sp3d>
          </a:bodyPr>
          <a:lstStyle/>
          <a:p>
            <a:pPr algn="ctr"/>
            <a:r>
              <a:rPr lang="el-GR" dirty="0" smtClean="0">
                <a:ln cmpd="tri">
                  <a:gradFill>
                    <a:gsLst>
                      <a:gs pos="0">
                        <a:srgbClr val="3399FF"/>
                      </a:gs>
                      <a:gs pos="16000">
                        <a:srgbClr val="00CCCC"/>
                      </a:gs>
                      <a:gs pos="47000">
                        <a:srgbClr val="9999FF"/>
                      </a:gs>
                      <a:gs pos="60001">
                        <a:srgbClr val="2E6792"/>
                      </a:gs>
                      <a:gs pos="71001">
                        <a:srgbClr val="3333CC"/>
                      </a:gs>
                      <a:gs pos="81000">
                        <a:srgbClr val="1170FF"/>
                      </a:gs>
                      <a:gs pos="100000">
                        <a:srgbClr val="006699"/>
                      </a:gs>
                    </a:gsLst>
                    <a:lin ang="5400000" scaled="0"/>
                  </a:gradFill>
                </a:ln>
                <a:solidFill>
                  <a:srgbClr val="00CCFF"/>
                </a:solidFill>
                <a:effectLst>
                  <a:outerShdw blurRad="50800" dist="50800" dir="5400000" algn="ctr" rotWithShape="0">
                    <a:srgbClr val="6600FF"/>
                  </a:outerShdw>
                </a:effectLst>
              </a:rPr>
              <a:t>ΙΣΟΤΗΤΑ</a:t>
            </a:r>
            <a:endParaRPr lang="el-GR" dirty="0">
              <a:ln cmpd="tri">
                <a:gradFill>
                  <a:gsLst>
                    <a:gs pos="0">
                      <a:srgbClr val="3399FF"/>
                    </a:gs>
                    <a:gs pos="16000">
                      <a:srgbClr val="00CCCC"/>
                    </a:gs>
                    <a:gs pos="47000">
                      <a:srgbClr val="9999FF"/>
                    </a:gs>
                    <a:gs pos="60001">
                      <a:srgbClr val="2E6792"/>
                    </a:gs>
                    <a:gs pos="71001">
                      <a:srgbClr val="3333CC"/>
                    </a:gs>
                    <a:gs pos="81000">
                      <a:srgbClr val="1170FF"/>
                    </a:gs>
                    <a:gs pos="100000">
                      <a:srgbClr val="006699"/>
                    </a:gs>
                  </a:gsLst>
                  <a:lin ang="5400000" scaled="0"/>
                </a:gradFill>
              </a:ln>
              <a:solidFill>
                <a:srgbClr val="00CCFF"/>
              </a:solidFill>
              <a:effectLst>
                <a:outerShdw blurRad="50800" dist="50800" dir="5400000" algn="ctr" rotWithShape="0">
                  <a:srgbClr val="6600FF"/>
                </a:outerShdw>
              </a:effectLst>
            </a:endParaRPr>
          </a:p>
        </p:txBody>
      </p:sp>
      <p:pic>
        <p:nvPicPr>
          <p:cNvPr id="8" name="7 - Θέση περιεχομένου" descr="3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1772816"/>
            <a:ext cx="2695157" cy="23582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106EE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4 - Εικόνα" descr="3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4405876"/>
            <a:ext cx="3528392" cy="20010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106EE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5 - Εικόνα" descr="32.jpg"/>
          <p:cNvPicPr>
            <a:picLocks noChangeAspect="1"/>
          </p:cNvPicPr>
          <p:nvPr/>
        </p:nvPicPr>
        <p:blipFill>
          <a:blip r:embed="rId4" cstate="print"/>
          <a:srcRect l="15750" t="16800" r="14951" b="16001"/>
          <a:stretch>
            <a:fillRect/>
          </a:stretch>
        </p:blipFill>
        <p:spPr>
          <a:xfrm>
            <a:off x="5364088" y="4653136"/>
            <a:ext cx="2475275" cy="1800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106EE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8 - Εικόνα" descr="3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4048" y="1772816"/>
            <a:ext cx="3000581" cy="22475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106EE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4294967295"/>
          </p:nvPr>
        </p:nvSpPr>
        <p:spPr>
          <a:xfrm>
            <a:off x="755576" y="1700808"/>
            <a:ext cx="7467600" cy="4525963"/>
          </a:xfrm>
        </p:spPr>
        <p:txBody>
          <a:bodyPr>
            <a:scene3d>
              <a:camera prst="orthographicFront"/>
              <a:lightRig rig="threePt" dir="t"/>
            </a:scene3d>
            <a:sp3d>
              <a:bevelB w="38100" h="38100"/>
            </a:sp3d>
          </a:bodyPr>
          <a:lstStyle/>
          <a:p>
            <a:pPr algn="ctr">
              <a:buNone/>
            </a:pPr>
            <a:r>
              <a:rPr lang="el-GR" b="1" dirty="0" smtClean="0">
                <a:ln cmpd="tri">
                  <a:gradFill>
                    <a:gsLst>
                      <a:gs pos="0">
                        <a:srgbClr val="3399FF"/>
                      </a:gs>
                      <a:gs pos="16000">
                        <a:srgbClr val="00CCCC"/>
                      </a:gs>
                      <a:gs pos="47000">
                        <a:srgbClr val="9999FF"/>
                      </a:gs>
                      <a:gs pos="60001">
                        <a:srgbClr val="2E6792"/>
                      </a:gs>
                      <a:gs pos="71001">
                        <a:srgbClr val="3333CC"/>
                      </a:gs>
                      <a:gs pos="81000">
                        <a:srgbClr val="1170FF"/>
                      </a:gs>
                      <a:gs pos="100000">
                        <a:srgbClr val="006699"/>
                      </a:gs>
                    </a:gsLst>
                    <a:lin ang="5400000" scaled="0"/>
                  </a:gradFill>
                </a:ln>
                <a:solidFill>
                  <a:srgbClr val="00CCFF"/>
                </a:solidFill>
                <a:effectLst>
                  <a:outerShdw blurRad="50800" dist="50800" dir="5400000" algn="ctr" rotWithShape="0">
                    <a:srgbClr val="0000FF"/>
                  </a:outerShdw>
                </a:effectLst>
              </a:rPr>
              <a:t>ΕΡΓΑΣΙΑ ΤΗΣ ΜΑΘΗΤΡΙΑΣ ΜΑΝΘΕΛΑ ΑΘΑΝΑΣΙΑ ΓΙΑ ΤΟ ΠΡΟΓΡΑΜΜΑ </a:t>
            </a:r>
            <a:r>
              <a:rPr lang="en-US" b="1" dirty="0" smtClean="0">
                <a:ln cmpd="tri">
                  <a:gradFill>
                    <a:gsLst>
                      <a:gs pos="0">
                        <a:srgbClr val="3399FF"/>
                      </a:gs>
                      <a:gs pos="16000">
                        <a:srgbClr val="00CCCC"/>
                      </a:gs>
                      <a:gs pos="47000">
                        <a:srgbClr val="9999FF"/>
                      </a:gs>
                      <a:gs pos="60001">
                        <a:srgbClr val="2E6792"/>
                      </a:gs>
                      <a:gs pos="71001">
                        <a:srgbClr val="3333CC"/>
                      </a:gs>
                      <a:gs pos="81000">
                        <a:srgbClr val="1170FF"/>
                      </a:gs>
                      <a:gs pos="100000">
                        <a:srgbClr val="006699"/>
                      </a:gs>
                    </a:gsLst>
                    <a:lin ang="5400000" scaled="0"/>
                  </a:gradFill>
                </a:ln>
                <a:solidFill>
                  <a:srgbClr val="00CCFF"/>
                </a:solidFill>
                <a:effectLst>
                  <a:outerShdw blurRad="50800" dist="50800" dir="5400000" algn="ctr" rotWithShape="0">
                    <a:srgbClr val="0000FF"/>
                  </a:outerShdw>
                </a:effectLst>
              </a:rPr>
              <a:t>ERASMUS+ </a:t>
            </a:r>
            <a:r>
              <a:rPr lang="el-GR" b="1" dirty="0" smtClean="0">
                <a:ln cmpd="tri">
                  <a:gradFill>
                    <a:gsLst>
                      <a:gs pos="0">
                        <a:srgbClr val="3399FF"/>
                      </a:gs>
                      <a:gs pos="16000">
                        <a:srgbClr val="00CCCC"/>
                      </a:gs>
                      <a:gs pos="47000">
                        <a:srgbClr val="9999FF"/>
                      </a:gs>
                      <a:gs pos="60001">
                        <a:srgbClr val="2E6792"/>
                      </a:gs>
                      <a:gs pos="71001">
                        <a:srgbClr val="3333CC"/>
                      </a:gs>
                      <a:gs pos="81000">
                        <a:srgbClr val="1170FF"/>
                      </a:gs>
                      <a:gs pos="100000">
                        <a:srgbClr val="006699"/>
                      </a:gs>
                    </a:gsLst>
                    <a:lin ang="5400000" scaled="0"/>
                  </a:gradFill>
                </a:ln>
                <a:solidFill>
                  <a:srgbClr val="00CCFF"/>
                </a:solidFill>
                <a:effectLst>
                  <a:outerShdw blurRad="50800" dist="50800" dir="5400000" algn="ctr" rotWithShape="0">
                    <a:srgbClr val="0000FF"/>
                  </a:outerShdw>
                </a:effectLst>
              </a:rPr>
              <a:t>ΜΕ ΤΙΤΛΟ:</a:t>
            </a:r>
            <a:r>
              <a:rPr lang="en-US" b="1" dirty="0" smtClean="0">
                <a:ln cmpd="tri">
                  <a:gradFill>
                    <a:gsLst>
                      <a:gs pos="0">
                        <a:srgbClr val="3399FF"/>
                      </a:gs>
                      <a:gs pos="16000">
                        <a:srgbClr val="00CCCC"/>
                      </a:gs>
                      <a:gs pos="47000">
                        <a:srgbClr val="9999FF"/>
                      </a:gs>
                      <a:gs pos="60001">
                        <a:srgbClr val="2E6792"/>
                      </a:gs>
                      <a:gs pos="71001">
                        <a:srgbClr val="3333CC"/>
                      </a:gs>
                      <a:gs pos="81000">
                        <a:srgbClr val="1170FF"/>
                      </a:gs>
                      <a:gs pos="100000">
                        <a:srgbClr val="006699"/>
                      </a:gs>
                    </a:gsLst>
                    <a:lin ang="5400000" scaled="0"/>
                  </a:gradFill>
                </a:ln>
                <a:solidFill>
                  <a:srgbClr val="00CCFF"/>
                </a:solidFill>
                <a:effectLst>
                  <a:outerShdw blurRad="50800" dist="50800" dir="5400000" algn="ctr" rotWithShape="0">
                    <a:srgbClr val="0000FF"/>
                  </a:outerShdw>
                </a:effectLst>
              </a:rPr>
              <a:t> “MY NATIONALITY IS HUMAN”</a:t>
            </a:r>
            <a:r>
              <a:rPr lang="el-GR" b="1" dirty="0" smtClean="0">
                <a:ln cmpd="tri">
                  <a:gradFill>
                    <a:gsLst>
                      <a:gs pos="0">
                        <a:srgbClr val="3399FF"/>
                      </a:gs>
                      <a:gs pos="16000">
                        <a:srgbClr val="00CCCC"/>
                      </a:gs>
                      <a:gs pos="47000">
                        <a:srgbClr val="9999FF"/>
                      </a:gs>
                      <a:gs pos="60001">
                        <a:srgbClr val="2E6792"/>
                      </a:gs>
                      <a:gs pos="71001">
                        <a:srgbClr val="3333CC"/>
                      </a:gs>
                      <a:gs pos="81000">
                        <a:srgbClr val="1170FF"/>
                      </a:gs>
                      <a:gs pos="100000">
                        <a:srgbClr val="006699"/>
                      </a:gs>
                    </a:gsLst>
                    <a:lin ang="5400000" scaled="0"/>
                  </a:gradFill>
                </a:ln>
                <a:solidFill>
                  <a:srgbClr val="00CCFF"/>
                </a:solidFill>
                <a:effectLst>
                  <a:outerShdw blurRad="50800" dist="50800" dir="5400000" algn="ctr" rotWithShape="0">
                    <a:srgbClr val="0000FF"/>
                  </a:outerShdw>
                </a:effectLst>
              </a:rPr>
              <a:t> ΜΕ ΥΠΕΥΘΥΝΗ ΚΑΘΗΓΗΤΡΙΑ ΤΗΝ </a:t>
            </a:r>
            <a:r>
              <a:rPr lang="el-GR" b="1" smtClean="0">
                <a:ln cmpd="tri">
                  <a:gradFill>
                    <a:gsLst>
                      <a:gs pos="0">
                        <a:srgbClr val="3399FF"/>
                      </a:gs>
                      <a:gs pos="16000">
                        <a:srgbClr val="00CCCC"/>
                      </a:gs>
                      <a:gs pos="47000">
                        <a:srgbClr val="9999FF"/>
                      </a:gs>
                      <a:gs pos="60001">
                        <a:srgbClr val="2E6792"/>
                      </a:gs>
                      <a:gs pos="71001">
                        <a:srgbClr val="3333CC"/>
                      </a:gs>
                      <a:gs pos="81000">
                        <a:srgbClr val="1170FF"/>
                      </a:gs>
                      <a:gs pos="100000">
                        <a:srgbClr val="006699"/>
                      </a:gs>
                    </a:gsLst>
                    <a:lin ang="5400000" scaled="0"/>
                  </a:gradFill>
                </a:ln>
                <a:solidFill>
                  <a:srgbClr val="00CCFF"/>
                </a:solidFill>
                <a:effectLst>
                  <a:outerShdw blurRad="50800" dist="50800" dir="5400000" algn="ctr" rotWithShape="0">
                    <a:srgbClr val="0000FF"/>
                  </a:outerShdw>
                </a:effectLst>
              </a:rPr>
              <a:t>Κα </a:t>
            </a:r>
            <a:r>
              <a:rPr lang="el-GR" b="1" smtClean="0">
                <a:ln cmpd="tri">
                  <a:gradFill>
                    <a:gsLst>
                      <a:gs pos="0">
                        <a:srgbClr val="3399FF"/>
                      </a:gs>
                      <a:gs pos="16000">
                        <a:srgbClr val="00CCCC"/>
                      </a:gs>
                      <a:gs pos="47000">
                        <a:srgbClr val="9999FF"/>
                      </a:gs>
                      <a:gs pos="60001">
                        <a:srgbClr val="2E6792"/>
                      </a:gs>
                      <a:gs pos="71001">
                        <a:srgbClr val="3333CC"/>
                      </a:gs>
                      <a:gs pos="81000">
                        <a:srgbClr val="1170FF"/>
                      </a:gs>
                      <a:gs pos="100000">
                        <a:srgbClr val="006699"/>
                      </a:gs>
                    </a:gsLst>
                    <a:lin ang="5400000" scaled="0"/>
                  </a:gradFill>
                </a:ln>
                <a:solidFill>
                  <a:srgbClr val="00CCFF"/>
                </a:solidFill>
                <a:effectLst>
                  <a:outerShdw blurRad="50800" dist="50800" dir="5400000" algn="ctr" rotWithShape="0">
                    <a:srgbClr val="0000FF"/>
                  </a:outerShdw>
                </a:effectLst>
              </a:rPr>
              <a:t>ΜΑΓΑΛΙΟΥ </a:t>
            </a:r>
            <a:r>
              <a:rPr lang="el-GR" b="1" dirty="0" smtClean="0">
                <a:ln cmpd="tri">
                  <a:gradFill>
                    <a:gsLst>
                      <a:gs pos="0">
                        <a:srgbClr val="3399FF"/>
                      </a:gs>
                      <a:gs pos="16000">
                        <a:srgbClr val="00CCCC"/>
                      </a:gs>
                      <a:gs pos="47000">
                        <a:srgbClr val="9999FF"/>
                      </a:gs>
                      <a:gs pos="60001">
                        <a:srgbClr val="2E6792"/>
                      </a:gs>
                      <a:gs pos="71001">
                        <a:srgbClr val="3333CC"/>
                      </a:gs>
                      <a:gs pos="81000">
                        <a:srgbClr val="1170FF"/>
                      </a:gs>
                      <a:gs pos="100000">
                        <a:srgbClr val="006699"/>
                      </a:gs>
                    </a:gsLst>
                    <a:lin ang="5400000" scaled="0"/>
                  </a:gradFill>
                </a:ln>
                <a:solidFill>
                  <a:srgbClr val="00CCFF"/>
                </a:solidFill>
                <a:effectLst>
                  <a:outerShdw blurRad="50800" dist="50800" dir="5400000" algn="ctr" rotWithShape="0">
                    <a:srgbClr val="0000FF"/>
                  </a:outerShdw>
                </a:effectLst>
              </a:rPr>
              <a:t>ΚΑΛΛΙΟΠΗ </a:t>
            </a:r>
            <a:endParaRPr lang="el-GR" b="1" dirty="0">
              <a:ln cmpd="tri">
                <a:gradFill>
                  <a:gsLst>
                    <a:gs pos="0">
                      <a:srgbClr val="3399FF"/>
                    </a:gs>
                    <a:gs pos="16000">
                      <a:srgbClr val="00CCCC"/>
                    </a:gs>
                    <a:gs pos="47000">
                      <a:srgbClr val="9999FF"/>
                    </a:gs>
                    <a:gs pos="60001">
                      <a:srgbClr val="2E6792"/>
                    </a:gs>
                    <a:gs pos="71001">
                      <a:srgbClr val="3333CC"/>
                    </a:gs>
                    <a:gs pos="81000">
                      <a:srgbClr val="1170FF"/>
                    </a:gs>
                    <a:gs pos="100000">
                      <a:srgbClr val="006699"/>
                    </a:gs>
                  </a:gsLst>
                  <a:lin ang="5400000" scaled="0"/>
                </a:gradFill>
              </a:ln>
              <a:solidFill>
                <a:srgbClr val="00CCFF"/>
              </a:solidFill>
              <a:effectLst>
                <a:outerShdw blurRad="50800" dist="50800" dir="5400000" algn="ctr" rotWithShape="0">
                  <a:srgbClr val="0000FF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>
                <a:ln cmpd="tri">
                  <a:gradFill>
                    <a:gsLst>
                      <a:gs pos="0">
                        <a:srgbClr val="3399FF"/>
                      </a:gs>
                      <a:gs pos="16000">
                        <a:srgbClr val="00CCCC"/>
                      </a:gs>
                      <a:gs pos="47000">
                        <a:srgbClr val="9999FF"/>
                      </a:gs>
                      <a:gs pos="60001">
                        <a:srgbClr val="2E6792"/>
                      </a:gs>
                      <a:gs pos="71001">
                        <a:srgbClr val="3333CC"/>
                      </a:gs>
                      <a:gs pos="81000">
                        <a:srgbClr val="1170FF"/>
                      </a:gs>
                      <a:gs pos="100000">
                        <a:srgbClr val="006699"/>
                      </a:gs>
                    </a:gsLst>
                    <a:lin ang="5400000" scaled="0"/>
                  </a:gradFill>
                </a:ln>
                <a:solidFill>
                  <a:srgbClr val="C4E30D"/>
                </a:solidFill>
                <a:effectLst>
                  <a:outerShdw blurRad="50800" dist="50800" dir="5400000" algn="ctr" rotWithShape="0">
                    <a:srgbClr val="FFFF00"/>
                  </a:outerShdw>
                </a:effectLst>
              </a:rPr>
              <a:t>ΕΘΝΙΚΟΤΗΤΑ</a:t>
            </a:r>
            <a:endParaRPr lang="el-GR" dirty="0">
              <a:ln cmpd="tri">
                <a:gradFill>
                  <a:gsLst>
                    <a:gs pos="0">
                      <a:srgbClr val="3399FF"/>
                    </a:gs>
                    <a:gs pos="16000">
                      <a:srgbClr val="00CCCC"/>
                    </a:gs>
                    <a:gs pos="47000">
                      <a:srgbClr val="9999FF"/>
                    </a:gs>
                    <a:gs pos="60001">
                      <a:srgbClr val="2E6792"/>
                    </a:gs>
                    <a:gs pos="71001">
                      <a:srgbClr val="3333CC"/>
                    </a:gs>
                    <a:gs pos="81000">
                      <a:srgbClr val="1170FF"/>
                    </a:gs>
                    <a:gs pos="100000">
                      <a:srgbClr val="006699"/>
                    </a:gs>
                  </a:gsLst>
                  <a:lin ang="5400000" scaled="0"/>
                </a:gradFill>
              </a:ln>
              <a:solidFill>
                <a:srgbClr val="C4E30D"/>
              </a:solidFill>
              <a:effectLst>
                <a:outerShdw blurRad="50800" dist="50800" dir="5400000" algn="ctr" rotWithShape="0">
                  <a:srgbClr val="FFFF00"/>
                </a:outerShdw>
              </a:effectLst>
            </a:endParaRPr>
          </a:p>
        </p:txBody>
      </p:sp>
      <p:pic>
        <p:nvPicPr>
          <p:cNvPr id="9" name="8 - Θέση περιεχομένου" descr="1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1628800"/>
            <a:ext cx="3145339" cy="23469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106EE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10 - Εικόνα" descr="17.jpg"/>
          <p:cNvPicPr>
            <a:picLocks noChangeAspect="1"/>
          </p:cNvPicPr>
          <p:nvPr/>
        </p:nvPicPr>
        <p:blipFill>
          <a:blip r:embed="rId3" cstate="print"/>
          <a:srcRect r="38852"/>
          <a:stretch>
            <a:fillRect/>
          </a:stretch>
        </p:blipFill>
        <p:spPr>
          <a:xfrm>
            <a:off x="5148064" y="1406420"/>
            <a:ext cx="2448272" cy="26643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106EE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13 - Εικόνα" descr="2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4048" y="4437112"/>
            <a:ext cx="2802542" cy="19061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106EE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14 - Εικόνα" descr="2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71600" y="4365104"/>
            <a:ext cx="3488760" cy="19602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106EE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>
                <a:ln cmpd="thinThick">
                  <a:gradFill>
                    <a:gsLst>
                      <a:gs pos="0">
                        <a:srgbClr val="FFF200"/>
                      </a:gs>
                      <a:gs pos="45000">
                        <a:srgbClr val="FF7A00"/>
                      </a:gs>
                      <a:gs pos="70000">
                        <a:srgbClr val="FF0300"/>
                      </a:gs>
                      <a:gs pos="100000">
                        <a:srgbClr val="4D0808"/>
                      </a:gs>
                    </a:gsLst>
                    <a:lin ang="5400000" scaled="0"/>
                  </a:gradFill>
                </a:ln>
                <a:solidFill>
                  <a:srgbClr val="FFC000"/>
                </a:solidFill>
                <a:effectLst>
                  <a:outerShdw blurRad="50800" dist="50800" dir="5400000" algn="ctr" rotWithShape="0">
                    <a:schemeClr val="accent6">
                      <a:lumMod val="60000"/>
                      <a:lumOff val="40000"/>
                    </a:schemeClr>
                  </a:outerShdw>
                </a:effectLst>
              </a:rPr>
              <a:t>ΕΙΡΗΝΗ</a:t>
            </a:r>
            <a:endParaRPr lang="el-GR" dirty="0">
              <a:ln cmpd="thinThick"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</a:ln>
              <a:solidFill>
                <a:srgbClr val="FFC000"/>
              </a:solidFill>
              <a:effectLst>
                <a:outerShdw blurRad="50800" dist="50800" dir="5400000" algn="ctr" rotWithShape="0">
                  <a:schemeClr val="accent6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16" name="15 - Θέση περιεχομένου" descr="3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43808" y="4149080"/>
            <a:ext cx="3528392" cy="23479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106EE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11 - Εικόνα" descr="3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1" y="1412776"/>
            <a:ext cx="3216357" cy="24122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106EE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12 - Εικόνα" descr="3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5576" y="1412776"/>
            <a:ext cx="3240361" cy="24271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106EE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threePt" dir="t"/>
            </a:scene3d>
            <a:sp3d>
              <a:bevelB w="38100" h="38100" prst="relaxedInset"/>
            </a:sp3d>
          </a:bodyPr>
          <a:lstStyle/>
          <a:p>
            <a:r>
              <a:rPr lang="el-GR" dirty="0" smtClean="0">
                <a:ln cmpd="tri">
                  <a:gradFill>
                    <a:gsLst>
                      <a:gs pos="0">
                        <a:srgbClr val="FF0000"/>
                      </a:gs>
                      <a:gs pos="30000">
                        <a:srgbClr val="66008F"/>
                      </a:gs>
                      <a:gs pos="64999">
                        <a:srgbClr val="BA0066"/>
                      </a:gs>
                      <a:gs pos="89999">
                        <a:srgbClr val="FF0000"/>
                      </a:gs>
                      <a:gs pos="100000">
                        <a:srgbClr val="FF8200"/>
                      </a:gs>
                    </a:gsLst>
                    <a:lin ang="5400000" scaled="0"/>
                  </a:gradFill>
                  <a:prstDash val="sysDot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0800" dist="50800" dir="5400000" algn="ctr" rotWithShape="0">
                    <a:schemeClr val="accent2">
                      <a:lumMod val="60000"/>
                      <a:lumOff val="40000"/>
                    </a:schemeClr>
                  </a:outerShdw>
                </a:effectLst>
              </a:rPr>
              <a:t>ΝΑ ΜΗΝ ΤΑ ΕΚΜΕΤΑΛΛΕΥΟΝΤΑΙ</a:t>
            </a:r>
            <a:endParaRPr lang="el-GR" dirty="0">
              <a:ln cmpd="tri">
                <a:gradFill>
                  <a:gsLst>
                    <a:gs pos="0">
                      <a:srgbClr val="FF0000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prstDash val="sysDot"/>
              </a:ln>
              <a:solidFill>
                <a:schemeClr val="accent2">
                  <a:lumMod val="75000"/>
                </a:schemeClr>
              </a:solidFill>
              <a:effectLst>
                <a:outerShdw blurRad="50800" dist="50800" dir="5400000" algn="ctr" rotWithShape="0">
                  <a:schemeClr val="accent2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9" name="8 - Θέση περιεχομένου" descr="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844824"/>
            <a:ext cx="3600400" cy="20941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106EE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6 - Εικόνα" descr="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1724898"/>
            <a:ext cx="3384376" cy="22521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106EE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9 - Εικόνα" descr="2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15816" y="4509120"/>
            <a:ext cx="3096344" cy="19905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106EE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9552" y="332656"/>
            <a:ext cx="7467600" cy="1143000"/>
          </a:xfrm>
        </p:spPr>
        <p:txBody>
          <a:bodyPr>
            <a:scene3d>
              <a:camera prst="orthographicFront"/>
              <a:lightRig rig="threePt" dir="t"/>
            </a:scene3d>
            <a:sp3d>
              <a:bevelB w="38100" h="38100" prst="angle"/>
            </a:sp3d>
          </a:bodyPr>
          <a:lstStyle/>
          <a:p>
            <a:pPr algn="ctr"/>
            <a:r>
              <a:rPr lang="el-GR" dirty="0" smtClean="0">
                <a:ln cmpd="sng">
                  <a:gradFill>
                    <a:gsLst>
                      <a:gs pos="0">
                        <a:srgbClr val="A603AB"/>
                      </a:gs>
                      <a:gs pos="21001">
                        <a:srgbClr val="0819FB"/>
                      </a:gs>
                      <a:gs pos="35001">
                        <a:srgbClr val="1A8D48"/>
                      </a:gs>
                      <a:gs pos="52000">
                        <a:srgbClr val="FFFF00"/>
                      </a:gs>
                      <a:gs pos="73000">
                        <a:srgbClr val="EE3F17"/>
                      </a:gs>
                      <a:gs pos="88000">
                        <a:srgbClr val="E81766"/>
                      </a:gs>
                      <a:gs pos="100000">
                        <a:srgbClr val="A603AB"/>
                      </a:gs>
                    </a:gsLst>
                    <a:lin ang="5400000" scaled="0"/>
                  </a:gradFill>
                </a:ln>
                <a:solidFill>
                  <a:srgbClr val="92D050"/>
                </a:solidFill>
                <a:effectLst>
                  <a:outerShdw blurRad="50800" dist="50800" dir="5400000" algn="ctr" rotWithShape="0">
                    <a:schemeClr val="accent3">
                      <a:lumMod val="60000"/>
                      <a:lumOff val="40000"/>
                    </a:schemeClr>
                  </a:outerShdw>
                </a:effectLst>
              </a:rPr>
              <a:t>ΕΚΠΑΙΔΕΥΣΗ</a:t>
            </a:r>
            <a:endParaRPr lang="el-GR" dirty="0">
              <a:ln cmpd="sng"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</a:ln>
              <a:solidFill>
                <a:srgbClr val="92D050"/>
              </a:solidFill>
              <a:effectLst>
                <a:outerShdw blurRad="50800" dist="50800" dir="5400000" algn="ctr" rotWithShape="0">
                  <a:schemeClr val="accent3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4" name="3 - Θέση περιεχομένου" descr="1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5" y="1844824"/>
            <a:ext cx="4117721" cy="18852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106EE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4 - Εικόνα" descr="1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1772816"/>
            <a:ext cx="3240360" cy="20195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106EE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8 - Εικόνα" descr="8.png"/>
          <p:cNvPicPr>
            <a:picLocks noChangeAspect="1"/>
          </p:cNvPicPr>
          <p:nvPr/>
        </p:nvPicPr>
        <p:blipFill>
          <a:blip r:embed="rId4" cstate="print"/>
          <a:srcRect l="79137" t="74519"/>
          <a:stretch>
            <a:fillRect/>
          </a:stretch>
        </p:blipFill>
        <p:spPr>
          <a:xfrm>
            <a:off x="971600" y="4221088"/>
            <a:ext cx="2520280" cy="21749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106EE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10 - Εικόνα" descr="3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88024" y="4149080"/>
            <a:ext cx="3331786" cy="20882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106EE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  <a:bevelB w="38100" h="38100"/>
            </a:sp3d>
          </a:bodyPr>
          <a:lstStyle/>
          <a:p>
            <a:pPr algn="ctr"/>
            <a:r>
              <a:rPr lang="el-GR" dirty="0" smtClean="0">
                <a:ln cmpd="tri">
                  <a:gradFill>
                    <a:gsLst>
                      <a:gs pos="0">
                        <a:srgbClr val="000082"/>
                      </a:gs>
                      <a:gs pos="30000">
                        <a:srgbClr val="66008F"/>
                      </a:gs>
                      <a:gs pos="64999">
                        <a:srgbClr val="BA0066"/>
                      </a:gs>
                      <a:gs pos="89999">
                        <a:srgbClr val="FF0000"/>
                      </a:gs>
                      <a:gs pos="100000">
                        <a:srgbClr val="FF8200"/>
                      </a:gs>
                    </a:gsLst>
                    <a:lin ang="5400000" scaled="0"/>
                  </a:gradFill>
                </a:ln>
                <a:solidFill>
                  <a:srgbClr val="CC00CC"/>
                </a:solidFill>
                <a:effectLst>
                  <a:outerShdw blurRad="50800" dist="50800" dir="5400000" algn="ctr" rotWithShape="0">
                    <a:srgbClr val="FF66FF"/>
                  </a:outerShdw>
                </a:effectLst>
              </a:rPr>
              <a:t>ΠΑΙΧΝΙΔΙ</a:t>
            </a:r>
            <a:endParaRPr lang="el-GR" dirty="0">
              <a:ln cmpd="tri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</a:ln>
              <a:solidFill>
                <a:srgbClr val="CC00CC"/>
              </a:solidFill>
              <a:effectLst>
                <a:outerShdw blurRad="50800" dist="50800" dir="5400000" algn="ctr" rotWithShape="0">
                  <a:srgbClr val="FF66FF"/>
                </a:outerShdw>
              </a:effectLst>
            </a:endParaRPr>
          </a:p>
        </p:txBody>
      </p:sp>
      <p:pic>
        <p:nvPicPr>
          <p:cNvPr id="8" name="7 - Θέση περιεχομένου" descr="1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599" y="1700808"/>
            <a:ext cx="3502881" cy="21284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106EE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9 - Εικόνα" descr="1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1700808"/>
            <a:ext cx="2989334" cy="21423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106EE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13 - Εικόνα" descr="3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87624" y="4149080"/>
            <a:ext cx="2808312" cy="20243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106EE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14 - Εικόνα" descr="3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60032" y="4221088"/>
            <a:ext cx="3231123" cy="19453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106EE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threePt" dir="t"/>
            </a:scene3d>
            <a:sp3d>
              <a:bevelB w="38100" h="38100"/>
            </a:sp3d>
          </a:bodyPr>
          <a:lstStyle/>
          <a:p>
            <a:pPr algn="ctr"/>
            <a:r>
              <a:rPr lang="el-GR" dirty="0" smtClean="0">
                <a:ln cmpd="tri">
                  <a:gradFill>
                    <a:gsLst>
                      <a:gs pos="0">
                        <a:srgbClr val="FC9FCB"/>
                      </a:gs>
                      <a:gs pos="13000">
                        <a:srgbClr val="F8B049"/>
                      </a:gs>
                      <a:gs pos="21001">
                        <a:srgbClr val="F8B049"/>
                      </a:gs>
                      <a:gs pos="63000">
                        <a:srgbClr val="FEE7F2"/>
                      </a:gs>
                      <a:gs pos="67000">
                        <a:srgbClr val="F952A0"/>
                      </a:gs>
                      <a:gs pos="69000">
                        <a:srgbClr val="C50849"/>
                      </a:gs>
                      <a:gs pos="82001">
                        <a:srgbClr val="B43E85"/>
                      </a:gs>
                      <a:gs pos="100000">
                        <a:srgbClr val="F8B049"/>
                      </a:gs>
                    </a:gsLst>
                    <a:lin ang="5400000" scaled="0"/>
                  </a:gradFill>
                </a:ln>
                <a:solidFill>
                  <a:srgbClr val="C00000"/>
                </a:solidFill>
                <a:effectLst>
                  <a:outerShdw blurRad="50800" dist="50800" dir="5400000" algn="ctr" rotWithShape="0">
                    <a:srgbClr val="FF0000"/>
                  </a:outerShdw>
                </a:effectLst>
              </a:rPr>
              <a:t>ΕΛΕΥΘΕΡΙΑ ΕΚΦΡΑΣΗΣ</a:t>
            </a:r>
            <a:endParaRPr lang="el-GR" dirty="0">
              <a:ln cmpd="tri">
                <a:gradFill>
                  <a:gsLst>
                    <a:gs pos="0">
                      <a:srgbClr val="FC9FCB"/>
                    </a:gs>
                    <a:gs pos="13000">
                      <a:srgbClr val="F8B049"/>
                    </a:gs>
                    <a:gs pos="21001">
                      <a:srgbClr val="F8B049"/>
                    </a:gs>
                    <a:gs pos="63000">
                      <a:srgbClr val="FEE7F2"/>
                    </a:gs>
                    <a:gs pos="67000">
                      <a:srgbClr val="F952A0"/>
                    </a:gs>
                    <a:gs pos="69000">
                      <a:srgbClr val="C50849"/>
                    </a:gs>
                    <a:gs pos="82001">
                      <a:srgbClr val="B43E85"/>
                    </a:gs>
                    <a:gs pos="100000">
                      <a:srgbClr val="F8B049"/>
                    </a:gs>
                  </a:gsLst>
                  <a:lin ang="5400000" scaled="0"/>
                </a:gradFill>
              </a:ln>
              <a:solidFill>
                <a:srgbClr val="C00000"/>
              </a:solidFill>
              <a:effectLst>
                <a:outerShdw blurRad="50800" dist="50800" dir="5400000" algn="ctr" rotWithShape="0">
                  <a:srgbClr val="FF0000"/>
                </a:outerShdw>
              </a:effectLst>
            </a:endParaRPr>
          </a:p>
        </p:txBody>
      </p:sp>
      <p:pic>
        <p:nvPicPr>
          <p:cNvPr id="6" name="5 - Θέση περιεχομένου" descr="8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38758" t="67454" r="41007" b="11863"/>
          <a:stretch>
            <a:fillRect/>
          </a:stretch>
        </p:blipFill>
        <p:spPr>
          <a:xfrm>
            <a:off x="755576" y="4365104"/>
            <a:ext cx="2763999" cy="19962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106EE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6 - Εικόνα" descr="2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1916832"/>
            <a:ext cx="3440525" cy="19331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106EE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8 - Εικόνα" descr="2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32040" y="4437112"/>
            <a:ext cx="2245298" cy="19008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106EE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9 - Εικόνα" descr="2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0" y="1988840"/>
            <a:ext cx="3589926" cy="19357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106EE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threePt" dir="t"/>
            </a:scene3d>
            <a:sp3d>
              <a:bevelB w="38100" h="38100"/>
            </a:sp3d>
          </a:bodyPr>
          <a:lstStyle/>
          <a:p>
            <a:pPr algn="ctr"/>
            <a:r>
              <a:rPr lang="el-GR" b="1" dirty="0" smtClean="0">
                <a:ln cmpd="tri">
                  <a:gradFill>
                    <a:gsLst>
                      <a:gs pos="0">
                        <a:srgbClr val="3399FF"/>
                      </a:gs>
                      <a:gs pos="16000">
                        <a:srgbClr val="00CCCC"/>
                      </a:gs>
                      <a:gs pos="47000">
                        <a:srgbClr val="9999FF"/>
                      </a:gs>
                      <a:gs pos="60001">
                        <a:srgbClr val="2E6792"/>
                      </a:gs>
                      <a:gs pos="71001">
                        <a:srgbClr val="3333CC"/>
                      </a:gs>
                      <a:gs pos="81000">
                        <a:srgbClr val="1170FF"/>
                      </a:gs>
                      <a:gs pos="100000">
                        <a:srgbClr val="006699"/>
                      </a:gs>
                    </a:gsLst>
                    <a:lin ang="5400000" scaled="0"/>
                  </a:gradFill>
                </a:ln>
                <a:solidFill>
                  <a:srgbClr val="003399"/>
                </a:solidFill>
                <a:effectLst>
                  <a:outerShdw blurRad="50800" dist="50800" dir="5400000" algn="ctr" rotWithShape="0">
                    <a:schemeClr val="tx2">
                      <a:lumMod val="50000"/>
                    </a:schemeClr>
                  </a:outerShdw>
                </a:effectLst>
              </a:rPr>
              <a:t>ΦΡΟΝΤΙΔΑ ΚΑΙ ΑΓΑΠΗ</a:t>
            </a:r>
            <a:endParaRPr lang="el-GR" b="1" dirty="0">
              <a:ln cmpd="tri">
                <a:gradFill>
                  <a:gsLst>
                    <a:gs pos="0">
                      <a:srgbClr val="3399FF"/>
                    </a:gs>
                    <a:gs pos="16000">
                      <a:srgbClr val="00CCCC"/>
                    </a:gs>
                    <a:gs pos="47000">
                      <a:srgbClr val="9999FF"/>
                    </a:gs>
                    <a:gs pos="60001">
                      <a:srgbClr val="2E6792"/>
                    </a:gs>
                    <a:gs pos="71001">
                      <a:srgbClr val="3333CC"/>
                    </a:gs>
                    <a:gs pos="81000">
                      <a:srgbClr val="1170FF"/>
                    </a:gs>
                    <a:gs pos="100000">
                      <a:srgbClr val="006699"/>
                    </a:gs>
                  </a:gsLst>
                  <a:lin ang="5400000" scaled="0"/>
                </a:gradFill>
              </a:ln>
              <a:solidFill>
                <a:srgbClr val="003399"/>
              </a:solidFill>
              <a:effectLst>
                <a:outerShdw blurRad="50800" dist="50800" dir="5400000" algn="ctr" rotWithShape="0">
                  <a:schemeClr val="tx2">
                    <a:lumMod val="50000"/>
                  </a:schemeClr>
                </a:outerShdw>
              </a:effectLst>
            </a:endParaRPr>
          </a:p>
        </p:txBody>
      </p:sp>
      <p:pic>
        <p:nvPicPr>
          <p:cNvPr id="4" name="3 - Θέση περιεχομένου" descr="2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700808"/>
            <a:ext cx="3272092" cy="20321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106EE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5 - Εικόνα" descr="2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1" y="1700808"/>
            <a:ext cx="3168745" cy="21086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106EE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7 - Εικόνα" descr="27.jpg"/>
          <p:cNvPicPr>
            <a:picLocks noChangeAspect="1"/>
          </p:cNvPicPr>
          <p:nvPr/>
        </p:nvPicPr>
        <p:blipFill>
          <a:blip r:embed="rId4" cstate="print"/>
          <a:srcRect t="17900"/>
          <a:stretch>
            <a:fillRect/>
          </a:stretch>
        </p:blipFill>
        <p:spPr>
          <a:xfrm>
            <a:off x="1475656" y="3933056"/>
            <a:ext cx="2016225" cy="24875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106EE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8 - Εικόνα" descr="2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16016" y="4293096"/>
            <a:ext cx="3253264" cy="20650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106EE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threePt" dir="t"/>
            </a:scene3d>
            <a:sp3d>
              <a:bevelB w="82550" h="38100" prst="coolSlant"/>
            </a:sp3d>
          </a:bodyPr>
          <a:lstStyle/>
          <a:p>
            <a:pPr algn="ctr"/>
            <a:r>
              <a:rPr lang="el-GR" b="1" dirty="0" smtClean="0">
                <a:ln cmpd="tri">
                  <a:gradFill>
                    <a:gsLst>
                      <a:gs pos="0">
                        <a:srgbClr val="CCCCFF"/>
                      </a:gs>
                      <a:gs pos="17999">
                        <a:srgbClr val="99CCFF"/>
                      </a:gs>
                      <a:gs pos="36000">
                        <a:srgbClr val="9966FF"/>
                      </a:gs>
                      <a:gs pos="61000">
                        <a:srgbClr val="CC99FF"/>
                      </a:gs>
                      <a:gs pos="82001">
                        <a:srgbClr val="99CCFF"/>
                      </a:gs>
                      <a:gs pos="100000">
                        <a:srgbClr val="CCCCFF"/>
                      </a:gs>
                    </a:gsLst>
                    <a:lin ang="5400000" scaled="0"/>
                  </a:gradFill>
                  <a:prstDash val="lgDashDotDot"/>
                </a:ln>
                <a:solidFill>
                  <a:srgbClr val="7030A0"/>
                </a:solidFill>
                <a:effectLst>
                  <a:outerShdw blurRad="50800" dist="50800" dir="5400000" algn="ctr" rotWithShape="0">
                    <a:srgbClr val="CC00CC"/>
                  </a:outerShdw>
                </a:effectLst>
              </a:rPr>
              <a:t>ΙΑΤΡΙΚΗ ΠΕΡΙΘΑΛΨΗ</a:t>
            </a:r>
            <a:endParaRPr lang="el-GR" b="1" dirty="0">
              <a:ln cmpd="tri">
                <a:gradFill>
                  <a:gsLst>
                    <a:gs pos="0">
                      <a:srgbClr val="CCCCFF"/>
                    </a:gs>
                    <a:gs pos="17999">
                      <a:srgbClr val="99CCFF"/>
                    </a:gs>
                    <a:gs pos="36000">
                      <a:srgbClr val="9966FF"/>
                    </a:gs>
                    <a:gs pos="61000">
                      <a:srgbClr val="CC99FF"/>
                    </a:gs>
                    <a:gs pos="82001">
                      <a:srgbClr val="99CCFF"/>
                    </a:gs>
                    <a:gs pos="100000">
                      <a:srgbClr val="CCCCFF"/>
                    </a:gs>
                  </a:gsLst>
                  <a:lin ang="5400000" scaled="0"/>
                </a:gradFill>
                <a:prstDash val="lgDashDotDot"/>
              </a:ln>
              <a:solidFill>
                <a:srgbClr val="7030A0"/>
              </a:solidFill>
              <a:effectLst>
                <a:outerShdw blurRad="50800" dist="50800" dir="5400000" algn="ctr" rotWithShape="0">
                  <a:srgbClr val="CC00CC"/>
                </a:outerShdw>
              </a:effectLst>
            </a:endParaRPr>
          </a:p>
        </p:txBody>
      </p:sp>
      <p:pic>
        <p:nvPicPr>
          <p:cNvPr id="5" name="4 - Εικόνα" descr="2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1844824"/>
            <a:ext cx="3286287" cy="23991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106EE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5 - Εικόνα" descr="2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1916832"/>
            <a:ext cx="3710242" cy="23042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106EE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7 - Θέση περιεχομένου" descr="8.pn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rcRect l="59321" t="13360" r="20950" b="66991"/>
          <a:stretch>
            <a:fillRect/>
          </a:stretch>
        </p:blipFill>
        <p:spPr>
          <a:xfrm>
            <a:off x="3131838" y="4493117"/>
            <a:ext cx="2880321" cy="20268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106EE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Τεχνικό">
  <a:themeElements>
    <a:clrScheme name="Προσαρμοσμένος 1">
      <a:dk1>
        <a:sysClr val="windowText" lastClr="000000"/>
      </a:dk1>
      <a:lt1>
        <a:sysClr val="window" lastClr="FFFFFF"/>
      </a:lt1>
      <a:dk2>
        <a:srgbClr val="52DCDC"/>
      </a:dk2>
      <a:lt2>
        <a:srgbClr val="A8EEFC"/>
      </a:lt2>
      <a:accent1>
        <a:srgbClr val="002060"/>
      </a:accent1>
      <a:accent2>
        <a:srgbClr val="FFFF00"/>
      </a:accent2>
      <a:accent3>
        <a:srgbClr val="52DCDC"/>
      </a:accent3>
      <a:accent4>
        <a:srgbClr val="FF0000"/>
      </a:accent4>
      <a:accent5>
        <a:srgbClr val="45FFFA"/>
      </a:accent5>
      <a:accent6>
        <a:srgbClr val="FFFFFF"/>
      </a:accent6>
      <a:hlink>
        <a:srgbClr val="0070C0"/>
      </a:hlink>
      <a:folHlink>
        <a:srgbClr val="00B0F0"/>
      </a:folHlink>
    </a:clrScheme>
    <a:fontScheme name="Τεχνικό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Τεχνικό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144</TotalTime>
  <Words>49</Words>
  <Application>Microsoft Office PowerPoint</Application>
  <PresentationFormat>Προβολή στην οθόνη (4:3)</PresentationFormat>
  <Paragraphs>14</Paragraphs>
  <Slides>14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14</vt:i4>
      </vt:variant>
    </vt:vector>
  </HeadingPairs>
  <TitlesOfParts>
    <vt:vector size="15" baseType="lpstr">
      <vt:lpstr>Τεχνικό</vt:lpstr>
      <vt:lpstr>Τα δικαιώματα του παιδιού </vt:lpstr>
      <vt:lpstr>ΕΘΝΙΚΟΤΗΤΑ</vt:lpstr>
      <vt:lpstr>ΕΙΡΗΝΗ</vt:lpstr>
      <vt:lpstr>ΝΑ ΜΗΝ ΤΑ ΕΚΜΕΤΑΛΛΕΥΟΝΤΑΙ</vt:lpstr>
      <vt:lpstr>ΕΚΠΑΙΔΕΥΣΗ</vt:lpstr>
      <vt:lpstr>ΠΑΙΧΝΙΔΙ</vt:lpstr>
      <vt:lpstr>ΕΛΕΥΘΕΡΙΑ ΕΚΦΡΑΣΗΣ</vt:lpstr>
      <vt:lpstr>ΦΡΟΝΤΙΔΑ ΚΑΙ ΑΓΑΠΗ</vt:lpstr>
      <vt:lpstr>ΙΑΤΡΙΚΗ ΠΕΡΙΘΑΛΨΗ</vt:lpstr>
      <vt:lpstr>ΤΡΟΦΗ,ΣΤΕΓΗ,ΝΕΡΟ,ΡΟΥΧΙΣΜΟ</vt:lpstr>
      <vt:lpstr>ΘΡΗΣΚΕΙΑ</vt:lpstr>
      <vt:lpstr>ΦΙΛΙΑ</vt:lpstr>
      <vt:lpstr>ΙΣΟΤΗΤΑ</vt:lpstr>
      <vt:lpstr>Διαφάνεια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Τα δικαιώματα του παιδιού </dc:title>
  <dc:creator>MEGABIT USER</dc:creator>
  <cp:lastModifiedBy>3o Γυμνασιο</cp:lastModifiedBy>
  <cp:revision>27</cp:revision>
  <dcterms:created xsi:type="dcterms:W3CDTF">2016-01-24T17:50:34Z</dcterms:created>
  <dcterms:modified xsi:type="dcterms:W3CDTF">2016-02-14T18:00:52Z</dcterms:modified>
</cp:coreProperties>
</file>