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60" r:id="rId4"/>
    <p:sldId id="259" r:id="rId5"/>
    <p:sldId id="261" r:id="rId6"/>
    <p:sldId id="270" r:id="rId7"/>
    <p:sldId id="262" r:id="rId8"/>
    <p:sldId id="263" r:id="rId9"/>
    <p:sldId id="271" r:id="rId10"/>
    <p:sldId id="264" r:id="rId11"/>
    <p:sldId id="265" r:id="rId12"/>
    <p:sldId id="272" r:id="rId13"/>
    <p:sldId id="266" r:id="rId14"/>
    <p:sldId id="267" r:id="rId15"/>
    <p:sldId id="268" r:id="rId16"/>
    <p:sldId id="269" r:id="rId17"/>
    <p:sldId id="273" r:id="rId18"/>
    <p:sldId id="274" r:id="rId19"/>
    <p:sldId id="275" r:id="rId20"/>
    <p:sldId id="276" r:id="rId21"/>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6" d="100"/>
          <a:sy n="86" d="100"/>
        </p:scale>
        <p:origin x="-146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7" name="6 - Ευθεία γραμμή σύνδεσης"/>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28 - Τίτλος"/>
          <p:cNvSpPr>
            <a:spLocks noGrp="1"/>
          </p:cNvSpPr>
          <p:nvPr>
            <p:ph type="ctrTitle"/>
          </p:nvPr>
        </p:nvSpPr>
        <p:spPr>
          <a:xfrm>
            <a:off x="381000" y="4853411"/>
            <a:ext cx="8458200" cy="1222375"/>
          </a:xfrm>
        </p:spPr>
        <p:txBody>
          <a:bodyPr anchor="t"/>
          <a:lstStyle/>
          <a:p>
            <a:r>
              <a:rPr kumimoji="0" lang="el-GR" smtClean="0"/>
              <a:t>Kλικ για επεξεργασία του τίτλου</a:t>
            </a:r>
            <a:endParaRPr kumimoji="0" lang="en-US"/>
          </a:p>
        </p:txBody>
      </p:sp>
      <p:sp>
        <p:nvSpPr>
          <p:cNvPr id="9" name="8 - Υπότιτλος"/>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
        <p:nvSpPr>
          <p:cNvPr id="16" name="15 - Θέση ημερομηνίας"/>
          <p:cNvSpPr>
            <a:spLocks noGrp="1"/>
          </p:cNvSpPr>
          <p:nvPr>
            <p:ph type="dt" sz="half" idx="10"/>
          </p:nvPr>
        </p:nvSpPr>
        <p:spPr/>
        <p:txBody>
          <a:bodyPr/>
          <a:lstStyle/>
          <a:p>
            <a:fld id="{981F81FD-4E2D-4502-8084-05F037A9ED7B}" type="datetimeFigureOut">
              <a:rPr lang="el-GR" smtClean="0"/>
              <a:pPr/>
              <a:t>28/2/2016</a:t>
            </a:fld>
            <a:endParaRPr lang="el-GR"/>
          </a:p>
        </p:txBody>
      </p:sp>
      <p:sp>
        <p:nvSpPr>
          <p:cNvPr id="2" name="1 - Θέση υποσέλιδου"/>
          <p:cNvSpPr>
            <a:spLocks noGrp="1"/>
          </p:cNvSpPr>
          <p:nvPr>
            <p:ph type="ftr" sz="quarter" idx="11"/>
          </p:nvPr>
        </p:nvSpPr>
        <p:spPr/>
        <p:txBody>
          <a:bodyPr/>
          <a:lstStyle/>
          <a:p>
            <a:endParaRPr lang="el-GR"/>
          </a:p>
        </p:txBody>
      </p:sp>
      <p:sp>
        <p:nvSpPr>
          <p:cNvPr id="15" name="14 - Θέση αριθμού διαφάνειας"/>
          <p:cNvSpPr>
            <a:spLocks noGrp="1"/>
          </p:cNvSpPr>
          <p:nvPr>
            <p:ph type="sldNum" sz="quarter" idx="12"/>
          </p:nvPr>
        </p:nvSpPr>
        <p:spPr>
          <a:xfrm>
            <a:off x="8229600" y="6473952"/>
            <a:ext cx="758952" cy="246888"/>
          </a:xfrm>
        </p:spPr>
        <p:txBody>
          <a:bodyPr/>
          <a:lstStyle/>
          <a:p>
            <a:fld id="{111960AF-DFE3-4189-BF73-D076460A234B}"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981F81FD-4E2D-4502-8084-05F037A9ED7B}" type="datetimeFigureOut">
              <a:rPr lang="el-GR" smtClean="0"/>
              <a:pPr/>
              <a:t>28/2/2016</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111960AF-DFE3-4189-BF73-D076460A234B}"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858000" y="549276"/>
            <a:ext cx="1828800" cy="5851525"/>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549276"/>
            <a:ext cx="6248400" cy="5851525"/>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981F81FD-4E2D-4502-8084-05F037A9ED7B}" type="datetimeFigureOut">
              <a:rPr lang="el-GR" smtClean="0"/>
              <a:pPr/>
              <a:t>28/2/2016</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111960AF-DFE3-4189-BF73-D076460A234B}"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2" name="2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27" name="26 - Θέση περιεχομένου"/>
          <p:cNvSpPr>
            <a:spLocks noGrp="1"/>
          </p:cNvSpPr>
          <p:nvPr>
            <p:ph idx="1"/>
          </p:nvPr>
        </p:nvSpPr>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25" name="24 - Θέση ημερομηνίας"/>
          <p:cNvSpPr>
            <a:spLocks noGrp="1"/>
          </p:cNvSpPr>
          <p:nvPr>
            <p:ph type="dt" sz="half" idx="10"/>
          </p:nvPr>
        </p:nvSpPr>
        <p:spPr/>
        <p:txBody>
          <a:bodyPr/>
          <a:lstStyle/>
          <a:p>
            <a:fld id="{981F81FD-4E2D-4502-8084-05F037A9ED7B}" type="datetimeFigureOut">
              <a:rPr lang="el-GR" smtClean="0"/>
              <a:pPr/>
              <a:t>28/2/2016</a:t>
            </a:fld>
            <a:endParaRPr lang="el-GR"/>
          </a:p>
        </p:txBody>
      </p:sp>
      <p:sp>
        <p:nvSpPr>
          <p:cNvPr id="19" name="18 - Θέση υποσέλιδου"/>
          <p:cNvSpPr>
            <a:spLocks noGrp="1"/>
          </p:cNvSpPr>
          <p:nvPr>
            <p:ph type="ftr" sz="quarter" idx="11"/>
          </p:nvPr>
        </p:nvSpPr>
        <p:spPr>
          <a:xfrm>
            <a:off x="3581400" y="76200"/>
            <a:ext cx="2895600" cy="288925"/>
          </a:xfrm>
        </p:spPr>
        <p:txBody>
          <a:bodyPr/>
          <a:lstStyle/>
          <a:p>
            <a:endParaRPr lang="el-GR"/>
          </a:p>
        </p:txBody>
      </p:sp>
      <p:sp>
        <p:nvSpPr>
          <p:cNvPr id="16" name="15 - Θέση αριθμού διαφάνειας"/>
          <p:cNvSpPr>
            <a:spLocks noGrp="1"/>
          </p:cNvSpPr>
          <p:nvPr>
            <p:ph type="sldNum" sz="quarter" idx="12"/>
          </p:nvPr>
        </p:nvSpPr>
        <p:spPr>
          <a:xfrm>
            <a:off x="8229600" y="6473952"/>
            <a:ext cx="758952" cy="246888"/>
          </a:xfrm>
        </p:spPr>
        <p:txBody>
          <a:bodyPr/>
          <a:lstStyle/>
          <a:p>
            <a:fld id="{111960AF-DFE3-4189-BF73-D076460A234B}"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bg>
      <p:bgRef idx="1003">
        <a:schemeClr val="bg2"/>
      </p:bgRef>
    </p:bg>
    <p:spTree>
      <p:nvGrpSpPr>
        <p:cNvPr id="1" name=""/>
        <p:cNvGrpSpPr/>
        <p:nvPr/>
      </p:nvGrpSpPr>
      <p:grpSpPr>
        <a:xfrm>
          <a:off x="0" y="0"/>
          <a:ext cx="0" cy="0"/>
          <a:chOff x="0" y="0"/>
          <a:chExt cx="0" cy="0"/>
        </a:xfrm>
      </p:grpSpPr>
      <p:sp>
        <p:nvSpPr>
          <p:cNvPr id="7" name="6 - Ευθεία γραμμή σύνδεσης"/>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5 - Θέση κειμένου"/>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sp>
        <p:nvSpPr>
          <p:cNvPr id="19" name="18 - Θέση ημερομηνίας"/>
          <p:cNvSpPr>
            <a:spLocks noGrp="1"/>
          </p:cNvSpPr>
          <p:nvPr>
            <p:ph type="dt" sz="half" idx="10"/>
          </p:nvPr>
        </p:nvSpPr>
        <p:spPr/>
        <p:txBody>
          <a:bodyPr/>
          <a:lstStyle/>
          <a:p>
            <a:fld id="{981F81FD-4E2D-4502-8084-05F037A9ED7B}" type="datetimeFigureOut">
              <a:rPr lang="el-GR" smtClean="0"/>
              <a:pPr/>
              <a:t>28/2/2016</a:t>
            </a:fld>
            <a:endParaRPr lang="el-GR"/>
          </a:p>
        </p:txBody>
      </p:sp>
      <p:sp>
        <p:nvSpPr>
          <p:cNvPr id="11" name="10 - Θέση υποσέλιδου"/>
          <p:cNvSpPr>
            <a:spLocks noGrp="1"/>
          </p:cNvSpPr>
          <p:nvPr>
            <p:ph type="ftr" sz="quarter" idx="11"/>
          </p:nvPr>
        </p:nvSpPr>
        <p:spPr/>
        <p:txBody>
          <a:bodyPr/>
          <a:lstStyle/>
          <a:p>
            <a:endParaRPr lang="el-GR"/>
          </a:p>
        </p:txBody>
      </p:sp>
      <p:sp>
        <p:nvSpPr>
          <p:cNvPr id="16" name="15 - Θέση αριθμού διαφάνειας"/>
          <p:cNvSpPr>
            <a:spLocks noGrp="1"/>
          </p:cNvSpPr>
          <p:nvPr>
            <p:ph type="sldNum" sz="quarter" idx="12"/>
          </p:nvPr>
        </p:nvSpPr>
        <p:spPr/>
        <p:txBody>
          <a:bodyPr/>
          <a:lstStyle/>
          <a:p>
            <a:fld id="{111960AF-DFE3-4189-BF73-D076460A234B}" type="slidenum">
              <a:rPr lang="el-GR" smtClean="0"/>
              <a:pPr/>
              <a:t>‹#›</a:t>
            </a:fld>
            <a:endParaRPr lang="el-GR"/>
          </a:p>
        </p:txBody>
      </p:sp>
      <p:sp>
        <p:nvSpPr>
          <p:cNvPr id="8" name="7 - Τίτλος"/>
          <p:cNvSpPr>
            <a:spLocks noGrp="1"/>
          </p:cNvSpPr>
          <p:nvPr>
            <p:ph type="title"/>
          </p:nvPr>
        </p:nvSpPr>
        <p:spPr>
          <a:xfrm>
            <a:off x="180475" y="2947085"/>
            <a:ext cx="8686800" cy="1184825"/>
          </a:xfrm>
        </p:spPr>
        <p:txBody>
          <a:bodyPr rtlCol="0" anchor="t"/>
          <a:lstStyle>
            <a:lvl1pPr algn="r">
              <a:defRPr/>
            </a:lvl1pPr>
          </a:lstStyle>
          <a:p>
            <a:r>
              <a:rPr kumimoji="0" lang="el-GR" smtClean="0"/>
              <a:t>Kλικ για επεξεργασία του τίτλου</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0" name="19 - Τίτλος"/>
          <p:cNvSpPr>
            <a:spLocks noGrp="1"/>
          </p:cNvSpPr>
          <p:nvPr>
            <p:ph type="title"/>
          </p:nvPr>
        </p:nvSpPr>
        <p:spPr>
          <a:xfrm>
            <a:off x="301752" y="457200"/>
            <a:ext cx="8686800" cy="841248"/>
          </a:xfrm>
        </p:spPr>
        <p:txBody>
          <a:bodyPr/>
          <a:lstStyle/>
          <a:p>
            <a:r>
              <a:rPr kumimoji="0" lang="el-GR" smtClean="0"/>
              <a:t>Kλικ για επεξεργασία του τίτλου</a:t>
            </a:r>
            <a:endParaRPr kumimoji="0" lang="en-US"/>
          </a:p>
        </p:txBody>
      </p:sp>
      <p:sp>
        <p:nvSpPr>
          <p:cNvPr id="14" name="13 - Θέση περιεχομένου"/>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3" name="12 - Θέση περιεχομένου"/>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21" name="20 - Θέση ημερομηνίας"/>
          <p:cNvSpPr>
            <a:spLocks noGrp="1"/>
          </p:cNvSpPr>
          <p:nvPr>
            <p:ph type="dt" sz="half" idx="10"/>
          </p:nvPr>
        </p:nvSpPr>
        <p:spPr/>
        <p:txBody>
          <a:bodyPr/>
          <a:lstStyle/>
          <a:p>
            <a:fld id="{981F81FD-4E2D-4502-8084-05F037A9ED7B}" type="datetimeFigureOut">
              <a:rPr lang="el-GR" smtClean="0"/>
              <a:pPr/>
              <a:t>28/2/2016</a:t>
            </a:fld>
            <a:endParaRPr lang="el-GR"/>
          </a:p>
        </p:txBody>
      </p:sp>
      <p:sp>
        <p:nvSpPr>
          <p:cNvPr id="10" name="9 - Θέση υποσέλιδου"/>
          <p:cNvSpPr>
            <a:spLocks noGrp="1"/>
          </p:cNvSpPr>
          <p:nvPr>
            <p:ph type="ftr" sz="quarter" idx="11"/>
          </p:nvPr>
        </p:nvSpPr>
        <p:spPr/>
        <p:txBody>
          <a:bodyPr/>
          <a:lstStyle/>
          <a:p>
            <a:endParaRPr lang="el-GR"/>
          </a:p>
        </p:txBody>
      </p:sp>
      <p:sp>
        <p:nvSpPr>
          <p:cNvPr id="31" name="30 - Θέση αριθμού διαφάνειας"/>
          <p:cNvSpPr>
            <a:spLocks noGrp="1"/>
          </p:cNvSpPr>
          <p:nvPr>
            <p:ph type="sldNum" sz="quarter" idx="12"/>
          </p:nvPr>
        </p:nvSpPr>
        <p:spPr/>
        <p:txBody>
          <a:bodyPr/>
          <a:lstStyle/>
          <a:p>
            <a:fld id="{111960AF-DFE3-4189-BF73-D076460A234B}"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Σύγκριση">
    <p:spTree>
      <p:nvGrpSpPr>
        <p:cNvPr id="1" name=""/>
        <p:cNvGrpSpPr/>
        <p:nvPr/>
      </p:nvGrpSpPr>
      <p:grpSpPr>
        <a:xfrm>
          <a:off x="0" y="0"/>
          <a:ext cx="0" cy="0"/>
          <a:chOff x="0" y="0"/>
          <a:chExt cx="0" cy="0"/>
        </a:xfrm>
      </p:grpSpPr>
      <p:sp>
        <p:nvSpPr>
          <p:cNvPr id="29" name="28 - Τίτλος"/>
          <p:cNvSpPr>
            <a:spLocks noGrp="1"/>
          </p:cNvSpPr>
          <p:nvPr>
            <p:ph type="title"/>
          </p:nvPr>
        </p:nvSpPr>
        <p:spPr>
          <a:xfrm>
            <a:off x="304800" y="5410200"/>
            <a:ext cx="8610600" cy="882650"/>
          </a:xfrm>
        </p:spPr>
        <p:txBody>
          <a:bodyPr anchor="ctr"/>
          <a:lstStyle>
            <a:lvl1pPr>
              <a:defRPr/>
            </a:lvl1pPr>
          </a:lstStyle>
          <a:p>
            <a:r>
              <a:rPr kumimoji="0" lang="el-GR" smtClean="0"/>
              <a:t>Kλικ για επεξεργασία του τίτλου</a:t>
            </a:r>
            <a:endParaRPr kumimoji="0" lang="en-US"/>
          </a:p>
        </p:txBody>
      </p:sp>
      <p:sp>
        <p:nvSpPr>
          <p:cNvPr id="13" name="12 - Θέση κειμένου"/>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25" name="24 - Θέση κειμένου"/>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4" name="3 - Θέση περιεχομένου"/>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28" name="27 - Θέση περιεχομένου"/>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0" name="9 - Θέση ημερομηνίας"/>
          <p:cNvSpPr>
            <a:spLocks noGrp="1"/>
          </p:cNvSpPr>
          <p:nvPr>
            <p:ph type="dt" sz="half" idx="10"/>
          </p:nvPr>
        </p:nvSpPr>
        <p:spPr/>
        <p:txBody>
          <a:bodyPr/>
          <a:lstStyle/>
          <a:p>
            <a:fld id="{981F81FD-4E2D-4502-8084-05F037A9ED7B}" type="datetimeFigureOut">
              <a:rPr lang="el-GR" smtClean="0"/>
              <a:pPr/>
              <a:t>28/2/2016</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a:xfrm>
            <a:off x="8229600" y="6477000"/>
            <a:ext cx="762000" cy="246888"/>
          </a:xfrm>
        </p:spPr>
        <p:txBody>
          <a:bodyPr/>
          <a:lstStyle/>
          <a:p>
            <a:fld id="{111960AF-DFE3-4189-BF73-D076460A234B}" type="slidenum">
              <a:rPr lang="el-GR" smtClean="0"/>
              <a:pPr/>
              <a:t>‹#›</a:t>
            </a:fld>
            <a:endParaRPr lang="el-GR"/>
          </a:p>
        </p:txBody>
      </p:sp>
      <p:sp>
        <p:nvSpPr>
          <p:cNvPr id="11" name="10 - Ευθεία γραμμή σύνδεσης"/>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30" name="29 - Τίτλος"/>
          <p:cNvSpPr>
            <a:spLocks noGrp="1"/>
          </p:cNvSpPr>
          <p:nvPr>
            <p:ph type="title"/>
          </p:nvPr>
        </p:nvSpPr>
        <p:spPr>
          <a:xfrm>
            <a:off x="301752" y="457200"/>
            <a:ext cx="8686800" cy="841248"/>
          </a:xfrm>
        </p:spPr>
        <p:txBody>
          <a:bodyPr/>
          <a:lstStyle/>
          <a:p>
            <a:r>
              <a:rPr kumimoji="0" lang="el-GR" smtClean="0"/>
              <a:t>Kλικ για επεξεργασία του τίτλου</a:t>
            </a:r>
            <a:endParaRPr kumimoji="0" lang="en-US"/>
          </a:p>
        </p:txBody>
      </p:sp>
      <p:sp>
        <p:nvSpPr>
          <p:cNvPr id="12" name="11 - Θέση ημερομηνίας"/>
          <p:cNvSpPr>
            <a:spLocks noGrp="1"/>
          </p:cNvSpPr>
          <p:nvPr>
            <p:ph type="dt" sz="half" idx="10"/>
          </p:nvPr>
        </p:nvSpPr>
        <p:spPr/>
        <p:txBody>
          <a:bodyPr/>
          <a:lstStyle/>
          <a:p>
            <a:fld id="{981F81FD-4E2D-4502-8084-05F037A9ED7B}" type="datetimeFigureOut">
              <a:rPr lang="el-GR" smtClean="0"/>
              <a:pPr/>
              <a:t>28/2/2016</a:t>
            </a:fld>
            <a:endParaRPr lang="el-GR"/>
          </a:p>
        </p:txBody>
      </p:sp>
      <p:sp>
        <p:nvSpPr>
          <p:cNvPr id="21" name="20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111960AF-DFE3-4189-BF73-D076460A234B}"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Κενή">
    <p:spTree>
      <p:nvGrpSpPr>
        <p:cNvPr id="1" name=""/>
        <p:cNvGrpSpPr/>
        <p:nvPr/>
      </p:nvGrpSpPr>
      <p:grpSpPr>
        <a:xfrm>
          <a:off x="0" y="0"/>
          <a:ext cx="0" cy="0"/>
          <a:chOff x="0" y="0"/>
          <a:chExt cx="0" cy="0"/>
        </a:xfrm>
      </p:grpSpPr>
      <p:sp>
        <p:nvSpPr>
          <p:cNvPr id="3" name="2 - Θέση ημερομηνίας"/>
          <p:cNvSpPr>
            <a:spLocks noGrp="1"/>
          </p:cNvSpPr>
          <p:nvPr>
            <p:ph type="dt" sz="half" idx="10"/>
          </p:nvPr>
        </p:nvSpPr>
        <p:spPr/>
        <p:txBody>
          <a:bodyPr/>
          <a:lstStyle/>
          <a:p>
            <a:fld id="{981F81FD-4E2D-4502-8084-05F037A9ED7B}" type="datetimeFigureOut">
              <a:rPr lang="el-GR" smtClean="0"/>
              <a:pPr/>
              <a:t>28/2/2016</a:t>
            </a:fld>
            <a:endParaRPr lang="el-GR"/>
          </a:p>
        </p:txBody>
      </p:sp>
      <p:sp>
        <p:nvSpPr>
          <p:cNvPr id="24" name="23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111960AF-DFE3-4189-BF73-D076460A234B}"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sp>
        <p:nvSpPr>
          <p:cNvPr id="8" name="7 - Ευθεία γραμμή σύνδεσης"/>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 Τίτλος"/>
          <p:cNvSpPr>
            <a:spLocks noGrp="1"/>
          </p:cNvSpPr>
          <p:nvPr>
            <p:ph type="title"/>
          </p:nvPr>
        </p:nvSpPr>
        <p:spPr>
          <a:xfrm>
            <a:off x="457200" y="5486400"/>
            <a:ext cx="8458200" cy="520700"/>
          </a:xfrm>
        </p:spPr>
        <p:txBody>
          <a:bodyPr anchor="ctr"/>
          <a:lstStyle>
            <a:lvl1pPr algn="l">
              <a:buNone/>
              <a:defRPr sz="2000" b="1"/>
            </a:lvl1pPr>
          </a:lstStyle>
          <a:p>
            <a:r>
              <a:rPr kumimoji="0" lang="el-GR" smtClean="0"/>
              <a:t>Kλικ για επεξεργασία του τίτλου</a:t>
            </a:r>
            <a:endParaRPr kumimoji="0" lang="en-US"/>
          </a:p>
        </p:txBody>
      </p:sp>
      <p:sp>
        <p:nvSpPr>
          <p:cNvPr id="26" name="25 - Θέση κειμένου"/>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l-GR" smtClean="0"/>
              <a:t>Kλικ για επεξεργασία των στυλ του υποδείγματος</a:t>
            </a:r>
          </a:p>
        </p:txBody>
      </p:sp>
      <p:sp>
        <p:nvSpPr>
          <p:cNvPr id="14" name="13 - Θέση περιεχομένου"/>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25" name="24 - Θέση ημερομηνίας"/>
          <p:cNvSpPr>
            <a:spLocks noGrp="1"/>
          </p:cNvSpPr>
          <p:nvPr>
            <p:ph type="dt" sz="half" idx="10"/>
          </p:nvPr>
        </p:nvSpPr>
        <p:spPr/>
        <p:txBody>
          <a:bodyPr/>
          <a:lstStyle/>
          <a:p>
            <a:fld id="{981F81FD-4E2D-4502-8084-05F037A9ED7B}" type="datetimeFigureOut">
              <a:rPr lang="el-GR" smtClean="0"/>
              <a:pPr/>
              <a:t>28/2/2016</a:t>
            </a:fld>
            <a:endParaRPr lang="el-GR"/>
          </a:p>
        </p:txBody>
      </p:sp>
      <p:sp>
        <p:nvSpPr>
          <p:cNvPr id="29" name="28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111960AF-DFE3-4189-BF73-D076460A234B}"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13" name="12 - Θέση εικόνας"/>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l-GR" smtClean="0"/>
              <a:t>Κάντε κλικ στο εικονίδιο για να προσθέσετε μια εικόνα</a:t>
            </a:r>
            <a:endParaRPr kumimoji="0" lang="en-US" dirty="0"/>
          </a:p>
        </p:txBody>
      </p:sp>
      <p:sp>
        <p:nvSpPr>
          <p:cNvPr id="7" name="6 - Θέση ημερομηνίας"/>
          <p:cNvSpPr>
            <a:spLocks noGrp="1"/>
          </p:cNvSpPr>
          <p:nvPr>
            <p:ph type="dt" sz="half" idx="10"/>
          </p:nvPr>
        </p:nvSpPr>
        <p:spPr/>
        <p:txBody>
          <a:bodyPr/>
          <a:lstStyle/>
          <a:p>
            <a:fld id="{981F81FD-4E2D-4502-8084-05F037A9ED7B}" type="datetimeFigureOut">
              <a:rPr lang="el-GR" smtClean="0"/>
              <a:pPr/>
              <a:t>28/2/2016</a:t>
            </a:fld>
            <a:endParaRPr lang="el-GR"/>
          </a:p>
        </p:txBody>
      </p:sp>
      <p:sp>
        <p:nvSpPr>
          <p:cNvPr id="5" name="4 - Θέση υποσέλιδου"/>
          <p:cNvSpPr>
            <a:spLocks noGrp="1"/>
          </p:cNvSpPr>
          <p:nvPr>
            <p:ph type="ftr" sz="quarter" idx="11"/>
          </p:nvPr>
        </p:nvSpPr>
        <p:spPr/>
        <p:txBody>
          <a:bodyPr/>
          <a:lstStyle/>
          <a:p>
            <a:endParaRPr lang="el-GR"/>
          </a:p>
        </p:txBody>
      </p:sp>
      <p:sp>
        <p:nvSpPr>
          <p:cNvPr id="31" name="30 - Θέση αριθμού διαφάνειας"/>
          <p:cNvSpPr>
            <a:spLocks noGrp="1"/>
          </p:cNvSpPr>
          <p:nvPr>
            <p:ph type="sldNum" sz="quarter" idx="12"/>
          </p:nvPr>
        </p:nvSpPr>
        <p:spPr/>
        <p:txBody>
          <a:bodyPr/>
          <a:lstStyle/>
          <a:p>
            <a:fld id="{111960AF-DFE3-4189-BF73-D076460A234B}" type="slidenum">
              <a:rPr lang="el-GR" smtClean="0"/>
              <a:pPr/>
              <a:t>‹#›</a:t>
            </a:fld>
            <a:endParaRPr lang="el-GR"/>
          </a:p>
        </p:txBody>
      </p:sp>
      <p:sp>
        <p:nvSpPr>
          <p:cNvPr id="17" name="16 - Τίτλος"/>
          <p:cNvSpPr>
            <a:spLocks noGrp="1"/>
          </p:cNvSpPr>
          <p:nvPr>
            <p:ph type="title"/>
          </p:nvPr>
        </p:nvSpPr>
        <p:spPr>
          <a:xfrm>
            <a:off x="381000" y="4993760"/>
            <a:ext cx="5867400" cy="522288"/>
          </a:xfrm>
        </p:spPr>
        <p:txBody>
          <a:bodyPr anchor="ctr"/>
          <a:lstStyle>
            <a:lvl1pPr algn="l">
              <a:buNone/>
              <a:defRPr sz="2000" b="1"/>
            </a:lvl1pPr>
          </a:lstStyle>
          <a:p>
            <a:r>
              <a:rPr kumimoji="0" lang="el-GR" smtClean="0"/>
              <a:t>Kλικ για επεξεργασία του τίτλου</a:t>
            </a:r>
            <a:endParaRPr kumimoji="0" lang="en-US"/>
          </a:p>
        </p:txBody>
      </p:sp>
      <p:sp>
        <p:nvSpPr>
          <p:cNvPr id="26" name="25 - Θέση κειμένου"/>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l-GR" smtClean="0"/>
              <a:t>Kλικ για επεξεργασία των στυλ του υποδείγματος</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6 - Ευθεία γραμμή σύνδεσης"/>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7 - Θέση κειμένου"/>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1" name="10 - Θέση ημερομηνίας"/>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981F81FD-4E2D-4502-8084-05F037A9ED7B}" type="datetimeFigureOut">
              <a:rPr lang="el-GR" smtClean="0"/>
              <a:pPr/>
              <a:t>28/2/2016</a:t>
            </a:fld>
            <a:endParaRPr lang="el-GR"/>
          </a:p>
        </p:txBody>
      </p:sp>
      <p:sp>
        <p:nvSpPr>
          <p:cNvPr id="28" name="27 - Θέση υποσέλιδου"/>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l-GR"/>
          </a:p>
        </p:txBody>
      </p:sp>
      <p:sp>
        <p:nvSpPr>
          <p:cNvPr id="5" name="4 - Θέση αριθμού διαφάνειας"/>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111960AF-DFE3-4189-BF73-D076460A234B}" type="slidenum">
              <a:rPr lang="el-GR" smtClean="0"/>
              <a:pPr/>
              <a:t>‹#›</a:t>
            </a:fld>
            <a:endParaRPr lang="el-GR"/>
          </a:p>
        </p:txBody>
      </p:sp>
      <p:sp>
        <p:nvSpPr>
          <p:cNvPr id="10" name="9 - Θέση τίτλου"/>
          <p:cNvSpPr>
            <a:spLocks noGrp="1"/>
          </p:cNvSpPr>
          <p:nvPr>
            <p:ph type="title"/>
          </p:nvPr>
        </p:nvSpPr>
        <p:spPr>
          <a:xfrm>
            <a:off x="304800" y="457200"/>
            <a:ext cx="8686800" cy="838200"/>
          </a:xfrm>
          <a:prstGeom prst="rect">
            <a:avLst/>
          </a:prstGeom>
        </p:spPr>
        <p:txBody>
          <a:bodyPr vert="horz" anchor="ctr">
            <a:normAutofit/>
          </a:bodyPr>
          <a:lstStyle/>
          <a:p>
            <a:r>
              <a:rPr kumimoji="0" lang="el-GR" smtClean="0"/>
              <a:t>Kλικ για επεξεργασία του τίτλου</a:t>
            </a:r>
            <a:endParaRPr kumimoji="0" lang="en-US"/>
          </a:p>
        </p:txBody>
      </p:sp>
      <p:sp>
        <p:nvSpPr>
          <p:cNvPr id="9" name="8 - Ευθεία γραμμή σύνδεσης"/>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 Ευθεία γραμμή σύνδεσης"/>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CF%85&amp;imgrc=Tbpj3yqKFX4QkM:"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3.xml"/><Relationship Id="rId5" Type="http://schemas.openxmlformats.org/officeDocument/2006/relationships/image" Target="../media/image13.jpeg"/><Relationship Id="rId4" Type="http://schemas.openxmlformats.org/officeDocument/2006/relationships/image" Target="../media/image12.jpeg"/></Relationships>
</file>

<file path=ppt/slides/_rels/slide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p:txBody>
          <a:bodyPr/>
          <a:lstStyle/>
          <a:p>
            <a:r>
              <a:rPr lang="el-GR" dirty="0" smtClean="0"/>
              <a:t>πΑραγωγη ελαιολαδου</a:t>
            </a:r>
            <a:endParaRPr lang="el-GR" dirty="0"/>
          </a:p>
        </p:txBody>
      </p:sp>
      <p:sp>
        <p:nvSpPr>
          <p:cNvPr id="3" name="2 - Υπότιτλος"/>
          <p:cNvSpPr>
            <a:spLocks noGrp="1"/>
          </p:cNvSpPr>
          <p:nvPr>
            <p:ph type="subTitle" idx="1"/>
          </p:nvPr>
        </p:nvSpPr>
        <p:spPr/>
        <p:txBody>
          <a:bodyPr/>
          <a:lstStyle/>
          <a:p>
            <a:r>
              <a:rPr lang="el-GR" dirty="0" smtClean="0"/>
              <a:t>Εργασία για </a:t>
            </a:r>
            <a:r>
              <a:rPr lang="en-US" dirty="0" smtClean="0"/>
              <a:t>Project</a:t>
            </a:r>
            <a:endParaRPr lang="el-GR" dirty="0"/>
          </a:p>
        </p:txBody>
      </p:sp>
      <p:pic>
        <p:nvPicPr>
          <p:cNvPr id="4" name="3 - Εικόνα" descr="elaio.jpg"/>
          <p:cNvPicPr>
            <a:picLocks noChangeAspect="1"/>
          </p:cNvPicPr>
          <p:nvPr/>
        </p:nvPicPr>
        <p:blipFill>
          <a:blip r:embed="rId2" cstate="print"/>
          <a:stretch>
            <a:fillRect/>
          </a:stretch>
        </p:blipFill>
        <p:spPr>
          <a:xfrm>
            <a:off x="142844" y="142852"/>
            <a:ext cx="5500726" cy="3976682"/>
          </a:xfrm>
          <a:prstGeom prst="rect">
            <a:avLst/>
          </a:prstGeom>
        </p:spPr>
      </p:pic>
      <p:pic>
        <p:nvPicPr>
          <p:cNvPr id="5" name="4 - Εικόνα" descr="images5KW04DJU.jpg"/>
          <p:cNvPicPr>
            <a:picLocks noChangeAspect="1"/>
          </p:cNvPicPr>
          <p:nvPr/>
        </p:nvPicPr>
        <p:blipFill>
          <a:blip r:embed="rId3" cstate="print"/>
          <a:stretch>
            <a:fillRect/>
          </a:stretch>
        </p:blipFill>
        <p:spPr>
          <a:xfrm>
            <a:off x="6000760" y="214290"/>
            <a:ext cx="2847975" cy="1609725"/>
          </a:xfrm>
          <a:prstGeom prst="rect">
            <a:avLst/>
          </a:prstGeom>
        </p:spPr>
      </p:pic>
      <p:pic>
        <p:nvPicPr>
          <p:cNvPr id="6" name="5 - Εικόνα" descr="ladi.jpg"/>
          <p:cNvPicPr>
            <a:picLocks noChangeAspect="1"/>
          </p:cNvPicPr>
          <p:nvPr/>
        </p:nvPicPr>
        <p:blipFill>
          <a:blip r:embed="rId4" cstate="print"/>
          <a:stretch>
            <a:fillRect/>
          </a:stretch>
        </p:blipFill>
        <p:spPr>
          <a:xfrm>
            <a:off x="6000750" y="2000240"/>
            <a:ext cx="3143250" cy="2085975"/>
          </a:xfrm>
          <a:prstGeom prst="rect">
            <a:avLst/>
          </a:prstGeom>
        </p:spPr>
      </p:pic>
      <p:pic>
        <p:nvPicPr>
          <p:cNvPr id="7" name="6 - Εικόνα" descr="olive_oil_300_1.jpg"/>
          <p:cNvPicPr>
            <a:picLocks noChangeAspect="1"/>
          </p:cNvPicPr>
          <p:nvPr/>
        </p:nvPicPr>
        <p:blipFill>
          <a:blip r:embed="rId5" cstate="print"/>
          <a:stretch>
            <a:fillRect/>
          </a:stretch>
        </p:blipFill>
        <p:spPr>
          <a:xfrm>
            <a:off x="5857884" y="4357694"/>
            <a:ext cx="3048000" cy="2500306"/>
          </a:xfrm>
          <a:prstGeom prst="rect">
            <a:avLst/>
          </a:prstGeom>
        </p:spPr>
      </p:pic>
      <p:pic>
        <p:nvPicPr>
          <p:cNvPr id="8" name="7 - Εικόνα" descr="untitled.png"/>
          <p:cNvPicPr>
            <a:picLocks noChangeAspect="1"/>
          </p:cNvPicPr>
          <p:nvPr/>
        </p:nvPicPr>
        <p:blipFill>
          <a:blip r:embed="rId6" cstate="print"/>
          <a:stretch>
            <a:fillRect/>
          </a:stretch>
        </p:blipFill>
        <p:spPr>
          <a:xfrm>
            <a:off x="1285852" y="5500702"/>
            <a:ext cx="2609850" cy="135729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3" presetClass="entr" presetSubtype="16"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anim calcmode="lin" valueType="num">
                                      <p:cBhvr>
                                        <p:cTn id="28" dur="500" fill="hold"/>
                                        <p:tgtEl>
                                          <p:spTgt spid="4"/>
                                        </p:tgtEl>
                                        <p:attrNameLst>
                                          <p:attrName>ppt_w</p:attrName>
                                        </p:attrNameLst>
                                      </p:cBhvr>
                                      <p:tavLst>
                                        <p:tav tm="0">
                                          <p:val>
                                            <p:fltVal val="0"/>
                                          </p:val>
                                        </p:tav>
                                        <p:tav tm="100000">
                                          <p:val>
                                            <p:strVal val="#ppt_w"/>
                                          </p:val>
                                        </p:tav>
                                      </p:tavLst>
                                    </p:anim>
                                    <p:anim calcmode="lin" valueType="num">
                                      <p:cBhvr>
                                        <p:cTn id="29"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30" fill="hold">
                      <p:stCondLst>
                        <p:cond delay="indefinite"/>
                      </p:stCondLst>
                      <p:childTnLst>
                        <p:par>
                          <p:cTn id="31" fill="hold">
                            <p:stCondLst>
                              <p:cond delay="0"/>
                            </p:stCondLst>
                            <p:childTnLst>
                              <p:par>
                                <p:cTn id="32" presetID="55" presetClass="entr" presetSubtype="0" fill="hold" nodeType="clickEffect">
                                  <p:stCondLst>
                                    <p:cond delay="0"/>
                                  </p:stCondLst>
                                  <p:childTnLst>
                                    <p:set>
                                      <p:cBhvr>
                                        <p:cTn id="33" dur="1" fill="hold">
                                          <p:stCondLst>
                                            <p:cond delay="0"/>
                                          </p:stCondLst>
                                        </p:cTn>
                                        <p:tgtEl>
                                          <p:spTgt spid="5"/>
                                        </p:tgtEl>
                                        <p:attrNameLst>
                                          <p:attrName>style.visibility</p:attrName>
                                        </p:attrNameLst>
                                      </p:cBhvr>
                                      <p:to>
                                        <p:strVal val="visible"/>
                                      </p:to>
                                    </p:set>
                                    <p:anim calcmode="lin" valueType="num">
                                      <p:cBhvr>
                                        <p:cTn id="34" dur="1000" fill="hold"/>
                                        <p:tgtEl>
                                          <p:spTgt spid="5"/>
                                        </p:tgtEl>
                                        <p:attrNameLst>
                                          <p:attrName>ppt_w</p:attrName>
                                        </p:attrNameLst>
                                      </p:cBhvr>
                                      <p:tavLst>
                                        <p:tav tm="0">
                                          <p:val>
                                            <p:strVal val="#ppt_w*0.70"/>
                                          </p:val>
                                        </p:tav>
                                        <p:tav tm="100000">
                                          <p:val>
                                            <p:strVal val="#ppt_w"/>
                                          </p:val>
                                        </p:tav>
                                      </p:tavLst>
                                    </p:anim>
                                    <p:anim calcmode="lin" valueType="num">
                                      <p:cBhvr>
                                        <p:cTn id="35" dur="1000" fill="hold"/>
                                        <p:tgtEl>
                                          <p:spTgt spid="5"/>
                                        </p:tgtEl>
                                        <p:attrNameLst>
                                          <p:attrName>ppt_h</p:attrName>
                                        </p:attrNameLst>
                                      </p:cBhvr>
                                      <p:tavLst>
                                        <p:tav tm="0">
                                          <p:val>
                                            <p:strVal val="#ppt_h"/>
                                          </p:val>
                                        </p:tav>
                                        <p:tav tm="100000">
                                          <p:val>
                                            <p:strVal val="#ppt_h"/>
                                          </p:val>
                                        </p:tav>
                                      </p:tavLst>
                                    </p:anim>
                                    <p:animEffect transition="in" filter="fade">
                                      <p:cBhvr>
                                        <p:cTn id="36" dur="1000"/>
                                        <p:tgtEl>
                                          <p:spTgt spid="5"/>
                                        </p:tgtEl>
                                      </p:cBhvr>
                                    </p:animEffect>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fade">
                                      <p:cBhvr>
                                        <p:cTn id="41" dur="1000"/>
                                        <p:tgtEl>
                                          <p:spTgt spid="6"/>
                                        </p:tgtEl>
                                      </p:cBhvr>
                                    </p:animEffect>
                                    <p:anim calcmode="lin" valueType="num">
                                      <p:cBhvr>
                                        <p:cTn id="42" dur="1000" fill="hold"/>
                                        <p:tgtEl>
                                          <p:spTgt spid="6"/>
                                        </p:tgtEl>
                                        <p:attrNameLst>
                                          <p:attrName>ppt_x</p:attrName>
                                        </p:attrNameLst>
                                      </p:cBhvr>
                                      <p:tavLst>
                                        <p:tav tm="0">
                                          <p:val>
                                            <p:strVal val="#ppt_x"/>
                                          </p:val>
                                        </p:tav>
                                        <p:tav tm="100000">
                                          <p:val>
                                            <p:strVal val="#ppt_x"/>
                                          </p:val>
                                        </p:tav>
                                      </p:tavLst>
                                    </p:anim>
                                    <p:anim calcmode="lin" valueType="num">
                                      <p:cBhvr>
                                        <p:cTn id="4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53" presetClass="entr" presetSubtype="0" fill="hold" nodeType="clickEffect">
                                  <p:stCondLst>
                                    <p:cond delay="0"/>
                                  </p:stCondLst>
                                  <p:childTnLst>
                                    <p:set>
                                      <p:cBhvr>
                                        <p:cTn id="47" dur="1" fill="hold">
                                          <p:stCondLst>
                                            <p:cond delay="0"/>
                                          </p:stCondLst>
                                        </p:cTn>
                                        <p:tgtEl>
                                          <p:spTgt spid="7"/>
                                        </p:tgtEl>
                                        <p:attrNameLst>
                                          <p:attrName>style.visibility</p:attrName>
                                        </p:attrNameLst>
                                      </p:cBhvr>
                                      <p:to>
                                        <p:strVal val="visible"/>
                                      </p:to>
                                    </p:set>
                                    <p:anim calcmode="lin" valueType="num">
                                      <p:cBhvr>
                                        <p:cTn id="48" dur="500" fill="hold"/>
                                        <p:tgtEl>
                                          <p:spTgt spid="7"/>
                                        </p:tgtEl>
                                        <p:attrNameLst>
                                          <p:attrName>ppt_w</p:attrName>
                                        </p:attrNameLst>
                                      </p:cBhvr>
                                      <p:tavLst>
                                        <p:tav tm="0">
                                          <p:val>
                                            <p:fltVal val="0"/>
                                          </p:val>
                                        </p:tav>
                                        <p:tav tm="100000">
                                          <p:val>
                                            <p:strVal val="#ppt_w"/>
                                          </p:val>
                                        </p:tav>
                                      </p:tavLst>
                                    </p:anim>
                                    <p:anim calcmode="lin" valueType="num">
                                      <p:cBhvr>
                                        <p:cTn id="49" dur="500" fill="hold"/>
                                        <p:tgtEl>
                                          <p:spTgt spid="7"/>
                                        </p:tgtEl>
                                        <p:attrNameLst>
                                          <p:attrName>ppt_h</p:attrName>
                                        </p:attrNameLst>
                                      </p:cBhvr>
                                      <p:tavLst>
                                        <p:tav tm="0">
                                          <p:val>
                                            <p:fltVal val="0"/>
                                          </p:val>
                                        </p:tav>
                                        <p:tav tm="100000">
                                          <p:val>
                                            <p:strVal val="#ppt_h"/>
                                          </p:val>
                                        </p:tav>
                                      </p:tavLst>
                                    </p:anim>
                                    <p:animEffect transition="in" filter="fade">
                                      <p:cBhvr>
                                        <p:cTn id="50" dur="500"/>
                                        <p:tgtEl>
                                          <p:spTgt spid="7"/>
                                        </p:tgtEl>
                                      </p:cBhvr>
                                    </p:animEffect>
                                  </p:childTnLst>
                                </p:cTn>
                              </p:par>
                            </p:childTnLst>
                          </p:cTn>
                        </p:par>
                      </p:childTnLst>
                    </p:cTn>
                  </p:par>
                  <p:par>
                    <p:cTn id="51" fill="hold">
                      <p:stCondLst>
                        <p:cond delay="indefinite"/>
                      </p:stCondLst>
                      <p:childTnLst>
                        <p:par>
                          <p:cTn id="52" fill="hold">
                            <p:stCondLst>
                              <p:cond delay="0"/>
                            </p:stCondLst>
                            <p:childTnLst>
                              <p:par>
                                <p:cTn id="53" presetID="48" presetClass="entr" presetSubtype="0" accel="50000" fill="hold" nodeType="clickEffect">
                                  <p:stCondLst>
                                    <p:cond delay="0"/>
                                  </p:stCondLst>
                                  <p:childTnLst>
                                    <p:set>
                                      <p:cBhvr>
                                        <p:cTn id="54" dur="1" fill="hold">
                                          <p:stCondLst>
                                            <p:cond delay="0"/>
                                          </p:stCondLst>
                                        </p:cTn>
                                        <p:tgtEl>
                                          <p:spTgt spid="8"/>
                                        </p:tgtEl>
                                        <p:attrNameLst>
                                          <p:attrName>style.visibility</p:attrName>
                                        </p:attrNameLst>
                                      </p:cBhvr>
                                      <p:to>
                                        <p:strVal val="visible"/>
                                      </p:to>
                                    </p:set>
                                    <p:anim calcmode="lin" valueType="num">
                                      <p:cBhvr>
                                        <p:cTn id="55" dur="1000" fill="hold"/>
                                        <p:tgtEl>
                                          <p:spTgt spid="8"/>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56" dur="1000" fill="hold"/>
                                        <p:tgtEl>
                                          <p:spTgt spid="8"/>
                                        </p:tgtEl>
                                        <p:attrNameLst>
                                          <p:attrName>ppt_x</p:attrName>
                                        </p:attrNameLst>
                                      </p:cBhvr>
                                      <p:tavLst>
                                        <p:tav tm="0">
                                          <p:val>
                                            <p:fltVal val="-1"/>
                                          </p:val>
                                        </p:tav>
                                        <p:tav tm="50000">
                                          <p:val>
                                            <p:fltVal val="0.95"/>
                                          </p:val>
                                        </p:tav>
                                        <p:tav tm="100000">
                                          <p:val>
                                            <p:strVal val="#ppt_x"/>
                                          </p:val>
                                        </p:tav>
                                      </p:tavLst>
                                    </p:anim>
                                    <p:anim calcmode="lin" valueType="num">
                                      <p:cBhvr>
                                        <p:cTn id="57" dur="1000" fill="hold"/>
                                        <p:tgtEl>
                                          <p:spTgt spid="8"/>
                                        </p:tgtEl>
                                        <p:attrNameLst>
                                          <p:attrName>ppt_y</p:attrName>
                                        </p:attrNameLst>
                                      </p:cBhvr>
                                      <p:tavLst>
                                        <p:tav tm="0">
                                          <p:val>
                                            <p:strVal val="#ppt_y"/>
                                          </p:val>
                                        </p:tav>
                                        <p:tav tm="100000">
                                          <p:val>
                                            <p:strVal val="#ppt_y"/>
                                          </p:val>
                                        </p:tav>
                                      </p:tavLst>
                                    </p:anim>
                                    <p:animEffect transition="in" filter="fade">
                                      <p:cBhvr>
                                        <p:cTn id="58"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85720" y="500042"/>
            <a:ext cx="8686800" cy="838200"/>
          </a:xfrm>
        </p:spPr>
        <p:txBody>
          <a:bodyPr>
            <a:normAutofit fontScale="90000"/>
          </a:bodyPr>
          <a:lstStyle/>
          <a:p>
            <a:r>
              <a:rPr lang="el-GR" dirty="0" smtClean="0"/>
              <a:t>5. Μαλαξη, οπου μαλασσεται η «ελαιοζυμη»</a:t>
            </a:r>
            <a:endParaRPr lang="el-GR" dirty="0"/>
          </a:p>
        </p:txBody>
      </p:sp>
      <p:pic>
        <p:nvPicPr>
          <p:cNvPr id="4" name="3 - Θέση περιεχομένου" descr="elia%2011.jpg"/>
          <p:cNvPicPr>
            <a:picLocks noGrp="1" noChangeAspect="1"/>
          </p:cNvPicPr>
          <p:nvPr>
            <p:ph idx="1"/>
          </p:nvPr>
        </p:nvPicPr>
        <p:blipFill>
          <a:blip r:embed="rId2" cstate="print"/>
          <a:stretch>
            <a:fillRect/>
          </a:stretch>
        </p:blipFill>
        <p:spPr>
          <a:xfrm>
            <a:off x="1142976" y="1500174"/>
            <a:ext cx="3500462" cy="3143272"/>
          </a:xfrm>
        </p:spPr>
      </p:pic>
      <p:pic>
        <p:nvPicPr>
          <p:cNvPr id="6" name="5 - Εικόνα" descr="P1070269.jpg"/>
          <p:cNvPicPr>
            <a:picLocks noChangeAspect="1"/>
          </p:cNvPicPr>
          <p:nvPr/>
        </p:nvPicPr>
        <p:blipFill>
          <a:blip r:embed="rId3" cstate="print"/>
          <a:stretch>
            <a:fillRect/>
          </a:stretch>
        </p:blipFill>
        <p:spPr>
          <a:xfrm>
            <a:off x="4857752" y="2714620"/>
            <a:ext cx="4143372" cy="3429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3" presetClass="entr" presetSubtype="16"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plus(in)">
                                      <p:cBhvr>
                                        <p:cTn id="14" dur="20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heel(4)">
                                      <p:cBhvr>
                                        <p:cTn id="19"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2400" dirty="0" smtClean="0"/>
              <a:t>6. Φυγοκεντριστηρασ, οπου διαχωριζεται ο πυρηνασ (κουκουτσι).</a:t>
            </a:r>
            <a:endParaRPr lang="el-GR" sz="2400" dirty="0"/>
          </a:p>
        </p:txBody>
      </p:sp>
      <p:sp>
        <p:nvSpPr>
          <p:cNvPr id="3" name="2 - Θέση περιεχομένου"/>
          <p:cNvSpPr>
            <a:spLocks noGrp="1"/>
          </p:cNvSpPr>
          <p:nvPr>
            <p:ph idx="1"/>
          </p:nvPr>
        </p:nvSpPr>
        <p:spPr/>
        <p:txBody>
          <a:bodyPr>
            <a:normAutofit fontScale="92500" lnSpcReduction="20000"/>
          </a:bodyPr>
          <a:lstStyle/>
          <a:p>
            <a:r>
              <a:rPr lang="el-GR" dirty="0" smtClean="0"/>
              <a:t>Ο πολτός της ελιάς οδηγείται στη συνέχεια στους «φυγοκεντριστές» τριών φάσεων όπου «βγαίνει» ουσιαστικά το λάδι. Λάδι, νερό και ψίχα είναι τα τρία υλικά που βγαίνουν από το μηχάνημα. Από την ψίχα θα παραχθεί στη συνέχεια το πυρηνέλαιο και το σαπούνι ελιάς, ενώ το «νερό» αποτελεί τα γνωστά και πολύ «ανθεκτικά» απόβλητα ελαιοτριβείου, τα οποία καταλήγουν σε λάκκους δίπλα στο ελαιοτριβείο. Σε κάποια ελαιοτριβεία υπάρχουν «εξατμισοδεξαμενές» που χρησιμεύουν στη ρίψη των αποβλήτων.</a:t>
            </a:r>
            <a:endParaRPr lang="el-G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P1070246.jpg"/>
          <p:cNvPicPr>
            <a:picLocks noGrp="1" noChangeAspect="1"/>
          </p:cNvPicPr>
          <p:nvPr>
            <p:ph idx="1"/>
          </p:nvPr>
        </p:nvPicPr>
        <p:blipFill>
          <a:blip r:embed="rId2" cstate="print"/>
          <a:stretch>
            <a:fillRect/>
          </a:stretch>
        </p:blipFill>
        <p:spPr>
          <a:xfrm>
            <a:off x="1785918" y="1643050"/>
            <a:ext cx="5857916" cy="4000504"/>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57158" y="571480"/>
            <a:ext cx="8686800" cy="838200"/>
          </a:xfrm>
        </p:spPr>
        <p:txBody>
          <a:bodyPr>
            <a:normAutofit fontScale="90000"/>
          </a:bodyPr>
          <a:lstStyle/>
          <a:p>
            <a:r>
              <a:rPr lang="el-GR" dirty="0" smtClean="0"/>
              <a:t>7. Παραλαβη του ελαιολαδου απο την ελαιοζυμη </a:t>
            </a:r>
            <a:br>
              <a:rPr lang="el-GR" dirty="0" smtClean="0"/>
            </a:br>
            <a:endParaRPr lang="el-GR" dirty="0"/>
          </a:p>
        </p:txBody>
      </p:sp>
      <p:pic>
        <p:nvPicPr>
          <p:cNvPr id="4" name="3 - Θέση περιεχομένου" descr="elia%2013.jpg"/>
          <p:cNvPicPr>
            <a:picLocks noGrp="1" noChangeAspect="1"/>
          </p:cNvPicPr>
          <p:nvPr>
            <p:ph idx="1"/>
          </p:nvPr>
        </p:nvPicPr>
        <p:blipFill>
          <a:blip r:embed="rId2" cstate="print"/>
          <a:stretch>
            <a:fillRect/>
          </a:stretch>
        </p:blipFill>
        <p:spPr>
          <a:xfrm>
            <a:off x="5357818" y="2857496"/>
            <a:ext cx="3500462" cy="3143272"/>
          </a:xfrm>
          <a:prstGeom prst="rect">
            <a:avLst/>
          </a:prstGeom>
        </p:spPr>
      </p:pic>
      <p:pic>
        <p:nvPicPr>
          <p:cNvPr id="5" name="4 - Εικόνα" descr="P1070272.jpg"/>
          <p:cNvPicPr>
            <a:picLocks noChangeAspect="1"/>
          </p:cNvPicPr>
          <p:nvPr/>
        </p:nvPicPr>
        <p:blipFill>
          <a:blip r:embed="rId3" cstate="print"/>
          <a:stretch>
            <a:fillRect/>
          </a:stretch>
        </p:blipFill>
        <p:spPr>
          <a:xfrm>
            <a:off x="571472" y="1357298"/>
            <a:ext cx="4572000" cy="3429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ppt_x"/>
                                          </p:val>
                                        </p:tav>
                                        <p:tav tm="100000">
                                          <p:val>
                                            <p:strVal val="#ppt_x"/>
                                          </p:val>
                                        </p:tav>
                                      </p:tavLst>
                                    </p:anim>
                                    <p:anim calcmode="lin" valueType="num">
                                      <p:cBhvr additive="base">
                                        <p:cTn id="1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circle(in)">
                                      <p:cBhvr>
                                        <p:cTn id="2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8. Τελικοσ διαχωρισμοσ οπου διαχωριζεται το λαδι απο το νερο και καθαρισμοσ του ελαιολαδου</a:t>
            </a:r>
            <a:endParaRPr lang="el-GR" dirty="0"/>
          </a:p>
        </p:txBody>
      </p:sp>
      <p:pic>
        <p:nvPicPr>
          <p:cNvPr id="4" name="3 - Θέση περιεχομένου" descr="P1070274.jpg"/>
          <p:cNvPicPr>
            <a:picLocks noGrp="1" noChangeAspect="1"/>
          </p:cNvPicPr>
          <p:nvPr>
            <p:ph idx="1"/>
          </p:nvPr>
        </p:nvPicPr>
        <p:blipFill>
          <a:blip r:embed="rId2" cstate="print"/>
          <a:stretch>
            <a:fillRect/>
          </a:stretch>
        </p:blipFill>
        <p:spPr>
          <a:xfrm>
            <a:off x="428596" y="2571744"/>
            <a:ext cx="4572000" cy="3429000"/>
          </a:xfrm>
        </p:spPr>
      </p:pic>
      <p:pic>
        <p:nvPicPr>
          <p:cNvPr id="5" name="4 - Εικόνα" descr="elia%2015.jpg"/>
          <p:cNvPicPr>
            <a:picLocks noChangeAspect="1"/>
          </p:cNvPicPr>
          <p:nvPr/>
        </p:nvPicPr>
        <p:blipFill>
          <a:blip r:embed="rId3" cstate="print"/>
          <a:stretch>
            <a:fillRect/>
          </a:stretch>
        </p:blipFill>
        <p:spPr>
          <a:xfrm>
            <a:off x="5286380" y="1500174"/>
            <a:ext cx="3500462" cy="300039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linds(horizontal)">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8" presetClass="entr" presetSubtype="16"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amond(in)">
                                      <p:cBhvr>
                                        <p:cTn id="19"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57158" y="428604"/>
            <a:ext cx="9115428" cy="838200"/>
          </a:xfrm>
        </p:spPr>
        <p:txBody>
          <a:bodyPr/>
          <a:lstStyle/>
          <a:p>
            <a:r>
              <a:rPr lang="el-GR" dirty="0" smtClean="0"/>
              <a:t>9. Τυποποιηση</a:t>
            </a:r>
            <a:endParaRPr lang="el-GR" dirty="0"/>
          </a:p>
        </p:txBody>
      </p:sp>
      <p:pic>
        <p:nvPicPr>
          <p:cNvPr id="6" name="5 - Θέση περιεχομένου" descr="P1070244.jpg"/>
          <p:cNvPicPr>
            <a:picLocks noGrp="1" noChangeAspect="1"/>
          </p:cNvPicPr>
          <p:nvPr>
            <p:ph idx="1"/>
          </p:nvPr>
        </p:nvPicPr>
        <p:blipFill>
          <a:blip r:embed="rId2" cstate="print"/>
          <a:stretch>
            <a:fillRect/>
          </a:stretch>
        </p:blipFill>
        <p:spPr>
          <a:xfrm>
            <a:off x="1857356" y="2102644"/>
            <a:ext cx="5500726" cy="342900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 presetClass="entr" presetSubtype="1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checkerboard(across)">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dirty="0" smtClean="0"/>
              <a:t>ΜΕΤΡΗΣΗ ΟΞΥΤΗΤΑΣ</a:t>
            </a:r>
            <a:endParaRPr lang="el-GR" dirty="0"/>
          </a:p>
        </p:txBody>
      </p:sp>
      <p:sp>
        <p:nvSpPr>
          <p:cNvPr id="3" name="2 - Θέση περιεχομένου"/>
          <p:cNvSpPr>
            <a:spLocks noGrp="1"/>
          </p:cNvSpPr>
          <p:nvPr>
            <p:ph idx="1"/>
          </p:nvPr>
        </p:nvSpPr>
        <p:spPr/>
        <p:txBody>
          <a:bodyPr>
            <a:normAutofit/>
          </a:bodyPr>
          <a:lstStyle/>
          <a:p>
            <a:r>
              <a:rPr lang="el-GR" dirty="0" smtClean="0"/>
              <a:t>Όταν το λάδι «βγει» από τα μηχανήματα, ακολουθεί η μέτρηση της οξύτητας, ώστε ο παραγωγός, που τις περισσότερες φορές είναι παρών, να ξέρει την ποιότητα λαδιού που παρήγαγε. </a:t>
            </a:r>
          </a:p>
          <a:p>
            <a:endParaRPr lang="el-GR" dirty="0"/>
          </a:p>
        </p:txBody>
      </p:sp>
      <p:pic>
        <p:nvPicPr>
          <p:cNvPr id="4" name="3 - Εικόνα" descr="oxitester.jpg"/>
          <p:cNvPicPr>
            <a:picLocks noChangeAspect="1"/>
          </p:cNvPicPr>
          <p:nvPr/>
        </p:nvPicPr>
        <p:blipFill>
          <a:blip r:embed="rId2" cstate="print"/>
          <a:stretch>
            <a:fillRect/>
          </a:stretch>
        </p:blipFill>
        <p:spPr>
          <a:xfrm>
            <a:off x="4143372" y="3714752"/>
            <a:ext cx="3857652" cy="233972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1" presetClass="entr" presetSubtype="0" fill="hold" nodeType="clickEffect">
                                  <p:stCondLst>
                                    <p:cond delay="0"/>
                                  </p:stCondLst>
                                  <p:childTnLst>
                                    <p:set>
                                      <p:cBhvr>
                                        <p:cTn id="20" dur="1000">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ΠΡΟΥΠΟΘΕΣΕΙΣ ΓΙΑ ΤΗΝ ΠΟΙΟΤΗΤΑ ΤΟΥ ΕΛΑΙΟΛΑΔΟΥ.</a:t>
            </a:r>
            <a:endParaRPr lang="el-GR" dirty="0"/>
          </a:p>
        </p:txBody>
      </p:sp>
      <p:sp>
        <p:nvSpPr>
          <p:cNvPr id="3" name="2 - Θέση περιεχομένου"/>
          <p:cNvSpPr>
            <a:spLocks noGrp="1"/>
          </p:cNvSpPr>
          <p:nvPr>
            <p:ph idx="1"/>
          </p:nvPr>
        </p:nvSpPr>
        <p:spPr/>
        <p:txBody>
          <a:bodyPr>
            <a:normAutofit fontScale="85000" lnSpcReduction="20000"/>
          </a:bodyPr>
          <a:lstStyle/>
          <a:p>
            <a:r>
              <a:rPr lang="el-GR" dirty="0" smtClean="0"/>
              <a:t>Το ελαιόλαδο χωρίς καμία χημική επεξεργασία, είναι έτοιμο για χρήση αμέσως μετά την παραγωγή του, γι’ αυτό χρειάζεται ιδιαίτερη φροντίδα. Ιδιαίτερα σημαντικές είναι οι συνθήκες καθαριότητας του ελαιοτριβείου, καθώς και οι θερμοκρασίες που είναι καθοριστικές για την ποιότητα και την διατήρηση των θρεπτικών και ποιοτικών χαρακτηριστικών του ελαιολάδου. Επίσης, οι δεξαμενές πρέπει να είναι ανοξείδωτες και να είναι εγκατεστημένες σε σκιερό χώρο, προκειμένου το ελαιόλαδο να μπορεί να φυλάσσεται με ασφάλεια για μεγάλο χρονικό διάστημα χωρίς να αλλοιωθεί ποιοτικά. </a:t>
            </a:r>
          </a:p>
          <a:p>
            <a:pPr>
              <a:buNone/>
            </a:pPr>
            <a:r>
              <a:rPr lang="el-GR" dirty="0" smtClean="0"/>
              <a:t>  </a:t>
            </a:r>
          </a:p>
          <a:p>
            <a:endParaRPr lang="el-G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3">
                                            <p:txEl>
                                              <p:pRg st="0" end="0"/>
                                            </p:txEl>
                                          </p:spTgt>
                                        </p:tgtEl>
                                      </p:cBhvr>
                                    </p:animEffect>
                                  </p:childTnLst>
                                </p:cTn>
                              </p:par>
                              <p:par>
                                <p:cTn id="17" presetID="53" presetClass="entr" presetSubtype="0" fill="hold" nodeType="with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p:cTn id="19"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1"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ΠΗΓΕΣ</a:t>
            </a:r>
            <a:endParaRPr lang="el-GR" dirty="0"/>
          </a:p>
        </p:txBody>
      </p:sp>
      <p:sp>
        <p:nvSpPr>
          <p:cNvPr id="3" name="2 - Θέση περιεχομένου"/>
          <p:cNvSpPr>
            <a:spLocks noGrp="1"/>
          </p:cNvSpPr>
          <p:nvPr>
            <p:ph idx="1"/>
          </p:nvPr>
        </p:nvSpPr>
        <p:spPr/>
        <p:txBody>
          <a:bodyPr>
            <a:normAutofit/>
          </a:bodyPr>
          <a:lstStyle/>
          <a:p>
            <a:r>
              <a:rPr lang="en-US" sz="1400" dirty="0" smtClean="0"/>
              <a:t>https://www.google.gr/search?q=%CE%B5%CE%BB%CE%B1%CE%B9%CE%BF%CF%84%CF%81%CE%B9%CE%B2%CE%B5%CE%B9%CE%BF&amp;biw=1600&amp;bih=783&amp;source=lnms&amp;tbm=isch&amp;sa=X&amp;sqi=2&amp;ved=0ahUKEwjRiPr5jZvLAhWBJBoKHWViDHQQ_AUIBigB#tbm=isch&amp;q=%CE%BC%CE%B5%CF%84%CF%81%CE%B7%CF%83%CE%B7+%CE%BF%CE%BE%CF%85%CF%84%CE%B7%CF%84%CE%B1%CF%82+%CE%BB%CE%B1%CE%B4%CE%B9%CE%BF%</a:t>
            </a:r>
            <a:r>
              <a:rPr lang="en-US" sz="1400" dirty="0" smtClean="0">
                <a:hlinkClick r:id="rId2" action="ppaction://hlinkfile"/>
              </a:rPr>
              <a:t>CF%85&amp;imgrc=Tbpj3yqKFX4QkM%3A</a:t>
            </a:r>
            <a:endParaRPr lang="el-GR" sz="1400" dirty="0" smtClean="0"/>
          </a:p>
          <a:p>
            <a:r>
              <a:rPr lang="en-US" sz="1400" dirty="0" smtClean="0"/>
              <a:t>https://www.google.gr/search?q=%CE%B5%CE%BB%CE%B1%CE%B9%CE%BF%CF%84%CF%81%CE%B9%CE%B2%CE%B5%CE%B9%CE%BF&amp;biw=1600&amp;bih=783&amp;source=lnms&amp;tbm=isch&amp;sa=X&amp;sqi=2&amp;ved=0ahUKEwjRiPr5jZvLAhWBJBoKHWViDHQQ_AUIBigB#tbm=isch&amp;q=%CE%BB%CE%B1%CE%B4%CE%B9&amp;imgrc=V2EBhVyRTUJGNM%3A</a:t>
            </a:r>
            <a:endParaRPr lang="el-GR" sz="1400" dirty="0" smtClean="0"/>
          </a:p>
          <a:p>
            <a:r>
              <a:rPr lang="en-US" sz="1400" dirty="0" smtClean="0"/>
              <a:t>https://www.google.gr/search?q=%CE%B5%CE%BB%CE%B1%CE%B9%CE%BF%CF%84%CF%81%CE%B9%CE%B2%CE%B5%CE%B9%CE%BF&amp;biw=1600&amp;bih=783&amp;source=lnms&amp;tbm=isch&amp;sa=X&amp;sqi=2&amp;ved=0ahUKEwjRiPr5jZvLAhWBJBoKHWViDHQQ_AUIBigB#tbm=isch&amp;q=olives+wallpaper&amp;imgrc=am3DVvruB5tVTM%3A</a:t>
            </a:r>
            <a:endParaRPr lang="el-GR" sz="1400" dirty="0" smtClean="0"/>
          </a:p>
          <a:p>
            <a:endParaRPr lang="el-GR" sz="1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3">
                                            <p:txEl>
                                              <p:pRg st="0" end="0"/>
                                            </p:txEl>
                                          </p:spTgt>
                                        </p:tgtEl>
                                      </p:cBhvr>
                                    </p:animEffect>
                                  </p:childTnLst>
                                </p:cTn>
                              </p:par>
                              <p:par>
                                <p:cTn id="17" presetID="53" presetClass="entr" presetSubtype="0" fill="hold" nodeType="with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p:cTn id="19"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1" dur="500"/>
                                        <p:tgtEl>
                                          <p:spTgt spid="3">
                                            <p:txEl>
                                              <p:pRg st="1" end="1"/>
                                            </p:txEl>
                                          </p:spTgt>
                                        </p:tgtEl>
                                      </p:cBhvr>
                                    </p:animEffect>
                                  </p:childTnLst>
                                </p:cTn>
                              </p:par>
                              <p:par>
                                <p:cTn id="22" presetID="53" presetClass="entr" presetSubtype="0" fill="hold" nodeType="with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p:cTn id="2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6"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lstStyle/>
          <a:p>
            <a:r>
              <a:rPr lang="el-GR" dirty="0" smtClean="0"/>
              <a:t>Για την εργασία δούλεψαν:</a:t>
            </a:r>
          </a:p>
          <a:p>
            <a:r>
              <a:rPr lang="el-GR" dirty="0" smtClean="0"/>
              <a:t>Ιακωβάκης Θωμάς</a:t>
            </a:r>
          </a:p>
          <a:p>
            <a:r>
              <a:rPr lang="el-GR" dirty="0" smtClean="0"/>
              <a:t>Κλεισιάρης Θεόδωρος</a:t>
            </a:r>
          </a:p>
          <a:p>
            <a:r>
              <a:rPr lang="el-GR" dirty="0" smtClean="0"/>
              <a:t>Μπαμπανάρα Μαριάννα</a:t>
            </a:r>
          </a:p>
          <a:p>
            <a:r>
              <a:rPr lang="el-GR" dirty="0" smtClean="0"/>
              <a:t>Πατουλιώτη Μαρίνα</a:t>
            </a:r>
            <a:endParaRPr lang="el-GR" dirty="0"/>
          </a:p>
        </p:txBody>
      </p:sp>
      <p:pic>
        <p:nvPicPr>
          <p:cNvPr id="4" name="3 - Εικόνα" descr="xeri-vohtheia.jpg"/>
          <p:cNvPicPr>
            <a:picLocks noChangeAspect="1"/>
          </p:cNvPicPr>
          <p:nvPr/>
        </p:nvPicPr>
        <p:blipFill>
          <a:blip r:embed="rId2" cstate="print"/>
          <a:stretch>
            <a:fillRect/>
          </a:stretch>
        </p:blipFill>
        <p:spPr>
          <a:xfrm>
            <a:off x="5214942" y="2857496"/>
            <a:ext cx="3214678" cy="304799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par>
                                <p:cTn id="10" presetID="53"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3">
                                            <p:txEl>
                                              <p:pRg st="1" end="1"/>
                                            </p:txEl>
                                          </p:spTgt>
                                        </p:tgtEl>
                                      </p:cBhvr>
                                    </p:animEffect>
                                  </p:childTnLst>
                                </p:cTn>
                              </p:par>
                              <p:par>
                                <p:cTn id="15" presetID="53"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p:cTn id="1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9" dur="500"/>
                                        <p:tgtEl>
                                          <p:spTgt spid="3">
                                            <p:txEl>
                                              <p:pRg st="2" end="2"/>
                                            </p:txEl>
                                          </p:spTgt>
                                        </p:tgtEl>
                                      </p:cBhvr>
                                    </p:animEffect>
                                  </p:childTnLst>
                                </p:cTn>
                              </p:par>
                              <p:par>
                                <p:cTn id="20" presetID="53"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p:cTn id="22"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3"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4" dur="500"/>
                                        <p:tgtEl>
                                          <p:spTgt spid="3">
                                            <p:txEl>
                                              <p:pRg st="3" end="3"/>
                                            </p:txEl>
                                          </p:spTgt>
                                        </p:tgtEl>
                                      </p:cBhvr>
                                    </p:animEffect>
                                  </p:childTnLst>
                                </p:cTn>
                              </p:par>
                              <p:par>
                                <p:cTn id="25" presetID="53" presetClass="entr" presetSubtype="0"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p:cTn id="27"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8"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29" dur="500"/>
                                        <p:tgtEl>
                                          <p:spTgt spid="3">
                                            <p:txEl>
                                              <p:pRg st="4" end="4"/>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0" presetClass="entr" presetSubtype="0" fill="hold"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wedge">
                                      <p:cBhvr>
                                        <p:cTn id="34"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Το ελαιοτριβειο</a:t>
            </a:r>
            <a:endParaRPr lang="el-GR" dirty="0"/>
          </a:p>
        </p:txBody>
      </p:sp>
      <p:sp>
        <p:nvSpPr>
          <p:cNvPr id="3" name="2 - Θέση περιεχομένου"/>
          <p:cNvSpPr>
            <a:spLocks noGrp="1"/>
          </p:cNvSpPr>
          <p:nvPr>
            <p:ph idx="1"/>
          </p:nvPr>
        </p:nvSpPr>
        <p:spPr/>
        <p:txBody>
          <a:bodyPr>
            <a:normAutofit/>
          </a:bodyPr>
          <a:lstStyle/>
          <a:p>
            <a:r>
              <a:rPr lang="el-GR" sz="2400" dirty="0" smtClean="0"/>
              <a:t>Το ελαιοτριβείο δουλεύει περίπου τέσσερις μήνες το χρόνο, 18 ώρες την ημέρα. Στην πραγματικότητα όμως τώρα τα πράγματα είναι πολύ πιο εύκολα σε σχέση με την εποχή που δεν υπήρχε η τεχνολογία, τότε που χρησιμοποιούνταν οι πέτρινες μυλόπετρες για την σύνθλιψη της ελιάς και την παραγωγή λαδιού.</a:t>
            </a:r>
            <a:endParaRPr lang="el-GR" sz="2400" dirty="0"/>
          </a:p>
        </p:txBody>
      </p:sp>
      <p:pic>
        <p:nvPicPr>
          <p:cNvPr id="4" name="3 - Εικόνα" descr="untitled.png"/>
          <p:cNvPicPr>
            <a:picLocks noChangeAspect="1"/>
          </p:cNvPicPr>
          <p:nvPr/>
        </p:nvPicPr>
        <p:blipFill>
          <a:blip r:embed="rId2" cstate="print"/>
          <a:stretch>
            <a:fillRect/>
          </a:stretch>
        </p:blipFill>
        <p:spPr>
          <a:xfrm>
            <a:off x="5643570" y="3714752"/>
            <a:ext cx="3171826" cy="2643206"/>
          </a:xfrm>
          <a:prstGeom prst="rect">
            <a:avLst/>
          </a:prstGeom>
        </p:spPr>
      </p:pic>
      <p:pic>
        <p:nvPicPr>
          <p:cNvPr id="5" name="4 - Εικόνα" descr="images.jpg"/>
          <p:cNvPicPr>
            <a:picLocks noChangeAspect="1"/>
          </p:cNvPicPr>
          <p:nvPr/>
        </p:nvPicPr>
        <p:blipFill>
          <a:blip r:embed="rId3" cstate="print"/>
          <a:stretch>
            <a:fillRect/>
          </a:stretch>
        </p:blipFill>
        <p:spPr>
          <a:xfrm>
            <a:off x="1000100" y="4071942"/>
            <a:ext cx="3786214" cy="195262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nodeType="clickEffect">
                                  <p:stCondLst>
                                    <p:cond delay="0"/>
                                  </p:stCondLst>
                                  <p:iterate type="lt">
                                    <p:tmPct val="5000"/>
                                  </p:iterate>
                                  <p:childTnLst>
                                    <p:set>
                                      <p:cBhvr>
                                        <p:cTn id="20" dur="1" fill="hold">
                                          <p:stCondLst>
                                            <p:cond delay="0"/>
                                          </p:stCondLst>
                                        </p:cTn>
                                        <p:tgtEl>
                                          <p:spTgt spid="5"/>
                                        </p:tgtEl>
                                        <p:attrNameLst>
                                          <p:attrName>style.visibility</p:attrName>
                                        </p:attrNameLst>
                                      </p:cBhvr>
                                      <p:to>
                                        <p:strVal val="visible"/>
                                      </p:to>
                                    </p:set>
                                    <p:anim calcmode="lin" valueType="num">
                                      <p:cBhvr>
                                        <p:cTn id="21" dur="1000" fill="hold"/>
                                        <p:tgtEl>
                                          <p:spTgt spid="5"/>
                                        </p:tgtEl>
                                        <p:attrNameLst>
                                          <p:attrName>ppt_w</p:attrName>
                                        </p:attrNameLst>
                                      </p:cBhvr>
                                      <p:tavLst>
                                        <p:tav tm="0">
                                          <p:val>
                                            <p:fltVal val="0"/>
                                          </p:val>
                                        </p:tav>
                                        <p:tav tm="100000">
                                          <p:val>
                                            <p:strVal val="#ppt_w"/>
                                          </p:val>
                                        </p:tav>
                                      </p:tavLst>
                                    </p:anim>
                                    <p:anim calcmode="lin" valueType="num">
                                      <p:cBhvr>
                                        <p:cTn id="22" dur="1000" fill="hold"/>
                                        <p:tgtEl>
                                          <p:spTgt spid="5"/>
                                        </p:tgtEl>
                                        <p:attrNameLst>
                                          <p:attrName>ppt_h</p:attrName>
                                        </p:attrNameLst>
                                      </p:cBhvr>
                                      <p:tavLst>
                                        <p:tav tm="0">
                                          <p:val>
                                            <p:fltVal val="0"/>
                                          </p:val>
                                        </p:tav>
                                        <p:tav tm="100000">
                                          <p:val>
                                            <p:strVal val="#ppt_h"/>
                                          </p:val>
                                        </p:tav>
                                      </p:tavLst>
                                    </p:anim>
                                    <p:anim calcmode="lin" valueType="num">
                                      <p:cBhvr>
                                        <p:cTn id="23" dur="1000" fill="hold"/>
                                        <p:tgtEl>
                                          <p:spTgt spid="5"/>
                                        </p:tgtEl>
                                        <p:attrNameLst>
                                          <p:attrName>style.rotation</p:attrName>
                                        </p:attrNameLst>
                                      </p:cBhvr>
                                      <p:tavLst>
                                        <p:tav tm="0">
                                          <p:val>
                                            <p:fltVal val="90"/>
                                          </p:val>
                                        </p:tav>
                                        <p:tav tm="100000">
                                          <p:val>
                                            <p:fltVal val="0"/>
                                          </p:val>
                                        </p:tav>
                                      </p:tavLst>
                                    </p:anim>
                                    <p:animEffect transition="in" filter="fade">
                                      <p:cBhvr>
                                        <p:cTn id="24" dur="10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29" presetClass="entr" presetSubtype="0"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p:cTn id="29" dur="1000" fill="hold"/>
                                        <p:tgtEl>
                                          <p:spTgt spid="4"/>
                                        </p:tgtEl>
                                        <p:attrNameLst>
                                          <p:attrName>ppt_x</p:attrName>
                                        </p:attrNameLst>
                                      </p:cBhvr>
                                      <p:tavLst>
                                        <p:tav tm="0">
                                          <p:val>
                                            <p:strVal val="#ppt_x-.2"/>
                                          </p:val>
                                        </p:tav>
                                        <p:tav tm="100000">
                                          <p:val>
                                            <p:strVal val="#ppt_x"/>
                                          </p:val>
                                        </p:tav>
                                      </p:tavLst>
                                    </p:anim>
                                    <p:anim calcmode="lin" valueType="num">
                                      <p:cBhvr>
                                        <p:cTn id="30"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31"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Ορθογώνιο"/>
          <p:cNvSpPr/>
          <p:nvPr/>
        </p:nvSpPr>
        <p:spPr>
          <a:xfrm>
            <a:off x="2143108" y="2500305"/>
            <a:ext cx="6000792" cy="1569660"/>
          </a:xfrm>
          <a:prstGeom prst="rect">
            <a:avLst/>
          </a:prstGeom>
        </p:spPr>
        <p:txBody>
          <a:bodyPr wrap="square">
            <a:spAutoFit/>
          </a:bodyPr>
          <a:lstStyle/>
          <a:p>
            <a:pPr lvl="0">
              <a:spcBef>
                <a:spcPct val="0"/>
              </a:spcBef>
            </a:pPr>
            <a:r>
              <a:rPr lang="el-GR" sz="9600" cap="all" dirty="0" smtClean="0">
                <a:solidFill>
                  <a:srgbClr val="4E3B30"/>
                </a:solidFill>
                <a:effectLst>
                  <a:reflection blurRad="12700" stA="48000" endA="300" endPos="55000" dir="5400000" sy="-90000" algn="bl" rotWithShape="0"/>
                </a:effectLst>
                <a:latin typeface="Franklin Gothic Medium"/>
                <a:ea typeface="+mj-ea"/>
                <a:cs typeface="+mj-cs"/>
              </a:rPr>
              <a:t>ΤΕΛΟΣ!!!</a:t>
            </a:r>
            <a:endParaRPr lang="el-GR" sz="9600" cap="all" dirty="0">
              <a:solidFill>
                <a:srgbClr val="4E3B30"/>
              </a:solidFill>
              <a:effectLst>
                <a:reflection blurRad="12700" stA="48000" endA="300" endPos="55000" dir="5400000" sy="-90000" algn="bl" rotWithShape="0"/>
              </a:effectLst>
              <a:latin typeface="Franklin Gothic Medium"/>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8" presetClass="entr" presetSubtype="0" accel="5000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fill="hold"/>
                                        <p:tgtEl>
                                          <p:spTgt spid="5">
                                            <p:txEl>
                                              <p:pRg st="0" end="0"/>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5">
                                            <p:txEl>
                                              <p:pRg st="0" end="0"/>
                                            </p:txEl>
                                          </p:spTgt>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
                                          </p:val>
                                        </p:tav>
                                        <p:tav tm="100000">
                                          <p:val>
                                            <p:strVal val="#ppt_y"/>
                                          </p:val>
                                        </p:tav>
                                      </p:tavLst>
                                    </p:anim>
                                    <p:animEffect transition="in" filter="fade">
                                      <p:cBhvr>
                                        <p:cTn id="10" dur="1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p:txBody>
          <a:bodyPr>
            <a:normAutofit fontScale="90000"/>
          </a:bodyPr>
          <a:lstStyle/>
          <a:p>
            <a:r>
              <a:rPr lang="el-GR" b="1" dirty="0" smtClean="0"/>
              <a:t>Στ</a:t>
            </a:r>
            <a:r>
              <a:rPr lang="en-US" b="1" dirty="0" smtClean="0"/>
              <a:t>a</a:t>
            </a:r>
            <a:r>
              <a:rPr lang="el-GR" b="1" dirty="0" smtClean="0"/>
              <a:t>δια επεξεργασ</a:t>
            </a:r>
            <a:r>
              <a:rPr lang="en-US" b="1" dirty="0" err="1" smtClean="0"/>
              <a:t>i</a:t>
            </a:r>
            <a:r>
              <a:rPr lang="el-GR" b="1" dirty="0" err="1" smtClean="0"/>
              <a:t>ασ</a:t>
            </a:r>
            <a:r>
              <a:rPr lang="el-GR" b="1" dirty="0" smtClean="0"/>
              <a:t> και παραγωγ</a:t>
            </a:r>
            <a:r>
              <a:rPr lang="en-US" b="1" dirty="0" smtClean="0"/>
              <a:t>h</a:t>
            </a:r>
            <a:r>
              <a:rPr lang="el-GR" b="1" dirty="0" smtClean="0"/>
              <a:t>σ λαδιου</a:t>
            </a:r>
            <a:endParaRPr lang="el-GR" dirty="0"/>
          </a:p>
        </p:txBody>
      </p:sp>
      <p:pic>
        <p:nvPicPr>
          <p:cNvPr id="3" name="2 - Εικόνα" descr="elies.jpg"/>
          <p:cNvPicPr>
            <a:picLocks noChangeAspect="1"/>
          </p:cNvPicPr>
          <p:nvPr/>
        </p:nvPicPr>
        <p:blipFill>
          <a:blip r:embed="rId2" cstate="print"/>
          <a:stretch>
            <a:fillRect/>
          </a:stretch>
        </p:blipFill>
        <p:spPr>
          <a:xfrm>
            <a:off x="285720" y="3714752"/>
            <a:ext cx="5229236" cy="3000372"/>
          </a:xfrm>
          <a:prstGeom prst="rect">
            <a:avLst/>
          </a:prstGeom>
        </p:spPr>
      </p:pic>
      <p:pic>
        <p:nvPicPr>
          <p:cNvPr id="5" name="4 - Εικόνα" descr="imagesC7HN1CP7.jpg"/>
          <p:cNvPicPr>
            <a:picLocks noChangeAspect="1"/>
          </p:cNvPicPr>
          <p:nvPr/>
        </p:nvPicPr>
        <p:blipFill>
          <a:blip r:embed="rId3" cstate="print"/>
          <a:stretch>
            <a:fillRect/>
          </a:stretch>
        </p:blipFill>
        <p:spPr>
          <a:xfrm>
            <a:off x="428596" y="357166"/>
            <a:ext cx="2619375" cy="1743075"/>
          </a:xfrm>
          <a:prstGeom prst="rect">
            <a:avLst/>
          </a:prstGeom>
        </p:spPr>
      </p:pic>
      <p:pic>
        <p:nvPicPr>
          <p:cNvPr id="7" name="6 - Εικόνα" descr="imagesEZX5UHCJ.jpg"/>
          <p:cNvPicPr>
            <a:picLocks noChangeAspect="1"/>
          </p:cNvPicPr>
          <p:nvPr/>
        </p:nvPicPr>
        <p:blipFill>
          <a:blip r:embed="rId4" cstate="print"/>
          <a:stretch>
            <a:fillRect/>
          </a:stretch>
        </p:blipFill>
        <p:spPr>
          <a:xfrm>
            <a:off x="5929322" y="4500570"/>
            <a:ext cx="2857500" cy="1600200"/>
          </a:xfrm>
          <a:prstGeom prst="rect">
            <a:avLst/>
          </a:prstGeom>
        </p:spPr>
      </p:pic>
      <p:pic>
        <p:nvPicPr>
          <p:cNvPr id="8" name="7 - Εικόνα" descr="imagesTRS63J9J.jpg"/>
          <p:cNvPicPr>
            <a:picLocks noChangeAspect="1"/>
          </p:cNvPicPr>
          <p:nvPr/>
        </p:nvPicPr>
        <p:blipFill>
          <a:blip r:embed="rId5" cstate="print"/>
          <a:stretch>
            <a:fillRect/>
          </a:stretch>
        </p:blipFill>
        <p:spPr>
          <a:xfrm>
            <a:off x="5429256" y="571480"/>
            <a:ext cx="3171825" cy="143827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2" presetClass="entr" presetSubtype="4"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slide(fromBottom)">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7" presetClass="entr" presetSubtype="4"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additive="base">
                                        <p:cTn id="23" dur="5000" fill="hold"/>
                                        <p:tgtEl>
                                          <p:spTgt spid="3"/>
                                        </p:tgtEl>
                                        <p:attrNameLst>
                                          <p:attrName>ppt_x</p:attrName>
                                        </p:attrNameLst>
                                      </p:cBhvr>
                                      <p:tavLst>
                                        <p:tav tm="0">
                                          <p:val>
                                            <p:strVal val="#ppt_x"/>
                                          </p:val>
                                        </p:tav>
                                        <p:tav tm="100000">
                                          <p:val>
                                            <p:strVal val="#ppt_x"/>
                                          </p:val>
                                        </p:tav>
                                      </p:tavLst>
                                    </p:anim>
                                    <p:anim calcmode="lin" valueType="num">
                                      <p:cBhvr additive="base">
                                        <p:cTn id="24" dur="50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8" presetClass="entr" presetSubtype="12"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strips(downLeft)">
                                      <p:cBhvr>
                                        <p:cTn id="2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1. Παραλαβη των ελαιοκαρπων και ζύγισμα</a:t>
            </a:r>
            <a:endParaRPr lang="el-GR" dirty="0"/>
          </a:p>
        </p:txBody>
      </p:sp>
      <p:pic>
        <p:nvPicPr>
          <p:cNvPr id="4" name="3 - Θέση περιεχομένου" descr="elia%205.jpg"/>
          <p:cNvPicPr>
            <a:picLocks noGrp="1" noChangeAspect="1"/>
          </p:cNvPicPr>
          <p:nvPr>
            <p:ph idx="1"/>
          </p:nvPr>
        </p:nvPicPr>
        <p:blipFill>
          <a:blip r:embed="rId2" cstate="print"/>
          <a:stretch>
            <a:fillRect/>
          </a:stretch>
        </p:blipFill>
        <p:spPr>
          <a:xfrm>
            <a:off x="857224" y="1785926"/>
            <a:ext cx="7643866" cy="4357718"/>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 presetClass="entr" presetSubtype="16"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ox(in)">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85720" y="428604"/>
            <a:ext cx="8686800" cy="838200"/>
          </a:xfrm>
        </p:spPr>
        <p:txBody>
          <a:bodyPr/>
          <a:lstStyle/>
          <a:p>
            <a:r>
              <a:rPr lang="el-GR" dirty="0" smtClean="0"/>
              <a:t>2. Αποφυλλωση</a:t>
            </a:r>
            <a:endParaRPr lang="el-GR" dirty="0"/>
          </a:p>
        </p:txBody>
      </p:sp>
      <p:sp>
        <p:nvSpPr>
          <p:cNvPr id="3" name="2 - Θέση περιεχομένου"/>
          <p:cNvSpPr>
            <a:spLocks noGrp="1"/>
          </p:cNvSpPr>
          <p:nvPr>
            <p:ph idx="1"/>
          </p:nvPr>
        </p:nvSpPr>
        <p:spPr/>
        <p:txBody>
          <a:bodyPr>
            <a:normAutofit fontScale="85000" lnSpcReduction="10000"/>
          </a:bodyPr>
          <a:lstStyle/>
          <a:p>
            <a:r>
              <a:rPr lang="el-GR" dirty="0" smtClean="0"/>
              <a:t>O διαχωρισμός των φύλλων από τον καρπό είναι απαραίτητος γιατί η σύνθλιψη του ελαιοκάρπου με μεγάλης ποσότητας φύλλα προσδίδει πικρή γεύση στο ελαιόλαδο και το εμπλουτίζει σε χλωροφύλλη η οποία δρα αρνητικά στην ποιότητά του. Οι ελιές από την λεκάνη μαζέματος προχωράνε πάνω στην κινητή τροχιά προς το πλυντήριο, κατά το πέρασμά τους υποβάλλονται σε ρεύμα αέρα που αποσύρει τα φύλλα και τα υπολείμματα μικρών κλωναριών και τα απομακρύνει εκτός συσκευής μέσω ειδικού σωλήνα.</a:t>
            </a:r>
            <a:endParaRPr lang="el-G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1"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 calcmode="lin" valueType="num">
                                      <p:cBhvr>
                                        <p:cTn id="21"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23"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elia%206.jpg"/>
          <p:cNvPicPr>
            <a:picLocks noGrp="1" noChangeAspect="1"/>
          </p:cNvPicPr>
          <p:nvPr>
            <p:ph idx="1"/>
          </p:nvPr>
        </p:nvPicPr>
        <p:blipFill>
          <a:blip r:embed="rId2" cstate="print"/>
          <a:stretch>
            <a:fillRect/>
          </a:stretch>
        </p:blipFill>
        <p:spPr>
          <a:xfrm>
            <a:off x="1000100" y="1500174"/>
            <a:ext cx="6929486" cy="4071966"/>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3. Πλυσιμο των καρπων</a:t>
            </a:r>
            <a:endParaRPr lang="el-GR" dirty="0"/>
          </a:p>
        </p:txBody>
      </p:sp>
      <p:sp>
        <p:nvSpPr>
          <p:cNvPr id="3" name="2 - Θέση περιεχομένου"/>
          <p:cNvSpPr>
            <a:spLocks noGrp="1"/>
          </p:cNvSpPr>
          <p:nvPr>
            <p:ph idx="1"/>
          </p:nvPr>
        </p:nvSpPr>
        <p:spPr/>
        <p:txBody>
          <a:bodyPr>
            <a:normAutofit fontScale="92500" lnSpcReduction="20000"/>
          </a:bodyPr>
          <a:lstStyle/>
          <a:p>
            <a:r>
              <a:rPr lang="el-GR" dirty="0" smtClean="0"/>
              <a:t>Το πλυντήριο ελιάς (κατασκευασμένο εξ’ ολοκλήρου από ανοξείδωτο μέταλλο INOX) λειτουργεί με την αρχή της ροής ρεύματος νερού στην αφετηρία της λεκάνης πλυσίματος, το νερό ρέει υπό μορφή κυκλώνα νερού που οι καρποί της ελιάς στρέφονται μαζί και μετά εκτοξεύονται στην τροχιά του νερού που σχηματίζει κύματα για την πλύση. Αυτός ο τύπος είναι εφοδιασμένος με ελικοειδή μεταφορέα που απομακρύνει τις πέτρες και τα σκληρά συστατικά εκτός πλυντηρίου</a:t>
            </a:r>
            <a:endParaRPr lang="el-G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85720" y="571480"/>
            <a:ext cx="8686800" cy="766762"/>
          </a:xfrm>
        </p:spPr>
        <p:txBody>
          <a:bodyPr>
            <a:normAutofit fontScale="90000"/>
          </a:bodyPr>
          <a:lstStyle/>
          <a:p>
            <a:r>
              <a:rPr lang="el-GR" sz="2700" dirty="0" smtClean="0"/>
              <a:t>4. Σπασιμο και αλεση, οπου συνθλιβεται ο καρποσ με την χρηση μηχανικων σφυριων (παλιοτερα μυλοπετρεσ</a:t>
            </a:r>
            <a:r>
              <a:rPr lang="el-GR" dirty="0" smtClean="0"/>
              <a:t>).</a:t>
            </a:r>
            <a:endParaRPr lang="el-GR" dirty="0"/>
          </a:p>
        </p:txBody>
      </p:sp>
      <p:sp>
        <p:nvSpPr>
          <p:cNvPr id="3" name="2 - Θέση περιεχομένου"/>
          <p:cNvSpPr>
            <a:spLocks noGrp="1"/>
          </p:cNvSpPr>
          <p:nvPr>
            <p:ph idx="1"/>
          </p:nvPr>
        </p:nvSpPr>
        <p:spPr>
          <a:xfrm>
            <a:off x="357158" y="1571612"/>
            <a:ext cx="8686800" cy="4525963"/>
          </a:xfrm>
        </p:spPr>
        <p:txBody>
          <a:bodyPr>
            <a:normAutofit fontScale="85000" lnSpcReduction="20000"/>
          </a:bodyPr>
          <a:lstStyle/>
          <a:p>
            <a:r>
              <a:rPr lang="el-GR" dirty="0" smtClean="0"/>
              <a:t>Μετά το πλύσιμο χρησιμοποιείται ένας ελικοειδής μεταφορέας ελιάς, εφοδιασμένος με πυραμιδόμορφη λεκάνη για τη μεταφορά της ελιάς στο χειρόμυλο. Ο χειρόμυλος πολτοποιεί την ελιά διατηρώντας την ποιότητα χωρίς θερμοκρασία. Υπάρχουν διάφοροι τύποι , NJ χειρόμυλος με σφυριά τοποθετημένα ευθέως στον άξονα του κύριου κινητήρα με σταθερό κόσκινο και ελικόμορφο εφοδιαστή ελιάς . Η ισχύς του μεγάλου κινητήρα είναι από 20 μέχρι 40 ίππους ανάλογα με την εντολή. Σε αυτήν τη φάση αλλά και στις επόμενες έχει μεγάλη σημασία η θερμοκρασία στην οποία θα βρίσκεται το μίγμα έτσι ώστε να μην καεί το λάδι οπότε ουσιαστικά καταστρέφεται</a:t>
            </a:r>
            <a:endParaRPr lang="el-G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P1070265.jpg"/>
          <p:cNvPicPr>
            <a:picLocks noGrp="1" noChangeAspect="1"/>
          </p:cNvPicPr>
          <p:nvPr>
            <p:ph idx="1"/>
          </p:nvPr>
        </p:nvPicPr>
        <p:blipFill>
          <a:blip r:embed="rId2" cstate="print"/>
          <a:stretch>
            <a:fillRect/>
          </a:stretch>
        </p:blipFill>
        <p:spPr>
          <a:xfrm>
            <a:off x="1357290" y="1857364"/>
            <a:ext cx="6500858" cy="3960032"/>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Διαστημικό">
  <a:themeElements>
    <a:clrScheme name="Διαστημικό">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Διαστημικό">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Διαστημικό">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86</TotalTime>
  <Words>586</Words>
  <Application>Microsoft Office PowerPoint</Application>
  <PresentationFormat>Προβολή στην οθόνη (4:3)</PresentationFormat>
  <Paragraphs>33</Paragraphs>
  <Slides>20</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20</vt:i4>
      </vt:variant>
    </vt:vector>
  </HeadingPairs>
  <TitlesOfParts>
    <vt:vector size="21" baseType="lpstr">
      <vt:lpstr>Διαστημικό</vt:lpstr>
      <vt:lpstr>πΑραγωγη ελαιολαδου</vt:lpstr>
      <vt:lpstr>Το ελαιοτριβειο</vt:lpstr>
      <vt:lpstr>Στaδια επεξεργασiασ και παραγωγhσ λαδιου</vt:lpstr>
      <vt:lpstr>1. Παραλαβη των ελαιοκαρπων και ζύγισμα</vt:lpstr>
      <vt:lpstr>2. Αποφυλλωση</vt:lpstr>
      <vt:lpstr>Διαφάνεια 6</vt:lpstr>
      <vt:lpstr>3. Πλυσιμο των καρπων</vt:lpstr>
      <vt:lpstr>4. Σπασιμο και αλεση, οπου συνθλιβεται ο καρποσ με την χρηση μηχανικων σφυριων (παλιοτερα μυλοπετρεσ).</vt:lpstr>
      <vt:lpstr>Διαφάνεια 9</vt:lpstr>
      <vt:lpstr>5. Μαλαξη, οπου μαλασσεται η «ελαιοζυμη»</vt:lpstr>
      <vt:lpstr>6. Φυγοκεντριστηρασ, οπου διαχωριζεται ο πυρηνασ (κουκουτσι).</vt:lpstr>
      <vt:lpstr>Διαφάνεια 12</vt:lpstr>
      <vt:lpstr>7. Παραλαβη του ελαιολαδου απο την ελαιοζυμη  </vt:lpstr>
      <vt:lpstr>8. Τελικοσ διαχωρισμοσ οπου διαχωριζεται το λαδι απο το νερο και καθαρισμοσ του ελαιολαδου</vt:lpstr>
      <vt:lpstr>9. Τυποποιηση</vt:lpstr>
      <vt:lpstr>ΜΕΤΡΗΣΗ ΟΞΥΤΗΤΑΣ</vt:lpstr>
      <vt:lpstr>ΠΡΟΥΠΟΘΕΣΕΙΣ ΓΙΑ ΤΗΝ ΠΟΙΟΤΗΤΑ ΤΟΥ ΕΛΑΙΟΛΑΔΟΥ.</vt:lpstr>
      <vt:lpstr>ΠΗΓΕΣ</vt:lpstr>
      <vt:lpstr>Διαφάνεια 19</vt:lpstr>
      <vt:lpstr>Διαφάνεια 20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πΑραγωγη ελαιολαδου</dc:title>
  <dc:creator>stevepat66@gmail.com</dc:creator>
  <cp:lastModifiedBy>stevepat66@gmail.com</cp:lastModifiedBy>
  <cp:revision>10</cp:revision>
  <dcterms:created xsi:type="dcterms:W3CDTF">2016-02-27T11:20:29Z</dcterms:created>
  <dcterms:modified xsi:type="dcterms:W3CDTF">2016-02-28T19:41:07Z</dcterms:modified>
</cp:coreProperties>
</file>