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2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778" y="22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110390-76D7-4287-956D-BDCB7855B3D1}" type="datetimeFigureOut">
              <a:rPr lang="el-GR" smtClean="0"/>
              <a:t>28/2/2016</a:t>
            </a:fld>
            <a:endParaRPr lang="el-GR" dirty="0"/>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81379F-2EE1-4BAA-B100-57B71D0314B3}" type="slidenum">
              <a:rPr lang="el-GR" smtClean="0"/>
              <a:t>‹#›</a:t>
            </a:fld>
            <a:endParaRPr lang="el-GR" dirty="0"/>
          </a:p>
        </p:txBody>
      </p:sp>
    </p:spTree>
    <p:extLst>
      <p:ext uri="{BB962C8B-B14F-4D97-AF65-F5344CB8AC3E}">
        <p14:creationId xmlns:p14="http://schemas.microsoft.com/office/powerpoint/2010/main" val="35832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8681379F-2EE1-4BAA-B100-57B71D0314B3}" type="slidenum">
              <a:rPr lang="el-GR" smtClean="0"/>
              <a:t>1</a:t>
            </a:fld>
            <a:endParaRPr lang="el-GR" dirty="0"/>
          </a:p>
        </p:txBody>
      </p:sp>
    </p:spTree>
    <p:extLst>
      <p:ext uri="{BB962C8B-B14F-4D97-AF65-F5344CB8AC3E}">
        <p14:creationId xmlns:p14="http://schemas.microsoft.com/office/powerpoint/2010/main" val="2761063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8681379F-2EE1-4BAA-B100-57B71D0314B3}" type="slidenum">
              <a:rPr lang="el-GR" smtClean="0"/>
              <a:t>9</a:t>
            </a:fld>
            <a:endParaRPr lang="el-GR" dirty="0"/>
          </a:p>
        </p:txBody>
      </p:sp>
    </p:spTree>
    <p:extLst>
      <p:ext uri="{BB962C8B-B14F-4D97-AF65-F5344CB8AC3E}">
        <p14:creationId xmlns:p14="http://schemas.microsoft.com/office/powerpoint/2010/main" val="3166792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8681379F-2EE1-4BAA-B100-57B71D0314B3}" type="slidenum">
              <a:rPr lang="el-GR" smtClean="0"/>
              <a:t>16</a:t>
            </a:fld>
            <a:endParaRPr lang="el-GR" dirty="0"/>
          </a:p>
        </p:txBody>
      </p:sp>
    </p:spTree>
    <p:extLst>
      <p:ext uri="{BB962C8B-B14F-4D97-AF65-F5344CB8AC3E}">
        <p14:creationId xmlns:p14="http://schemas.microsoft.com/office/powerpoint/2010/main" val="20244967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8681379F-2EE1-4BAA-B100-57B71D0314B3}" type="slidenum">
              <a:rPr lang="el-GR" smtClean="0"/>
              <a:t>17</a:t>
            </a:fld>
            <a:endParaRPr lang="el-GR" dirty="0"/>
          </a:p>
        </p:txBody>
      </p:sp>
    </p:spTree>
    <p:extLst>
      <p:ext uri="{BB962C8B-B14F-4D97-AF65-F5344CB8AC3E}">
        <p14:creationId xmlns:p14="http://schemas.microsoft.com/office/powerpoint/2010/main" val="3991602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Ορθογώνιο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Ορθογώνιο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Ορθογώνιο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Ορθογώνιο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Ορθογώνιο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Στρογγυλεμένο ορθογώνιο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Στρογγυλεμένο ορθογώνιο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Ορθογώνιο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Ορθογώνιο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Ορθογώνιο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Ορθογώνιο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Τίτλος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smtClean="0"/>
              <a:t>Στυλ κύριου τίτλου</a:t>
            </a:r>
            <a:endParaRPr kumimoji="0" lang="en-US"/>
          </a:p>
        </p:txBody>
      </p:sp>
      <p:sp>
        <p:nvSpPr>
          <p:cNvPr id="9" name="Υπότιτλος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Θέση ημερομηνίας 27"/>
          <p:cNvSpPr>
            <a:spLocks noGrp="1"/>
          </p:cNvSpPr>
          <p:nvPr>
            <p:ph type="dt" sz="half" idx="10"/>
          </p:nvPr>
        </p:nvSpPr>
        <p:spPr>
          <a:xfrm>
            <a:off x="6705600" y="4206240"/>
            <a:ext cx="960120" cy="457200"/>
          </a:xfrm>
        </p:spPr>
        <p:txBody>
          <a:bodyPr/>
          <a:lstStyle/>
          <a:p>
            <a:fld id="{867759E5-B607-49FE-811D-EAB7F4F8C535}" type="datetimeFigureOut">
              <a:rPr lang="el-GR" smtClean="0"/>
              <a:t>28/2/2016</a:t>
            </a:fld>
            <a:endParaRPr lang="el-GR" dirty="0"/>
          </a:p>
        </p:txBody>
      </p:sp>
      <p:sp>
        <p:nvSpPr>
          <p:cNvPr id="17" name="Θέση υποσέλιδου 16"/>
          <p:cNvSpPr>
            <a:spLocks noGrp="1"/>
          </p:cNvSpPr>
          <p:nvPr>
            <p:ph type="ftr" sz="quarter" idx="11"/>
          </p:nvPr>
        </p:nvSpPr>
        <p:spPr>
          <a:xfrm>
            <a:off x="5410200" y="4205288"/>
            <a:ext cx="1295400" cy="457200"/>
          </a:xfrm>
        </p:spPr>
        <p:txBody>
          <a:bodyPr/>
          <a:lstStyle/>
          <a:p>
            <a:endParaRPr lang="el-GR" dirty="0"/>
          </a:p>
        </p:txBody>
      </p:sp>
      <p:sp>
        <p:nvSpPr>
          <p:cNvPr id="29" name="Θέση αριθμού διαφάνειας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36CE114-981F-46BF-B7A4-C9562144C350}" type="slidenum">
              <a:rPr lang="el-GR" smtClean="0"/>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867759E5-B607-49FE-811D-EAB7F4F8C535}" type="datetimeFigureOut">
              <a:rPr lang="el-GR" smtClean="0"/>
              <a:t>28/2/2016</a:t>
            </a:fld>
            <a:endParaRPr lang="el-GR" dirty="0"/>
          </a:p>
        </p:txBody>
      </p:sp>
      <p:sp>
        <p:nvSpPr>
          <p:cNvPr id="5" name="Θέση υποσέλιδου 4"/>
          <p:cNvSpPr>
            <a:spLocks noGrp="1"/>
          </p:cNvSpPr>
          <p:nvPr>
            <p:ph type="ftr" sz="quarter" idx="11"/>
          </p:nvPr>
        </p:nvSpPr>
        <p:spPr/>
        <p:txBody>
          <a:bodyPr/>
          <a:lstStyle/>
          <a:p>
            <a:endParaRPr lang="el-GR" dirty="0"/>
          </a:p>
        </p:txBody>
      </p:sp>
      <p:sp>
        <p:nvSpPr>
          <p:cNvPr id="6" name="Θέση αριθμού διαφάνειας 5"/>
          <p:cNvSpPr>
            <a:spLocks noGrp="1"/>
          </p:cNvSpPr>
          <p:nvPr>
            <p:ph type="sldNum" sz="quarter" idx="12"/>
          </p:nvPr>
        </p:nvSpPr>
        <p:spPr/>
        <p:txBody>
          <a:bodyPr/>
          <a:lstStyle/>
          <a:p>
            <a:fld id="{736CE114-981F-46BF-B7A4-C9562144C350}" type="slidenum">
              <a:rPr lang="el-GR" smtClean="0"/>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781800" y="1143000"/>
            <a:ext cx="1905000" cy="5486400"/>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1143000"/>
            <a:ext cx="6248400" cy="5486400"/>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867759E5-B607-49FE-811D-EAB7F4F8C535}" type="datetimeFigureOut">
              <a:rPr lang="el-GR" smtClean="0"/>
              <a:t>28/2/2016</a:t>
            </a:fld>
            <a:endParaRPr lang="el-GR" dirty="0"/>
          </a:p>
        </p:txBody>
      </p:sp>
      <p:sp>
        <p:nvSpPr>
          <p:cNvPr id="5" name="Θέση υποσέλιδου 4"/>
          <p:cNvSpPr>
            <a:spLocks noGrp="1"/>
          </p:cNvSpPr>
          <p:nvPr>
            <p:ph type="ftr" sz="quarter" idx="11"/>
          </p:nvPr>
        </p:nvSpPr>
        <p:spPr/>
        <p:txBody>
          <a:bodyPr/>
          <a:lstStyle/>
          <a:p>
            <a:endParaRPr lang="el-GR" dirty="0"/>
          </a:p>
        </p:txBody>
      </p:sp>
      <p:sp>
        <p:nvSpPr>
          <p:cNvPr id="6" name="Θέση αριθμού διαφάνειας 5"/>
          <p:cNvSpPr>
            <a:spLocks noGrp="1"/>
          </p:cNvSpPr>
          <p:nvPr>
            <p:ph type="sldNum" sz="quarter" idx="12"/>
          </p:nvPr>
        </p:nvSpPr>
        <p:spPr/>
        <p:txBody>
          <a:bodyPr/>
          <a:lstStyle/>
          <a:p>
            <a:fld id="{736CE114-981F-46BF-B7A4-C9562144C350}" type="slidenum">
              <a:rPr lang="el-GR" smtClean="0"/>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idx="1"/>
          </p:nvPr>
        </p:nvSpPr>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867759E5-B607-49FE-811D-EAB7F4F8C535}" type="datetimeFigureOut">
              <a:rPr lang="el-GR" smtClean="0"/>
              <a:t>28/2/2016</a:t>
            </a:fld>
            <a:endParaRPr lang="el-GR" dirty="0"/>
          </a:p>
        </p:txBody>
      </p:sp>
      <p:sp>
        <p:nvSpPr>
          <p:cNvPr id="5" name="Θέση υποσέλιδου 4"/>
          <p:cNvSpPr>
            <a:spLocks noGrp="1"/>
          </p:cNvSpPr>
          <p:nvPr>
            <p:ph type="ftr" sz="quarter" idx="11"/>
          </p:nvPr>
        </p:nvSpPr>
        <p:spPr/>
        <p:txBody>
          <a:bodyPr/>
          <a:lstStyle/>
          <a:p>
            <a:endParaRPr lang="el-GR" dirty="0"/>
          </a:p>
        </p:txBody>
      </p:sp>
      <p:sp>
        <p:nvSpPr>
          <p:cNvPr id="6" name="Θέση αριθμού διαφάνειας 5"/>
          <p:cNvSpPr>
            <a:spLocks noGrp="1"/>
          </p:cNvSpPr>
          <p:nvPr>
            <p:ph type="sldNum" sz="quarter" idx="12"/>
          </p:nvPr>
        </p:nvSpPr>
        <p:spPr/>
        <p:txBody>
          <a:bodyPr/>
          <a:lstStyle/>
          <a:p>
            <a:fld id="{736CE114-981F-46BF-B7A4-C9562144C350}" type="slidenum">
              <a:rPr lang="el-GR" smtClean="0"/>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p:txBody>
          <a:bodyPr/>
          <a:lstStyle/>
          <a:p>
            <a:fld id="{867759E5-B607-49FE-811D-EAB7F4F8C535}" type="datetimeFigureOut">
              <a:rPr lang="el-GR" smtClean="0"/>
              <a:t>28/2/2016</a:t>
            </a:fld>
            <a:endParaRPr lang="el-GR" dirty="0"/>
          </a:p>
        </p:txBody>
      </p:sp>
      <p:sp>
        <p:nvSpPr>
          <p:cNvPr id="5" name="Θέση υποσέλιδου 4"/>
          <p:cNvSpPr>
            <a:spLocks noGrp="1"/>
          </p:cNvSpPr>
          <p:nvPr>
            <p:ph type="ftr" sz="quarter" idx="11"/>
          </p:nvPr>
        </p:nvSpPr>
        <p:spPr/>
        <p:txBody>
          <a:bodyPr/>
          <a:lstStyle/>
          <a:p>
            <a:endParaRPr lang="el-GR" dirty="0"/>
          </a:p>
        </p:txBody>
      </p:sp>
      <p:sp>
        <p:nvSpPr>
          <p:cNvPr id="6" name="Θέση αριθμού διαφάνειας 5"/>
          <p:cNvSpPr>
            <a:spLocks noGrp="1"/>
          </p:cNvSpPr>
          <p:nvPr>
            <p:ph type="sldNum" sz="quarter" idx="12"/>
          </p:nvPr>
        </p:nvSpPr>
        <p:spPr/>
        <p:txBody>
          <a:bodyPr/>
          <a:lstStyle/>
          <a:p>
            <a:fld id="{736CE114-981F-46BF-B7A4-C9562144C350}" type="slidenum">
              <a:rPr lang="el-GR" smtClean="0"/>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867759E5-B607-49FE-811D-EAB7F4F8C535}" type="datetimeFigureOut">
              <a:rPr lang="el-GR" smtClean="0"/>
              <a:t>28/2/2016</a:t>
            </a:fld>
            <a:endParaRPr lang="el-GR" dirty="0"/>
          </a:p>
        </p:txBody>
      </p:sp>
      <p:sp>
        <p:nvSpPr>
          <p:cNvPr id="6" name="Θέση υποσέλιδου 5"/>
          <p:cNvSpPr>
            <a:spLocks noGrp="1"/>
          </p:cNvSpPr>
          <p:nvPr>
            <p:ph type="ftr" sz="quarter" idx="11"/>
          </p:nvPr>
        </p:nvSpPr>
        <p:spPr/>
        <p:txBody>
          <a:bodyPr/>
          <a:lstStyle/>
          <a:p>
            <a:endParaRPr lang="el-GR" dirty="0"/>
          </a:p>
        </p:txBody>
      </p:sp>
      <p:sp>
        <p:nvSpPr>
          <p:cNvPr id="7" name="Θέση αριθμού διαφάνειας 6"/>
          <p:cNvSpPr>
            <a:spLocks noGrp="1"/>
          </p:cNvSpPr>
          <p:nvPr>
            <p:ph type="sldNum" sz="quarter" idx="12"/>
          </p:nvPr>
        </p:nvSpPr>
        <p:spPr/>
        <p:txBody>
          <a:bodyPr/>
          <a:lstStyle/>
          <a:p>
            <a:fld id="{736CE114-981F-46BF-B7A4-C9562144C350}" type="slidenum">
              <a:rPr lang="el-GR" smtClean="0"/>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381000" y="1143000"/>
            <a:ext cx="8382000" cy="1069848"/>
          </a:xfrm>
        </p:spPr>
        <p:txBody>
          <a:bodyPr anchor="ctr"/>
          <a:lstStyle>
            <a:lvl1pPr>
              <a:defRPr sz="4000" b="0" i="0" cap="none" baseline="0"/>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5" name="Θέση περιεχομένου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Θέση περιεχομένου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Θέση ημερομηνίας 25"/>
          <p:cNvSpPr>
            <a:spLocks noGrp="1"/>
          </p:cNvSpPr>
          <p:nvPr>
            <p:ph type="dt" sz="half" idx="10"/>
          </p:nvPr>
        </p:nvSpPr>
        <p:spPr/>
        <p:txBody>
          <a:bodyPr rtlCol="0"/>
          <a:lstStyle/>
          <a:p>
            <a:fld id="{867759E5-B607-49FE-811D-EAB7F4F8C535}" type="datetimeFigureOut">
              <a:rPr lang="el-GR" smtClean="0"/>
              <a:t>28/2/2016</a:t>
            </a:fld>
            <a:endParaRPr lang="el-GR" dirty="0"/>
          </a:p>
        </p:txBody>
      </p:sp>
      <p:sp>
        <p:nvSpPr>
          <p:cNvPr id="27" name="Θέση αριθμού διαφάνειας 26"/>
          <p:cNvSpPr>
            <a:spLocks noGrp="1"/>
          </p:cNvSpPr>
          <p:nvPr>
            <p:ph type="sldNum" sz="quarter" idx="11"/>
          </p:nvPr>
        </p:nvSpPr>
        <p:spPr/>
        <p:txBody>
          <a:bodyPr rtlCol="0"/>
          <a:lstStyle/>
          <a:p>
            <a:fld id="{736CE114-981F-46BF-B7A4-C9562144C350}" type="slidenum">
              <a:rPr lang="el-GR" smtClean="0"/>
              <a:t>‹#›</a:t>
            </a:fld>
            <a:endParaRPr lang="el-GR" dirty="0"/>
          </a:p>
        </p:txBody>
      </p:sp>
      <p:sp>
        <p:nvSpPr>
          <p:cNvPr id="28" name="Θέση υποσέλιδου 27"/>
          <p:cNvSpPr>
            <a:spLocks noGrp="1"/>
          </p:cNvSpPr>
          <p:nvPr>
            <p:ph type="ftr" sz="quarter" idx="12"/>
          </p:nvPr>
        </p:nvSpPr>
        <p:spPr/>
        <p:txBody>
          <a:bodyPr rtlCol="0"/>
          <a:lstStyle/>
          <a:p>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a:xfrm>
            <a:off x="6583680" y="612648"/>
            <a:ext cx="957264" cy="457200"/>
          </a:xfrm>
        </p:spPr>
        <p:txBody>
          <a:bodyPr/>
          <a:lstStyle/>
          <a:p>
            <a:fld id="{867759E5-B607-49FE-811D-EAB7F4F8C535}" type="datetimeFigureOut">
              <a:rPr lang="el-GR" smtClean="0"/>
              <a:t>28/2/2016</a:t>
            </a:fld>
            <a:endParaRPr lang="el-GR" dirty="0"/>
          </a:p>
        </p:txBody>
      </p:sp>
      <p:sp>
        <p:nvSpPr>
          <p:cNvPr id="4" name="Θέση υποσέλιδου 3"/>
          <p:cNvSpPr>
            <a:spLocks noGrp="1"/>
          </p:cNvSpPr>
          <p:nvPr>
            <p:ph type="ftr" sz="quarter" idx="11"/>
          </p:nvPr>
        </p:nvSpPr>
        <p:spPr>
          <a:xfrm>
            <a:off x="5257800" y="612648"/>
            <a:ext cx="1325880" cy="457200"/>
          </a:xfrm>
        </p:spPr>
        <p:txBody>
          <a:bodyPr/>
          <a:lstStyle/>
          <a:p>
            <a:endParaRPr lang="el-GR" dirty="0"/>
          </a:p>
        </p:txBody>
      </p:sp>
      <p:sp>
        <p:nvSpPr>
          <p:cNvPr id="5" name="Θέση αριθμού διαφάνειας 4"/>
          <p:cNvSpPr>
            <a:spLocks noGrp="1"/>
          </p:cNvSpPr>
          <p:nvPr>
            <p:ph type="sldNum" sz="quarter" idx="12"/>
          </p:nvPr>
        </p:nvSpPr>
        <p:spPr>
          <a:xfrm>
            <a:off x="8174736" y="2272"/>
            <a:ext cx="762000" cy="365760"/>
          </a:xfrm>
        </p:spPr>
        <p:txBody>
          <a:bodyPr/>
          <a:lstStyle/>
          <a:p>
            <a:fld id="{736CE114-981F-46BF-B7A4-C9562144C350}" type="slidenum">
              <a:rPr lang="el-GR" smtClean="0"/>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867759E5-B607-49FE-811D-EAB7F4F8C535}" type="datetimeFigureOut">
              <a:rPr lang="el-GR" smtClean="0"/>
              <a:t>28/2/2016</a:t>
            </a:fld>
            <a:endParaRPr lang="el-GR" dirty="0"/>
          </a:p>
        </p:txBody>
      </p:sp>
      <p:sp>
        <p:nvSpPr>
          <p:cNvPr id="3" name="Θέση υποσέλιδου 2"/>
          <p:cNvSpPr>
            <a:spLocks noGrp="1"/>
          </p:cNvSpPr>
          <p:nvPr>
            <p:ph type="ftr" sz="quarter" idx="11"/>
          </p:nvPr>
        </p:nvSpPr>
        <p:spPr/>
        <p:txBody>
          <a:bodyPr/>
          <a:lstStyle/>
          <a:p>
            <a:endParaRPr lang="el-GR" dirty="0"/>
          </a:p>
        </p:txBody>
      </p:sp>
      <p:sp>
        <p:nvSpPr>
          <p:cNvPr id="4" name="Θέση αριθμού διαφάνειας 3"/>
          <p:cNvSpPr>
            <a:spLocks noGrp="1"/>
          </p:cNvSpPr>
          <p:nvPr>
            <p:ph type="sldNum" sz="quarter" idx="12"/>
          </p:nvPr>
        </p:nvSpPr>
        <p:spPr/>
        <p:txBody>
          <a:bodyPr/>
          <a:lstStyle/>
          <a:p>
            <a:fld id="{736CE114-981F-46BF-B7A4-C9562144C350}" type="slidenum">
              <a:rPr lang="el-GR" smtClean="0"/>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5353496" y="1101970"/>
            <a:ext cx="3383280" cy="877824"/>
          </a:xfrm>
        </p:spPr>
        <p:txBody>
          <a:bodyPr anchor="b"/>
          <a:lstStyle>
            <a:lvl1pPr algn="l">
              <a:buNone/>
              <a:defRPr sz="1800" b="1"/>
            </a:lvl1pPr>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4" name="Θέση περιεχομένου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867759E5-B607-49FE-811D-EAB7F4F8C535}" type="datetimeFigureOut">
              <a:rPr lang="el-GR" smtClean="0"/>
              <a:t>28/2/2016</a:t>
            </a:fld>
            <a:endParaRPr lang="el-GR" dirty="0"/>
          </a:p>
        </p:txBody>
      </p:sp>
      <p:sp>
        <p:nvSpPr>
          <p:cNvPr id="6" name="Θέση υποσέλιδου 5"/>
          <p:cNvSpPr>
            <a:spLocks noGrp="1"/>
          </p:cNvSpPr>
          <p:nvPr>
            <p:ph type="ftr" sz="quarter" idx="11"/>
          </p:nvPr>
        </p:nvSpPr>
        <p:spPr/>
        <p:txBody>
          <a:bodyPr/>
          <a:lstStyle/>
          <a:p>
            <a:endParaRPr lang="el-GR" dirty="0"/>
          </a:p>
        </p:txBody>
      </p:sp>
      <p:sp>
        <p:nvSpPr>
          <p:cNvPr id="7" name="Θέση αριθμού διαφάνειας 6"/>
          <p:cNvSpPr>
            <a:spLocks noGrp="1"/>
          </p:cNvSpPr>
          <p:nvPr>
            <p:ph type="sldNum" sz="quarter" idx="12"/>
          </p:nvPr>
        </p:nvSpPr>
        <p:spPr/>
        <p:txBody>
          <a:bodyPr/>
          <a:lstStyle/>
          <a:p>
            <a:fld id="{736CE114-981F-46BF-B7A4-C9562144C350}" type="slidenum">
              <a:rPr lang="el-GR" smtClean="0"/>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smtClean="0"/>
              <a:t>Στυλ κύριου τίτλου</a:t>
            </a:r>
            <a:endParaRPr kumimoji="0" lang="en-US"/>
          </a:p>
        </p:txBody>
      </p:sp>
      <p:sp>
        <p:nvSpPr>
          <p:cNvPr id="3" name="Θέση εικόνας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dirty="0" smtClean="0"/>
              <a:t>Κάντε κλικ στο εικονίδιο για να προσθέσετε μια εικόνα</a:t>
            </a:r>
            <a:endParaRPr kumimoji="0" lang="en-US" dirty="0"/>
          </a:p>
        </p:txBody>
      </p:sp>
      <p:sp>
        <p:nvSpPr>
          <p:cNvPr id="4" name="Θέση κειμένου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Στυλ υποδείγματος κειμένου</a:t>
            </a:r>
          </a:p>
        </p:txBody>
      </p:sp>
      <p:sp>
        <p:nvSpPr>
          <p:cNvPr id="5" name="Θέση ημερομηνίας 4"/>
          <p:cNvSpPr>
            <a:spLocks noGrp="1"/>
          </p:cNvSpPr>
          <p:nvPr>
            <p:ph type="dt" sz="half" idx="10"/>
          </p:nvPr>
        </p:nvSpPr>
        <p:spPr/>
        <p:txBody>
          <a:bodyPr/>
          <a:lstStyle/>
          <a:p>
            <a:fld id="{867759E5-B607-49FE-811D-EAB7F4F8C535}" type="datetimeFigureOut">
              <a:rPr lang="el-GR" smtClean="0"/>
              <a:t>28/2/2016</a:t>
            </a:fld>
            <a:endParaRPr lang="el-GR" dirty="0"/>
          </a:p>
        </p:txBody>
      </p:sp>
      <p:sp>
        <p:nvSpPr>
          <p:cNvPr id="6" name="Θέση υποσέλιδου 5"/>
          <p:cNvSpPr>
            <a:spLocks noGrp="1"/>
          </p:cNvSpPr>
          <p:nvPr>
            <p:ph type="ftr" sz="quarter" idx="11"/>
          </p:nvPr>
        </p:nvSpPr>
        <p:spPr/>
        <p:txBody>
          <a:bodyPr/>
          <a:lstStyle/>
          <a:p>
            <a:endParaRPr lang="el-GR" dirty="0"/>
          </a:p>
        </p:txBody>
      </p:sp>
      <p:sp>
        <p:nvSpPr>
          <p:cNvPr id="7" name="Θέση αριθμού διαφάνειας 6"/>
          <p:cNvSpPr>
            <a:spLocks noGrp="1"/>
          </p:cNvSpPr>
          <p:nvPr>
            <p:ph type="sldNum" sz="quarter" idx="12"/>
          </p:nvPr>
        </p:nvSpPr>
        <p:spPr/>
        <p:txBody>
          <a:bodyPr/>
          <a:lstStyle/>
          <a:p>
            <a:fld id="{736CE114-981F-46BF-B7A4-C9562144C350}" type="slidenum">
              <a:rPr lang="el-GR" smtClean="0"/>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Ορθογώνιο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Ορθογώνιο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Ορθογώνιο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Ορθογώνιο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Ορθογώνιο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Στρογγυλεμένο ορθογώνιο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Στρογγυλεμένο ορθογώνιο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Ορθογώνιο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Ορθογώνιο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Ορθογώνιο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Ορθογώνιο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Ορθογώνιο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Ορθογώνιο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Θέση τίτλου 21"/>
          <p:cNvSpPr>
            <a:spLocks noGrp="1"/>
          </p:cNvSpPr>
          <p:nvPr>
            <p:ph type="title"/>
          </p:nvPr>
        </p:nvSpPr>
        <p:spPr>
          <a:xfrm>
            <a:off x="457200" y="1143000"/>
            <a:ext cx="8229600" cy="1066800"/>
          </a:xfrm>
          <a:prstGeom prst="rect">
            <a:avLst/>
          </a:prstGeom>
        </p:spPr>
        <p:txBody>
          <a:bodyPr vert="horz" anchor="ctr">
            <a:normAutofit/>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Θέση ημερομηνίας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67759E5-B607-49FE-811D-EAB7F4F8C535}" type="datetimeFigureOut">
              <a:rPr lang="el-GR" smtClean="0"/>
              <a:t>28/2/2016</a:t>
            </a:fld>
            <a:endParaRPr lang="el-GR" dirty="0"/>
          </a:p>
        </p:txBody>
      </p:sp>
      <p:sp>
        <p:nvSpPr>
          <p:cNvPr id="3" name="Θέση υποσέλιδου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dirty="0"/>
          </a:p>
        </p:txBody>
      </p:sp>
      <p:sp>
        <p:nvSpPr>
          <p:cNvPr id="23" name="Θέση αριθμού διαφάνειας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36CE114-981F-46BF-B7A4-C9562144C350}" type="slidenum">
              <a:rPr lang="el-GR" smtClean="0"/>
              <a:t>‹#›</a:t>
            </a:fld>
            <a:endParaRPr lang="el-GR" dirty="0"/>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png"/><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7.xml"/><Relationship Id="rId5" Type="http://schemas.openxmlformats.org/officeDocument/2006/relationships/image" Target="../media/image22.jpeg"/><Relationship Id="rId4" Type="http://schemas.openxmlformats.org/officeDocument/2006/relationships/image" Target="../media/image21.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teiath.gr/stetrod/oenology/categories.php?id=1820&amp;lang=el" TargetMode="External"/><Relationship Id="rId7" Type="http://schemas.openxmlformats.org/officeDocument/2006/relationships/hyperlink" Target="http://www.wines2u.gr/txt/7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el.wikipedia.org/wiki/&#954;&#961;&#945;&#963;&#943;" TargetMode="External"/><Relationship Id="rId5" Type="http://schemas.openxmlformats.org/officeDocument/2006/relationships/hyperlink" Target="http://www.clickatlife.gr/geusi/story/15035" TargetMode="External"/><Relationship Id="rId4" Type="http://schemas.openxmlformats.org/officeDocument/2006/relationships/hyperlink" Target="http://www.infowine.gr/"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l.wiktionary.org/wiki/%CE%BF%E1%BC%B6%CE%BD%CE%BF%CF%82" TargetMode="External"/><Relationship Id="rId2" Type="http://schemas.openxmlformats.org/officeDocument/2006/relationships/hyperlink" Target="https://el.wikipedia.org/wiki/%CE%9A%CF%81%CE%B1%CF%83%CE%AF" TargetMode="External"/><Relationship Id="rId1" Type="http://schemas.openxmlformats.org/officeDocument/2006/relationships/slideLayout" Target="../slideLayouts/slideLayout4.xml"/><Relationship Id="rId4" Type="http://schemas.openxmlformats.org/officeDocument/2006/relationships/hyperlink" Target="https://el.wiktionary.org/wiki/-%CE%BB%CE%BF%CE%B3%CE%AF%CE%B1"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8" Type="http://schemas.openxmlformats.org/officeDocument/2006/relationships/hyperlink" Target="https://el.wikipedia.org/wiki/%CE%93%CE%B5%CF%89%CF%80%CE%BF%CE%BD%CE%B9%CE%BA%CF%8C_%CE%A0%CE%B1%CE%BD%CE%B5%CF%80%CE%B9%CF%83%CF%84%CE%AE%CE%BC%CE%B9%CE%BF_%CE%91%CE%B8%CE%B7%CE%BD%CF%8E%CE%BD" TargetMode="External"/><Relationship Id="rId3" Type="http://schemas.openxmlformats.org/officeDocument/2006/relationships/hyperlink" Target="https://el.wikipedia.org/w/index.php?title=%CE%A6%CF%85%CF%83%CE%B9%CE%BF%CE%BB%CE%BF%CE%B3%CE%AF%CE%B1_%CE%A6%CF%85%CF%84%CF%8E%CE%BD&amp;action=edit&amp;redlink=1" TargetMode="External"/><Relationship Id="rId7" Type="http://schemas.openxmlformats.org/officeDocument/2006/relationships/hyperlink" Target="https://el.wikipedia.org/wiki/%CE%A4%CE%B5%CF%87%CE%BD%CE%BF%CE%BB%CE%BF%CE%B3%CE%B9%CE%BA%CF%8C_%CE%95%CE%BA%CF%80%CE%B1%CE%B9%CE%B4%CE%B5%CF%85%CF%84%CE%B9%CE%BA%CF%8C_%CE%8A%CE%B4%CF%81%CF%85%CE%BC%CE%B1_%CE%91%CE%BD%CE%B1%CF%84%CE%BF%CE%BB%CE%B9%CE%BA%CE%AE%CF%82_%CE%9C%CE%B1%CE%BA%CE%B5%CE%B4%CE%BF%CE%BD%CE%AF%CE%B1%CF%82_%CE%BA%CE%B1%CE%B9_%CE%98%CF%81%CE%AC%CE%BA%CE%B7%CF%82" TargetMode="External"/><Relationship Id="rId2" Type="http://schemas.openxmlformats.org/officeDocument/2006/relationships/hyperlink" Target="https://el.wikipedia.org/w/index.php?title=%CE%A6%CF%85%CF%84%CE%BF%CE%BA%CE%BF%CE%BC%CE%AF%CE%B1&amp;action=edit&amp;redlink=1" TargetMode="External"/><Relationship Id="rId1" Type="http://schemas.openxmlformats.org/officeDocument/2006/relationships/slideLayout" Target="../slideLayouts/slideLayout4.xml"/><Relationship Id="rId6" Type="http://schemas.openxmlformats.org/officeDocument/2006/relationships/hyperlink" Target="https://el.wikipedia.org/wiki/%CE%9F%CE%B9%CE%BD%CE%BF%CE%BB%CE%BF%CE%B3%CE%AF%CE%B1#cite_note-1" TargetMode="External"/><Relationship Id="rId5" Type="http://schemas.openxmlformats.org/officeDocument/2006/relationships/hyperlink" Target="https://el.wikipedia.org/wiki/%CE%A4%CE%B5%CF%87%CE%BD%CE%BF%CE%BB%CE%BF%CE%B3%CE%B9%CE%BA%CF%8C_%CE%95%CE%BA%CF%80%CE%B1%CE%B9%CE%B4%CE%B5%CF%85%CF%84%CE%B9%CE%BA%CF%8C_%CE%8A%CE%B4%CF%81%CF%85%CE%BC%CE%B1_%CE%91%CE%B8%CE%AE%CE%BD%CE%B1%CF%82" TargetMode="External"/><Relationship Id="rId4" Type="http://schemas.openxmlformats.org/officeDocument/2006/relationships/hyperlink" Target="https://el.wikipedia.org/wiki/%CE%9C%CE%B9%CE%BA%CF%81%CE%BF%CE%B2%CE%B9%CE%BF%CE%BB%CE%BF%CE%B3%CE%AF%CE%B1"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el.wikipedia.org/wiki/%CE%A3%CF%84%CE%B1%CF%86%CF%8D%CE%BB%CE%B9" TargetMode="External"/><Relationship Id="rId2" Type="http://schemas.openxmlformats.org/officeDocument/2006/relationships/hyperlink" Target="https://el.wikipedia.org/wiki/%CE%96%CF%8D%CE%BC%CF%89%CF%83%CE%B7" TargetMode="External"/><Relationship Id="rId1" Type="http://schemas.openxmlformats.org/officeDocument/2006/relationships/slideLayout" Target="../slideLayouts/slideLayout4.xml"/><Relationship Id="rId4" Type="http://schemas.openxmlformats.org/officeDocument/2006/relationships/hyperlink" Target="https://el.wikipedia.org/wiki/%CE%9C%CE%BF%CF%8D%CF%83%CF%84%CE%BF%CF%82"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el.wikipedia.org/wiki/%CE%91%CE%BB%CE%BA%CE%BF%CF%8C%CE%BB%CE%B7"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el.wikipedia.org/wiki/%CE%94%CE%B9%CE%BF%CE%BE%CE%B5%CE%AF%CE%B4%CE%B9%CE%BF_%CF%84%CE%BF%CF%85_%CE%AC%CE%BD%CE%B8%CF%81%CE%B1%CE%BA%CE%B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ctrTitle"/>
          </p:nvPr>
        </p:nvSpPr>
        <p:spPr>
          <a:xfrm>
            <a:off x="4139952" y="-285637"/>
            <a:ext cx="5120640" cy="3460960"/>
          </a:xfrm>
        </p:spPr>
        <p:txBody>
          <a:bodyPr/>
          <a:lstStyle/>
          <a:p>
            <a:r>
              <a:rPr lang="el-GR"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el-GR"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endParaRPr lang="el-GR" dirty="0"/>
          </a:p>
        </p:txBody>
      </p:sp>
      <p:sp>
        <p:nvSpPr>
          <p:cNvPr id="2" name="Υπότιτλος 1"/>
          <p:cNvSpPr>
            <a:spLocks noGrp="1"/>
          </p:cNvSpPr>
          <p:nvPr>
            <p:ph type="subTitle" idx="1"/>
          </p:nvPr>
        </p:nvSpPr>
        <p:spPr>
          <a:xfrm>
            <a:off x="467544" y="3933056"/>
            <a:ext cx="8568952" cy="2924944"/>
          </a:xfrm>
        </p:spPr>
        <p:txBody>
          <a:bodyPr/>
          <a:lstStyle/>
          <a:p>
            <a:r>
              <a:rPr lang="el-GR" dirty="0" smtClean="0"/>
              <a:t>Εργασία στα πλαίσια του </a:t>
            </a:r>
            <a:r>
              <a:rPr lang="en-US" dirty="0" smtClean="0"/>
              <a:t>Project </a:t>
            </a:r>
            <a:endParaRPr lang="el-GR" dirty="0"/>
          </a:p>
          <a:p>
            <a:r>
              <a:rPr lang="el-GR" dirty="0" smtClean="0"/>
              <a:t>3</a:t>
            </a:r>
            <a:r>
              <a:rPr lang="el-GR" baseline="30000" dirty="0" smtClean="0"/>
              <a:t>ο</a:t>
            </a:r>
            <a:r>
              <a:rPr lang="el-GR" dirty="0" smtClean="0"/>
              <a:t> Γυμνάσιο Τρικάλων</a:t>
            </a:r>
          </a:p>
          <a:p>
            <a:r>
              <a:rPr lang="el-GR" dirty="0" smtClean="0"/>
              <a:t>Σχολικό Έτος: 2015-16</a:t>
            </a:r>
          </a:p>
          <a:p>
            <a:r>
              <a:rPr lang="el-GR" dirty="0" smtClean="0"/>
              <a:t>Υπεύθυνη Καθηγήτρια: Πατραμάνη </a:t>
            </a:r>
            <a:r>
              <a:rPr lang="el-GR" dirty="0"/>
              <a:t>Ευαγγελία(ΠΕ05</a:t>
            </a:r>
            <a:r>
              <a:rPr lang="el-GR" dirty="0" smtClean="0"/>
              <a:t>)</a:t>
            </a:r>
          </a:p>
          <a:p>
            <a:r>
              <a:rPr lang="el-GR" dirty="0" smtClean="0"/>
              <a:t>Οι μαθητές που εργάστηκαν είναι κατά αλφαβητική σειρά: </a:t>
            </a:r>
          </a:p>
          <a:p>
            <a:r>
              <a:rPr lang="el-GR" dirty="0" smtClean="0"/>
              <a:t>Κοψαχείλη Πέννυ, Μέκια Μαρία, Νταϊλιάνης Κωνσταντίνος, </a:t>
            </a:r>
          </a:p>
          <a:p>
            <a:r>
              <a:rPr lang="el-GR" dirty="0" smtClean="0"/>
              <a:t>Ποντίκα Δήμητρα</a:t>
            </a:r>
            <a:endParaRPr lang="el-GR" dirty="0"/>
          </a:p>
        </p:txBody>
      </p:sp>
      <p:pic>
        <p:nvPicPr>
          <p:cNvPr id="1026" name="Picture 2" descr="http://2.bp.blogspot.com/-C0RuF4-zcQ0/VRD1SdXn1tI/AAAAAAAAlpM/0W_M98u9Wy8/s1600/krasi_4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8024" y="548680"/>
            <a:ext cx="4154494" cy="2664296"/>
          </a:xfrm>
          <a:prstGeom prst="roundRect">
            <a:avLst>
              <a:gd name="adj" fmla="val 16667"/>
            </a:avLst>
          </a:prstGeom>
          <a:ln>
            <a:noFill/>
          </a:ln>
          <a:effectLst>
            <a:glow rad="228600">
              <a:schemeClr val="accent4">
                <a:satMod val="175000"/>
                <a:alpha val="40000"/>
              </a:schemeClr>
            </a:glow>
            <a:outerShdw blurRad="152400" dist="12000" dir="900000" sy="98000" kx="110000" ky="200000" algn="tl" rotWithShape="0">
              <a:srgbClr val="000000">
                <a:alpha val="30000"/>
              </a:srgbClr>
            </a:outerShdw>
            <a:reflection blurRad="6350" stA="52000" endA="300" endPos="35000" dir="5400000" sy="-100000" algn="bl" rotWithShape="0"/>
            <a:softEdge rad="635000"/>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sp>
        <p:nvSpPr>
          <p:cNvPr id="6" name="Ορθογώνιο 5"/>
          <p:cNvSpPr/>
          <p:nvPr/>
        </p:nvSpPr>
        <p:spPr>
          <a:xfrm>
            <a:off x="65274" y="476672"/>
            <a:ext cx="4935968"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l-GR" sz="5400" b="1" spc="300" dirty="0" smtClean="0">
                <a:ln w="11430" cmpd="sng">
                  <a:solidFill>
                    <a:schemeClr val="accent1">
                      <a:tint val="10000"/>
                    </a:schemeClr>
                  </a:solidFill>
                  <a:prstDash val="solid"/>
                  <a:miter lim="800000"/>
                </a:ln>
                <a:solidFill>
                  <a:schemeClr val="accent2"/>
                </a:solidFill>
                <a:effectLst>
                  <a:glow rad="45500">
                    <a:schemeClr val="accent1">
                      <a:satMod val="220000"/>
                      <a:alpha val="35000"/>
                    </a:schemeClr>
                  </a:glow>
                </a:effectLst>
              </a:rPr>
              <a:t>ΟΙΝΟΛΟΓΙΑ</a:t>
            </a:r>
            <a:endParaRPr lang="el-GR" sz="5400" b="1" cap="none" spc="50" dirty="0">
              <a:ln w="11430"/>
              <a:solidFill>
                <a:schemeClr val="accent2"/>
              </a:soli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1974820842"/>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barn(inVertical)">
                                      <p:cBhvr>
                                        <p:cTn id="12" dur="5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wipe(down)">
                                      <p:cBhvr>
                                        <p:cTn id="17" dur="580">
                                          <p:stCondLst>
                                            <p:cond delay="0"/>
                                          </p:stCondLst>
                                        </p:cTn>
                                        <p:tgtEl>
                                          <p:spTgt spid="2">
                                            <p:txEl>
                                              <p:pRg st="0" end="0"/>
                                            </p:txEl>
                                          </p:spTgt>
                                        </p:tgtEl>
                                      </p:cBhvr>
                                    </p:animEffect>
                                    <p:anim calcmode="lin" valueType="num">
                                      <p:cBhvr>
                                        <p:cTn id="1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23" dur="26">
                                          <p:stCondLst>
                                            <p:cond delay="650"/>
                                          </p:stCondLst>
                                        </p:cTn>
                                        <p:tgtEl>
                                          <p:spTgt spid="2">
                                            <p:txEl>
                                              <p:pRg st="0" end="0"/>
                                            </p:txEl>
                                          </p:spTgt>
                                        </p:tgtEl>
                                      </p:cBhvr>
                                      <p:to x="100000" y="60000"/>
                                    </p:animScale>
                                    <p:animScale>
                                      <p:cBhvr>
                                        <p:cTn id="24" dur="166" decel="50000">
                                          <p:stCondLst>
                                            <p:cond delay="676"/>
                                          </p:stCondLst>
                                        </p:cTn>
                                        <p:tgtEl>
                                          <p:spTgt spid="2">
                                            <p:txEl>
                                              <p:pRg st="0" end="0"/>
                                            </p:txEl>
                                          </p:spTgt>
                                        </p:tgtEl>
                                      </p:cBhvr>
                                      <p:to x="100000" y="100000"/>
                                    </p:animScale>
                                    <p:animScale>
                                      <p:cBhvr>
                                        <p:cTn id="25" dur="26">
                                          <p:stCondLst>
                                            <p:cond delay="1312"/>
                                          </p:stCondLst>
                                        </p:cTn>
                                        <p:tgtEl>
                                          <p:spTgt spid="2">
                                            <p:txEl>
                                              <p:pRg st="0" end="0"/>
                                            </p:txEl>
                                          </p:spTgt>
                                        </p:tgtEl>
                                      </p:cBhvr>
                                      <p:to x="100000" y="80000"/>
                                    </p:animScale>
                                    <p:animScale>
                                      <p:cBhvr>
                                        <p:cTn id="26" dur="166" decel="50000">
                                          <p:stCondLst>
                                            <p:cond delay="1338"/>
                                          </p:stCondLst>
                                        </p:cTn>
                                        <p:tgtEl>
                                          <p:spTgt spid="2">
                                            <p:txEl>
                                              <p:pRg st="0" end="0"/>
                                            </p:txEl>
                                          </p:spTgt>
                                        </p:tgtEl>
                                      </p:cBhvr>
                                      <p:to x="100000" y="100000"/>
                                    </p:animScale>
                                    <p:animScale>
                                      <p:cBhvr>
                                        <p:cTn id="27" dur="26">
                                          <p:stCondLst>
                                            <p:cond delay="1642"/>
                                          </p:stCondLst>
                                        </p:cTn>
                                        <p:tgtEl>
                                          <p:spTgt spid="2">
                                            <p:txEl>
                                              <p:pRg st="0" end="0"/>
                                            </p:txEl>
                                          </p:spTgt>
                                        </p:tgtEl>
                                      </p:cBhvr>
                                      <p:to x="100000" y="90000"/>
                                    </p:animScale>
                                    <p:animScale>
                                      <p:cBhvr>
                                        <p:cTn id="28" dur="166" decel="50000">
                                          <p:stCondLst>
                                            <p:cond delay="1668"/>
                                          </p:stCondLst>
                                        </p:cTn>
                                        <p:tgtEl>
                                          <p:spTgt spid="2">
                                            <p:txEl>
                                              <p:pRg st="0" end="0"/>
                                            </p:txEl>
                                          </p:spTgt>
                                        </p:tgtEl>
                                      </p:cBhvr>
                                      <p:to x="100000" y="100000"/>
                                    </p:animScale>
                                    <p:animScale>
                                      <p:cBhvr>
                                        <p:cTn id="29" dur="26">
                                          <p:stCondLst>
                                            <p:cond delay="1808"/>
                                          </p:stCondLst>
                                        </p:cTn>
                                        <p:tgtEl>
                                          <p:spTgt spid="2">
                                            <p:txEl>
                                              <p:pRg st="0" end="0"/>
                                            </p:txEl>
                                          </p:spTgt>
                                        </p:tgtEl>
                                      </p:cBhvr>
                                      <p:to x="100000" y="95000"/>
                                    </p:animScale>
                                    <p:animScale>
                                      <p:cBhvr>
                                        <p:cTn id="30" dur="166" decel="50000">
                                          <p:stCondLst>
                                            <p:cond delay="1834"/>
                                          </p:stCondLst>
                                        </p:cTn>
                                        <p:tgtEl>
                                          <p:spTgt spid="2">
                                            <p:txEl>
                                              <p:pRg st="0" end="0"/>
                                            </p:txEl>
                                          </p:spTgt>
                                        </p:tgtEl>
                                      </p:cBhvr>
                                      <p:to x="100000" y="100000"/>
                                    </p:animScale>
                                  </p:childTnLst>
                                </p:cTn>
                              </p:par>
                              <p:par>
                                <p:cTn id="31" presetID="26" presetClass="entr" presetSubtype="0" fill="hold" nodeType="withEffect">
                                  <p:stCondLst>
                                    <p:cond delay="0"/>
                                  </p:stCondLst>
                                  <p:childTnLst>
                                    <p:set>
                                      <p:cBhvr>
                                        <p:cTn id="32" dur="1" fill="hold">
                                          <p:stCondLst>
                                            <p:cond delay="0"/>
                                          </p:stCondLst>
                                        </p:cTn>
                                        <p:tgtEl>
                                          <p:spTgt spid="2">
                                            <p:txEl>
                                              <p:pRg st="1" end="1"/>
                                            </p:txEl>
                                          </p:spTgt>
                                        </p:tgtEl>
                                        <p:attrNameLst>
                                          <p:attrName>style.visibility</p:attrName>
                                        </p:attrNameLst>
                                      </p:cBhvr>
                                      <p:to>
                                        <p:strVal val="visible"/>
                                      </p:to>
                                    </p:set>
                                    <p:animEffect transition="in" filter="wipe(down)">
                                      <p:cBhvr>
                                        <p:cTn id="33" dur="580">
                                          <p:stCondLst>
                                            <p:cond delay="0"/>
                                          </p:stCondLst>
                                        </p:cTn>
                                        <p:tgtEl>
                                          <p:spTgt spid="2">
                                            <p:txEl>
                                              <p:pRg st="1" end="1"/>
                                            </p:txEl>
                                          </p:spTgt>
                                        </p:tgtEl>
                                      </p:cBhvr>
                                    </p:animEffect>
                                    <p:anim calcmode="lin" valueType="num">
                                      <p:cBhvr>
                                        <p:cTn id="34"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9" dur="26">
                                          <p:stCondLst>
                                            <p:cond delay="650"/>
                                          </p:stCondLst>
                                        </p:cTn>
                                        <p:tgtEl>
                                          <p:spTgt spid="2">
                                            <p:txEl>
                                              <p:pRg st="1" end="1"/>
                                            </p:txEl>
                                          </p:spTgt>
                                        </p:tgtEl>
                                      </p:cBhvr>
                                      <p:to x="100000" y="60000"/>
                                    </p:animScale>
                                    <p:animScale>
                                      <p:cBhvr>
                                        <p:cTn id="40" dur="166" decel="50000">
                                          <p:stCondLst>
                                            <p:cond delay="676"/>
                                          </p:stCondLst>
                                        </p:cTn>
                                        <p:tgtEl>
                                          <p:spTgt spid="2">
                                            <p:txEl>
                                              <p:pRg st="1" end="1"/>
                                            </p:txEl>
                                          </p:spTgt>
                                        </p:tgtEl>
                                      </p:cBhvr>
                                      <p:to x="100000" y="100000"/>
                                    </p:animScale>
                                    <p:animScale>
                                      <p:cBhvr>
                                        <p:cTn id="41" dur="26">
                                          <p:stCondLst>
                                            <p:cond delay="1312"/>
                                          </p:stCondLst>
                                        </p:cTn>
                                        <p:tgtEl>
                                          <p:spTgt spid="2">
                                            <p:txEl>
                                              <p:pRg st="1" end="1"/>
                                            </p:txEl>
                                          </p:spTgt>
                                        </p:tgtEl>
                                      </p:cBhvr>
                                      <p:to x="100000" y="80000"/>
                                    </p:animScale>
                                    <p:animScale>
                                      <p:cBhvr>
                                        <p:cTn id="42" dur="166" decel="50000">
                                          <p:stCondLst>
                                            <p:cond delay="1338"/>
                                          </p:stCondLst>
                                        </p:cTn>
                                        <p:tgtEl>
                                          <p:spTgt spid="2">
                                            <p:txEl>
                                              <p:pRg st="1" end="1"/>
                                            </p:txEl>
                                          </p:spTgt>
                                        </p:tgtEl>
                                      </p:cBhvr>
                                      <p:to x="100000" y="100000"/>
                                    </p:animScale>
                                    <p:animScale>
                                      <p:cBhvr>
                                        <p:cTn id="43" dur="26">
                                          <p:stCondLst>
                                            <p:cond delay="1642"/>
                                          </p:stCondLst>
                                        </p:cTn>
                                        <p:tgtEl>
                                          <p:spTgt spid="2">
                                            <p:txEl>
                                              <p:pRg st="1" end="1"/>
                                            </p:txEl>
                                          </p:spTgt>
                                        </p:tgtEl>
                                      </p:cBhvr>
                                      <p:to x="100000" y="90000"/>
                                    </p:animScale>
                                    <p:animScale>
                                      <p:cBhvr>
                                        <p:cTn id="44" dur="166" decel="50000">
                                          <p:stCondLst>
                                            <p:cond delay="1668"/>
                                          </p:stCondLst>
                                        </p:cTn>
                                        <p:tgtEl>
                                          <p:spTgt spid="2">
                                            <p:txEl>
                                              <p:pRg st="1" end="1"/>
                                            </p:txEl>
                                          </p:spTgt>
                                        </p:tgtEl>
                                      </p:cBhvr>
                                      <p:to x="100000" y="100000"/>
                                    </p:animScale>
                                    <p:animScale>
                                      <p:cBhvr>
                                        <p:cTn id="45" dur="26">
                                          <p:stCondLst>
                                            <p:cond delay="1808"/>
                                          </p:stCondLst>
                                        </p:cTn>
                                        <p:tgtEl>
                                          <p:spTgt spid="2">
                                            <p:txEl>
                                              <p:pRg st="1" end="1"/>
                                            </p:txEl>
                                          </p:spTgt>
                                        </p:tgtEl>
                                      </p:cBhvr>
                                      <p:to x="100000" y="95000"/>
                                    </p:animScale>
                                    <p:animScale>
                                      <p:cBhvr>
                                        <p:cTn id="46" dur="166" decel="50000">
                                          <p:stCondLst>
                                            <p:cond delay="1834"/>
                                          </p:stCondLst>
                                        </p:cTn>
                                        <p:tgtEl>
                                          <p:spTgt spid="2">
                                            <p:txEl>
                                              <p:pRg st="1" end="1"/>
                                            </p:txEl>
                                          </p:spTgt>
                                        </p:tgtEl>
                                      </p:cBhvr>
                                      <p:to x="100000" y="100000"/>
                                    </p:animScale>
                                  </p:childTnLst>
                                </p:cTn>
                              </p:par>
                              <p:par>
                                <p:cTn id="47" presetID="26" presetClass="entr" presetSubtype="0" fill="hold" nodeType="withEffect">
                                  <p:stCondLst>
                                    <p:cond delay="0"/>
                                  </p:stCondLst>
                                  <p:childTnLst>
                                    <p:set>
                                      <p:cBhvr>
                                        <p:cTn id="48" dur="1" fill="hold">
                                          <p:stCondLst>
                                            <p:cond delay="0"/>
                                          </p:stCondLst>
                                        </p:cTn>
                                        <p:tgtEl>
                                          <p:spTgt spid="2">
                                            <p:txEl>
                                              <p:pRg st="2" end="2"/>
                                            </p:txEl>
                                          </p:spTgt>
                                        </p:tgtEl>
                                        <p:attrNameLst>
                                          <p:attrName>style.visibility</p:attrName>
                                        </p:attrNameLst>
                                      </p:cBhvr>
                                      <p:to>
                                        <p:strVal val="visible"/>
                                      </p:to>
                                    </p:set>
                                    <p:animEffect transition="in" filter="wipe(down)">
                                      <p:cBhvr>
                                        <p:cTn id="49" dur="580">
                                          <p:stCondLst>
                                            <p:cond delay="0"/>
                                          </p:stCondLst>
                                        </p:cTn>
                                        <p:tgtEl>
                                          <p:spTgt spid="2">
                                            <p:txEl>
                                              <p:pRg st="2" end="2"/>
                                            </p:txEl>
                                          </p:spTgt>
                                        </p:tgtEl>
                                      </p:cBhvr>
                                    </p:animEffect>
                                    <p:anim calcmode="lin" valueType="num">
                                      <p:cBhvr>
                                        <p:cTn id="50"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51"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52"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53"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54"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55" dur="26">
                                          <p:stCondLst>
                                            <p:cond delay="650"/>
                                          </p:stCondLst>
                                        </p:cTn>
                                        <p:tgtEl>
                                          <p:spTgt spid="2">
                                            <p:txEl>
                                              <p:pRg st="2" end="2"/>
                                            </p:txEl>
                                          </p:spTgt>
                                        </p:tgtEl>
                                      </p:cBhvr>
                                      <p:to x="100000" y="60000"/>
                                    </p:animScale>
                                    <p:animScale>
                                      <p:cBhvr>
                                        <p:cTn id="56" dur="166" decel="50000">
                                          <p:stCondLst>
                                            <p:cond delay="676"/>
                                          </p:stCondLst>
                                        </p:cTn>
                                        <p:tgtEl>
                                          <p:spTgt spid="2">
                                            <p:txEl>
                                              <p:pRg st="2" end="2"/>
                                            </p:txEl>
                                          </p:spTgt>
                                        </p:tgtEl>
                                      </p:cBhvr>
                                      <p:to x="100000" y="100000"/>
                                    </p:animScale>
                                    <p:animScale>
                                      <p:cBhvr>
                                        <p:cTn id="57" dur="26">
                                          <p:stCondLst>
                                            <p:cond delay="1312"/>
                                          </p:stCondLst>
                                        </p:cTn>
                                        <p:tgtEl>
                                          <p:spTgt spid="2">
                                            <p:txEl>
                                              <p:pRg st="2" end="2"/>
                                            </p:txEl>
                                          </p:spTgt>
                                        </p:tgtEl>
                                      </p:cBhvr>
                                      <p:to x="100000" y="80000"/>
                                    </p:animScale>
                                    <p:animScale>
                                      <p:cBhvr>
                                        <p:cTn id="58" dur="166" decel="50000">
                                          <p:stCondLst>
                                            <p:cond delay="1338"/>
                                          </p:stCondLst>
                                        </p:cTn>
                                        <p:tgtEl>
                                          <p:spTgt spid="2">
                                            <p:txEl>
                                              <p:pRg st="2" end="2"/>
                                            </p:txEl>
                                          </p:spTgt>
                                        </p:tgtEl>
                                      </p:cBhvr>
                                      <p:to x="100000" y="100000"/>
                                    </p:animScale>
                                    <p:animScale>
                                      <p:cBhvr>
                                        <p:cTn id="59" dur="26">
                                          <p:stCondLst>
                                            <p:cond delay="1642"/>
                                          </p:stCondLst>
                                        </p:cTn>
                                        <p:tgtEl>
                                          <p:spTgt spid="2">
                                            <p:txEl>
                                              <p:pRg st="2" end="2"/>
                                            </p:txEl>
                                          </p:spTgt>
                                        </p:tgtEl>
                                      </p:cBhvr>
                                      <p:to x="100000" y="90000"/>
                                    </p:animScale>
                                    <p:animScale>
                                      <p:cBhvr>
                                        <p:cTn id="60" dur="166" decel="50000">
                                          <p:stCondLst>
                                            <p:cond delay="1668"/>
                                          </p:stCondLst>
                                        </p:cTn>
                                        <p:tgtEl>
                                          <p:spTgt spid="2">
                                            <p:txEl>
                                              <p:pRg st="2" end="2"/>
                                            </p:txEl>
                                          </p:spTgt>
                                        </p:tgtEl>
                                      </p:cBhvr>
                                      <p:to x="100000" y="100000"/>
                                    </p:animScale>
                                    <p:animScale>
                                      <p:cBhvr>
                                        <p:cTn id="61" dur="26">
                                          <p:stCondLst>
                                            <p:cond delay="1808"/>
                                          </p:stCondLst>
                                        </p:cTn>
                                        <p:tgtEl>
                                          <p:spTgt spid="2">
                                            <p:txEl>
                                              <p:pRg st="2" end="2"/>
                                            </p:txEl>
                                          </p:spTgt>
                                        </p:tgtEl>
                                      </p:cBhvr>
                                      <p:to x="100000" y="95000"/>
                                    </p:animScale>
                                    <p:animScale>
                                      <p:cBhvr>
                                        <p:cTn id="62" dur="166" decel="50000">
                                          <p:stCondLst>
                                            <p:cond delay="1834"/>
                                          </p:stCondLst>
                                        </p:cTn>
                                        <p:tgtEl>
                                          <p:spTgt spid="2">
                                            <p:txEl>
                                              <p:pRg st="2" end="2"/>
                                            </p:txEl>
                                          </p:spTgt>
                                        </p:tgtEl>
                                      </p:cBhvr>
                                      <p:to x="100000" y="100000"/>
                                    </p:animScale>
                                  </p:childTnLst>
                                </p:cTn>
                              </p:par>
                              <p:par>
                                <p:cTn id="63" presetID="26" presetClass="entr" presetSubtype="0" fill="hold" nodeType="withEffect">
                                  <p:stCondLst>
                                    <p:cond delay="0"/>
                                  </p:stCondLst>
                                  <p:childTnLst>
                                    <p:set>
                                      <p:cBhvr>
                                        <p:cTn id="64" dur="1" fill="hold">
                                          <p:stCondLst>
                                            <p:cond delay="0"/>
                                          </p:stCondLst>
                                        </p:cTn>
                                        <p:tgtEl>
                                          <p:spTgt spid="2">
                                            <p:txEl>
                                              <p:pRg st="3" end="3"/>
                                            </p:txEl>
                                          </p:spTgt>
                                        </p:tgtEl>
                                        <p:attrNameLst>
                                          <p:attrName>style.visibility</p:attrName>
                                        </p:attrNameLst>
                                      </p:cBhvr>
                                      <p:to>
                                        <p:strVal val="visible"/>
                                      </p:to>
                                    </p:set>
                                    <p:animEffect transition="in" filter="wipe(down)">
                                      <p:cBhvr>
                                        <p:cTn id="65" dur="580">
                                          <p:stCondLst>
                                            <p:cond delay="0"/>
                                          </p:stCondLst>
                                        </p:cTn>
                                        <p:tgtEl>
                                          <p:spTgt spid="2">
                                            <p:txEl>
                                              <p:pRg st="3" end="3"/>
                                            </p:txEl>
                                          </p:spTgt>
                                        </p:tgtEl>
                                      </p:cBhvr>
                                    </p:animEffect>
                                    <p:anim calcmode="lin" valueType="num">
                                      <p:cBhvr>
                                        <p:cTn id="66"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67"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68"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69"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70"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71" dur="26">
                                          <p:stCondLst>
                                            <p:cond delay="650"/>
                                          </p:stCondLst>
                                        </p:cTn>
                                        <p:tgtEl>
                                          <p:spTgt spid="2">
                                            <p:txEl>
                                              <p:pRg st="3" end="3"/>
                                            </p:txEl>
                                          </p:spTgt>
                                        </p:tgtEl>
                                      </p:cBhvr>
                                      <p:to x="100000" y="60000"/>
                                    </p:animScale>
                                    <p:animScale>
                                      <p:cBhvr>
                                        <p:cTn id="72" dur="166" decel="50000">
                                          <p:stCondLst>
                                            <p:cond delay="676"/>
                                          </p:stCondLst>
                                        </p:cTn>
                                        <p:tgtEl>
                                          <p:spTgt spid="2">
                                            <p:txEl>
                                              <p:pRg st="3" end="3"/>
                                            </p:txEl>
                                          </p:spTgt>
                                        </p:tgtEl>
                                      </p:cBhvr>
                                      <p:to x="100000" y="100000"/>
                                    </p:animScale>
                                    <p:animScale>
                                      <p:cBhvr>
                                        <p:cTn id="73" dur="26">
                                          <p:stCondLst>
                                            <p:cond delay="1312"/>
                                          </p:stCondLst>
                                        </p:cTn>
                                        <p:tgtEl>
                                          <p:spTgt spid="2">
                                            <p:txEl>
                                              <p:pRg st="3" end="3"/>
                                            </p:txEl>
                                          </p:spTgt>
                                        </p:tgtEl>
                                      </p:cBhvr>
                                      <p:to x="100000" y="80000"/>
                                    </p:animScale>
                                    <p:animScale>
                                      <p:cBhvr>
                                        <p:cTn id="74" dur="166" decel="50000">
                                          <p:stCondLst>
                                            <p:cond delay="1338"/>
                                          </p:stCondLst>
                                        </p:cTn>
                                        <p:tgtEl>
                                          <p:spTgt spid="2">
                                            <p:txEl>
                                              <p:pRg st="3" end="3"/>
                                            </p:txEl>
                                          </p:spTgt>
                                        </p:tgtEl>
                                      </p:cBhvr>
                                      <p:to x="100000" y="100000"/>
                                    </p:animScale>
                                    <p:animScale>
                                      <p:cBhvr>
                                        <p:cTn id="75" dur="26">
                                          <p:stCondLst>
                                            <p:cond delay="1642"/>
                                          </p:stCondLst>
                                        </p:cTn>
                                        <p:tgtEl>
                                          <p:spTgt spid="2">
                                            <p:txEl>
                                              <p:pRg st="3" end="3"/>
                                            </p:txEl>
                                          </p:spTgt>
                                        </p:tgtEl>
                                      </p:cBhvr>
                                      <p:to x="100000" y="90000"/>
                                    </p:animScale>
                                    <p:animScale>
                                      <p:cBhvr>
                                        <p:cTn id="76" dur="166" decel="50000">
                                          <p:stCondLst>
                                            <p:cond delay="1668"/>
                                          </p:stCondLst>
                                        </p:cTn>
                                        <p:tgtEl>
                                          <p:spTgt spid="2">
                                            <p:txEl>
                                              <p:pRg st="3" end="3"/>
                                            </p:txEl>
                                          </p:spTgt>
                                        </p:tgtEl>
                                      </p:cBhvr>
                                      <p:to x="100000" y="100000"/>
                                    </p:animScale>
                                    <p:animScale>
                                      <p:cBhvr>
                                        <p:cTn id="77" dur="26">
                                          <p:stCondLst>
                                            <p:cond delay="1808"/>
                                          </p:stCondLst>
                                        </p:cTn>
                                        <p:tgtEl>
                                          <p:spTgt spid="2">
                                            <p:txEl>
                                              <p:pRg st="3" end="3"/>
                                            </p:txEl>
                                          </p:spTgt>
                                        </p:tgtEl>
                                      </p:cBhvr>
                                      <p:to x="100000" y="95000"/>
                                    </p:animScale>
                                    <p:animScale>
                                      <p:cBhvr>
                                        <p:cTn id="78" dur="166" decel="50000">
                                          <p:stCondLst>
                                            <p:cond delay="1834"/>
                                          </p:stCondLst>
                                        </p:cTn>
                                        <p:tgtEl>
                                          <p:spTgt spid="2">
                                            <p:txEl>
                                              <p:pRg st="3" end="3"/>
                                            </p:txEl>
                                          </p:spTgt>
                                        </p:tgtEl>
                                      </p:cBhvr>
                                      <p:to x="100000" y="100000"/>
                                    </p:animScale>
                                  </p:childTnLst>
                                </p:cTn>
                              </p:par>
                              <p:par>
                                <p:cTn id="79" presetID="26" presetClass="entr" presetSubtype="0" fill="hold" nodeType="withEffect">
                                  <p:stCondLst>
                                    <p:cond delay="0"/>
                                  </p:stCondLst>
                                  <p:childTnLst>
                                    <p:set>
                                      <p:cBhvr>
                                        <p:cTn id="80" dur="1" fill="hold">
                                          <p:stCondLst>
                                            <p:cond delay="0"/>
                                          </p:stCondLst>
                                        </p:cTn>
                                        <p:tgtEl>
                                          <p:spTgt spid="2">
                                            <p:txEl>
                                              <p:pRg st="4" end="4"/>
                                            </p:txEl>
                                          </p:spTgt>
                                        </p:tgtEl>
                                        <p:attrNameLst>
                                          <p:attrName>style.visibility</p:attrName>
                                        </p:attrNameLst>
                                      </p:cBhvr>
                                      <p:to>
                                        <p:strVal val="visible"/>
                                      </p:to>
                                    </p:set>
                                    <p:animEffect transition="in" filter="wipe(down)">
                                      <p:cBhvr>
                                        <p:cTn id="81" dur="580">
                                          <p:stCondLst>
                                            <p:cond delay="0"/>
                                          </p:stCondLst>
                                        </p:cTn>
                                        <p:tgtEl>
                                          <p:spTgt spid="2">
                                            <p:txEl>
                                              <p:pRg st="4" end="4"/>
                                            </p:txEl>
                                          </p:spTgt>
                                        </p:tgtEl>
                                      </p:cBhvr>
                                    </p:animEffect>
                                    <p:anim calcmode="lin" valueType="num">
                                      <p:cBhvr>
                                        <p:cTn id="82"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83"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84"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85"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86"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87" dur="26">
                                          <p:stCondLst>
                                            <p:cond delay="650"/>
                                          </p:stCondLst>
                                        </p:cTn>
                                        <p:tgtEl>
                                          <p:spTgt spid="2">
                                            <p:txEl>
                                              <p:pRg st="4" end="4"/>
                                            </p:txEl>
                                          </p:spTgt>
                                        </p:tgtEl>
                                      </p:cBhvr>
                                      <p:to x="100000" y="60000"/>
                                    </p:animScale>
                                    <p:animScale>
                                      <p:cBhvr>
                                        <p:cTn id="88" dur="166" decel="50000">
                                          <p:stCondLst>
                                            <p:cond delay="676"/>
                                          </p:stCondLst>
                                        </p:cTn>
                                        <p:tgtEl>
                                          <p:spTgt spid="2">
                                            <p:txEl>
                                              <p:pRg st="4" end="4"/>
                                            </p:txEl>
                                          </p:spTgt>
                                        </p:tgtEl>
                                      </p:cBhvr>
                                      <p:to x="100000" y="100000"/>
                                    </p:animScale>
                                    <p:animScale>
                                      <p:cBhvr>
                                        <p:cTn id="89" dur="26">
                                          <p:stCondLst>
                                            <p:cond delay="1312"/>
                                          </p:stCondLst>
                                        </p:cTn>
                                        <p:tgtEl>
                                          <p:spTgt spid="2">
                                            <p:txEl>
                                              <p:pRg st="4" end="4"/>
                                            </p:txEl>
                                          </p:spTgt>
                                        </p:tgtEl>
                                      </p:cBhvr>
                                      <p:to x="100000" y="80000"/>
                                    </p:animScale>
                                    <p:animScale>
                                      <p:cBhvr>
                                        <p:cTn id="90" dur="166" decel="50000">
                                          <p:stCondLst>
                                            <p:cond delay="1338"/>
                                          </p:stCondLst>
                                        </p:cTn>
                                        <p:tgtEl>
                                          <p:spTgt spid="2">
                                            <p:txEl>
                                              <p:pRg st="4" end="4"/>
                                            </p:txEl>
                                          </p:spTgt>
                                        </p:tgtEl>
                                      </p:cBhvr>
                                      <p:to x="100000" y="100000"/>
                                    </p:animScale>
                                    <p:animScale>
                                      <p:cBhvr>
                                        <p:cTn id="91" dur="26">
                                          <p:stCondLst>
                                            <p:cond delay="1642"/>
                                          </p:stCondLst>
                                        </p:cTn>
                                        <p:tgtEl>
                                          <p:spTgt spid="2">
                                            <p:txEl>
                                              <p:pRg st="4" end="4"/>
                                            </p:txEl>
                                          </p:spTgt>
                                        </p:tgtEl>
                                      </p:cBhvr>
                                      <p:to x="100000" y="90000"/>
                                    </p:animScale>
                                    <p:animScale>
                                      <p:cBhvr>
                                        <p:cTn id="92" dur="166" decel="50000">
                                          <p:stCondLst>
                                            <p:cond delay="1668"/>
                                          </p:stCondLst>
                                        </p:cTn>
                                        <p:tgtEl>
                                          <p:spTgt spid="2">
                                            <p:txEl>
                                              <p:pRg st="4" end="4"/>
                                            </p:txEl>
                                          </p:spTgt>
                                        </p:tgtEl>
                                      </p:cBhvr>
                                      <p:to x="100000" y="100000"/>
                                    </p:animScale>
                                    <p:animScale>
                                      <p:cBhvr>
                                        <p:cTn id="93" dur="26">
                                          <p:stCondLst>
                                            <p:cond delay="1808"/>
                                          </p:stCondLst>
                                        </p:cTn>
                                        <p:tgtEl>
                                          <p:spTgt spid="2">
                                            <p:txEl>
                                              <p:pRg st="4" end="4"/>
                                            </p:txEl>
                                          </p:spTgt>
                                        </p:tgtEl>
                                      </p:cBhvr>
                                      <p:to x="100000" y="95000"/>
                                    </p:animScale>
                                    <p:animScale>
                                      <p:cBhvr>
                                        <p:cTn id="94" dur="166" decel="50000">
                                          <p:stCondLst>
                                            <p:cond delay="1834"/>
                                          </p:stCondLst>
                                        </p:cTn>
                                        <p:tgtEl>
                                          <p:spTgt spid="2">
                                            <p:txEl>
                                              <p:pRg st="4" end="4"/>
                                            </p:txEl>
                                          </p:spTgt>
                                        </p:tgtEl>
                                      </p:cBhvr>
                                      <p:to x="100000" y="100000"/>
                                    </p:animScale>
                                  </p:childTnLst>
                                </p:cTn>
                              </p:par>
                              <p:par>
                                <p:cTn id="95" presetID="26" presetClass="entr" presetSubtype="0" fill="hold" nodeType="withEffect">
                                  <p:stCondLst>
                                    <p:cond delay="0"/>
                                  </p:stCondLst>
                                  <p:childTnLst>
                                    <p:set>
                                      <p:cBhvr>
                                        <p:cTn id="96" dur="1" fill="hold">
                                          <p:stCondLst>
                                            <p:cond delay="0"/>
                                          </p:stCondLst>
                                        </p:cTn>
                                        <p:tgtEl>
                                          <p:spTgt spid="2">
                                            <p:txEl>
                                              <p:pRg st="5" end="5"/>
                                            </p:txEl>
                                          </p:spTgt>
                                        </p:tgtEl>
                                        <p:attrNameLst>
                                          <p:attrName>style.visibility</p:attrName>
                                        </p:attrNameLst>
                                      </p:cBhvr>
                                      <p:to>
                                        <p:strVal val="visible"/>
                                      </p:to>
                                    </p:set>
                                    <p:animEffect transition="in" filter="wipe(down)">
                                      <p:cBhvr>
                                        <p:cTn id="97" dur="580">
                                          <p:stCondLst>
                                            <p:cond delay="0"/>
                                          </p:stCondLst>
                                        </p:cTn>
                                        <p:tgtEl>
                                          <p:spTgt spid="2">
                                            <p:txEl>
                                              <p:pRg st="5" end="5"/>
                                            </p:txEl>
                                          </p:spTgt>
                                        </p:tgtEl>
                                      </p:cBhvr>
                                    </p:animEffect>
                                    <p:anim calcmode="lin" valueType="num">
                                      <p:cBhvr>
                                        <p:cTn id="98"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2">
                                            <p:txEl>
                                              <p:pRg st="5" end="5"/>
                                            </p:txEl>
                                          </p:spTgt>
                                        </p:tgtEl>
                                      </p:cBhvr>
                                      <p:to x="100000" y="60000"/>
                                    </p:animScale>
                                    <p:animScale>
                                      <p:cBhvr>
                                        <p:cTn id="104" dur="166" decel="50000">
                                          <p:stCondLst>
                                            <p:cond delay="676"/>
                                          </p:stCondLst>
                                        </p:cTn>
                                        <p:tgtEl>
                                          <p:spTgt spid="2">
                                            <p:txEl>
                                              <p:pRg st="5" end="5"/>
                                            </p:txEl>
                                          </p:spTgt>
                                        </p:tgtEl>
                                      </p:cBhvr>
                                      <p:to x="100000" y="100000"/>
                                    </p:animScale>
                                    <p:animScale>
                                      <p:cBhvr>
                                        <p:cTn id="105" dur="26">
                                          <p:stCondLst>
                                            <p:cond delay="1312"/>
                                          </p:stCondLst>
                                        </p:cTn>
                                        <p:tgtEl>
                                          <p:spTgt spid="2">
                                            <p:txEl>
                                              <p:pRg st="5" end="5"/>
                                            </p:txEl>
                                          </p:spTgt>
                                        </p:tgtEl>
                                      </p:cBhvr>
                                      <p:to x="100000" y="80000"/>
                                    </p:animScale>
                                    <p:animScale>
                                      <p:cBhvr>
                                        <p:cTn id="106" dur="166" decel="50000">
                                          <p:stCondLst>
                                            <p:cond delay="1338"/>
                                          </p:stCondLst>
                                        </p:cTn>
                                        <p:tgtEl>
                                          <p:spTgt spid="2">
                                            <p:txEl>
                                              <p:pRg st="5" end="5"/>
                                            </p:txEl>
                                          </p:spTgt>
                                        </p:tgtEl>
                                      </p:cBhvr>
                                      <p:to x="100000" y="100000"/>
                                    </p:animScale>
                                    <p:animScale>
                                      <p:cBhvr>
                                        <p:cTn id="107" dur="26">
                                          <p:stCondLst>
                                            <p:cond delay="1642"/>
                                          </p:stCondLst>
                                        </p:cTn>
                                        <p:tgtEl>
                                          <p:spTgt spid="2">
                                            <p:txEl>
                                              <p:pRg st="5" end="5"/>
                                            </p:txEl>
                                          </p:spTgt>
                                        </p:tgtEl>
                                      </p:cBhvr>
                                      <p:to x="100000" y="90000"/>
                                    </p:animScale>
                                    <p:animScale>
                                      <p:cBhvr>
                                        <p:cTn id="108" dur="166" decel="50000">
                                          <p:stCondLst>
                                            <p:cond delay="1668"/>
                                          </p:stCondLst>
                                        </p:cTn>
                                        <p:tgtEl>
                                          <p:spTgt spid="2">
                                            <p:txEl>
                                              <p:pRg st="5" end="5"/>
                                            </p:txEl>
                                          </p:spTgt>
                                        </p:tgtEl>
                                      </p:cBhvr>
                                      <p:to x="100000" y="100000"/>
                                    </p:animScale>
                                    <p:animScale>
                                      <p:cBhvr>
                                        <p:cTn id="109" dur="26">
                                          <p:stCondLst>
                                            <p:cond delay="1808"/>
                                          </p:stCondLst>
                                        </p:cTn>
                                        <p:tgtEl>
                                          <p:spTgt spid="2">
                                            <p:txEl>
                                              <p:pRg st="5" end="5"/>
                                            </p:txEl>
                                          </p:spTgt>
                                        </p:tgtEl>
                                      </p:cBhvr>
                                      <p:to x="100000" y="95000"/>
                                    </p:animScale>
                                    <p:animScale>
                                      <p:cBhvr>
                                        <p:cTn id="110" dur="166" decel="50000">
                                          <p:stCondLst>
                                            <p:cond delay="1834"/>
                                          </p:stCondLst>
                                        </p:cTn>
                                        <p:tgtEl>
                                          <p:spTgt spid="2">
                                            <p:txEl>
                                              <p:pRg st="5" end="5"/>
                                            </p:txEl>
                                          </p:spTgt>
                                        </p:tgtEl>
                                      </p:cBhvr>
                                      <p:to x="100000" y="100000"/>
                                    </p:animScale>
                                  </p:childTnLst>
                                </p:cTn>
                              </p:par>
                              <p:par>
                                <p:cTn id="111" presetID="26" presetClass="entr" presetSubtype="0" fill="hold" nodeType="withEffect">
                                  <p:stCondLst>
                                    <p:cond delay="0"/>
                                  </p:stCondLst>
                                  <p:childTnLst>
                                    <p:set>
                                      <p:cBhvr>
                                        <p:cTn id="112" dur="1" fill="hold">
                                          <p:stCondLst>
                                            <p:cond delay="0"/>
                                          </p:stCondLst>
                                        </p:cTn>
                                        <p:tgtEl>
                                          <p:spTgt spid="2">
                                            <p:txEl>
                                              <p:pRg st="6" end="6"/>
                                            </p:txEl>
                                          </p:spTgt>
                                        </p:tgtEl>
                                        <p:attrNameLst>
                                          <p:attrName>style.visibility</p:attrName>
                                        </p:attrNameLst>
                                      </p:cBhvr>
                                      <p:to>
                                        <p:strVal val="visible"/>
                                      </p:to>
                                    </p:set>
                                    <p:animEffect transition="in" filter="wipe(down)">
                                      <p:cBhvr>
                                        <p:cTn id="113" dur="580">
                                          <p:stCondLst>
                                            <p:cond delay="0"/>
                                          </p:stCondLst>
                                        </p:cTn>
                                        <p:tgtEl>
                                          <p:spTgt spid="2">
                                            <p:txEl>
                                              <p:pRg st="6" end="6"/>
                                            </p:txEl>
                                          </p:spTgt>
                                        </p:tgtEl>
                                      </p:cBhvr>
                                    </p:animEffect>
                                    <p:anim calcmode="lin" valueType="num">
                                      <p:cBhvr>
                                        <p:cTn id="114" dur="1822" tmFilter="0,0; 0.14,0.36; 0.43,0.73; 0.71,0.91; 1.0,1.0">
                                          <p:stCondLst>
                                            <p:cond delay="0"/>
                                          </p:stCondLst>
                                        </p:cTn>
                                        <p:tgtEl>
                                          <p:spTgt spid="2">
                                            <p:txEl>
                                              <p:pRg st="6" end="6"/>
                                            </p:txEl>
                                          </p:spTgt>
                                        </p:tgtEl>
                                        <p:attrNameLst>
                                          <p:attrName>ppt_x</p:attrName>
                                        </p:attrNameLst>
                                      </p:cBhvr>
                                      <p:tavLst>
                                        <p:tav tm="0">
                                          <p:val>
                                            <p:strVal val="#ppt_x-0.25"/>
                                          </p:val>
                                        </p:tav>
                                        <p:tav tm="100000">
                                          <p:val>
                                            <p:strVal val="#ppt_x"/>
                                          </p:val>
                                        </p:tav>
                                      </p:tavLst>
                                    </p:anim>
                                    <p:anim calcmode="lin" valueType="num">
                                      <p:cBhvr>
                                        <p:cTn id="115" dur="664" tmFilter="0.0,0.0; 0.25,0.07; 0.50,0.2; 0.75,0.467; 1.0,1.0">
                                          <p:stCondLst>
                                            <p:cond delay="0"/>
                                          </p:stCondLst>
                                        </p:cTn>
                                        <p:tgtEl>
                                          <p:spTgt spid="2">
                                            <p:txEl>
                                              <p:pRg st="6" end="6"/>
                                            </p:txEl>
                                          </p:spTgt>
                                        </p:tgtEl>
                                        <p:attrNameLst>
                                          <p:attrName>ppt_y</p:attrName>
                                        </p:attrNameLst>
                                      </p:cBhvr>
                                      <p:tavLst>
                                        <p:tav tm="0" fmla="#ppt_y-sin(pi*$)/3">
                                          <p:val>
                                            <p:fltVal val="0.5"/>
                                          </p:val>
                                        </p:tav>
                                        <p:tav tm="100000">
                                          <p:val>
                                            <p:fltVal val="1"/>
                                          </p:val>
                                        </p:tav>
                                      </p:tavLst>
                                    </p:anim>
                                    <p:anim calcmode="lin" valueType="num">
                                      <p:cBhvr>
                                        <p:cTn id="116" dur="664" tmFilter="0, 0; 0.125,0.2665; 0.25,0.4; 0.375,0.465; 0.5,0.5;  0.625,0.535; 0.75,0.6; 0.875,0.7335; 1,1">
                                          <p:stCondLst>
                                            <p:cond delay="664"/>
                                          </p:stCondLst>
                                        </p:cTn>
                                        <p:tgtEl>
                                          <p:spTgt spid="2">
                                            <p:txEl>
                                              <p:pRg st="6" end="6"/>
                                            </p:txEl>
                                          </p:spTgt>
                                        </p:tgtEl>
                                        <p:attrNameLst>
                                          <p:attrName>ppt_y</p:attrName>
                                        </p:attrNameLst>
                                      </p:cBhvr>
                                      <p:tavLst>
                                        <p:tav tm="0" fmla="#ppt_y-sin(pi*$)/9">
                                          <p:val>
                                            <p:fltVal val="0"/>
                                          </p:val>
                                        </p:tav>
                                        <p:tav tm="100000">
                                          <p:val>
                                            <p:fltVal val="1"/>
                                          </p:val>
                                        </p:tav>
                                      </p:tavLst>
                                    </p:anim>
                                    <p:anim calcmode="lin" valueType="num">
                                      <p:cBhvr>
                                        <p:cTn id="117" dur="332" tmFilter="0, 0; 0.125,0.2665; 0.25,0.4; 0.375,0.465; 0.5,0.5;  0.625,0.535; 0.75,0.6; 0.875,0.7335; 1,1">
                                          <p:stCondLst>
                                            <p:cond delay="1324"/>
                                          </p:stCondLst>
                                        </p:cTn>
                                        <p:tgtEl>
                                          <p:spTgt spid="2">
                                            <p:txEl>
                                              <p:pRg st="6" end="6"/>
                                            </p:txEl>
                                          </p:spTgt>
                                        </p:tgtEl>
                                        <p:attrNameLst>
                                          <p:attrName>ppt_y</p:attrName>
                                        </p:attrNameLst>
                                      </p:cBhvr>
                                      <p:tavLst>
                                        <p:tav tm="0" fmla="#ppt_y-sin(pi*$)/27">
                                          <p:val>
                                            <p:fltVal val="0"/>
                                          </p:val>
                                        </p:tav>
                                        <p:tav tm="100000">
                                          <p:val>
                                            <p:fltVal val="1"/>
                                          </p:val>
                                        </p:tav>
                                      </p:tavLst>
                                    </p:anim>
                                    <p:anim calcmode="lin" valueType="num">
                                      <p:cBhvr>
                                        <p:cTn id="118" dur="164" tmFilter="0, 0; 0.125,0.2665; 0.25,0.4; 0.375,0.465; 0.5,0.5;  0.625,0.535; 0.75,0.6; 0.875,0.7335; 1,1">
                                          <p:stCondLst>
                                            <p:cond delay="1656"/>
                                          </p:stCondLst>
                                        </p:cTn>
                                        <p:tgtEl>
                                          <p:spTgt spid="2">
                                            <p:txEl>
                                              <p:pRg st="6" end="6"/>
                                            </p:txEl>
                                          </p:spTgt>
                                        </p:tgtEl>
                                        <p:attrNameLst>
                                          <p:attrName>ppt_y</p:attrName>
                                        </p:attrNameLst>
                                      </p:cBhvr>
                                      <p:tavLst>
                                        <p:tav tm="0" fmla="#ppt_y-sin(pi*$)/81">
                                          <p:val>
                                            <p:fltVal val="0"/>
                                          </p:val>
                                        </p:tav>
                                        <p:tav tm="100000">
                                          <p:val>
                                            <p:fltVal val="1"/>
                                          </p:val>
                                        </p:tav>
                                      </p:tavLst>
                                    </p:anim>
                                    <p:animScale>
                                      <p:cBhvr>
                                        <p:cTn id="119" dur="26">
                                          <p:stCondLst>
                                            <p:cond delay="650"/>
                                          </p:stCondLst>
                                        </p:cTn>
                                        <p:tgtEl>
                                          <p:spTgt spid="2">
                                            <p:txEl>
                                              <p:pRg st="6" end="6"/>
                                            </p:txEl>
                                          </p:spTgt>
                                        </p:tgtEl>
                                      </p:cBhvr>
                                      <p:to x="100000" y="60000"/>
                                    </p:animScale>
                                    <p:animScale>
                                      <p:cBhvr>
                                        <p:cTn id="120" dur="166" decel="50000">
                                          <p:stCondLst>
                                            <p:cond delay="676"/>
                                          </p:stCondLst>
                                        </p:cTn>
                                        <p:tgtEl>
                                          <p:spTgt spid="2">
                                            <p:txEl>
                                              <p:pRg st="6" end="6"/>
                                            </p:txEl>
                                          </p:spTgt>
                                        </p:tgtEl>
                                      </p:cBhvr>
                                      <p:to x="100000" y="100000"/>
                                    </p:animScale>
                                    <p:animScale>
                                      <p:cBhvr>
                                        <p:cTn id="121" dur="26">
                                          <p:stCondLst>
                                            <p:cond delay="1312"/>
                                          </p:stCondLst>
                                        </p:cTn>
                                        <p:tgtEl>
                                          <p:spTgt spid="2">
                                            <p:txEl>
                                              <p:pRg st="6" end="6"/>
                                            </p:txEl>
                                          </p:spTgt>
                                        </p:tgtEl>
                                      </p:cBhvr>
                                      <p:to x="100000" y="80000"/>
                                    </p:animScale>
                                    <p:animScale>
                                      <p:cBhvr>
                                        <p:cTn id="122" dur="166" decel="50000">
                                          <p:stCondLst>
                                            <p:cond delay="1338"/>
                                          </p:stCondLst>
                                        </p:cTn>
                                        <p:tgtEl>
                                          <p:spTgt spid="2">
                                            <p:txEl>
                                              <p:pRg st="6" end="6"/>
                                            </p:txEl>
                                          </p:spTgt>
                                        </p:tgtEl>
                                      </p:cBhvr>
                                      <p:to x="100000" y="100000"/>
                                    </p:animScale>
                                    <p:animScale>
                                      <p:cBhvr>
                                        <p:cTn id="123" dur="26">
                                          <p:stCondLst>
                                            <p:cond delay="1642"/>
                                          </p:stCondLst>
                                        </p:cTn>
                                        <p:tgtEl>
                                          <p:spTgt spid="2">
                                            <p:txEl>
                                              <p:pRg st="6" end="6"/>
                                            </p:txEl>
                                          </p:spTgt>
                                        </p:tgtEl>
                                      </p:cBhvr>
                                      <p:to x="100000" y="90000"/>
                                    </p:animScale>
                                    <p:animScale>
                                      <p:cBhvr>
                                        <p:cTn id="124" dur="166" decel="50000">
                                          <p:stCondLst>
                                            <p:cond delay="1668"/>
                                          </p:stCondLst>
                                        </p:cTn>
                                        <p:tgtEl>
                                          <p:spTgt spid="2">
                                            <p:txEl>
                                              <p:pRg st="6" end="6"/>
                                            </p:txEl>
                                          </p:spTgt>
                                        </p:tgtEl>
                                      </p:cBhvr>
                                      <p:to x="100000" y="100000"/>
                                    </p:animScale>
                                    <p:animScale>
                                      <p:cBhvr>
                                        <p:cTn id="125" dur="26">
                                          <p:stCondLst>
                                            <p:cond delay="1808"/>
                                          </p:stCondLst>
                                        </p:cTn>
                                        <p:tgtEl>
                                          <p:spTgt spid="2">
                                            <p:txEl>
                                              <p:pRg st="6" end="6"/>
                                            </p:txEl>
                                          </p:spTgt>
                                        </p:tgtEl>
                                      </p:cBhvr>
                                      <p:to x="100000" y="95000"/>
                                    </p:animScale>
                                    <p:animScale>
                                      <p:cBhvr>
                                        <p:cTn id="126" dur="166" decel="50000">
                                          <p:stCondLst>
                                            <p:cond delay="1834"/>
                                          </p:stCondLst>
                                        </p:cTn>
                                        <p:tgtEl>
                                          <p:spTgt spid="2">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s://upload.wikimedia.org/wikipedia/commons/thumb/e/ec/Grapes02.jpg/250px-Grapes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836712"/>
            <a:ext cx="4320480" cy="4026689"/>
          </a:xfrm>
          <a:prstGeom prst="roundRect">
            <a:avLst>
              <a:gd name="adj" fmla="val 4167"/>
            </a:avLst>
          </a:prstGeom>
          <a:solidFill>
            <a:srgbClr val="FFFFFF"/>
          </a:solidFill>
          <a:ln w="76200" cap="sq">
            <a:solidFill>
              <a:srgbClr val="002060"/>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a:extLst/>
        </p:spPr>
      </p:pic>
      <p:pic>
        <p:nvPicPr>
          <p:cNvPr id="4100" name="Picture 4" descr="https://upload.wikimedia.org/wikipedia/commons/thumb/9/9e/Dark_wine_grapes.jpg/233px-Dark_wine_grap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2040" y="2204864"/>
            <a:ext cx="3975624" cy="3429615"/>
          </a:xfrm>
          <a:prstGeom prst="roundRect">
            <a:avLst>
              <a:gd name="adj" fmla="val 4167"/>
            </a:avLst>
          </a:prstGeom>
          <a:solidFill>
            <a:srgbClr val="FFFFFF"/>
          </a:solidFill>
          <a:ln w="76200" cap="sq">
            <a:solidFill>
              <a:srgbClr val="7030A0"/>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a:extLst/>
        </p:spPr>
      </p:pic>
    </p:spTree>
    <p:extLst>
      <p:ext uri="{BB962C8B-B14F-4D97-AF65-F5344CB8AC3E}">
        <p14:creationId xmlns:p14="http://schemas.microsoft.com/office/powerpoint/2010/main" val="131180181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1000" fill="hold"/>
                                        <p:tgtEl>
                                          <p:spTgt spid="4098"/>
                                        </p:tgtEl>
                                        <p:attrNameLst>
                                          <p:attrName>ppt_w</p:attrName>
                                        </p:attrNameLst>
                                      </p:cBhvr>
                                      <p:tavLst>
                                        <p:tav tm="0">
                                          <p:val>
                                            <p:fltVal val="0"/>
                                          </p:val>
                                        </p:tav>
                                        <p:tav tm="100000">
                                          <p:val>
                                            <p:strVal val="#ppt_w"/>
                                          </p:val>
                                        </p:tav>
                                      </p:tavLst>
                                    </p:anim>
                                    <p:anim calcmode="lin" valueType="num">
                                      <p:cBhvr>
                                        <p:cTn id="8" dur="1000" fill="hold"/>
                                        <p:tgtEl>
                                          <p:spTgt spid="4098"/>
                                        </p:tgtEl>
                                        <p:attrNameLst>
                                          <p:attrName>ppt_h</p:attrName>
                                        </p:attrNameLst>
                                      </p:cBhvr>
                                      <p:tavLst>
                                        <p:tav tm="0">
                                          <p:val>
                                            <p:fltVal val="0"/>
                                          </p:val>
                                        </p:tav>
                                        <p:tav tm="100000">
                                          <p:val>
                                            <p:strVal val="#ppt_h"/>
                                          </p:val>
                                        </p:tav>
                                      </p:tavLst>
                                    </p:anim>
                                    <p:anim calcmode="lin" valueType="num">
                                      <p:cBhvr>
                                        <p:cTn id="9" dur="1000" fill="hold"/>
                                        <p:tgtEl>
                                          <p:spTgt spid="4098"/>
                                        </p:tgtEl>
                                        <p:attrNameLst>
                                          <p:attrName>style.rotation</p:attrName>
                                        </p:attrNameLst>
                                      </p:cBhvr>
                                      <p:tavLst>
                                        <p:tav tm="0">
                                          <p:val>
                                            <p:fltVal val="90"/>
                                          </p:val>
                                        </p:tav>
                                        <p:tav tm="100000">
                                          <p:val>
                                            <p:fltVal val="0"/>
                                          </p:val>
                                        </p:tav>
                                      </p:tavLst>
                                    </p:anim>
                                    <p:animEffect transition="in" filter="fade">
                                      <p:cBhvr>
                                        <p:cTn id="10" dur="1000"/>
                                        <p:tgtEl>
                                          <p:spTgt spid="4098"/>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4100"/>
                                        </p:tgtEl>
                                        <p:attrNameLst>
                                          <p:attrName>style.visibility</p:attrName>
                                        </p:attrNameLst>
                                      </p:cBhvr>
                                      <p:to>
                                        <p:strVal val="visible"/>
                                      </p:to>
                                    </p:set>
                                    <p:anim calcmode="lin" valueType="num">
                                      <p:cBhvr>
                                        <p:cTn id="15" dur="1000" fill="hold"/>
                                        <p:tgtEl>
                                          <p:spTgt spid="4100"/>
                                        </p:tgtEl>
                                        <p:attrNameLst>
                                          <p:attrName>ppt_w</p:attrName>
                                        </p:attrNameLst>
                                      </p:cBhvr>
                                      <p:tavLst>
                                        <p:tav tm="0">
                                          <p:val>
                                            <p:fltVal val="0"/>
                                          </p:val>
                                        </p:tav>
                                        <p:tav tm="100000">
                                          <p:val>
                                            <p:strVal val="#ppt_w"/>
                                          </p:val>
                                        </p:tav>
                                      </p:tavLst>
                                    </p:anim>
                                    <p:anim calcmode="lin" valueType="num">
                                      <p:cBhvr>
                                        <p:cTn id="16" dur="1000" fill="hold"/>
                                        <p:tgtEl>
                                          <p:spTgt spid="4100"/>
                                        </p:tgtEl>
                                        <p:attrNameLst>
                                          <p:attrName>ppt_h</p:attrName>
                                        </p:attrNameLst>
                                      </p:cBhvr>
                                      <p:tavLst>
                                        <p:tav tm="0">
                                          <p:val>
                                            <p:fltVal val="0"/>
                                          </p:val>
                                        </p:tav>
                                        <p:tav tm="100000">
                                          <p:val>
                                            <p:strVal val="#ppt_h"/>
                                          </p:val>
                                        </p:tav>
                                      </p:tavLst>
                                    </p:anim>
                                    <p:anim calcmode="lin" valueType="num">
                                      <p:cBhvr>
                                        <p:cTn id="17" dur="1000" fill="hold"/>
                                        <p:tgtEl>
                                          <p:spTgt spid="4100"/>
                                        </p:tgtEl>
                                        <p:attrNameLst>
                                          <p:attrName>style.rotation</p:attrName>
                                        </p:attrNameLst>
                                      </p:cBhvr>
                                      <p:tavLst>
                                        <p:tav tm="0">
                                          <p:val>
                                            <p:fltVal val="90"/>
                                          </p:val>
                                        </p:tav>
                                        <p:tav tm="100000">
                                          <p:val>
                                            <p:fltVal val="0"/>
                                          </p:val>
                                        </p:tav>
                                      </p:tavLst>
                                    </p:anim>
                                    <p:animEffect transition="in" filter="fade">
                                      <p:cBhvr>
                                        <p:cTn id="18" dur="1000"/>
                                        <p:tgtEl>
                                          <p:spTgt spid="4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smtClean="0"/>
              <a:t>Ποικιλίες Κρασιού</a:t>
            </a:r>
            <a:endParaRPr lang="el-GR" dirty="0"/>
          </a:p>
        </p:txBody>
      </p:sp>
      <p:sp>
        <p:nvSpPr>
          <p:cNvPr id="4" name="Θέση περιεχομένου 3"/>
          <p:cNvSpPr>
            <a:spLocks noGrp="1"/>
          </p:cNvSpPr>
          <p:nvPr>
            <p:ph idx="1"/>
          </p:nvPr>
        </p:nvSpPr>
        <p:spPr/>
        <p:txBody>
          <a:bodyPr/>
          <a:lstStyle/>
          <a:p>
            <a:pPr>
              <a:buFont typeface="Wingdings" panose="05000000000000000000" pitchFamily="2" charset="2"/>
              <a:buChar char="Ø"/>
            </a:pPr>
            <a:r>
              <a:rPr lang="el-GR" dirty="0" smtClean="0"/>
              <a:t>Κόκκινες Ποικιλίες </a:t>
            </a:r>
          </a:p>
          <a:p>
            <a:pPr>
              <a:buFont typeface="Wingdings" panose="05000000000000000000" pitchFamily="2" charset="2"/>
              <a:buChar char="Ø"/>
            </a:pPr>
            <a:endParaRPr lang="el-GR" dirty="0"/>
          </a:p>
          <a:p>
            <a:pPr>
              <a:buFont typeface="Wingdings" panose="05000000000000000000" pitchFamily="2" charset="2"/>
              <a:buChar char="Ø"/>
            </a:pPr>
            <a:endParaRPr lang="el-GR" dirty="0" smtClean="0"/>
          </a:p>
          <a:p>
            <a:pPr>
              <a:buFont typeface="Wingdings" panose="05000000000000000000" pitchFamily="2" charset="2"/>
              <a:buChar char="Ø"/>
            </a:pPr>
            <a:r>
              <a:rPr lang="el-GR" dirty="0" smtClean="0"/>
              <a:t>Λευκές Ποικιλίες</a:t>
            </a:r>
          </a:p>
          <a:p>
            <a:pPr>
              <a:buFont typeface="Wingdings" panose="05000000000000000000" pitchFamily="2" charset="2"/>
              <a:buChar char="Ø"/>
            </a:pPr>
            <a:endParaRPr lang="el-GR" dirty="0"/>
          </a:p>
          <a:p>
            <a:pPr>
              <a:buFont typeface="Wingdings" panose="05000000000000000000" pitchFamily="2" charset="2"/>
              <a:buChar char="Ø"/>
            </a:pPr>
            <a:endParaRPr lang="el-GR" dirty="0" smtClean="0"/>
          </a:p>
          <a:p>
            <a:pPr>
              <a:buFont typeface="Wingdings" panose="05000000000000000000" pitchFamily="2" charset="2"/>
              <a:buChar char="Ø"/>
            </a:pPr>
            <a:endParaRPr lang="el-GR" dirty="0"/>
          </a:p>
          <a:p>
            <a:pPr>
              <a:buFont typeface="Wingdings" panose="05000000000000000000" pitchFamily="2" charset="2"/>
              <a:buChar char="Ø"/>
            </a:pPr>
            <a:endParaRPr lang="el-GR" dirty="0" smtClean="0"/>
          </a:p>
          <a:p>
            <a:pPr marL="109728" indent="0">
              <a:buNone/>
            </a:pPr>
            <a:endParaRPr lang="el-GR"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7984" y="2132856"/>
            <a:ext cx="3600400" cy="2243911"/>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3792" y="4149080"/>
            <a:ext cx="3816424" cy="24534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40630677"/>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grpId="0" nodeType="click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childTnLst>
                    </p:cTn>
                  </p:par>
                  <p:par>
                    <p:cTn id="7" fill="hold">
                      <p:stCondLst>
                        <p:cond delay="indefinite"/>
                      </p:stCondLst>
                      <p:childTnLst>
                        <p:par>
                          <p:cTn id="8" fill="hold">
                            <p:stCondLst>
                              <p:cond delay="0"/>
                            </p:stCondLst>
                            <p:childTnLst>
                              <p:par>
                                <p:cTn id="9" presetID="15" presetClass="emph" presetSubtype="0" nodeType="clickEffect">
                                  <p:stCondLst>
                                    <p:cond delay="0"/>
                                  </p:stCondLst>
                                  <p:iterate type="lt">
                                    <p:tmAbs val="25"/>
                                  </p:iterate>
                                  <p:childTnLst>
                                    <p:set>
                                      <p:cBhvr override="childStyle">
                                        <p:cTn id="10" dur="indefinite"/>
                                        <p:tgtEl>
                                          <p:spTgt spid="4">
                                            <p:txEl>
                                              <p:pRg st="0" end="0"/>
                                            </p:txEl>
                                          </p:spTgt>
                                        </p:tgtEl>
                                        <p:attrNameLst>
                                          <p:attrName>style.fontWeight</p:attrName>
                                        </p:attrNameLst>
                                      </p:cBhvr>
                                      <p:to>
                                        <p:strVal val="bold"/>
                                      </p:to>
                                    </p:se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5122"/>
                                        </p:tgtEl>
                                        <p:attrNameLst>
                                          <p:attrName>style.visibility</p:attrName>
                                        </p:attrNameLst>
                                      </p:cBhvr>
                                      <p:to>
                                        <p:strVal val="visible"/>
                                      </p:to>
                                    </p:set>
                                    <p:animEffect transition="in" filter="barn(inVertical)">
                                      <p:cBhvr>
                                        <p:cTn id="15" dur="500"/>
                                        <p:tgtEl>
                                          <p:spTgt spid="5122"/>
                                        </p:tgtEl>
                                      </p:cBhvr>
                                    </p:animEffect>
                                  </p:childTnLst>
                                </p:cTn>
                              </p:par>
                            </p:childTnLst>
                          </p:cTn>
                        </p:par>
                      </p:childTnLst>
                    </p:cTn>
                  </p:par>
                  <p:par>
                    <p:cTn id="16" fill="hold">
                      <p:stCondLst>
                        <p:cond delay="indefinite"/>
                      </p:stCondLst>
                      <p:childTnLst>
                        <p:par>
                          <p:cTn id="17" fill="hold">
                            <p:stCondLst>
                              <p:cond delay="0"/>
                            </p:stCondLst>
                            <p:childTnLst>
                              <p:par>
                                <p:cTn id="18" presetID="15" presetClass="emph" presetSubtype="0" nodeType="clickEffect">
                                  <p:stCondLst>
                                    <p:cond delay="0"/>
                                  </p:stCondLst>
                                  <p:iterate type="lt">
                                    <p:tmAbs val="25"/>
                                  </p:iterate>
                                  <p:childTnLst>
                                    <p:set>
                                      <p:cBhvr override="childStyle">
                                        <p:cTn id="19" dur="indefinite"/>
                                        <p:tgtEl>
                                          <p:spTgt spid="4">
                                            <p:txEl>
                                              <p:pRg st="3" end="3"/>
                                            </p:txEl>
                                          </p:spTgt>
                                        </p:tgtEl>
                                        <p:attrNameLst>
                                          <p:attrName>style.fontWeight</p:attrName>
                                        </p:attrNameLst>
                                      </p:cBhvr>
                                      <p:to>
                                        <p:strVal val="bold"/>
                                      </p:to>
                                    </p:se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5123"/>
                                        </p:tgtEl>
                                        <p:attrNameLst>
                                          <p:attrName>style.visibility</p:attrName>
                                        </p:attrNameLst>
                                      </p:cBhvr>
                                      <p:to>
                                        <p:strVal val="visible"/>
                                      </p:to>
                                    </p:set>
                                    <p:animEffect transition="in" filter="barn(inVertical)">
                                      <p:cBhvr>
                                        <p:cTn id="24" dur="500"/>
                                        <p:tgtEl>
                                          <p:spTgt spid="5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11560" y="836712"/>
            <a:ext cx="8229600" cy="1066800"/>
          </a:xfrm>
        </p:spPr>
        <p:txBody>
          <a:bodyPr/>
          <a:lstStyle/>
          <a:p>
            <a:pPr algn="ctr"/>
            <a:r>
              <a:rPr lang="el-GR" dirty="0" smtClean="0"/>
              <a:t>Κόκκινες Ποικιλίες</a:t>
            </a:r>
            <a:endParaRPr lang="el-GR" dirty="0"/>
          </a:p>
        </p:txBody>
      </p:sp>
      <p:sp>
        <p:nvSpPr>
          <p:cNvPr id="3" name="Θέση περιεχομένου 2"/>
          <p:cNvSpPr>
            <a:spLocks noGrp="1"/>
          </p:cNvSpPr>
          <p:nvPr>
            <p:ph idx="1"/>
          </p:nvPr>
        </p:nvSpPr>
        <p:spPr>
          <a:xfrm>
            <a:off x="467544" y="1844824"/>
            <a:ext cx="8229600" cy="4757160"/>
          </a:xfrm>
        </p:spPr>
        <p:txBody>
          <a:bodyPr>
            <a:normAutofit/>
          </a:bodyPr>
          <a:lstStyle/>
          <a:p>
            <a:r>
              <a:rPr lang="en-US" sz="1800" b="1" u="sng" dirty="0"/>
              <a:t>Cabernet </a:t>
            </a:r>
            <a:r>
              <a:rPr lang="en-US" sz="1800" b="1" u="sng" dirty="0" smtClean="0"/>
              <a:t>Sauvignon</a:t>
            </a:r>
            <a:r>
              <a:rPr lang="el-GR" sz="1800" b="1" dirty="0"/>
              <a:t>: </a:t>
            </a:r>
            <a:r>
              <a:rPr lang="el-GR" sz="1800" dirty="0"/>
              <a:t>Φημισμένη για την έντονη γεύση και το άρωμά του, η Cabernet Sauvignon, είναι μια μεστή και πλούσια σε γεύσεις και αρώματα ποικιλία. </a:t>
            </a:r>
            <a:endParaRPr lang="el-GR" sz="1800" dirty="0" smtClean="0"/>
          </a:p>
          <a:p>
            <a:r>
              <a:rPr lang="en-US" sz="1800" b="1" u="sng" dirty="0" smtClean="0"/>
              <a:t>Merlot</a:t>
            </a:r>
            <a:r>
              <a:rPr lang="el-GR" sz="1800" b="1" dirty="0"/>
              <a:t>:</a:t>
            </a:r>
            <a:r>
              <a:rPr lang="el-GR" sz="1800" dirty="0"/>
              <a:t> Διαδεδομένο, ελκυστικό, περισσότερο προσιτό γευστικά και με πιο ήπια γεύση σε σύγκριση με το Cabernet Sauvignon, το Merlot φαίνεται να εδραιώνεται για τα καλά και στην Ελλάδα ως ένα γλυκόπιοτο κρασί, που συνδυάζεται εύκολα με κάθε φαγητό</a:t>
            </a:r>
            <a:r>
              <a:rPr lang="el-GR" sz="1800" dirty="0" smtClean="0"/>
              <a:t>.</a:t>
            </a:r>
          </a:p>
          <a:p>
            <a:r>
              <a:rPr lang="el-GR" sz="1800" b="1" u="sng" dirty="0"/>
              <a:t>Pinot </a:t>
            </a:r>
            <a:r>
              <a:rPr lang="el-GR" sz="1800" b="1" u="sng" dirty="0" smtClean="0"/>
              <a:t>Noir</a:t>
            </a:r>
            <a:r>
              <a:rPr lang="el-GR" sz="1800" b="1" dirty="0" smtClean="0"/>
              <a:t>:</a:t>
            </a:r>
            <a:r>
              <a:rPr lang="el-GR" sz="1800" dirty="0" smtClean="0"/>
              <a:t> </a:t>
            </a:r>
            <a:r>
              <a:rPr lang="el-GR" sz="1800" dirty="0"/>
              <a:t>Λεπτό και ντελικάτο στη γεύση το Pinot Noir προέρχεται από τη θρυλική ποικιλία σταφυλιών που ευδοκιμεί στη γαλλική Βουργουνδία. Το χρώμα του Pinot Noir ποικίλει από έντονο ρουμπινί, μέχρι ανοιχτό κόκκινο. </a:t>
            </a:r>
          </a:p>
          <a:p>
            <a:r>
              <a:rPr lang="el-GR" sz="1800" b="1" u="sng" dirty="0" smtClean="0"/>
              <a:t>Syrah</a:t>
            </a:r>
            <a:r>
              <a:rPr lang="el-GR" sz="1800" b="1" dirty="0" smtClean="0"/>
              <a:t>: </a:t>
            </a:r>
            <a:r>
              <a:rPr lang="el-GR" sz="1800" dirty="0" smtClean="0"/>
              <a:t>Το </a:t>
            </a:r>
            <a:r>
              <a:rPr lang="el-GR" sz="1800" dirty="0"/>
              <a:t>κρασί syrah βγαίνει από τη συγκεκριμένη ποικιλία σταφυλιών, που έχει έντονα σκούρο χρώμα στη σάρκα του. Το συγκεκριμένο κρασί έχει πολύ σκούρο κόκκινο χρώμα σχεδόν αδιαφανές, έντονη και γεμάτη γεύση, με πολλές τανίνες και μεγάλη </a:t>
            </a:r>
            <a:r>
              <a:rPr lang="el-GR" sz="1800" dirty="0" smtClean="0"/>
              <a:t>οξύτητα</a:t>
            </a:r>
            <a:endParaRPr lang="el-GR" sz="1800" u="sng" dirty="0"/>
          </a:p>
        </p:txBody>
      </p:sp>
    </p:spTree>
    <p:extLst>
      <p:ext uri="{BB962C8B-B14F-4D97-AF65-F5344CB8AC3E}">
        <p14:creationId xmlns:p14="http://schemas.microsoft.com/office/powerpoint/2010/main" val="446116589"/>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46" y="876374"/>
            <a:ext cx="5062553" cy="27363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9" name="Picture 5" descr="Αποτέλεσμα εικόνας για ποικιλιες κρασιου κοκκινεσ"/>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9" y="3789038"/>
            <a:ext cx="5076559" cy="2842873"/>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2244526"/>
            <a:ext cx="1905000" cy="2847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29677582"/>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barn(inVertical)">
                                      <p:cBhvr>
                                        <p:cTn id="7" dur="500"/>
                                        <p:tgtEl>
                                          <p:spTgt spid="614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149"/>
                                        </p:tgtEl>
                                        <p:attrNameLst>
                                          <p:attrName>style.visibility</p:attrName>
                                        </p:attrNameLst>
                                      </p:cBhvr>
                                      <p:to>
                                        <p:strVal val="visible"/>
                                      </p:to>
                                    </p:set>
                                    <p:animEffect transition="in" filter="barn(inVertical)">
                                      <p:cBhvr>
                                        <p:cTn id="12" dur="500"/>
                                        <p:tgtEl>
                                          <p:spTgt spid="6149"/>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147"/>
                                        </p:tgtEl>
                                        <p:attrNameLst>
                                          <p:attrName>style.visibility</p:attrName>
                                        </p:attrNameLst>
                                      </p:cBhvr>
                                      <p:to>
                                        <p:strVal val="visible"/>
                                      </p:to>
                                    </p:set>
                                    <p:animEffect transition="in" filter="barn(inVertical)">
                                      <p:cBhvr>
                                        <p:cTn id="17" dur="500"/>
                                        <p:tgtEl>
                                          <p:spTgt spid="6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smtClean="0"/>
              <a:t>Λευκές Ποικιλίες</a:t>
            </a:r>
            <a:endParaRPr lang="el-GR" dirty="0"/>
          </a:p>
        </p:txBody>
      </p:sp>
      <p:sp>
        <p:nvSpPr>
          <p:cNvPr id="3" name="Θέση περιεχομένου 2"/>
          <p:cNvSpPr>
            <a:spLocks noGrp="1"/>
          </p:cNvSpPr>
          <p:nvPr>
            <p:ph idx="1"/>
          </p:nvPr>
        </p:nvSpPr>
        <p:spPr/>
        <p:txBody>
          <a:bodyPr>
            <a:normAutofit/>
          </a:bodyPr>
          <a:lstStyle/>
          <a:p>
            <a:pPr algn="just"/>
            <a:r>
              <a:rPr lang="el-GR" sz="1800" b="1" u="sng" dirty="0" smtClean="0"/>
              <a:t>Chardonnay</a:t>
            </a:r>
            <a:r>
              <a:rPr lang="el-GR" sz="1800" b="1" dirty="0" smtClean="0"/>
              <a:t> : </a:t>
            </a:r>
            <a:r>
              <a:rPr lang="el-GR" sz="1800" dirty="0" smtClean="0"/>
              <a:t>Με </a:t>
            </a:r>
            <a:r>
              <a:rPr lang="el-GR" sz="1800" dirty="0"/>
              <a:t>λεπτή, ραφιναρισμένη γεύση, είναι ένα από τα πλέον διάσημα λευκά κρασιά. Με υψηλή ποιότητα, αλλά και </a:t>
            </a:r>
            <a:r>
              <a:rPr lang="el-GR" sz="1800" dirty="0" smtClean="0"/>
              <a:t>προσαρμοστικότητα διακρίνεται </a:t>
            </a:r>
            <a:r>
              <a:rPr lang="el-GR" sz="1800" dirty="0"/>
              <a:t>για το γευστικό πλούτο και τη φρουτώδη πολυπλοκότητά του</a:t>
            </a:r>
            <a:r>
              <a:rPr lang="el-GR" dirty="0"/>
              <a:t>. </a:t>
            </a:r>
            <a:endParaRPr lang="el-GR" dirty="0" smtClean="0"/>
          </a:p>
          <a:p>
            <a:pPr algn="just"/>
            <a:r>
              <a:rPr lang="el-GR" sz="1800" b="1" u="sng" dirty="0"/>
              <a:t>Sauvignon </a:t>
            </a:r>
            <a:r>
              <a:rPr lang="el-GR" sz="1800" b="1" u="sng" dirty="0" smtClean="0"/>
              <a:t>Blanc</a:t>
            </a:r>
            <a:r>
              <a:rPr lang="el-GR" sz="1800" b="1" dirty="0" smtClean="0"/>
              <a:t>:</a:t>
            </a:r>
            <a:r>
              <a:rPr lang="el-GR" sz="1800" dirty="0" smtClean="0"/>
              <a:t> </a:t>
            </a:r>
            <a:r>
              <a:rPr lang="el-GR" sz="1800" dirty="0"/>
              <a:t>Είναι το ελαφρύτερο από τα λευκά κρασιά. Κύριο χαρακτηριστικό του Sauvignon Blanc είναι η τραγανή </a:t>
            </a:r>
            <a:r>
              <a:rPr lang="el-GR" sz="1800" dirty="0" smtClean="0"/>
              <a:t>οξύτητα.</a:t>
            </a:r>
            <a:endParaRPr lang="el-GR" sz="1800" dirty="0"/>
          </a:p>
          <a:p>
            <a:pPr algn="just"/>
            <a:r>
              <a:rPr lang="en-US" sz="1900" b="1" u="sng" dirty="0" smtClean="0"/>
              <a:t>Reisling</a:t>
            </a:r>
            <a:r>
              <a:rPr lang="el-GR" sz="1900" b="1" dirty="0" smtClean="0"/>
              <a:t>: </a:t>
            </a:r>
            <a:r>
              <a:rPr lang="el-GR" sz="1900" dirty="0" smtClean="0"/>
              <a:t>Η </a:t>
            </a:r>
            <a:r>
              <a:rPr lang="el-GR" sz="1900" dirty="0"/>
              <a:t>συγκεκριμένη ποικιλία σταφυλιών ευδοκιμεί στην περιοχή του Ρήνου</a:t>
            </a:r>
            <a:r>
              <a:rPr lang="el-GR" sz="1900" dirty="0" smtClean="0"/>
              <a:t>. </a:t>
            </a:r>
            <a:r>
              <a:rPr lang="el-GR" sz="1900" dirty="0"/>
              <a:t>Τα συγκεκριμένα κρασιά έχουν έντονη οξύτητα και είναι συνήθως ξηρά και κάπως γλυκά στη γεύση. Είναι από τις ποικιλίες εκείνες, η γεύση των οποίων αλλάζει αισθητά ανάλογα με την περιοχή καλλιέργειας των σταφυλιών. </a:t>
            </a:r>
            <a:r>
              <a:rPr lang="en-US" b="1" dirty="0" smtClean="0"/>
              <a:t> </a:t>
            </a:r>
            <a:endParaRPr lang="el-GR" dirty="0"/>
          </a:p>
        </p:txBody>
      </p:sp>
    </p:spTree>
    <p:extLst>
      <p:ext uri="{BB962C8B-B14F-4D97-AF65-F5344CB8AC3E}">
        <p14:creationId xmlns:p14="http://schemas.microsoft.com/office/powerpoint/2010/main" val="3074940935"/>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downloads.naftemporiki.gr.edgesuite.net/static/13/06/04/krasi-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692696"/>
            <a:ext cx="2992290" cy="4464497"/>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http://downloads.naftemporiki.gr.edgesuite.net/static/13/06/04/krasi-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67719" y="1451031"/>
            <a:ext cx="3264784" cy="4257278"/>
          </a:xfrm>
          <a:prstGeom prst="rect">
            <a:avLst/>
          </a:prstGeom>
          <a:noFill/>
          <a:extLst>
            <a:ext uri="{909E8E84-426E-40DD-AFC4-6F175D3DCCD1}">
              <a14:hiddenFill xmlns:a14="http://schemas.microsoft.com/office/drawing/2010/main">
                <a:solidFill>
                  <a:srgbClr val="FFFFFF"/>
                </a:solidFill>
              </a14:hiddenFill>
            </a:ext>
          </a:extLst>
        </p:spPr>
      </p:pic>
      <p:sp>
        <p:nvSpPr>
          <p:cNvPr id="2" name="AutoShape 8" descr="Αποτέλεσμα εικόνας για ποικιλιες κρασιων λευκη"/>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dirty="0"/>
          </a:p>
        </p:txBody>
      </p:sp>
      <p:pic>
        <p:nvPicPr>
          <p:cNvPr id="7177"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9257" y="2328643"/>
            <a:ext cx="2521007" cy="39875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4" name="Picture 6" descr="Αποτέλεσμα εικόνας για ποικιλιες κρασιων λευκη"/>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11552" y="3284984"/>
            <a:ext cx="4032448" cy="3105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4096301"/>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1000"/>
                                        <p:tgtEl>
                                          <p:spTgt spid="7170"/>
                                        </p:tgtEl>
                                      </p:cBhvr>
                                    </p:animEffect>
                                    <p:anim calcmode="lin" valueType="num">
                                      <p:cBhvr>
                                        <p:cTn id="8" dur="1000" fill="hold"/>
                                        <p:tgtEl>
                                          <p:spTgt spid="7170"/>
                                        </p:tgtEl>
                                        <p:attrNameLst>
                                          <p:attrName>ppt_x</p:attrName>
                                        </p:attrNameLst>
                                      </p:cBhvr>
                                      <p:tavLst>
                                        <p:tav tm="0">
                                          <p:val>
                                            <p:strVal val="#ppt_x"/>
                                          </p:val>
                                        </p:tav>
                                        <p:tav tm="100000">
                                          <p:val>
                                            <p:strVal val="#ppt_x"/>
                                          </p:val>
                                        </p:tav>
                                      </p:tavLst>
                                    </p:anim>
                                    <p:anim calcmode="lin" valueType="num">
                                      <p:cBhvr>
                                        <p:cTn id="9" dur="1000" fill="hold"/>
                                        <p:tgtEl>
                                          <p:spTgt spid="717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2"/>
                                        </p:tgtEl>
                                        <p:attrNameLst>
                                          <p:attrName>style.visibility</p:attrName>
                                        </p:attrNameLst>
                                      </p:cBhvr>
                                      <p:to>
                                        <p:strVal val="visible"/>
                                      </p:to>
                                    </p:set>
                                    <p:animEffect transition="in" filter="fade">
                                      <p:cBhvr>
                                        <p:cTn id="14" dur="1000"/>
                                        <p:tgtEl>
                                          <p:spTgt spid="7172"/>
                                        </p:tgtEl>
                                      </p:cBhvr>
                                    </p:animEffect>
                                    <p:anim calcmode="lin" valueType="num">
                                      <p:cBhvr>
                                        <p:cTn id="15" dur="1000" fill="hold"/>
                                        <p:tgtEl>
                                          <p:spTgt spid="7172"/>
                                        </p:tgtEl>
                                        <p:attrNameLst>
                                          <p:attrName>ppt_x</p:attrName>
                                        </p:attrNameLst>
                                      </p:cBhvr>
                                      <p:tavLst>
                                        <p:tav tm="0">
                                          <p:val>
                                            <p:strVal val="#ppt_x"/>
                                          </p:val>
                                        </p:tav>
                                        <p:tav tm="100000">
                                          <p:val>
                                            <p:strVal val="#ppt_x"/>
                                          </p:val>
                                        </p:tav>
                                      </p:tavLst>
                                    </p:anim>
                                    <p:anim calcmode="lin" valueType="num">
                                      <p:cBhvr>
                                        <p:cTn id="16" dur="1000" fill="hold"/>
                                        <p:tgtEl>
                                          <p:spTgt spid="717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7"/>
                                        </p:tgtEl>
                                        <p:attrNameLst>
                                          <p:attrName>style.visibility</p:attrName>
                                        </p:attrNameLst>
                                      </p:cBhvr>
                                      <p:to>
                                        <p:strVal val="visible"/>
                                      </p:to>
                                    </p:set>
                                    <p:animEffect transition="in" filter="fade">
                                      <p:cBhvr>
                                        <p:cTn id="21" dur="1000"/>
                                        <p:tgtEl>
                                          <p:spTgt spid="7177"/>
                                        </p:tgtEl>
                                      </p:cBhvr>
                                    </p:animEffect>
                                    <p:anim calcmode="lin" valueType="num">
                                      <p:cBhvr>
                                        <p:cTn id="22" dur="1000" fill="hold"/>
                                        <p:tgtEl>
                                          <p:spTgt spid="7177"/>
                                        </p:tgtEl>
                                        <p:attrNameLst>
                                          <p:attrName>ppt_x</p:attrName>
                                        </p:attrNameLst>
                                      </p:cBhvr>
                                      <p:tavLst>
                                        <p:tav tm="0">
                                          <p:val>
                                            <p:strVal val="#ppt_x"/>
                                          </p:val>
                                        </p:tav>
                                        <p:tav tm="100000">
                                          <p:val>
                                            <p:strVal val="#ppt_x"/>
                                          </p:val>
                                        </p:tav>
                                      </p:tavLst>
                                    </p:anim>
                                    <p:anim calcmode="lin" valueType="num">
                                      <p:cBhvr>
                                        <p:cTn id="23" dur="1000" fill="hold"/>
                                        <p:tgtEl>
                                          <p:spTgt spid="717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174"/>
                                        </p:tgtEl>
                                        <p:attrNameLst>
                                          <p:attrName>style.visibility</p:attrName>
                                        </p:attrNameLst>
                                      </p:cBhvr>
                                      <p:to>
                                        <p:strVal val="visible"/>
                                      </p:to>
                                    </p:set>
                                    <p:animEffect transition="in" filter="fade">
                                      <p:cBhvr>
                                        <p:cTn id="28" dur="1000"/>
                                        <p:tgtEl>
                                          <p:spTgt spid="7174"/>
                                        </p:tgtEl>
                                      </p:cBhvr>
                                    </p:animEffect>
                                    <p:anim calcmode="lin" valueType="num">
                                      <p:cBhvr>
                                        <p:cTn id="29" dur="1000" fill="hold"/>
                                        <p:tgtEl>
                                          <p:spTgt spid="7174"/>
                                        </p:tgtEl>
                                        <p:attrNameLst>
                                          <p:attrName>ppt_x</p:attrName>
                                        </p:attrNameLst>
                                      </p:cBhvr>
                                      <p:tavLst>
                                        <p:tav tm="0">
                                          <p:val>
                                            <p:strVal val="#ppt_x"/>
                                          </p:val>
                                        </p:tav>
                                        <p:tav tm="100000">
                                          <p:val>
                                            <p:strVal val="#ppt_x"/>
                                          </p:val>
                                        </p:tav>
                                      </p:tavLst>
                                    </p:anim>
                                    <p:anim calcmode="lin" valueType="num">
                                      <p:cBhvr>
                                        <p:cTn id="30" dur="1000" fill="hold"/>
                                        <p:tgtEl>
                                          <p:spTgt spid="717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692696"/>
            <a:ext cx="9083352" cy="1589112"/>
          </a:xfrm>
        </p:spPr>
        <p:txBody>
          <a:bodyPr>
            <a:normAutofit/>
          </a:bodyPr>
          <a:lstStyle/>
          <a:p>
            <a:r>
              <a:rPr lang="el-GR" sz="2850" b="1" dirty="0"/>
              <a:t>Η ευεργετική επίδραση της κατανάλωσης κρασιού</a:t>
            </a:r>
            <a:endParaRPr lang="el-GR" sz="2850" dirty="0"/>
          </a:p>
        </p:txBody>
      </p:sp>
      <p:sp>
        <p:nvSpPr>
          <p:cNvPr id="3" name="Θέση περιεχομένου 2"/>
          <p:cNvSpPr>
            <a:spLocks noGrp="1"/>
          </p:cNvSpPr>
          <p:nvPr>
            <p:ph idx="1"/>
          </p:nvPr>
        </p:nvSpPr>
        <p:spPr>
          <a:xfrm>
            <a:off x="457200" y="1988840"/>
            <a:ext cx="8229600" cy="4585696"/>
          </a:xfrm>
        </p:spPr>
        <p:txBody>
          <a:bodyPr>
            <a:normAutofit fontScale="62500" lnSpcReduction="20000"/>
          </a:bodyPr>
          <a:lstStyle/>
          <a:p>
            <a:pPr>
              <a:buFont typeface="Wingdings" panose="05000000000000000000" pitchFamily="2" charset="2"/>
              <a:buChar char="ü"/>
            </a:pPr>
            <a:r>
              <a:rPr lang="el-GR" dirty="0" smtClean="0"/>
              <a:t>Μειώνει </a:t>
            </a:r>
            <a:r>
              <a:rPr lang="el-GR" dirty="0"/>
              <a:t>τον κίνδυνο στεφανιαίων καρδιακών παθήσεων (ειδικά το κόκκινο</a:t>
            </a:r>
            <a:r>
              <a:rPr lang="el-GR" dirty="0" smtClean="0"/>
              <a:t>)</a:t>
            </a:r>
          </a:p>
          <a:p>
            <a:pPr>
              <a:buFont typeface="Wingdings" panose="05000000000000000000" pitchFamily="2" charset="2"/>
              <a:buChar char="ü"/>
            </a:pPr>
            <a:r>
              <a:rPr lang="el-GR" dirty="0" smtClean="0"/>
              <a:t> </a:t>
            </a:r>
            <a:r>
              <a:rPr lang="el-GR" dirty="0"/>
              <a:t>Αποτρέπει την συσσώρευση της κακιάς LDL χοληστερίνης στα αγγειακά τοιχώματα (ειδικά το κόκκινο</a:t>
            </a:r>
            <a:r>
              <a:rPr lang="el-GR" dirty="0" smtClean="0"/>
              <a:t>)</a:t>
            </a:r>
          </a:p>
          <a:p>
            <a:pPr>
              <a:buFont typeface="Wingdings" panose="05000000000000000000" pitchFamily="2" charset="2"/>
              <a:buChar char="ü"/>
            </a:pPr>
            <a:r>
              <a:rPr lang="el-GR" dirty="0" smtClean="0"/>
              <a:t>Πυκνότερα οστά</a:t>
            </a:r>
          </a:p>
          <a:p>
            <a:pPr>
              <a:buFont typeface="Wingdings" panose="05000000000000000000" pitchFamily="2" charset="2"/>
              <a:buChar char="ü"/>
            </a:pPr>
            <a:r>
              <a:rPr lang="el-GR" dirty="0" smtClean="0"/>
              <a:t>Μείωση </a:t>
            </a:r>
            <a:r>
              <a:rPr lang="el-GR" dirty="0"/>
              <a:t>του </a:t>
            </a:r>
            <a:r>
              <a:rPr lang="el-GR" dirty="0" smtClean="0"/>
              <a:t>στρες</a:t>
            </a:r>
          </a:p>
          <a:p>
            <a:pPr>
              <a:buFont typeface="Wingdings" panose="05000000000000000000" pitchFamily="2" charset="2"/>
              <a:buChar char="ü"/>
            </a:pPr>
            <a:r>
              <a:rPr lang="el-GR" dirty="0" smtClean="0"/>
              <a:t> </a:t>
            </a:r>
            <a:r>
              <a:rPr lang="el-GR" dirty="0"/>
              <a:t>Βελτίωση της ψυχικής </a:t>
            </a:r>
            <a:r>
              <a:rPr lang="el-GR" dirty="0" smtClean="0"/>
              <a:t>κατάστασης</a:t>
            </a:r>
          </a:p>
          <a:p>
            <a:pPr>
              <a:buFont typeface="Wingdings" panose="05000000000000000000" pitchFamily="2" charset="2"/>
              <a:buChar char="ü"/>
            </a:pPr>
            <a:r>
              <a:rPr lang="el-GR" dirty="0" smtClean="0"/>
              <a:t>Βελτίωση </a:t>
            </a:r>
            <a:r>
              <a:rPr lang="el-GR" dirty="0"/>
              <a:t>της αντίστασής μας στο </a:t>
            </a:r>
            <a:r>
              <a:rPr lang="el-GR" dirty="0" smtClean="0"/>
              <a:t>κρυολόγημα</a:t>
            </a:r>
          </a:p>
          <a:p>
            <a:pPr>
              <a:buFont typeface="Wingdings" panose="05000000000000000000" pitchFamily="2" charset="2"/>
              <a:buChar char="ü"/>
            </a:pPr>
            <a:r>
              <a:rPr lang="el-GR" dirty="0" smtClean="0"/>
              <a:t> </a:t>
            </a:r>
            <a:r>
              <a:rPr lang="el-GR" dirty="0"/>
              <a:t>Θετική επίπτωση στην </a:t>
            </a:r>
            <a:r>
              <a:rPr lang="el-GR" dirty="0" smtClean="0"/>
              <a:t>ευφυΐα</a:t>
            </a:r>
          </a:p>
          <a:p>
            <a:pPr>
              <a:buFont typeface="Wingdings" panose="05000000000000000000" pitchFamily="2" charset="2"/>
              <a:buChar char="ü"/>
            </a:pPr>
            <a:r>
              <a:rPr lang="el-GR" dirty="0" smtClean="0"/>
              <a:t>Καλύτερα </a:t>
            </a:r>
            <a:r>
              <a:rPr lang="el-GR" dirty="0"/>
              <a:t>κυκλοφορία του αίματος στον </a:t>
            </a:r>
            <a:r>
              <a:rPr lang="el-GR" dirty="0" smtClean="0"/>
              <a:t>εγκέφαλο</a:t>
            </a:r>
          </a:p>
          <a:p>
            <a:pPr>
              <a:buFont typeface="Wingdings" panose="05000000000000000000" pitchFamily="2" charset="2"/>
              <a:buChar char="ü"/>
            </a:pPr>
            <a:r>
              <a:rPr lang="el-GR" dirty="0" smtClean="0"/>
              <a:t>Προφύλαξη </a:t>
            </a:r>
            <a:r>
              <a:rPr lang="el-GR" dirty="0"/>
              <a:t>από ορισμένους ιούς και </a:t>
            </a:r>
            <a:r>
              <a:rPr lang="el-GR" dirty="0" smtClean="0"/>
              <a:t>βακτήρια</a:t>
            </a:r>
          </a:p>
          <a:p>
            <a:pPr>
              <a:buFont typeface="Wingdings" panose="05000000000000000000" pitchFamily="2" charset="2"/>
              <a:buChar char="ü"/>
            </a:pPr>
            <a:r>
              <a:rPr lang="el-GR" dirty="0" smtClean="0"/>
              <a:t> </a:t>
            </a:r>
            <a:r>
              <a:rPr lang="el-GR" dirty="0"/>
              <a:t>Μειώνει την συσσωμάτωση των ερυθρών αιμοσφαιρίων (ειδικά το </a:t>
            </a:r>
            <a:r>
              <a:rPr lang="el-GR" dirty="0" smtClean="0"/>
              <a:t>κόκκινο)</a:t>
            </a:r>
          </a:p>
          <a:p>
            <a:pPr>
              <a:buFont typeface="Wingdings" panose="05000000000000000000" pitchFamily="2" charset="2"/>
              <a:buChar char="ü"/>
            </a:pPr>
            <a:r>
              <a:rPr lang="el-GR" dirty="0" smtClean="0"/>
              <a:t> Διαλύει </a:t>
            </a:r>
            <a:r>
              <a:rPr lang="el-GR" dirty="0"/>
              <a:t>τα υπάρχοντα συσσωματώματα ερυθρών </a:t>
            </a:r>
            <a:r>
              <a:rPr lang="el-GR" dirty="0" smtClean="0"/>
              <a:t>αιμοσφαιρίων</a:t>
            </a:r>
          </a:p>
          <a:p>
            <a:pPr>
              <a:buFont typeface="Wingdings" panose="05000000000000000000" pitchFamily="2" charset="2"/>
              <a:buChar char="ü"/>
            </a:pPr>
            <a:r>
              <a:rPr lang="el-GR" dirty="0" smtClean="0"/>
              <a:t>Δρα </a:t>
            </a:r>
            <a:r>
              <a:rPr lang="el-GR" dirty="0"/>
              <a:t>ως αντιοξειδωτικό και αποτρέπει καρδιακά επεισόδια και </a:t>
            </a:r>
            <a:r>
              <a:rPr lang="el-GR" dirty="0" smtClean="0"/>
              <a:t>εγκεφαλικά</a:t>
            </a:r>
          </a:p>
          <a:p>
            <a:pPr>
              <a:buFont typeface="Wingdings" panose="05000000000000000000" pitchFamily="2" charset="2"/>
              <a:buChar char="ü"/>
            </a:pPr>
            <a:r>
              <a:rPr lang="el-GR" dirty="0" smtClean="0"/>
              <a:t>Αποτρέπει </a:t>
            </a:r>
            <a:r>
              <a:rPr lang="el-GR" dirty="0"/>
              <a:t>πιθανόν την </a:t>
            </a:r>
            <a:r>
              <a:rPr lang="el-GR" dirty="0" smtClean="0"/>
              <a:t>καρκινογένεση</a:t>
            </a:r>
          </a:p>
          <a:p>
            <a:pPr>
              <a:buFont typeface="Wingdings" panose="05000000000000000000" pitchFamily="2" charset="2"/>
              <a:buChar char="ü"/>
            </a:pPr>
            <a:r>
              <a:rPr lang="el-GR" dirty="0" smtClean="0"/>
              <a:t>Μειώνει </a:t>
            </a:r>
            <a:r>
              <a:rPr lang="el-GR" dirty="0"/>
              <a:t>τον κίνδυνο καρδιαγγειακών παθήσεων.</a:t>
            </a:r>
          </a:p>
        </p:txBody>
      </p:sp>
    </p:spTree>
    <p:extLst>
      <p:ext uri="{BB962C8B-B14F-4D97-AF65-F5344CB8AC3E}">
        <p14:creationId xmlns:p14="http://schemas.microsoft.com/office/powerpoint/2010/main" val="3881803415"/>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500"/>
                                        <p:tgtEl>
                                          <p:spTgt spid="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500"/>
                                        <p:tgtEl>
                                          <p:spTgt spid="3">
                                            <p:txEl>
                                              <p:pRg st="7" end="7"/>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500"/>
                                        <p:tgtEl>
                                          <p:spTgt spid="3">
                                            <p:txEl>
                                              <p:pRg st="8" end="8"/>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3">
                                            <p:txEl>
                                              <p:pRg st="9" end="9"/>
                                            </p:txEl>
                                          </p:spTgt>
                                        </p:tgtEl>
                                        <p:attrNameLst>
                                          <p:attrName>style.visibility</p:attrName>
                                        </p:attrNameLst>
                                      </p:cBhvr>
                                      <p:to>
                                        <p:strVal val="visible"/>
                                      </p:to>
                                    </p:set>
                                    <p:animEffect transition="in" filter="fade">
                                      <p:cBhvr>
                                        <p:cTn id="58" dur="500"/>
                                        <p:tgtEl>
                                          <p:spTgt spid="3">
                                            <p:txEl>
                                              <p:pRg st="9" end="9"/>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Effect transition="in" filter="fade">
                                      <p:cBhvr>
                                        <p:cTn id="63" dur="500"/>
                                        <p:tgtEl>
                                          <p:spTgt spid="3">
                                            <p:txEl>
                                              <p:pRg st="10" end="10"/>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3">
                                            <p:txEl>
                                              <p:pRg st="11" end="11"/>
                                            </p:txEl>
                                          </p:spTgt>
                                        </p:tgtEl>
                                        <p:attrNameLst>
                                          <p:attrName>style.visibility</p:attrName>
                                        </p:attrNameLst>
                                      </p:cBhvr>
                                      <p:to>
                                        <p:strVal val="visible"/>
                                      </p:to>
                                    </p:set>
                                    <p:animEffect transition="in" filter="fade">
                                      <p:cBhvr>
                                        <p:cTn id="68" dur="500"/>
                                        <p:tgtEl>
                                          <p:spTgt spid="3">
                                            <p:txEl>
                                              <p:pRg st="11" end="11"/>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3">
                                            <p:txEl>
                                              <p:pRg st="12" end="12"/>
                                            </p:txEl>
                                          </p:spTgt>
                                        </p:tgtEl>
                                        <p:attrNameLst>
                                          <p:attrName>style.visibility</p:attrName>
                                        </p:attrNameLst>
                                      </p:cBhvr>
                                      <p:to>
                                        <p:strVal val="visible"/>
                                      </p:to>
                                    </p:set>
                                    <p:animEffect transition="in" filter="fade">
                                      <p:cBhvr>
                                        <p:cTn id="73" dur="500"/>
                                        <p:tgtEl>
                                          <p:spTgt spid="3">
                                            <p:txEl>
                                              <p:pRg st="12" end="12"/>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3">
                                            <p:txEl>
                                              <p:pRg st="13" end="13"/>
                                            </p:txEl>
                                          </p:spTgt>
                                        </p:tgtEl>
                                        <p:attrNameLst>
                                          <p:attrName>style.visibility</p:attrName>
                                        </p:attrNameLst>
                                      </p:cBhvr>
                                      <p:to>
                                        <p:strVal val="visible"/>
                                      </p:to>
                                    </p:set>
                                    <p:animEffect transition="in" filter="fade">
                                      <p:cBhvr>
                                        <p:cTn id="78"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548680"/>
            <a:ext cx="8229600" cy="1066800"/>
          </a:xfrm>
        </p:spPr>
        <p:txBody>
          <a:bodyPr/>
          <a:lstStyle/>
          <a:p>
            <a:r>
              <a:rPr lang="el-GR" dirty="0" smtClean="0"/>
              <a:t>Πηγές Πληροφόρησης</a:t>
            </a:r>
            <a:endParaRPr lang="el-GR" dirty="0"/>
          </a:p>
        </p:txBody>
      </p:sp>
      <p:sp>
        <p:nvSpPr>
          <p:cNvPr id="3" name="Θέση περιεχομένου 2"/>
          <p:cNvSpPr>
            <a:spLocks noGrp="1"/>
          </p:cNvSpPr>
          <p:nvPr>
            <p:ph idx="1"/>
          </p:nvPr>
        </p:nvSpPr>
        <p:spPr>
          <a:xfrm>
            <a:off x="467544" y="1556792"/>
            <a:ext cx="8229600" cy="4968552"/>
          </a:xfrm>
        </p:spPr>
        <p:txBody>
          <a:bodyPr/>
          <a:lstStyle/>
          <a:p>
            <a:pPr>
              <a:buFont typeface="Wingdings" panose="05000000000000000000" pitchFamily="2" charset="2"/>
              <a:buChar char="§"/>
            </a:pPr>
            <a:r>
              <a:rPr lang="en-US" dirty="0">
                <a:hlinkClick r:id="rId3"/>
              </a:rPr>
              <a:t>http://</a:t>
            </a:r>
            <a:r>
              <a:rPr lang="en-US" dirty="0" smtClean="0">
                <a:hlinkClick r:id="rId3"/>
              </a:rPr>
              <a:t>www.teiath.gr/stetrod/oenology/categories.php?id=1820&amp;lang=el</a:t>
            </a:r>
            <a:endParaRPr lang="el-GR" dirty="0" smtClean="0"/>
          </a:p>
          <a:p>
            <a:pPr>
              <a:buFont typeface="Wingdings" panose="05000000000000000000" pitchFamily="2" charset="2"/>
              <a:buChar char="§"/>
            </a:pPr>
            <a:r>
              <a:rPr lang="en-US" dirty="0">
                <a:hlinkClick r:id="rId4"/>
              </a:rPr>
              <a:t>http://www.infowine.gr</a:t>
            </a:r>
            <a:r>
              <a:rPr lang="en-US" dirty="0" smtClean="0">
                <a:hlinkClick r:id="rId4"/>
              </a:rPr>
              <a:t>/</a:t>
            </a:r>
            <a:endParaRPr lang="el-GR" dirty="0" smtClean="0"/>
          </a:p>
          <a:p>
            <a:pPr>
              <a:buFont typeface="Wingdings" panose="05000000000000000000" pitchFamily="2" charset="2"/>
              <a:buChar char="§"/>
            </a:pPr>
            <a:r>
              <a:rPr lang="en-US" dirty="0">
                <a:hlinkClick r:id="rId5"/>
              </a:rPr>
              <a:t>http://</a:t>
            </a:r>
            <a:r>
              <a:rPr lang="en-US" dirty="0" smtClean="0">
                <a:hlinkClick r:id="rId5"/>
              </a:rPr>
              <a:t>www.clickatlife.gr/geusi/story/15035</a:t>
            </a:r>
            <a:endParaRPr lang="el-GR" dirty="0" smtClean="0"/>
          </a:p>
          <a:p>
            <a:pPr>
              <a:buFont typeface="Wingdings" panose="05000000000000000000" pitchFamily="2" charset="2"/>
              <a:buChar char="§"/>
            </a:pPr>
            <a:r>
              <a:rPr lang="en-US" dirty="0">
                <a:hlinkClick r:id="rId6"/>
              </a:rPr>
              <a:t>https://</a:t>
            </a:r>
            <a:r>
              <a:rPr lang="en-US" dirty="0" smtClean="0">
                <a:hlinkClick r:id="rId6"/>
              </a:rPr>
              <a:t>el.wikipedia.org/wiki</a:t>
            </a:r>
            <a:r>
              <a:rPr lang="el-GR" dirty="0" smtClean="0">
                <a:hlinkClick r:id="rId6"/>
              </a:rPr>
              <a:t>/κρασί</a:t>
            </a:r>
            <a:endParaRPr lang="el-GR" dirty="0" smtClean="0"/>
          </a:p>
          <a:p>
            <a:pPr>
              <a:buFont typeface="Wingdings" panose="05000000000000000000" pitchFamily="2" charset="2"/>
              <a:buChar char="§"/>
            </a:pPr>
            <a:r>
              <a:rPr lang="en-US" dirty="0">
                <a:hlinkClick r:id="rId7"/>
              </a:rPr>
              <a:t>http://</a:t>
            </a:r>
            <a:r>
              <a:rPr lang="en-US" dirty="0" smtClean="0">
                <a:hlinkClick r:id="rId7"/>
              </a:rPr>
              <a:t>www.wines2u.gr/txt/76</a:t>
            </a:r>
            <a:endParaRPr lang="el-GR" dirty="0" smtClean="0"/>
          </a:p>
          <a:p>
            <a:pPr>
              <a:buFont typeface="Wingdings" panose="05000000000000000000" pitchFamily="2" charset="2"/>
              <a:buChar char="§"/>
            </a:pPr>
            <a:r>
              <a:rPr lang="el-GR" dirty="0" smtClean="0"/>
              <a:t>Εικόνες από το </a:t>
            </a:r>
            <a:r>
              <a:rPr lang="en-US" dirty="0" smtClean="0"/>
              <a:t>google </a:t>
            </a:r>
          </a:p>
          <a:p>
            <a:pPr marL="109728" indent="0">
              <a:buNone/>
            </a:pPr>
            <a:endParaRPr lang="el-GR" dirty="0" smtClean="0"/>
          </a:p>
          <a:p>
            <a:pPr>
              <a:buFont typeface="Wingdings" panose="05000000000000000000" pitchFamily="2" charset="2"/>
              <a:buChar char="§"/>
            </a:pPr>
            <a:endParaRPr lang="el-GR" dirty="0"/>
          </a:p>
        </p:txBody>
      </p:sp>
    </p:spTree>
    <p:extLst>
      <p:ext uri="{BB962C8B-B14F-4D97-AF65-F5344CB8AC3E}">
        <p14:creationId xmlns:p14="http://schemas.microsoft.com/office/powerpoint/2010/main" val="116196319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Ορθογώνιο 2"/>
          <p:cNvSpPr/>
          <p:nvPr/>
        </p:nvSpPr>
        <p:spPr>
          <a:xfrm>
            <a:off x="1331640" y="1340768"/>
            <a:ext cx="8568952" cy="1323439"/>
          </a:xfrm>
          <a:prstGeom prst="rect">
            <a:avLst/>
          </a:prstGeom>
          <a:noFill/>
        </p:spPr>
        <p:txBody>
          <a:bodyPr wrap="square" lIns="91440" tIns="45720" rIns="91440" bIns="45720">
            <a:spAutoFit/>
          </a:bodyPr>
          <a:lstStyle/>
          <a:p>
            <a:pPr algn="ctr"/>
            <a:r>
              <a:rPr lang="el-GR" sz="8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τελοσ</a:t>
            </a:r>
            <a:endParaRPr lang="el-GR" sz="8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2" name="Γελαστό πρόσωπο 1"/>
          <p:cNvSpPr/>
          <p:nvPr/>
        </p:nvSpPr>
        <p:spPr>
          <a:xfrm>
            <a:off x="323528" y="4149080"/>
            <a:ext cx="3024336" cy="2592288"/>
          </a:xfrm>
          <a:prstGeom prst="smileyFac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Επεξήγηση με σύννεφο 3"/>
          <p:cNvSpPr/>
          <p:nvPr/>
        </p:nvSpPr>
        <p:spPr>
          <a:xfrm>
            <a:off x="2849162" y="2996952"/>
            <a:ext cx="2304256" cy="2035401"/>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Ελπίζουμε να σας </a:t>
            </a:r>
          </a:p>
          <a:p>
            <a:pPr algn="ctr"/>
            <a:r>
              <a:rPr lang="el-GR" dirty="0" smtClean="0"/>
              <a:t>Άρεσε!!!</a:t>
            </a:r>
            <a:endParaRPr lang="el-GR" dirty="0"/>
          </a:p>
        </p:txBody>
      </p:sp>
    </p:spTree>
    <p:extLst>
      <p:ext uri="{BB962C8B-B14F-4D97-AF65-F5344CB8AC3E}">
        <p14:creationId xmlns:p14="http://schemas.microsoft.com/office/powerpoint/2010/main" val="4240705613"/>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barn(inVertical)">
                                      <p:cBhvr>
                                        <p:cTn id="25" dur="500"/>
                                        <p:tgtEl>
                                          <p:spTgt spid="2"/>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additive="base">
                                        <p:cTn id="30" dur="500" fill="hold"/>
                                        <p:tgtEl>
                                          <p:spTgt spid="4"/>
                                        </p:tgtEl>
                                        <p:attrNameLst>
                                          <p:attrName>ppt_x</p:attrName>
                                        </p:attrNameLst>
                                      </p:cBhvr>
                                      <p:tavLst>
                                        <p:tav tm="0">
                                          <p:val>
                                            <p:strVal val="#ppt_x"/>
                                          </p:val>
                                        </p:tav>
                                        <p:tav tm="100000">
                                          <p:val>
                                            <p:strVal val="#ppt_x"/>
                                          </p:val>
                                        </p:tav>
                                      </p:tavLst>
                                    </p:anim>
                                    <p:anim calcmode="lin" valueType="num">
                                      <p:cBhvr additive="base">
                                        <p:cTn id="3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692696"/>
            <a:ext cx="8003232" cy="5881840"/>
          </a:xfrm>
        </p:spPr>
        <p:txBody>
          <a:bodyPr/>
          <a:lstStyle/>
          <a:p>
            <a:r>
              <a:rPr lang="el-GR" dirty="0" smtClean="0"/>
              <a:t>Με αφορμή το μάθημα του </a:t>
            </a:r>
            <a:r>
              <a:rPr lang="en-US" dirty="0" smtClean="0"/>
              <a:t>Project</a:t>
            </a:r>
            <a:r>
              <a:rPr lang="el-GR" dirty="0" smtClean="0"/>
              <a:t> στα πλαίσια του σχολικού επαγγελματισμού </a:t>
            </a:r>
            <a:r>
              <a:rPr lang="en-US" dirty="0" smtClean="0"/>
              <a:t> </a:t>
            </a:r>
            <a:r>
              <a:rPr lang="el-GR" dirty="0" smtClean="0"/>
              <a:t>αποφασίσαμε να ασχοληθούμε με την </a:t>
            </a:r>
            <a:r>
              <a:rPr lang="el-GR" b="1" dirty="0" smtClean="0"/>
              <a:t>Οινολογία</a:t>
            </a:r>
            <a:r>
              <a:rPr lang="el-GR" dirty="0" smtClean="0"/>
              <a:t>. Ήταν κάτι που το αποφασίσαμε χωρίς δεύτερη σκέψη.</a:t>
            </a:r>
          </a:p>
          <a:p>
            <a:r>
              <a:rPr lang="el-GR" dirty="0" smtClean="0"/>
              <a:t>Αμέσως αρχίσαμε να αναζητούμε πληροφορίες στο διαδίκτυο  για  τον </a:t>
            </a:r>
            <a:r>
              <a:rPr lang="el-GR" b="1" dirty="0" smtClean="0"/>
              <a:t>τομέα της Οινολογίας </a:t>
            </a:r>
            <a:r>
              <a:rPr lang="el-GR" dirty="0" smtClean="0"/>
              <a:t>και έτσι σιγά σιγά συνθέσαμε αυτήν την εργασία. </a:t>
            </a:r>
          </a:p>
          <a:p>
            <a:pPr marL="109728" indent="0">
              <a:buNone/>
            </a:pPr>
            <a:endParaRPr lang="el-GR" dirty="0"/>
          </a:p>
        </p:txBody>
      </p:sp>
    </p:spTree>
    <p:extLst>
      <p:ext uri="{BB962C8B-B14F-4D97-AF65-F5344CB8AC3E}">
        <p14:creationId xmlns:p14="http://schemas.microsoft.com/office/powerpoint/2010/main" val="410427544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764704"/>
            <a:ext cx="8229600" cy="1066800"/>
          </a:xfrm>
        </p:spPr>
        <p:txBody>
          <a:bodyPr/>
          <a:lstStyle/>
          <a:p>
            <a:pPr algn="ctr"/>
            <a:r>
              <a:rPr lang="el-GR" dirty="0" smtClean="0"/>
              <a:t>Λίγα λόγια για την Οινολογία</a:t>
            </a:r>
            <a:endParaRPr lang="el-GR" dirty="0"/>
          </a:p>
        </p:txBody>
      </p:sp>
      <p:sp>
        <p:nvSpPr>
          <p:cNvPr id="3" name="Θέση περιεχομένου 2"/>
          <p:cNvSpPr>
            <a:spLocks noGrp="1"/>
          </p:cNvSpPr>
          <p:nvPr>
            <p:ph sz="half" idx="1"/>
          </p:nvPr>
        </p:nvSpPr>
        <p:spPr>
          <a:xfrm>
            <a:off x="251520" y="1844824"/>
            <a:ext cx="6192688" cy="4714539"/>
          </a:xfrm>
        </p:spPr>
        <p:txBody>
          <a:bodyPr>
            <a:normAutofit/>
          </a:bodyPr>
          <a:lstStyle/>
          <a:p>
            <a:r>
              <a:rPr lang="el-GR" dirty="0"/>
              <a:t>Η </a:t>
            </a:r>
            <a:r>
              <a:rPr lang="el-GR" b="1" dirty="0"/>
              <a:t>Οινολογία</a:t>
            </a:r>
            <a:r>
              <a:rPr lang="el-GR" dirty="0"/>
              <a:t> είναι η επιστήμη και η μελέτη όλων των πτυχών του οίνου και της οινοπαραγωγής εκτός από την καλλιέργεια και την συγκομιδή, οι οποίες ανήκουν σε άλλο κλάδο που ονομάζεται </a:t>
            </a:r>
            <a:r>
              <a:rPr lang="el-GR" b="1" dirty="0" smtClean="0"/>
              <a:t>αμπελουργία</a:t>
            </a:r>
            <a:r>
              <a:rPr lang="el-GR" dirty="0" smtClean="0"/>
              <a:t> </a:t>
            </a:r>
            <a:r>
              <a:rPr lang="el-GR" b="1" dirty="0" smtClean="0"/>
              <a:t>. </a:t>
            </a:r>
            <a:r>
              <a:rPr lang="el-GR" dirty="0" smtClean="0"/>
              <a:t>Η </a:t>
            </a:r>
            <a:r>
              <a:rPr lang="el-GR" dirty="0"/>
              <a:t>Αμπελουργία και η οινολογία είναι ταυτόσημες για τα εκπαιδευτικά προγράμματα και τα ερευνητικά κέντρα και περιλαμβάνουν εσωτερικές και εξωτερικές πτυχές της παραγωγής </a:t>
            </a:r>
            <a:r>
              <a:rPr lang="el-GR" dirty="0">
                <a:hlinkClick r:id="rId2" tooltip="Κρασί"/>
              </a:rPr>
              <a:t>κρασιού</a:t>
            </a:r>
            <a:r>
              <a:rPr lang="el-GR" dirty="0"/>
              <a:t>. Ο ειδικός στα θέματα οινολογίας αποκαλείται </a:t>
            </a:r>
            <a:r>
              <a:rPr lang="el-GR" b="1" dirty="0"/>
              <a:t>οινολόγος</a:t>
            </a:r>
            <a:r>
              <a:rPr lang="el-GR" dirty="0"/>
              <a:t>. Η λέξη </a:t>
            </a:r>
            <a:r>
              <a:rPr lang="el-GR" b="1" dirty="0"/>
              <a:t>οινολογία</a:t>
            </a:r>
            <a:r>
              <a:rPr lang="el-GR" dirty="0"/>
              <a:t> προέρχεται από την Αρχαία Ελληνική λέξη </a:t>
            </a:r>
            <a:r>
              <a:rPr lang="el-GR" i="1" dirty="0">
                <a:hlinkClick r:id="rId3" tooltip="wikt:οἶνος"/>
              </a:rPr>
              <a:t>οἶνος</a:t>
            </a:r>
            <a:r>
              <a:rPr lang="el-GR" dirty="0"/>
              <a:t> ("κρασί") και την κατάληξη </a:t>
            </a:r>
            <a:r>
              <a:rPr lang="el-GR" i="1" dirty="0">
                <a:hlinkClick r:id="rId4" tooltip="wikt:-λογία"/>
              </a:rPr>
              <a:t>-λογία</a:t>
            </a:r>
            <a:r>
              <a:rPr lang="el-GR" dirty="0"/>
              <a:t> ("μελέτη του").</a:t>
            </a:r>
          </a:p>
        </p:txBody>
      </p:sp>
    </p:spTree>
    <p:extLst>
      <p:ext uri="{BB962C8B-B14F-4D97-AF65-F5344CB8AC3E}">
        <p14:creationId xmlns:p14="http://schemas.microsoft.com/office/powerpoint/2010/main" val="264899932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lh4.ggpht.com/-hmfrv2UZvZY/UdKZDq9HMoI/AAAAAAAAgj4/GekNsV2fcWo/h1y2wff5%25255B2%25255D.jpg?imgmax=800"/>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92289" y="692696"/>
            <a:ext cx="4254624" cy="324036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2050" name="Picture 2" descr="http://www.efodiakarieras.gr/wp-content/uploads/sites/2843/2014/09/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98868" y="1674665"/>
            <a:ext cx="3451412" cy="316835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2052" name="Picture 4" descr="Αποτέλεσμα εικόνας για οινολογια"/>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94582" y="2924944"/>
            <a:ext cx="3314700" cy="25202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2054" name="Picture 6" descr="Αποτέλεσμα εικόνας για οινολογια"/>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80112" y="4077072"/>
            <a:ext cx="3354199" cy="2375893"/>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158588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50"/>
                                        </p:tgtEl>
                                        <p:attrNameLst>
                                          <p:attrName>style.visibility</p:attrName>
                                        </p:attrNameLst>
                                      </p:cBhvr>
                                      <p:to>
                                        <p:strVal val="visible"/>
                                      </p:to>
                                    </p:set>
                                    <p:anim calcmode="lin" valueType="num">
                                      <p:cBhvr additive="base">
                                        <p:cTn id="13" dur="500" fill="hold"/>
                                        <p:tgtEl>
                                          <p:spTgt spid="2050"/>
                                        </p:tgtEl>
                                        <p:attrNameLst>
                                          <p:attrName>ppt_x</p:attrName>
                                        </p:attrNameLst>
                                      </p:cBhvr>
                                      <p:tavLst>
                                        <p:tav tm="0">
                                          <p:val>
                                            <p:strVal val="#ppt_x"/>
                                          </p:val>
                                        </p:tav>
                                        <p:tav tm="100000">
                                          <p:val>
                                            <p:strVal val="#ppt_x"/>
                                          </p:val>
                                        </p:tav>
                                      </p:tavLst>
                                    </p:anim>
                                    <p:anim calcmode="lin" valueType="num">
                                      <p:cBhvr additive="base">
                                        <p:cTn id="14"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52"/>
                                        </p:tgtEl>
                                        <p:attrNameLst>
                                          <p:attrName>style.visibility</p:attrName>
                                        </p:attrNameLst>
                                      </p:cBhvr>
                                      <p:to>
                                        <p:strVal val="visible"/>
                                      </p:to>
                                    </p:set>
                                    <p:anim calcmode="lin" valueType="num">
                                      <p:cBhvr additive="base">
                                        <p:cTn id="19" dur="500" fill="hold"/>
                                        <p:tgtEl>
                                          <p:spTgt spid="2052"/>
                                        </p:tgtEl>
                                        <p:attrNameLst>
                                          <p:attrName>ppt_x</p:attrName>
                                        </p:attrNameLst>
                                      </p:cBhvr>
                                      <p:tavLst>
                                        <p:tav tm="0">
                                          <p:val>
                                            <p:strVal val="#ppt_x"/>
                                          </p:val>
                                        </p:tav>
                                        <p:tav tm="100000">
                                          <p:val>
                                            <p:strVal val="#ppt_x"/>
                                          </p:val>
                                        </p:tav>
                                      </p:tavLst>
                                    </p:anim>
                                    <p:anim calcmode="lin" valueType="num">
                                      <p:cBhvr additive="base">
                                        <p:cTn id="20" dur="500" fill="hold"/>
                                        <p:tgtEl>
                                          <p:spTgt spid="205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054"/>
                                        </p:tgtEl>
                                        <p:attrNameLst>
                                          <p:attrName>style.visibility</p:attrName>
                                        </p:attrNameLst>
                                      </p:cBhvr>
                                      <p:to>
                                        <p:strVal val="visible"/>
                                      </p:to>
                                    </p:set>
                                    <p:anim calcmode="lin" valueType="num">
                                      <p:cBhvr additive="base">
                                        <p:cTn id="25" dur="500" fill="hold"/>
                                        <p:tgtEl>
                                          <p:spTgt spid="2054"/>
                                        </p:tgtEl>
                                        <p:attrNameLst>
                                          <p:attrName>ppt_x</p:attrName>
                                        </p:attrNameLst>
                                      </p:cBhvr>
                                      <p:tavLst>
                                        <p:tav tm="0">
                                          <p:val>
                                            <p:strVal val="#ppt_x"/>
                                          </p:val>
                                        </p:tav>
                                        <p:tav tm="100000">
                                          <p:val>
                                            <p:strVal val="#ppt_x"/>
                                          </p:val>
                                        </p:tav>
                                      </p:tavLst>
                                    </p:anim>
                                    <p:anim calcmode="lin" valueType="num">
                                      <p:cBhvr additive="base">
                                        <p:cTn id="26" dur="500" fill="hold"/>
                                        <p:tgtEl>
                                          <p:spTgt spid="20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548680"/>
            <a:ext cx="8229600" cy="1373088"/>
          </a:xfrm>
        </p:spPr>
        <p:txBody>
          <a:bodyPr/>
          <a:lstStyle/>
          <a:p>
            <a:pPr algn="ctr"/>
            <a:r>
              <a:rPr lang="el-GR" dirty="0" smtClean="0"/>
              <a:t>Εκπαίδευση </a:t>
            </a:r>
            <a:endParaRPr lang="el-GR" dirty="0"/>
          </a:p>
        </p:txBody>
      </p:sp>
      <p:sp>
        <p:nvSpPr>
          <p:cNvPr id="3" name="Θέση περιεχομένου 2"/>
          <p:cNvSpPr>
            <a:spLocks noGrp="1"/>
          </p:cNvSpPr>
          <p:nvPr>
            <p:ph sz="half" idx="1"/>
          </p:nvPr>
        </p:nvSpPr>
        <p:spPr>
          <a:xfrm>
            <a:off x="467544" y="1916832"/>
            <a:ext cx="8424936" cy="4669979"/>
          </a:xfrm>
        </p:spPr>
        <p:txBody>
          <a:bodyPr>
            <a:normAutofit/>
          </a:bodyPr>
          <a:lstStyle/>
          <a:p>
            <a:r>
              <a:rPr lang="el-GR" dirty="0"/>
              <a:t>Ένας διαρκώς αυξανόμενος αριθμός Πανεπιστημίων προσφέρουν ακαδημαϊκούς τίτλους σπουδών στην Οινολογία και την Αμπελουργία. Τα περισσότερα από αυτά προσφέρουν βασικούς ακαδημαϊκούς τίτλους ή ερευνητικούς τίτλους σπουδών. Οι Οινολόγοι και οι Αμπελουργοί που διαθέτουν διδακτορικά διπλώματα συνήθως τα έχουν αποκτήσει σε άλλους τομείς, όπως η </a:t>
            </a:r>
            <a:r>
              <a:rPr lang="el-GR" dirty="0">
                <a:hlinkClick r:id="rId2" tooltip="Φυτοκομία (δεν έχει γραφτεί ακόμα)"/>
              </a:rPr>
              <a:t>Φυτοκομία</a:t>
            </a:r>
            <a:r>
              <a:rPr lang="el-GR" dirty="0"/>
              <a:t>, η </a:t>
            </a:r>
            <a:r>
              <a:rPr lang="el-GR" dirty="0">
                <a:hlinkClick r:id="rId3" tooltip="Φυσιολογία Φυτών (δεν έχει γραφτεί ακόμα)"/>
              </a:rPr>
              <a:t>Φυσιολογία Φυτών</a:t>
            </a:r>
            <a:r>
              <a:rPr lang="el-GR" dirty="0"/>
              <a:t> ή η </a:t>
            </a:r>
            <a:r>
              <a:rPr lang="el-GR" dirty="0">
                <a:hlinkClick r:id="rId4" tooltip="Μικροβιολογία"/>
              </a:rPr>
              <a:t>Μικροβιολογία</a:t>
            </a:r>
            <a:r>
              <a:rPr lang="el-GR" dirty="0"/>
              <a:t>.</a:t>
            </a:r>
          </a:p>
          <a:p>
            <a:r>
              <a:rPr lang="el-GR" dirty="0"/>
              <a:t>Στην Ελλάδα σε προπτυχιακό επίπεδο λειτουργούν τα Τμήματα Οινολογίας και Τεχνολογίας Ποτών του </a:t>
            </a:r>
            <a:r>
              <a:rPr lang="el-GR" dirty="0">
                <a:hlinkClick r:id="rId5" tooltip="Τεχνολογικό Εκπαιδευτικό Ίδρυμα Αθήνας"/>
              </a:rPr>
              <a:t>ΤΕΙ Αθήνας</a:t>
            </a:r>
            <a:r>
              <a:rPr lang="el-GR" baseline="30000" dirty="0">
                <a:hlinkClick r:id="rId6"/>
              </a:rPr>
              <a:t>[1]</a:t>
            </a:r>
            <a:r>
              <a:rPr lang="el-GR" dirty="0"/>
              <a:t> και Οινολογίας και Τεχνολογίας Ποτών του </a:t>
            </a:r>
            <a:r>
              <a:rPr lang="el-GR" dirty="0">
                <a:hlinkClick r:id="rId7" tooltip="Τεχνολογικό Εκπαιδευτικό Ίδρυμα Ανατολικής Μακεδονίας και Θράκης"/>
              </a:rPr>
              <a:t>ΤΕΙ Ανατολικής Μακεδονίας και Θράκης</a:t>
            </a:r>
            <a:r>
              <a:rPr lang="el-GR" dirty="0"/>
              <a:t> (</a:t>
            </a:r>
            <a:r>
              <a:rPr lang="el-GR" dirty="0" smtClean="0"/>
              <a:t>Δράμα ), </a:t>
            </a:r>
            <a:r>
              <a:rPr lang="el-GR" dirty="0"/>
              <a:t>ενώ σε μεταπτυχιακό επίπεδο λειτουργεί το Διατμηματικό Πρόγραμμα Μεταπτυχιακών Σπουδών "Αμπελουργία - Οινολογία του </a:t>
            </a:r>
            <a:r>
              <a:rPr lang="el-GR" dirty="0">
                <a:hlinkClick r:id="rId8" tooltip="Γεωπονικό Πανεπιστήμιο Αθηνών"/>
              </a:rPr>
              <a:t>Γεωπονικού Πανεπιστημίου </a:t>
            </a:r>
            <a:r>
              <a:rPr lang="el-GR" dirty="0" smtClean="0">
                <a:hlinkClick r:id="rId8" tooltip="Γεωπονικό Πανεπιστήμιο Αθηνών"/>
              </a:rPr>
              <a:t>Αθηνών</a:t>
            </a:r>
            <a:r>
              <a:rPr lang="el-GR" dirty="0" smtClean="0"/>
              <a:t>.</a:t>
            </a:r>
            <a:endParaRPr lang="el-GR" dirty="0"/>
          </a:p>
          <a:p>
            <a:endParaRPr lang="el-GR" dirty="0"/>
          </a:p>
        </p:txBody>
      </p:sp>
    </p:spTree>
    <p:extLst>
      <p:ext uri="{BB962C8B-B14F-4D97-AF65-F5344CB8AC3E}">
        <p14:creationId xmlns:p14="http://schemas.microsoft.com/office/powerpoint/2010/main" val="421116792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836712"/>
            <a:ext cx="8229600" cy="1066800"/>
          </a:xfrm>
        </p:spPr>
        <p:txBody>
          <a:bodyPr/>
          <a:lstStyle/>
          <a:p>
            <a:pPr algn="ctr"/>
            <a:r>
              <a:rPr lang="el-GR" dirty="0" smtClean="0"/>
              <a:t>Κρασί</a:t>
            </a:r>
            <a:endParaRPr lang="el-GR" dirty="0"/>
          </a:p>
        </p:txBody>
      </p:sp>
      <p:sp>
        <p:nvSpPr>
          <p:cNvPr id="3" name="Θέση περιεχομένου 2"/>
          <p:cNvSpPr>
            <a:spLocks noGrp="1"/>
          </p:cNvSpPr>
          <p:nvPr>
            <p:ph sz="half" idx="1"/>
          </p:nvPr>
        </p:nvSpPr>
        <p:spPr>
          <a:xfrm>
            <a:off x="457200" y="2060848"/>
            <a:ext cx="8363272" cy="4714539"/>
          </a:xfrm>
        </p:spPr>
        <p:txBody>
          <a:bodyPr>
            <a:normAutofit/>
          </a:bodyPr>
          <a:lstStyle/>
          <a:p>
            <a:r>
              <a:rPr lang="el-GR" dirty="0"/>
              <a:t>Το </a:t>
            </a:r>
            <a:r>
              <a:rPr lang="el-GR" b="1" dirty="0"/>
              <a:t>κρασί</a:t>
            </a:r>
            <a:r>
              <a:rPr lang="el-GR" dirty="0"/>
              <a:t> είναι </a:t>
            </a:r>
            <a:r>
              <a:rPr lang="el-GR" sz="2300" dirty="0"/>
              <a:t>οινοπνευματώδες </a:t>
            </a:r>
            <a:r>
              <a:rPr lang="el-GR" dirty="0"/>
              <a:t>ποτό προϊόν της </a:t>
            </a:r>
            <a:r>
              <a:rPr lang="el-GR" dirty="0">
                <a:hlinkClick r:id="rId2" tooltip="Ζύμωση"/>
              </a:rPr>
              <a:t>ζύμωσης</a:t>
            </a:r>
            <a:r>
              <a:rPr lang="el-GR" dirty="0"/>
              <a:t> των </a:t>
            </a:r>
            <a:r>
              <a:rPr lang="el-GR" dirty="0">
                <a:hlinkClick r:id="rId3" tooltip="Σταφύλι"/>
              </a:rPr>
              <a:t>σταφυλιών</a:t>
            </a:r>
            <a:r>
              <a:rPr lang="el-GR" dirty="0"/>
              <a:t> ή του χυμού τους (</a:t>
            </a:r>
            <a:r>
              <a:rPr lang="el-GR" dirty="0">
                <a:hlinkClick r:id="rId4" tooltip="Μούστος"/>
              </a:rPr>
              <a:t>μούστος</a:t>
            </a:r>
            <a:r>
              <a:rPr lang="el-GR" dirty="0"/>
              <a:t>). Ποτά παρεμφερή του κρασιού παράγονται επίσης από άλλα φρούτα ή άνθη ή σπόρους, αλλά η λέξη </a:t>
            </a:r>
            <a:r>
              <a:rPr lang="el-GR" i="1" dirty="0"/>
              <a:t>κρασί</a:t>
            </a:r>
            <a:r>
              <a:rPr lang="el-GR" dirty="0"/>
              <a:t> από μόνη της σημαίνει πάντα κρασί από σταφύλια.</a:t>
            </a:r>
          </a:p>
          <a:p>
            <a:r>
              <a:rPr lang="el-GR" dirty="0"/>
              <a:t>Το κρασί είναι ιδιαίτερου ενδιαφέροντος για διάφορους λόγους. Είναι αφενός ένα </a:t>
            </a:r>
            <a:r>
              <a:rPr lang="el-GR" b="1" dirty="0"/>
              <a:t>δημοφιλές ποτό </a:t>
            </a:r>
            <a:r>
              <a:rPr lang="el-GR" dirty="0"/>
              <a:t>που συνοδεύει και ενισχύει ένα ευρύ φάσμα ευρωπαϊκών και μεσογειακών γεύσεων, από τις πιο απλές και παραδοσιακές ως τις πιο σύνθετες και αφετέρου αποτελεί σημαντικό γεωργικό προϊόν που αντικατοπτρίζει την ποικιλία του εδάφους και το κλίμα ενός τόπου. Το κρασί </a:t>
            </a:r>
            <a:r>
              <a:rPr lang="el-GR" b="1" dirty="0"/>
              <a:t>χρησιμοποιείται </a:t>
            </a:r>
            <a:r>
              <a:rPr lang="el-GR" dirty="0"/>
              <a:t>επίσης </a:t>
            </a:r>
            <a:r>
              <a:rPr lang="el-GR" b="1" dirty="0"/>
              <a:t>σε θρησκευτικές τελετές </a:t>
            </a:r>
            <a:r>
              <a:rPr lang="el-GR" dirty="0"/>
              <a:t>σε πολλούς πολιτισμούς ενώ το εμπόριο κρασιού είναι ιστορικής σπουδαιότητας για πολλές περιοχές.</a:t>
            </a:r>
          </a:p>
          <a:p>
            <a:endParaRPr lang="el-GR" dirty="0"/>
          </a:p>
        </p:txBody>
      </p:sp>
    </p:spTree>
    <p:extLst>
      <p:ext uri="{BB962C8B-B14F-4D97-AF65-F5344CB8AC3E}">
        <p14:creationId xmlns:p14="http://schemas.microsoft.com/office/powerpoint/2010/main" val="51089499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Αποτέλεσμα εικόνας για κρασι"/>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548680"/>
            <a:ext cx="3456384" cy="3565864"/>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Αποτέλεσμα εικόνας για κρασι"/>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8144" y="759902"/>
            <a:ext cx="3096344" cy="2741663"/>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Αποτέλεσμα εικόνας για κρασι"/>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560" y="4681406"/>
            <a:ext cx="2721843" cy="1895476"/>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Αποτέλεσμα εικόνας για κρασι"/>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17545" y="4725144"/>
            <a:ext cx="3501404" cy="1960786"/>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Αποτέλεσμα εικόνας για κρασι"/>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71800" y="2492896"/>
            <a:ext cx="3960440" cy="29665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1238694"/>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500" fill="hold"/>
                                        <p:tgtEl>
                                          <p:spTgt spid="3074"/>
                                        </p:tgtEl>
                                        <p:attrNameLst>
                                          <p:attrName>ppt_w</p:attrName>
                                        </p:attrNameLst>
                                      </p:cBhvr>
                                      <p:tavLst>
                                        <p:tav tm="0">
                                          <p:val>
                                            <p:fltVal val="0"/>
                                          </p:val>
                                        </p:tav>
                                        <p:tav tm="100000">
                                          <p:val>
                                            <p:strVal val="#ppt_w"/>
                                          </p:val>
                                        </p:tav>
                                      </p:tavLst>
                                    </p:anim>
                                    <p:anim calcmode="lin" valueType="num">
                                      <p:cBhvr>
                                        <p:cTn id="8" dur="500" fill="hold"/>
                                        <p:tgtEl>
                                          <p:spTgt spid="3074"/>
                                        </p:tgtEl>
                                        <p:attrNameLst>
                                          <p:attrName>ppt_h</p:attrName>
                                        </p:attrNameLst>
                                      </p:cBhvr>
                                      <p:tavLst>
                                        <p:tav tm="0">
                                          <p:val>
                                            <p:fltVal val="0"/>
                                          </p:val>
                                        </p:tav>
                                        <p:tav tm="100000">
                                          <p:val>
                                            <p:strVal val="#ppt_h"/>
                                          </p:val>
                                        </p:tav>
                                      </p:tavLst>
                                    </p:anim>
                                    <p:animEffect transition="in" filter="fade">
                                      <p:cBhvr>
                                        <p:cTn id="9" dur="500"/>
                                        <p:tgtEl>
                                          <p:spTgt spid="307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078"/>
                                        </p:tgtEl>
                                        <p:attrNameLst>
                                          <p:attrName>style.visibility</p:attrName>
                                        </p:attrNameLst>
                                      </p:cBhvr>
                                      <p:to>
                                        <p:strVal val="visible"/>
                                      </p:to>
                                    </p:set>
                                    <p:anim calcmode="lin" valueType="num">
                                      <p:cBhvr>
                                        <p:cTn id="14" dur="500" fill="hold"/>
                                        <p:tgtEl>
                                          <p:spTgt spid="3078"/>
                                        </p:tgtEl>
                                        <p:attrNameLst>
                                          <p:attrName>ppt_w</p:attrName>
                                        </p:attrNameLst>
                                      </p:cBhvr>
                                      <p:tavLst>
                                        <p:tav tm="0">
                                          <p:val>
                                            <p:fltVal val="0"/>
                                          </p:val>
                                        </p:tav>
                                        <p:tav tm="100000">
                                          <p:val>
                                            <p:strVal val="#ppt_w"/>
                                          </p:val>
                                        </p:tav>
                                      </p:tavLst>
                                    </p:anim>
                                    <p:anim calcmode="lin" valueType="num">
                                      <p:cBhvr>
                                        <p:cTn id="15" dur="500" fill="hold"/>
                                        <p:tgtEl>
                                          <p:spTgt spid="3078"/>
                                        </p:tgtEl>
                                        <p:attrNameLst>
                                          <p:attrName>ppt_h</p:attrName>
                                        </p:attrNameLst>
                                      </p:cBhvr>
                                      <p:tavLst>
                                        <p:tav tm="0">
                                          <p:val>
                                            <p:fltVal val="0"/>
                                          </p:val>
                                        </p:tav>
                                        <p:tav tm="100000">
                                          <p:val>
                                            <p:strVal val="#ppt_h"/>
                                          </p:val>
                                        </p:tav>
                                      </p:tavLst>
                                    </p:anim>
                                    <p:animEffect transition="in" filter="fade">
                                      <p:cBhvr>
                                        <p:cTn id="16" dur="500"/>
                                        <p:tgtEl>
                                          <p:spTgt spid="3078"/>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080"/>
                                        </p:tgtEl>
                                        <p:attrNameLst>
                                          <p:attrName>style.visibility</p:attrName>
                                        </p:attrNameLst>
                                      </p:cBhvr>
                                      <p:to>
                                        <p:strVal val="visible"/>
                                      </p:to>
                                    </p:set>
                                    <p:anim calcmode="lin" valueType="num">
                                      <p:cBhvr>
                                        <p:cTn id="21" dur="500" fill="hold"/>
                                        <p:tgtEl>
                                          <p:spTgt spid="3080"/>
                                        </p:tgtEl>
                                        <p:attrNameLst>
                                          <p:attrName>ppt_w</p:attrName>
                                        </p:attrNameLst>
                                      </p:cBhvr>
                                      <p:tavLst>
                                        <p:tav tm="0">
                                          <p:val>
                                            <p:fltVal val="0"/>
                                          </p:val>
                                        </p:tav>
                                        <p:tav tm="100000">
                                          <p:val>
                                            <p:strVal val="#ppt_w"/>
                                          </p:val>
                                        </p:tav>
                                      </p:tavLst>
                                    </p:anim>
                                    <p:anim calcmode="lin" valueType="num">
                                      <p:cBhvr>
                                        <p:cTn id="22" dur="500" fill="hold"/>
                                        <p:tgtEl>
                                          <p:spTgt spid="3080"/>
                                        </p:tgtEl>
                                        <p:attrNameLst>
                                          <p:attrName>ppt_h</p:attrName>
                                        </p:attrNameLst>
                                      </p:cBhvr>
                                      <p:tavLst>
                                        <p:tav tm="0">
                                          <p:val>
                                            <p:fltVal val="0"/>
                                          </p:val>
                                        </p:tav>
                                        <p:tav tm="100000">
                                          <p:val>
                                            <p:strVal val="#ppt_h"/>
                                          </p:val>
                                        </p:tav>
                                      </p:tavLst>
                                    </p:anim>
                                    <p:animEffect transition="in" filter="fade">
                                      <p:cBhvr>
                                        <p:cTn id="23" dur="500"/>
                                        <p:tgtEl>
                                          <p:spTgt spid="3080"/>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082"/>
                                        </p:tgtEl>
                                        <p:attrNameLst>
                                          <p:attrName>style.visibility</p:attrName>
                                        </p:attrNameLst>
                                      </p:cBhvr>
                                      <p:to>
                                        <p:strVal val="visible"/>
                                      </p:to>
                                    </p:set>
                                    <p:anim calcmode="lin" valueType="num">
                                      <p:cBhvr>
                                        <p:cTn id="28" dur="500" fill="hold"/>
                                        <p:tgtEl>
                                          <p:spTgt spid="3082"/>
                                        </p:tgtEl>
                                        <p:attrNameLst>
                                          <p:attrName>ppt_w</p:attrName>
                                        </p:attrNameLst>
                                      </p:cBhvr>
                                      <p:tavLst>
                                        <p:tav tm="0">
                                          <p:val>
                                            <p:fltVal val="0"/>
                                          </p:val>
                                        </p:tav>
                                        <p:tav tm="100000">
                                          <p:val>
                                            <p:strVal val="#ppt_w"/>
                                          </p:val>
                                        </p:tav>
                                      </p:tavLst>
                                    </p:anim>
                                    <p:anim calcmode="lin" valueType="num">
                                      <p:cBhvr>
                                        <p:cTn id="29" dur="500" fill="hold"/>
                                        <p:tgtEl>
                                          <p:spTgt spid="3082"/>
                                        </p:tgtEl>
                                        <p:attrNameLst>
                                          <p:attrName>ppt_h</p:attrName>
                                        </p:attrNameLst>
                                      </p:cBhvr>
                                      <p:tavLst>
                                        <p:tav tm="0">
                                          <p:val>
                                            <p:fltVal val="0"/>
                                          </p:val>
                                        </p:tav>
                                        <p:tav tm="100000">
                                          <p:val>
                                            <p:strVal val="#ppt_h"/>
                                          </p:val>
                                        </p:tav>
                                      </p:tavLst>
                                    </p:anim>
                                    <p:animEffect transition="in" filter="fade">
                                      <p:cBhvr>
                                        <p:cTn id="30" dur="500"/>
                                        <p:tgtEl>
                                          <p:spTgt spid="3082"/>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076"/>
                                        </p:tgtEl>
                                        <p:attrNameLst>
                                          <p:attrName>style.visibility</p:attrName>
                                        </p:attrNameLst>
                                      </p:cBhvr>
                                      <p:to>
                                        <p:strVal val="visible"/>
                                      </p:to>
                                    </p:set>
                                    <p:anim calcmode="lin" valueType="num">
                                      <p:cBhvr>
                                        <p:cTn id="35" dur="500" fill="hold"/>
                                        <p:tgtEl>
                                          <p:spTgt spid="3076"/>
                                        </p:tgtEl>
                                        <p:attrNameLst>
                                          <p:attrName>ppt_w</p:attrName>
                                        </p:attrNameLst>
                                      </p:cBhvr>
                                      <p:tavLst>
                                        <p:tav tm="0">
                                          <p:val>
                                            <p:fltVal val="0"/>
                                          </p:val>
                                        </p:tav>
                                        <p:tav tm="100000">
                                          <p:val>
                                            <p:strVal val="#ppt_w"/>
                                          </p:val>
                                        </p:tav>
                                      </p:tavLst>
                                    </p:anim>
                                    <p:anim calcmode="lin" valueType="num">
                                      <p:cBhvr>
                                        <p:cTn id="36" dur="500" fill="hold"/>
                                        <p:tgtEl>
                                          <p:spTgt spid="3076"/>
                                        </p:tgtEl>
                                        <p:attrNameLst>
                                          <p:attrName>ppt_h</p:attrName>
                                        </p:attrNameLst>
                                      </p:cBhvr>
                                      <p:tavLst>
                                        <p:tav tm="0">
                                          <p:val>
                                            <p:fltVal val="0"/>
                                          </p:val>
                                        </p:tav>
                                        <p:tav tm="100000">
                                          <p:val>
                                            <p:strVal val="#ppt_h"/>
                                          </p:val>
                                        </p:tav>
                                      </p:tavLst>
                                    </p:anim>
                                    <p:animEffect transition="in" filter="fade">
                                      <p:cBhvr>
                                        <p:cTn id="37" dur="500"/>
                                        <p:tgtEl>
                                          <p:spTgt spid="3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692696"/>
            <a:ext cx="8229600" cy="1066800"/>
          </a:xfrm>
        </p:spPr>
        <p:txBody>
          <a:bodyPr/>
          <a:lstStyle/>
          <a:p>
            <a:r>
              <a:rPr lang="el-GR" dirty="0" smtClean="0"/>
              <a:t>Διαδικασία παραγωγής κρασιού</a:t>
            </a:r>
            <a:endParaRPr lang="el-GR" dirty="0"/>
          </a:p>
        </p:txBody>
      </p:sp>
      <p:sp>
        <p:nvSpPr>
          <p:cNvPr id="3" name="Θέση περιεχομένου 2"/>
          <p:cNvSpPr>
            <a:spLocks noGrp="1"/>
          </p:cNvSpPr>
          <p:nvPr>
            <p:ph idx="1"/>
          </p:nvPr>
        </p:nvSpPr>
        <p:spPr>
          <a:xfrm>
            <a:off x="457200" y="1700808"/>
            <a:ext cx="8229600" cy="4873728"/>
          </a:xfrm>
        </p:spPr>
        <p:txBody>
          <a:bodyPr>
            <a:normAutofit fontScale="92500" lnSpcReduction="10000"/>
          </a:bodyPr>
          <a:lstStyle/>
          <a:p>
            <a:r>
              <a:rPr lang="el-GR" dirty="0"/>
              <a:t>Μετά την διαδικασία του τρύγου (συγκομιδής), ακολουθεί η γλευκοποίηση, η διαδικασία δηλαδή κατά την οποία εξάγεται το </a:t>
            </a:r>
            <a:r>
              <a:rPr lang="el-GR" b="1" dirty="0"/>
              <a:t>γλεύκος</a:t>
            </a:r>
            <a:r>
              <a:rPr lang="el-GR" dirty="0"/>
              <a:t> (ή συνήθως </a:t>
            </a:r>
            <a:r>
              <a:rPr lang="el-GR" b="1" dirty="0"/>
              <a:t>μούστος</a:t>
            </a:r>
            <a:r>
              <a:rPr lang="el-GR" dirty="0"/>
              <a:t>) από το σταφύλι. Για την έκθλιψη του μούστου χρησιμοποιούνται διάφορες μέθοδοι, συνηθέστερα με χρήση ειδικών μηχανημάτων που λειτουργούν συνθλίβοντας το σταφύλι ανάμεσα σε περιστρεφόμενους κυλίνδρους. Κατά τη γλευκοποίηση, επιβάλλεται η αφαίρεση των κοτσανιών </a:t>
            </a:r>
            <a:r>
              <a:rPr lang="el-GR" b="1" dirty="0"/>
              <a:t>(</a:t>
            </a:r>
            <a:r>
              <a:rPr lang="el-GR" b="1" i="1" dirty="0"/>
              <a:t>αποβοστρύχωση</a:t>
            </a:r>
            <a:r>
              <a:rPr lang="el-GR" b="1" dirty="0"/>
              <a:t>) </a:t>
            </a:r>
            <a:r>
              <a:rPr lang="el-GR" dirty="0"/>
              <a:t>του σταφυλιού, καθώς είναι επιζήμια τόσο για την γεύση του τελικού κρασιού, όσο και για την υγεία του καταναλωτή.</a:t>
            </a:r>
          </a:p>
        </p:txBody>
      </p:sp>
    </p:spTree>
    <p:extLst>
      <p:ext uri="{BB962C8B-B14F-4D97-AF65-F5344CB8AC3E}">
        <p14:creationId xmlns:p14="http://schemas.microsoft.com/office/powerpoint/2010/main" val="657576196"/>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692696"/>
            <a:ext cx="8229600" cy="5881840"/>
          </a:xfrm>
        </p:spPr>
        <p:txBody>
          <a:bodyPr>
            <a:normAutofit lnSpcReduction="10000"/>
          </a:bodyPr>
          <a:lstStyle/>
          <a:p>
            <a:r>
              <a:rPr lang="el-GR" sz="2000" dirty="0" smtClean="0"/>
              <a:t>Στη συνέχεια ακολουθεί η τελική διαδικασία της ζύμωσης. Το οινόπνευμα που περιέχει το κρασί παράγεται από τα σάκχαρα του μούστου με την αντίδραση της </a:t>
            </a:r>
            <a:r>
              <a:rPr lang="el-GR" sz="2000" dirty="0" smtClean="0">
                <a:hlinkClick r:id="rId3" tooltip="Αλκοόλη"/>
              </a:rPr>
              <a:t>αλκοολικής</a:t>
            </a:r>
            <a:r>
              <a:rPr lang="el-GR" sz="2000" dirty="0" smtClean="0"/>
              <a:t> ζύμωσης, που επιτελείται από ειδικά ένζυμα, τις </a:t>
            </a:r>
            <a:r>
              <a:rPr lang="el-GR" sz="2000" i="1" dirty="0" smtClean="0"/>
              <a:t>ζυμάσες</a:t>
            </a:r>
            <a:r>
              <a:rPr lang="el-GR" sz="2000" dirty="0" smtClean="0"/>
              <a:t> των ζυμομυκήτων. </a:t>
            </a:r>
            <a:r>
              <a:rPr lang="el-GR" sz="2000" b="1" dirty="0" smtClean="0"/>
              <a:t>Οι ζυμομύκητες </a:t>
            </a:r>
            <a:r>
              <a:rPr lang="el-GR" sz="2000" dirty="0" smtClean="0"/>
              <a:t>υπάρχουν αδρανοποιημένοι στο φλοιό των σταφυλιών και καθώς έρχονται σε επαφή με το μούστο, πολλαπλασιάζονται και επιτελούν τη ζύμωση. Εκτός από </a:t>
            </a:r>
            <a:r>
              <a:rPr lang="el-GR" sz="2000" b="1" dirty="0" smtClean="0"/>
              <a:t>αιθυλική αλκοόλη </a:t>
            </a:r>
            <a:r>
              <a:rPr lang="el-GR" sz="2000" dirty="0" smtClean="0"/>
              <a:t>παράγεται και </a:t>
            </a:r>
            <a:r>
              <a:rPr lang="el-GR" sz="2000" dirty="0" smtClean="0">
                <a:hlinkClick r:id="rId4" tooltip="Διοξείδιο του άνθρακα"/>
              </a:rPr>
              <a:t>διοξείδιο του άνθρακα</a:t>
            </a:r>
            <a:r>
              <a:rPr lang="el-GR" sz="2000" dirty="0" smtClean="0"/>
              <a:t> αλλά και μια σειρά δευτερευόντων προϊόντων και ενώσεων με καθοριστική σημασία πολλές φορές για την ποιότητα του οίνου. Η </a:t>
            </a:r>
            <a:r>
              <a:rPr lang="el-GR" sz="2000" b="1" dirty="0" smtClean="0"/>
              <a:t>διαδικασία της ζύμωσης </a:t>
            </a:r>
            <a:r>
              <a:rPr lang="el-GR" sz="2000" dirty="0" smtClean="0"/>
              <a:t>διαρκεί συνήθως </a:t>
            </a:r>
            <a:r>
              <a:rPr lang="el-GR" sz="2000" b="1" dirty="0" smtClean="0"/>
              <a:t>8-25</a:t>
            </a:r>
            <a:r>
              <a:rPr lang="el-GR" sz="2000" dirty="0" smtClean="0"/>
              <a:t> </a:t>
            </a:r>
            <a:r>
              <a:rPr lang="el-GR" sz="2000" b="1" dirty="0" smtClean="0"/>
              <a:t>ημέρες</a:t>
            </a:r>
            <a:r>
              <a:rPr lang="el-GR" sz="2000" b="1" dirty="0"/>
              <a:t>. </a:t>
            </a:r>
            <a:r>
              <a:rPr lang="el-GR" sz="2000" dirty="0"/>
              <a:t>Ο </a:t>
            </a:r>
            <a:r>
              <a:rPr lang="el-GR" sz="2000" b="1" dirty="0"/>
              <a:t>χρόνος της ζύμωσης είναι καθοριστικός </a:t>
            </a:r>
            <a:r>
              <a:rPr lang="el-GR" sz="2000" dirty="0"/>
              <a:t>για το κρασί που θα παραχθεί τελικά. Επιπλέον γίνεται συνήθως λόγος για </a:t>
            </a:r>
            <a:r>
              <a:rPr lang="el-GR" sz="2000" b="1" i="1" dirty="0"/>
              <a:t>λευκή</a:t>
            </a:r>
            <a:r>
              <a:rPr lang="el-GR" sz="2000" b="1" dirty="0"/>
              <a:t> και </a:t>
            </a:r>
            <a:r>
              <a:rPr lang="el-GR" sz="2000" b="1" i="1" dirty="0"/>
              <a:t>ερυθρή</a:t>
            </a:r>
            <a:r>
              <a:rPr lang="el-GR" sz="2000" b="1" dirty="0"/>
              <a:t> οινοποίηση, </a:t>
            </a:r>
            <a:r>
              <a:rPr lang="el-GR" sz="2000" dirty="0"/>
              <a:t>ανάλογα με το χρώμα του παραγόμενου κρασιού. Ιδιαίτερη αξία έχει τέλος και η </a:t>
            </a:r>
            <a:r>
              <a:rPr lang="el-GR" sz="2000" b="1" dirty="0"/>
              <a:t>διαδικασία ωρίμανσης </a:t>
            </a:r>
            <a:r>
              <a:rPr lang="el-GR" sz="2000" dirty="0"/>
              <a:t>του κρασιού. </a:t>
            </a:r>
            <a:r>
              <a:rPr lang="el-GR" sz="2000" b="1" dirty="0"/>
              <a:t>Η διάρκεια της ωρίμανσης</a:t>
            </a:r>
            <a:r>
              <a:rPr lang="el-GR" sz="2000" dirty="0"/>
              <a:t> του ποικίλλει και συνήθως κυμαίνεται </a:t>
            </a:r>
            <a:r>
              <a:rPr lang="el-GR" sz="2000" b="1" dirty="0"/>
              <a:t>από μερικούς μήνες έως λίγα χρόνια</a:t>
            </a:r>
            <a:r>
              <a:rPr lang="el-GR" sz="2000" dirty="0"/>
              <a:t>. Γενικά ελάχιστα κρασιά έχουν διάρκεια ζωής άνω των 50 ή 100 ετών, ενώ τα περισσότερα φθάνουν στην ποιοτική τους κορύφωση εντός μερικών χρόνων. Επιπλέον ένα κρασί μπορεί να υποστεί και </a:t>
            </a:r>
            <a:r>
              <a:rPr lang="el-GR" sz="2000" b="1" i="1" dirty="0"/>
              <a:t>γήρανση</a:t>
            </a:r>
            <a:r>
              <a:rPr lang="el-GR" sz="2000" dirty="0"/>
              <a:t>, οπότε και δεν πρέπει να </a:t>
            </a:r>
            <a:r>
              <a:rPr lang="el-GR" sz="2000" dirty="0" smtClean="0"/>
              <a:t>καταναλώνεται.</a:t>
            </a:r>
            <a:endParaRPr lang="el-GR" sz="2000" dirty="0"/>
          </a:p>
        </p:txBody>
      </p:sp>
    </p:spTree>
    <p:extLst>
      <p:ext uri="{BB962C8B-B14F-4D97-AF65-F5344CB8AC3E}">
        <p14:creationId xmlns:p14="http://schemas.microsoft.com/office/powerpoint/2010/main" val="4010804061"/>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Δικαιοσύνη">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151</TotalTime>
  <Words>1100</Words>
  <Application>Microsoft Office PowerPoint</Application>
  <PresentationFormat>Προβολή στην οθόνη (4:3)</PresentationFormat>
  <Paragraphs>68</Paragraphs>
  <Slides>18</Slides>
  <Notes>4</Notes>
  <HiddenSlides>0</HiddenSlides>
  <MMClips>0</MMClips>
  <ScaleCrop>false</ScaleCrop>
  <HeadingPairs>
    <vt:vector size="4" baseType="variant">
      <vt:variant>
        <vt:lpstr>Θέμα</vt:lpstr>
      </vt:variant>
      <vt:variant>
        <vt:i4>1</vt:i4>
      </vt:variant>
      <vt:variant>
        <vt:lpstr>Τίτλοι διαφανειών</vt:lpstr>
      </vt:variant>
      <vt:variant>
        <vt:i4>18</vt:i4>
      </vt:variant>
    </vt:vector>
  </HeadingPairs>
  <TitlesOfParts>
    <vt:vector size="19" baseType="lpstr">
      <vt:lpstr>Αστικό</vt:lpstr>
      <vt:lpstr> </vt:lpstr>
      <vt:lpstr>Παρουσίαση του PowerPoint</vt:lpstr>
      <vt:lpstr>Λίγα λόγια για την Οινολογία</vt:lpstr>
      <vt:lpstr>Παρουσίαση του PowerPoint</vt:lpstr>
      <vt:lpstr>Εκπαίδευση </vt:lpstr>
      <vt:lpstr>Κρασί</vt:lpstr>
      <vt:lpstr>Παρουσίαση του PowerPoint</vt:lpstr>
      <vt:lpstr>Διαδικασία παραγωγής κρασιού</vt:lpstr>
      <vt:lpstr>Παρουσίαση του PowerPoint</vt:lpstr>
      <vt:lpstr>Παρουσίαση του PowerPoint</vt:lpstr>
      <vt:lpstr>Ποικιλίες Κρασιού</vt:lpstr>
      <vt:lpstr>Κόκκινες Ποικιλίες</vt:lpstr>
      <vt:lpstr>Παρουσίαση του PowerPoint</vt:lpstr>
      <vt:lpstr>Λευκές Ποικιλίες</vt:lpstr>
      <vt:lpstr>Παρουσίαση του PowerPoint</vt:lpstr>
      <vt:lpstr>Η ευεργετική επίδραση της κατανάλωσης κρασιού</vt:lpstr>
      <vt:lpstr>Πηγές Πληροφόρησης</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panos panos</dc:creator>
  <cp:lastModifiedBy>panos panos</cp:lastModifiedBy>
  <cp:revision>16</cp:revision>
  <dcterms:created xsi:type="dcterms:W3CDTF">2016-02-27T08:49:08Z</dcterms:created>
  <dcterms:modified xsi:type="dcterms:W3CDTF">2016-02-28T18:47:55Z</dcterms:modified>
</cp:coreProperties>
</file>