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B326-7B06-4890-A73C-491A1D0470DA}" type="datetimeFigureOut">
              <a:rPr lang="el-GR" smtClean="0"/>
              <a:t>17/4/2016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F436-B33A-4F9B-8AFB-DDF226BE5C7B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iodiversity.g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iver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296472" cy="547235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59632" y="0"/>
            <a:ext cx="6912768" cy="1124744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latin typeface="Constantia" pitchFamily="18" charset="0"/>
              </a:rPr>
              <a:t>Βιοποικιλότητα και αειφορία</a:t>
            </a:r>
            <a:endParaRPr lang="el-GR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8792" cy="648072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Τα φυτά του ποταμού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Ψαθί 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Ευκάλυπτος</a:t>
            </a:r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Λεύκα</a:t>
            </a:r>
            <a:endParaRPr lang="el-GR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Φτελιά 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πεδινή</a:t>
            </a:r>
            <a:endParaRPr lang="el-G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Νεροκάλαμο                                              </a:t>
            </a:r>
            <a:endParaRPr lang="el-G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Ιπποκαστανιά</a:t>
            </a:r>
            <a:endParaRPr lang="el-G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Πλάτανος</a:t>
            </a:r>
            <a:r>
              <a:rPr lang="el-G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Λευκή 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ιτιά</a:t>
            </a:r>
            <a:endParaRPr lang="el-G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ιτια-κλαιουσ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052736"/>
            <a:ext cx="1941714" cy="2592288"/>
          </a:xfrm>
          <a:prstGeom prst="rect">
            <a:avLst/>
          </a:prstGeom>
        </p:spPr>
      </p:pic>
      <p:pic>
        <p:nvPicPr>
          <p:cNvPr id="5" name="4 - Εικόνα" descr="LSPCG-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789040"/>
            <a:ext cx="4320480" cy="2867718"/>
          </a:xfrm>
          <a:prstGeom prst="rect">
            <a:avLst/>
          </a:prstGeom>
        </p:spPr>
      </p:pic>
      <p:pic>
        <p:nvPicPr>
          <p:cNvPr id="6" name="5 - Εικόνα" descr="Εικόνα-ΑΝΑΛΗΨΕΩΣ-2011-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3360373" cy="252028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Πληροφόρησης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  <a:p>
            <a:r>
              <a:rPr lang="en-US" dirty="0" smtClean="0">
                <a:hlinkClick r:id="rId2"/>
              </a:rPr>
              <a:t>www.biodiversity.gr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3 - Εικόνα" descr="ImageHan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592" y="1484784"/>
            <a:ext cx="4392488" cy="439248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Σήλια Μάνου</a:t>
            </a:r>
          </a:p>
          <a:p>
            <a:r>
              <a:rPr lang="el-GR" dirty="0" smtClean="0"/>
              <a:t>Στεφανία Κυριάκου</a:t>
            </a:r>
          </a:p>
          <a:p>
            <a:r>
              <a:rPr lang="el-GR" dirty="0" smtClean="0"/>
              <a:t>Έλσα Πέσκου</a:t>
            </a:r>
          </a:p>
          <a:p>
            <a:r>
              <a:rPr lang="el-GR" dirty="0" smtClean="0"/>
              <a:t>Σωτήρης Γιαννάκας</a:t>
            </a:r>
          </a:p>
          <a:p>
            <a:endParaRPr lang="el-GR" dirty="0"/>
          </a:p>
        </p:txBody>
      </p:sp>
      <p:pic>
        <p:nvPicPr>
          <p:cNvPr id="4" name="3 - Εικόνα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4744"/>
            <a:ext cx="4828571" cy="476447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/>
              <a:t>Βιοποικιλότητα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5076056" cy="518457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b="1" dirty="0" smtClean="0"/>
              <a:t>    </a:t>
            </a:r>
            <a:r>
              <a:rPr lang="el-GR" sz="3300" dirty="0" smtClean="0"/>
              <a:t>Βιοποικιλότητα, </a:t>
            </a:r>
            <a:r>
              <a:rPr lang="el-GR" sz="3300" dirty="0"/>
              <a:t>ή βιολογική ποικιλότητα, ορίζουμε κυρίως το σύνολο των </a:t>
            </a:r>
            <a:r>
              <a:rPr lang="el-GR" sz="3300" dirty="0" smtClean="0"/>
              <a:t>γονιδίων, </a:t>
            </a:r>
            <a:r>
              <a:rPr lang="el-GR" sz="3300" dirty="0"/>
              <a:t>των βιολογικών ειδών, και των </a:t>
            </a:r>
            <a:r>
              <a:rPr lang="el-GR" sz="3300" dirty="0" smtClean="0"/>
              <a:t>οικοσυστημάτων</a:t>
            </a:r>
            <a:r>
              <a:rPr lang="el-GR" sz="3300" dirty="0"/>
              <a:t> μιας περιοχής. Ο μεγάλος αριθμός και η ποικιλομορφία των σύγχρονων μορφών </a:t>
            </a:r>
            <a:r>
              <a:rPr lang="el-GR" sz="3300" dirty="0" smtClean="0"/>
              <a:t>ζωής</a:t>
            </a:r>
            <a:r>
              <a:rPr lang="el-GR" sz="3300" dirty="0"/>
              <a:t> στη </a:t>
            </a:r>
            <a:r>
              <a:rPr lang="el-GR" sz="3300" dirty="0" smtClean="0"/>
              <a:t>γη</a:t>
            </a:r>
            <a:r>
              <a:rPr lang="el-GR" sz="3300" dirty="0"/>
              <a:t> είναι το αποτέλεσμα εκατοντάδων εκατομμυρίων χρόνων εξελικτικής ιστορίας </a:t>
            </a:r>
            <a:r>
              <a:rPr lang="el-GR" sz="3300" dirty="0" smtClean="0"/>
              <a:t>.</a:t>
            </a:r>
            <a:endParaRPr lang="el-GR" sz="3300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green-week-biodiver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714750" cy="2486025"/>
          </a:xfrm>
          <a:prstGeom prst="rect">
            <a:avLst/>
          </a:prstGeom>
        </p:spPr>
      </p:pic>
      <p:pic>
        <p:nvPicPr>
          <p:cNvPr id="5" name="4 - Εικόνα" descr="biodiver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i="1" dirty="0" smtClean="0"/>
              <a:t>Αιτίες μείωσης της Βιοποικιλότητας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836712"/>
            <a:ext cx="8291264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Σήμερα </a:t>
            </a:r>
            <a:r>
              <a:rPr lang="el-GR" dirty="0"/>
              <a:t>παρατηρείται μείωση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βιοποικιλότητας </a:t>
            </a:r>
            <a:r>
              <a:rPr lang="el-GR" dirty="0"/>
              <a:t>στον </a:t>
            </a:r>
            <a:r>
              <a:rPr lang="el-GR" dirty="0" smtClean="0"/>
              <a:t>πλανήτη, </a:t>
            </a:r>
            <a:r>
              <a:rPr lang="el-GR" dirty="0"/>
              <a:t>γεγονός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οφείλεται </a:t>
            </a:r>
            <a:r>
              <a:rPr lang="el-GR" dirty="0"/>
              <a:t>σε μια σειρά από αιτίες </a:t>
            </a:r>
            <a:r>
              <a:rPr lang="el-GR" dirty="0" smtClean="0"/>
              <a:t>όπως: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n-US" dirty="0" err="1"/>
              <a:t>i</a:t>
            </a:r>
            <a:r>
              <a:rPr lang="en-US" dirty="0" smtClean="0"/>
              <a:t>) </a:t>
            </a:r>
            <a:r>
              <a:rPr lang="el-GR" dirty="0" smtClean="0"/>
              <a:t>Η ρύπανση του περιβάλλοντος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n-US" dirty="0" smtClean="0"/>
              <a:t>ii)</a:t>
            </a:r>
            <a:r>
              <a:rPr lang="el-GR" dirty="0" smtClean="0"/>
              <a:t>Η καταστροφή των δασών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iii) </a:t>
            </a:r>
            <a:r>
              <a:rPr lang="el-GR" dirty="0" smtClean="0"/>
              <a:t>Η ερημοποίηση των εδαφών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n-US" dirty="0" smtClean="0"/>
              <a:t>iv) </a:t>
            </a:r>
            <a:r>
              <a:rPr lang="el-GR" dirty="0" smtClean="0"/>
              <a:t>Η μόλυνση των υδάτων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v) </a:t>
            </a:r>
            <a:r>
              <a:rPr lang="el-GR" dirty="0" smtClean="0"/>
              <a:t>Η αυξημένη θέρμανση</a:t>
            </a:r>
          </a:p>
        </p:txBody>
      </p:sp>
      <p:pic>
        <p:nvPicPr>
          <p:cNvPr id="6" name="5 - Εικόνα" descr="insid-thumb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869160"/>
            <a:ext cx="2947473" cy="1839863"/>
          </a:xfrm>
          <a:prstGeom prst="rect">
            <a:avLst/>
          </a:prstGeom>
        </p:spPr>
      </p:pic>
      <p:pic>
        <p:nvPicPr>
          <p:cNvPr id="8" name="7 - Εικόνα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36912"/>
            <a:ext cx="2700493" cy="2001192"/>
          </a:xfrm>
          <a:prstGeom prst="rect">
            <a:avLst/>
          </a:prstGeom>
        </p:spPr>
      </p:pic>
      <p:pic>
        <p:nvPicPr>
          <p:cNvPr id="9" name="8 - Εικόνα" descr="rvmlbspjer52663d940bd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478897"/>
            <a:ext cx="1872208" cy="1379103"/>
          </a:xfrm>
          <a:prstGeom prst="rect">
            <a:avLst/>
          </a:prstGeom>
        </p:spPr>
      </p:pic>
      <p:pic>
        <p:nvPicPr>
          <p:cNvPr id="10" name="9 - Εικόνα" descr="GW246H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497502"/>
            <a:ext cx="1601352" cy="13604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Συνέπειες της Μείωσης της Βιοποικιλότητας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5004048" cy="50405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dirty="0" smtClean="0"/>
              <a:t>    Η </a:t>
            </a:r>
            <a:r>
              <a:rPr lang="el-GR" dirty="0"/>
              <a:t>μείωση της βιοποικιλότητας και η εξαφάνιση ειδών που δεν έχουν ανακαλυφθεί ακόμη μειώνει τη σταθερότητα </a:t>
            </a:r>
            <a:r>
              <a:rPr lang="el-GR" dirty="0" smtClean="0"/>
              <a:t>των οικοσυστημάτων, αλλά και στερεί </a:t>
            </a:r>
            <a:r>
              <a:rPr lang="el-GR" dirty="0"/>
              <a:t>τον </a:t>
            </a:r>
            <a:r>
              <a:rPr lang="el-GR" dirty="0" smtClean="0"/>
              <a:t>άνθρωπο</a:t>
            </a:r>
            <a:r>
              <a:rPr lang="el-GR" dirty="0"/>
              <a:t> από ουσίες που πιθανώς να αποδειχθούν πολύτιμες για την προστασία της </a:t>
            </a:r>
            <a:r>
              <a:rPr lang="el-GR" dirty="0" smtClean="0"/>
              <a:t>υγείας </a:t>
            </a:r>
            <a:r>
              <a:rPr lang="el-GR" dirty="0"/>
              <a:t> του, όπως φάρμακα για την αντιμετώπιση σπάνιων ασθενειών.</a:t>
            </a:r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712184" cy="41764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e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5550"/>
            <a:ext cx="7416824" cy="2688401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Αειφορία</a:t>
            </a:r>
            <a:endParaRPr lang="el-GR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2924944"/>
            <a:ext cx="7797552" cy="37890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dirty="0" smtClean="0"/>
              <a:t>    Ως αειφορία ονομάζουμε την</a:t>
            </a:r>
            <a:r>
              <a:rPr lang="el-GR" dirty="0"/>
              <a:t> </a:t>
            </a:r>
            <a:r>
              <a:rPr lang="el-GR" dirty="0" smtClean="0"/>
              <a:t>εσκεμμένη παραγωγή </a:t>
            </a:r>
            <a:r>
              <a:rPr lang="el-GR" dirty="0"/>
              <a:t>ενός αγαθού από ένα </a:t>
            </a:r>
            <a:r>
              <a:rPr lang="el-GR" dirty="0" smtClean="0"/>
              <a:t>δάσος</a:t>
            </a:r>
            <a:r>
              <a:rPr lang="el-GR" dirty="0"/>
              <a:t> με τέτοιο τρόπο, ώστε να μην μειώνεται, αλλά να βελτιώνεται η παραγωγική ικανότητα και να μην επηρεάζονται οι περιβαλλοντικές σχέσεις </a:t>
            </a:r>
            <a:r>
              <a:rPr lang="el-GR" dirty="0" smtClean="0"/>
              <a:t>του αλλά και τη χρήση των </a:t>
            </a:r>
            <a:r>
              <a:rPr lang="el-GR" dirty="0"/>
              <a:t>φυσικών </a:t>
            </a:r>
            <a:r>
              <a:rPr lang="el-GR" dirty="0" smtClean="0"/>
              <a:t>οικοσυστημάτων</a:t>
            </a:r>
            <a:r>
              <a:rPr lang="el-GR" dirty="0"/>
              <a:t> και των </a:t>
            </a:r>
            <a:r>
              <a:rPr lang="el-GR" dirty="0" smtClean="0"/>
              <a:t>πηγών ενέργειας</a:t>
            </a:r>
            <a:r>
              <a:rPr lang="el-GR" dirty="0"/>
              <a:t>, ώστε να εξασφαλίζεται η μελλοντική ποιότητα και </a:t>
            </a:r>
            <a:r>
              <a:rPr lang="el-GR" dirty="0" smtClean="0"/>
              <a:t>ισορροπία.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71800" y="0"/>
            <a:ext cx="3240360" cy="720080"/>
          </a:xfrm>
        </p:spPr>
        <p:txBody>
          <a:bodyPr>
            <a:noAutofit/>
          </a:bodyPr>
          <a:lstStyle/>
          <a:p>
            <a:r>
              <a:rPr lang="el-GR" sz="4800" b="1" i="1" dirty="0" smtClean="0"/>
              <a:t>Ληθαίος</a:t>
            </a:r>
            <a:endParaRPr lang="el-GR" sz="4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meteora-tou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4000" cy="608076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Οι κατηγορίες οικοσυστημάτων είναι πολλές. Μια από τις κυριότερες είναι τα παραποτάμια οικοσυστήματα. Σε αυτή τη κατηγορία ανήκει και ο ποταμός Ληθαίος, παραπόταμος του Πηνειού, ο οποίος διασχίζει τη πόλη μας, τα Τρίκαλα.</a:t>
            </a:r>
            <a:endParaRPr lang="el-GR" dirty="0"/>
          </a:p>
        </p:txBody>
      </p:sp>
      <p:pic>
        <p:nvPicPr>
          <p:cNvPr id="4" name="3 - Εικόνα" descr="50716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996952"/>
            <a:ext cx="3035830" cy="2276872"/>
          </a:xfrm>
          <a:prstGeom prst="rect">
            <a:avLst/>
          </a:prstGeom>
        </p:spPr>
      </p:pic>
      <p:pic>
        <p:nvPicPr>
          <p:cNvPr id="7" name="6 - Εικόνα" descr="103800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892424" cy="338908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litheos-potamos-trik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02675" cy="3078039"/>
          </a:xfrm>
        </p:spPr>
      </p:pic>
      <p:pic>
        <p:nvPicPr>
          <p:cNvPr id="7" name="6 - Εικόνα" descr="topia_ellada_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3981822" cy="3452809"/>
          </a:xfrm>
          <a:prstGeom prst="rect">
            <a:avLst/>
          </a:prstGeom>
        </p:spPr>
      </p:pic>
      <p:pic>
        <p:nvPicPr>
          <p:cNvPr id="9" name="8 - Εικόνα" descr="32631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1669" y="332656"/>
            <a:ext cx="4042819" cy="2571750"/>
          </a:xfrm>
          <a:prstGeom prst="rect">
            <a:avLst/>
          </a:prstGeom>
        </p:spPr>
      </p:pic>
      <p:pic>
        <p:nvPicPr>
          <p:cNvPr id="10" name="9 - Εικόνα" descr="Trikala-1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5" y="3429000"/>
            <a:ext cx="4788397" cy="319564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Τα πουλιά του Ληθαίου είναι: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Κιτρινοσουσουράδα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Φαλαρίδα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Λευκοσουσουράδα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Νεροκότσελα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Αλκυόνη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Κότσυφας</a:t>
            </a:r>
          </a:p>
          <a:p>
            <a:pPr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Κοκκινολαίμης</a:t>
            </a:r>
          </a:p>
          <a:p>
            <a:pPr algn="just"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 Άλλα ζώα του Ληθαίου είναι: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Νερόκοτα Ιφικλείδης ποδαλείριος</a:t>
            </a:r>
          </a:p>
          <a:p>
            <a:pPr marL="285750" lvl="0" indent="-28575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Πιερίδα (πεταλούδα) </a:t>
            </a:r>
          </a:p>
          <a:p>
            <a:pPr marL="285750" lvl="0" indent="-28575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Καλοπτέρυγα η παρθένος (λιβελούλα)</a:t>
            </a:r>
          </a:p>
          <a:p>
            <a:pPr marL="285750" indent="-285750" algn="just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Γαλάζια λιβελούλα </a:t>
            </a:r>
          </a:p>
          <a:p>
            <a:endParaRPr lang="el-GR" dirty="0"/>
          </a:p>
        </p:txBody>
      </p:sp>
      <p:pic>
        <p:nvPicPr>
          <p:cNvPr id="4" name="3 - Εικόνα" descr="N-Κοκκινολαίμης-2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068960"/>
            <a:ext cx="2786002" cy="1988031"/>
          </a:xfrm>
          <a:prstGeom prst="rect">
            <a:avLst/>
          </a:prstGeom>
        </p:spPr>
      </p:pic>
      <p:pic>
        <p:nvPicPr>
          <p:cNvPr id="5" name="4 - Εικόνα" descr="DSC_21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481962" cy="2232248"/>
          </a:xfrm>
          <a:prstGeom prst="rect">
            <a:avLst/>
          </a:prstGeom>
        </p:spPr>
      </p:pic>
      <p:pic>
        <p:nvPicPr>
          <p:cNvPr id="6" name="5 - Εικόνα" descr="TurdusMer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492896"/>
            <a:ext cx="1874672" cy="156725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178</Words>
  <Application>Microsoft Office PowerPoint</Application>
  <PresentationFormat>Προβολή στην οθόνη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Βιοποικιλότητα και αειφορία</vt:lpstr>
      <vt:lpstr>Βιοποικιλότητα</vt:lpstr>
      <vt:lpstr>Αιτίες μείωσης της Βιοποικιλότητας</vt:lpstr>
      <vt:lpstr>Συνέπειες της Μείωσης της Βιοποικιλότητας</vt:lpstr>
      <vt:lpstr>Αειφορία</vt:lpstr>
      <vt:lpstr>Ληθαίος</vt:lpstr>
      <vt:lpstr>Διαφάνεια 7</vt:lpstr>
      <vt:lpstr>Διαφάνεια 8</vt:lpstr>
      <vt:lpstr>Διαφάνεια 9</vt:lpstr>
      <vt:lpstr>Τα φυτά του ποταμού</vt:lpstr>
      <vt:lpstr>Πηγές Πληροφόρησης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Ποικιλότητα και αειφορία</dc:title>
  <dc:creator>User</dc:creator>
  <cp:lastModifiedBy>User</cp:lastModifiedBy>
  <cp:revision>12</cp:revision>
  <dcterms:created xsi:type="dcterms:W3CDTF">2016-04-17T12:15:00Z</dcterms:created>
  <dcterms:modified xsi:type="dcterms:W3CDTF">2016-04-17T14:11:53Z</dcterms:modified>
</cp:coreProperties>
</file>