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sldIdLst>
    <p:sldId id="256" r:id="rId3"/>
    <p:sldId id="257" r:id="rId4"/>
    <p:sldId id="258" r:id="rId5"/>
    <p:sldId id="269" r:id="rId6"/>
    <p:sldId id="260" r:id="rId7"/>
    <p:sldId id="261" r:id="rId8"/>
    <p:sldId id="265" r:id="rId9"/>
    <p:sldId id="266" r:id="rId10"/>
    <p:sldId id="267" r:id="rId11"/>
    <p:sldId id="262" r:id="rId12"/>
    <p:sldId id="268" r:id="rId13"/>
    <p:sldId id="271" r:id="rId14"/>
    <p:sldId id="272" r:id="rId15"/>
    <p:sldId id="273" r:id="rId16"/>
  </p:sldIdLst>
  <p:sldSz cx="9144000" cy="5143500" type="screen16x9"/>
  <p:notesSz cx="6858000" cy="9144000"/>
  <p:defaultTextStyle>
    <a:lvl1pPr marL="0" algn="l" rtl="0" latinLnBrk="0">
      <a:defRPr lang="el-GR" sz="1800" kern="1200">
        <a:solidFill>
          <a:schemeClr val="tx1"/>
        </a:solidFill>
        <a:latin typeface="+mn-lt"/>
        <a:ea typeface="+mn-ea"/>
        <a:cs typeface="+mn-cs"/>
      </a:defRPr>
    </a:lvl1pPr>
    <a:lvl2pPr marL="457200" algn="l" rtl="0" latinLnBrk="0">
      <a:defRPr lang="el-GR" sz="1800" kern="1200">
        <a:solidFill>
          <a:schemeClr val="tx1"/>
        </a:solidFill>
        <a:latin typeface="+mn-lt"/>
        <a:ea typeface="+mn-ea"/>
        <a:cs typeface="+mn-cs"/>
      </a:defRPr>
    </a:lvl2pPr>
    <a:lvl3pPr marL="914400" algn="l" rtl="0" latinLnBrk="0">
      <a:defRPr lang="el-GR" sz="1800" kern="1200">
        <a:solidFill>
          <a:schemeClr val="tx1"/>
        </a:solidFill>
        <a:latin typeface="+mn-lt"/>
        <a:ea typeface="+mn-ea"/>
        <a:cs typeface="+mn-cs"/>
      </a:defRPr>
    </a:lvl3pPr>
    <a:lvl4pPr marL="1371600" algn="l" rtl="0" latinLnBrk="0">
      <a:defRPr lang="el-GR" sz="1800" kern="1200">
        <a:solidFill>
          <a:schemeClr val="tx1"/>
        </a:solidFill>
        <a:latin typeface="+mn-lt"/>
        <a:ea typeface="+mn-ea"/>
        <a:cs typeface="+mn-cs"/>
      </a:defRPr>
    </a:lvl4pPr>
    <a:lvl5pPr marL="1828800" algn="l" rtl="0" latinLnBrk="0">
      <a:defRPr lang="el-GR" sz="1800" kern="1200">
        <a:solidFill>
          <a:schemeClr val="tx1"/>
        </a:solidFill>
        <a:latin typeface="+mn-lt"/>
        <a:ea typeface="+mn-ea"/>
        <a:cs typeface="+mn-cs"/>
      </a:defRPr>
    </a:lvl5pPr>
    <a:lvl6pPr marL="2286000" algn="l" rtl="0" latinLnBrk="0">
      <a:defRPr lang="el-GR" sz="1800" kern="1200">
        <a:solidFill>
          <a:schemeClr val="tx1"/>
        </a:solidFill>
        <a:latin typeface="+mn-lt"/>
        <a:ea typeface="+mn-ea"/>
        <a:cs typeface="+mn-cs"/>
      </a:defRPr>
    </a:lvl6pPr>
    <a:lvl7pPr marL="2743200" algn="l" rtl="0" latinLnBrk="0">
      <a:defRPr lang="el-GR" sz="1800" kern="1200">
        <a:solidFill>
          <a:schemeClr val="tx1"/>
        </a:solidFill>
        <a:latin typeface="+mn-lt"/>
        <a:ea typeface="+mn-ea"/>
        <a:cs typeface="+mn-cs"/>
      </a:defRPr>
    </a:lvl7pPr>
    <a:lvl8pPr marL="3200400" algn="l" rtl="0" latinLnBrk="0">
      <a:defRPr lang="el-GR" sz="1800" kern="1200">
        <a:solidFill>
          <a:schemeClr val="tx1"/>
        </a:solidFill>
        <a:latin typeface="+mn-lt"/>
        <a:ea typeface="+mn-ea"/>
        <a:cs typeface="+mn-cs"/>
      </a:defRPr>
    </a:lvl8pPr>
    <a:lvl9pPr marL="3657600" algn="l" rtl="0" latinLnBrk="0">
      <a:defRPr lang="el-G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621" autoAdjust="0"/>
  </p:normalViewPr>
  <p:slideViewPr>
    <p:cSldViewPr>
      <p:cViewPr varScale="1">
        <p:scale>
          <a:sx n="98" d="100"/>
          <a:sy n="98" d="100"/>
        </p:scale>
        <p:origin x="600"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l-GR" sz="1200"/>
            </a:lvl1pPr>
            <a:extLst/>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l-GR" sz="1200"/>
            </a:lvl1pPr>
            <a:extLst/>
          </a:lstStyle>
          <a:p>
            <a:fld id="{A8ADFD5B-A66C-449C-B6E8-FB716D07777D}" type="datetimeFigureOut">
              <a:rPr lang="el-GR"/>
              <a:pPr/>
              <a:t>7/2/2016</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l-GR"/>
              <a:t>Κάντε κλικ για επεξεργασία των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l-GR" sz="1200"/>
            </a:lvl1pPr>
            <a:extLst/>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l-GR" sz="1200"/>
            </a:lvl1pPr>
            <a:extLst/>
          </a:lstStyle>
          <a:p>
            <a:fld id="{CA5D3BF3-D352-46FC-8343-31F56E6730EA}" type="slidenum">
              <a:rPr/>
              <a:pPr/>
              <a:t>‹#›</a:t>
            </a:fld>
            <a:endParaRPr lang="el-GR"/>
          </a:p>
        </p:txBody>
      </p:sp>
    </p:spTree>
    <p:extLst>
      <p:ext uri="{BB962C8B-B14F-4D97-AF65-F5344CB8AC3E}">
        <p14:creationId xmlns:p14="http://schemas.microsoft.com/office/powerpoint/2010/main" val="2236606853"/>
      </p:ext>
    </p:extLst>
  </p:cSld>
  <p:clrMap bg1="lt1" tx1="dk1" bg2="lt2" tx2="dk2" accent1="accent1" accent2="accent2" accent3="accent3" accent4="accent4" accent5="accent5" accent6="accent6" hlink="hlink" folHlink="folHlink"/>
  <p:notesStyle>
    <a:lvl1pPr marL="0" algn="l" rtl="0" latinLnBrk="0">
      <a:defRPr lang="el-GR" sz="1200" kern="1200">
        <a:solidFill>
          <a:schemeClr val="tx1"/>
        </a:solidFill>
        <a:latin typeface="+mn-lt"/>
        <a:ea typeface="+mn-ea"/>
        <a:cs typeface="+mn-cs"/>
      </a:defRPr>
    </a:lvl1pPr>
    <a:lvl2pPr marL="457200" algn="l" rtl="0" latinLnBrk="0">
      <a:defRPr lang="el-GR" sz="1200" kern="1200">
        <a:solidFill>
          <a:schemeClr val="tx1"/>
        </a:solidFill>
        <a:latin typeface="+mn-lt"/>
        <a:ea typeface="+mn-ea"/>
        <a:cs typeface="+mn-cs"/>
      </a:defRPr>
    </a:lvl2pPr>
    <a:lvl3pPr marL="914400" algn="l" rtl="0" latinLnBrk="0">
      <a:defRPr lang="el-GR" sz="1200" kern="1200">
        <a:solidFill>
          <a:schemeClr val="tx1"/>
        </a:solidFill>
        <a:latin typeface="+mn-lt"/>
        <a:ea typeface="+mn-ea"/>
        <a:cs typeface="+mn-cs"/>
      </a:defRPr>
    </a:lvl3pPr>
    <a:lvl4pPr marL="1371600" algn="l" rtl="0" latinLnBrk="0">
      <a:defRPr lang="el-GR" sz="1200" kern="1200">
        <a:solidFill>
          <a:schemeClr val="tx1"/>
        </a:solidFill>
        <a:latin typeface="+mn-lt"/>
        <a:ea typeface="+mn-ea"/>
        <a:cs typeface="+mn-cs"/>
      </a:defRPr>
    </a:lvl4pPr>
    <a:lvl5pPr marL="1828800" algn="l" rtl="0" latinLnBrk="0">
      <a:defRPr lang="el-GR" sz="1200" kern="1200">
        <a:solidFill>
          <a:schemeClr val="tx1"/>
        </a:solidFill>
        <a:latin typeface="+mn-lt"/>
        <a:ea typeface="+mn-ea"/>
        <a:cs typeface="+mn-cs"/>
      </a:defRPr>
    </a:lvl5pPr>
    <a:lvl6pPr marL="2286000" algn="l" rtl="0" latinLnBrk="0">
      <a:defRPr lang="el-GR" sz="1200" kern="1200">
        <a:solidFill>
          <a:schemeClr val="tx1"/>
        </a:solidFill>
        <a:latin typeface="+mn-lt"/>
        <a:ea typeface="+mn-ea"/>
        <a:cs typeface="+mn-cs"/>
      </a:defRPr>
    </a:lvl6pPr>
    <a:lvl7pPr marL="2743200" algn="l" rtl="0" latinLnBrk="0">
      <a:defRPr lang="el-GR" sz="1200" kern="1200">
        <a:solidFill>
          <a:schemeClr val="tx1"/>
        </a:solidFill>
        <a:latin typeface="+mn-lt"/>
        <a:ea typeface="+mn-ea"/>
        <a:cs typeface="+mn-cs"/>
      </a:defRPr>
    </a:lvl7pPr>
    <a:lvl8pPr marL="3200400" algn="l" rtl="0" latinLnBrk="0">
      <a:defRPr lang="el-GR" sz="1200" kern="1200">
        <a:solidFill>
          <a:schemeClr val="tx1"/>
        </a:solidFill>
        <a:latin typeface="+mn-lt"/>
        <a:ea typeface="+mn-ea"/>
        <a:cs typeface="+mn-cs"/>
      </a:defRPr>
    </a:lvl8pPr>
    <a:lvl9pPr marL="3657600" algn="l" rtl="0" latinLnBrk="0">
      <a:defRPr lang="el-G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1</a:t>
            </a:fld>
            <a:endParaRPr lang="el-GR"/>
          </a:p>
        </p:txBody>
      </p:sp>
    </p:spTree>
    <p:extLst>
      <p:ext uri="{BB962C8B-B14F-4D97-AF65-F5344CB8AC3E}">
        <p14:creationId xmlns:p14="http://schemas.microsoft.com/office/powerpoint/2010/main" val="282662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2</a:t>
            </a:fld>
            <a:endParaRPr lang="el-GR"/>
          </a:p>
        </p:txBody>
      </p:sp>
    </p:spTree>
    <p:extLst>
      <p:ext uri="{BB962C8B-B14F-4D97-AF65-F5344CB8AC3E}">
        <p14:creationId xmlns:p14="http://schemas.microsoft.com/office/powerpoint/2010/main" val="388639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3</a:t>
            </a:fld>
            <a:endParaRPr lang="el-GR"/>
          </a:p>
        </p:txBody>
      </p:sp>
    </p:spTree>
    <p:extLst>
      <p:ext uri="{BB962C8B-B14F-4D97-AF65-F5344CB8AC3E}">
        <p14:creationId xmlns:p14="http://schemas.microsoft.com/office/powerpoint/2010/main" val="123150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5</a:t>
            </a:fld>
            <a:endParaRPr lang="el-GR"/>
          </a:p>
        </p:txBody>
      </p:sp>
    </p:spTree>
    <p:extLst>
      <p:ext uri="{BB962C8B-B14F-4D97-AF65-F5344CB8AC3E}">
        <p14:creationId xmlns:p14="http://schemas.microsoft.com/office/powerpoint/2010/main" val="75881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6</a:t>
            </a:fld>
            <a:endParaRPr lang="el-GR"/>
          </a:p>
        </p:txBody>
      </p:sp>
    </p:spTree>
    <p:extLst>
      <p:ext uri="{BB962C8B-B14F-4D97-AF65-F5344CB8AC3E}">
        <p14:creationId xmlns:p14="http://schemas.microsoft.com/office/powerpoint/2010/main" val="183402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noProof="0"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10</a:t>
            </a:fld>
            <a:endParaRPr lang="el-GR"/>
          </a:p>
        </p:txBody>
      </p:sp>
    </p:spTree>
    <p:extLst>
      <p:ext uri="{BB962C8B-B14F-4D97-AF65-F5344CB8AC3E}">
        <p14:creationId xmlns:p14="http://schemas.microsoft.com/office/powerpoint/2010/main" val="201689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el-G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l-GR" smtClean="0"/>
              <a:t>Στυλ κύριου υπότιτλου</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el-GR" sz="2000">
                <a:solidFill>
                  <a:srgbClr val="FFFFFF"/>
                </a:solidFill>
              </a:defRPr>
            </a:lvl1pPr>
            <a:extLst/>
          </a:lstStyle>
          <a:p>
            <a:pPr algn="ctr"/>
            <a:fld id="{047E157E-8DCB-4F70-A0AF-5EB586A91DD4}" type="datetime1">
              <a:rPr kumimoji="0" lang="el-GR">
                <a:solidFill>
                  <a:srgbClr val="FFFFFF"/>
                </a:solidFill>
              </a:rPr>
              <a:pPr algn="ctr"/>
              <a:t>7/2/2016</a:t>
            </a:fld>
            <a:endParaRPr kumimoji="0" lang="el-GR"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el-GR">
                <a:solidFill>
                  <a:schemeClr val="tx2"/>
                </a:solidFill>
              </a:defRPr>
            </a:lvl1pPr>
            <a:extLst/>
          </a:lstStyle>
          <a:p>
            <a:pPr algn="r"/>
            <a:endParaRPr kumimoji="0" lang="el-GR">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el-GR">
                <a:solidFill>
                  <a:schemeClr val="tx2"/>
                </a:solidFill>
              </a:defRPr>
            </a:lvl1pPr>
            <a:extLst/>
          </a:lstStyle>
          <a:p>
            <a:fld id="{8F82E0A0-C266-4798-8C8F-B9F91E9DA37E}" type="slidenum">
              <a:rPr kumimoji="0" lang="el-GR">
                <a:solidFill>
                  <a:schemeClr val="tx2"/>
                </a:solidFill>
              </a:rPr>
              <a:pPr/>
              <a:t>‹#›</a:t>
            </a:fld>
            <a:endParaRPr kumimoji="0" lang="el-GR">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el-GR" cap="all" baseline="0"/>
            </a:lvl1pPr>
            <a:extLst/>
          </a:lstStyle>
          <a:p>
            <a:pPr eaLnBrk="1" latinLnBrk="0" hangingPunct="1"/>
            <a:r>
              <a:rPr lang="el-GR" smtClean="0"/>
              <a:t>Στυλ κύριου τίτλου</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l-GR" smtClean="0"/>
              <a:t>Στυλ κύριου τίτλου</a:t>
            </a:r>
            <a:endParaRPr/>
          </a:p>
        </p:txBody>
      </p:sp>
      <p:sp>
        <p:nvSpPr>
          <p:cNvPr id="3" name="Rectangle 2"/>
          <p:cNvSpPr>
            <a:spLocks noGrp="1"/>
          </p:cNvSpPr>
          <p:nvPr>
            <p:ph type="dt" sz="half" idx="10"/>
          </p:nvPr>
        </p:nvSpPr>
        <p:spPr/>
        <p:txBody>
          <a:bodyPr/>
          <a:lstStyle>
            <a:extLst/>
          </a:lstStyle>
          <a:p>
            <a:fld id="{E4606EA6-EFEA-4C30-9264-4F9291A5780D}" type="datetime1">
              <a:rPr lang="el-GR"/>
              <a:pPr/>
              <a:t>7/2/2016</a:t>
            </a:fld>
            <a:endParaRPr kumimoji="0" lang="el-GR"/>
          </a:p>
        </p:txBody>
      </p:sp>
      <p:sp>
        <p:nvSpPr>
          <p:cNvPr id="4" name="Rectangle 3"/>
          <p:cNvSpPr>
            <a:spLocks noGrp="1"/>
          </p:cNvSpPr>
          <p:nvPr>
            <p:ph type="ftr" sz="quarter" idx="11"/>
          </p:nvPr>
        </p:nvSpPr>
        <p:spPr/>
        <p:txBody>
          <a:bodyPr/>
          <a:lstStyle>
            <a:extLst/>
          </a:lstStyle>
          <a:p>
            <a:endParaRPr kumimoji="0" lang="el-GR"/>
          </a:p>
        </p:txBody>
      </p:sp>
      <p:sp>
        <p:nvSpPr>
          <p:cNvPr id="5" name="Rectangle 4"/>
          <p:cNvSpPr>
            <a:spLocks noGrp="1"/>
          </p:cNvSpPr>
          <p:nvPr>
            <p:ph type="sldNum" sz="quarter" idx="12"/>
          </p:nvPr>
        </p:nvSpPr>
        <p:spPr/>
        <p:txBody>
          <a:bodyPr/>
          <a:lstStyle>
            <a:extLst/>
          </a:lstStyle>
          <a:p>
            <a:pPr algn="ctr"/>
            <a:fld id="{8F82E0A0-C266-4798-8C8F-B9F91E9DA37E}" type="slidenum">
              <a:rPr kumimoji="0" lang="el-GR" sz="1400" b="1">
                <a:solidFill>
                  <a:srgbClr val="FFFFFF"/>
                </a:solidFill>
              </a:rPr>
              <a:pPr algn="ctr"/>
              <a:t>‹#›</a:t>
            </a:fld>
            <a:endParaRPr kumimoji="0" lang="el-GR"/>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el-GR" sz="2800">
                <a:solidFill>
                  <a:schemeClr val="tx2"/>
                </a:solidFill>
              </a:defRPr>
            </a:lvl1pPr>
            <a:lvl2pPr eaLnBrk="1" latinLnBrk="0" hangingPunct="1">
              <a:buNone/>
              <a:defRPr kumimoji="0" lang="el-GR" sz="1800">
                <a:solidFill>
                  <a:schemeClr val="tx1">
                    <a:tint val="75000"/>
                  </a:schemeClr>
                </a:solidFill>
              </a:defRPr>
            </a:lvl2pPr>
            <a:lvl3pPr eaLnBrk="1" latinLnBrk="0" hangingPunct="1">
              <a:buNone/>
              <a:defRPr kumimoji="0" lang="el-GR" sz="1600">
                <a:solidFill>
                  <a:schemeClr val="tx1">
                    <a:tint val="75000"/>
                  </a:schemeClr>
                </a:solidFill>
              </a:defRPr>
            </a:lvl3pPr>
            <a:lvl4pPr eaLnBrk="1" latinLnBrk="0" hangingPunct="1">
              <a:buNone/>
              <a:defRPr kumimoji="0" lang="el-GR" sz="1400">
                <a:solidFill>
                  <a:schemeClr val="tx1">
                    <a:tint val="75000"/>
                  </a:schemeClr>
                </a:solidFill>
              </a:defRPr>
            </a:lvl4pPr>
            <a:lvl5pPr eaLnBrk="1" latinLnBrk="0" hangingPunct="1">
              <a:buNone/>
              <a:defRPr kumimoji="0" lang="el-GR" sz="1400">
                <a:solidFill>
                  <a:schemeClr val="tx1">
                    <a:tint val="75000"/>
                  </a:schemeClr>
                </a:solidFill>
              </a:defRPr>
            </a:lvl5pPr>
            <a:extLst/>
          </a:lstStyle>
          <a:p>
            <a:pPr lvl="0" eaLnBrk="1" latinLnBrk="0" hangingPunct="1"/>
            <a:r>
              <a:rPr lang="el-GR" smtClean="0"/>
              <a:t>Στυλ υποδείγματος κειμένου</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el-GR" sz="4400" b="0" cap="none">
                <a:solidFill>
                  <a:srgbClr val="FFFFFF"/>
                </a:solidFill>
              </a:defRPr>
            </a:lvl1pPr>
            <a:extLst/>
          </a:lstStyle>
          <a:p>
            <a:r>
              <a:rPr kumimoji="0" lang="el-GR"/>
              <a:t>Κάντε κλικ για επεξεργασία του στυλ του τίτλου</a:t>
            </a:r>
          </a:p>
        </p:txBody>
      </p:sp>
      <p:sp>
        <p:nvSpPr>
          <p:cNvPr id="12" name="Date Placeholder 11"/>
          <p:cNvSpPr>
            <a:spLocks noGrp="1"/>
          </p:cNvSpPr>
          <p:nvPr>
            <p:ph type="dt" sz="half" idx="10"/>
          </p:nvPr>
        </p:nvSpPr>
        <p:spPr/>
        <p:txBody>
          <a:bodyPr/>
          <a:lstStyle>
            <a:extLst/>
          </a:lstStyle>
          <a:p>
            <a:fld id="{6FCF9F07-3BC7-4570-B054-79111B0A380C}" type="datetime1">
              <a:rPr lang="el-GR"/>
              <a:pPr/>
              <a:t>7/2/2016</a:t>
            </a:fld>
            <a:endParaRPr kumimoji="0" lang="el-GR"/>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el-GR" sz="2400">
                <a:solidFill>
                  <a:srgbClr val="FFFFFF"/>
                </a:solidFill>
              </a:defRPr>
            </a:lvl1pPr>
            <a:extLst/>
          </a:lstStyle>
          <a:p>
            <a:pPr algn="ctr"/>
            <a:fld id="{8F82E0A0-C266-4798-8C8F-B9F91E9DA37E}" type="slidenum">
              <a:rPr kumimoji="0" lang="el-GR" sz="2400" b="1">
                <a:solidFill>
                  <a:srgbClr val="FFFFFF"/>
                </a:solidFill>
              </a:rPr>
              <a:pPr algn="ctr"/>
              <a:t>‹#›</a:t>
            </a:fld>
            <a:endParaRPr kumimoji="0" lang="el-GR"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l-GR" smtClean="0"/>
              <a:t>Στυλ κύριου τίτλου</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8" name="Date Placeholder 7"/>
          <p:cNvSpPr>
            <a:spLocks noGrp="1"/>
          </p:cNvSpPr>
          <p:nvPr>
            <p:ph type="dt" sz="half" idx="15"/>
          </p:nvPr>
        </p:nvSpPr>
        <p:spPr/>
        <p:txBody>
          <a:bodyPr rtlCol="0"/>
          <a:lstStyle>
            <a:extLst/>
          </a:lstStyle>
          <a:p>
            <a:fld id="{E4606EA6-EFEA-4C30-9264-4F9291A5780D}" type="datetime1">
              <a:rPr lang="el-GR"/>
              <a:pPr/>
              <a:t>7/2/2016</a:t>
            </a:fld>
            <a:endParaRPr kumimoji="0" lang="el-GR"/>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l-GR" sz="1400" b="1">
                <a:solidFill>
                  <a:srgbClr val="FFFFFF"/>
                </a:solidFill>
              </a:rPr>
              <a:pPr algn="ctr"/>
              <a:t>‹#›</a:t>
            </a:fld>
            <a:endParaRPr kumimoji="0" lang="el-GR"/>
          </a:p>
        </p:txBody>
      </p:sp>
      <p:sp>
        <p:nvSpPr>
          <p:cNvPr id="12" name="Footer Placeholder 11"/>
          <p:cNvSpPr>
            <a:spLocks noGrp="1"/>
          </p:cNvSpPr>
          <p:nvPr>
            <p:ph type="ftr" sz="quarter" idx="17"/>
          </p:nvPr>
        </p:nvSpPr>
        <p:spPr/>
        <p:txBody>
          <a:bodyPr rtlCol="0"/>
          <a:lstStyle>
            <a:extLst/>
          </a:lstStyle>
          <a:p>
            <a:endParaRPr kumimoji="0"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el-GR"/>
            </a:lvl1pPr>
            <a:extLst/>
          </a:lstStyle>
          <a:p>
            <a:pPr eaLnBrk="1" latinLnBrk="0" hangingPunct="1"/>
            <a:r>
              <a:rPr lang="el-GR" smtClean="0"/>
              <a:t>Στυλ κύριου τίτλου</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0" name="Date Placeholder 9"/>
          <p:cNvSpPr>
            <a:spLocks noGrp="1"/>
          </p:cNvSpPr>
          <p:nvPr>
            <p:ph type="dt" sz="half" idx="15"/>
          </p:nvPr>
        </p:nvSpPr>
        <p:spPr/>
        <p:txBody>
          <a:bodyPr rtlCol="0"/>
          <a:lstStyle>
            <a:extLst/>
          </a:lstStyle>
          <a:p>
            <a:fld id="{E4606EA6-EFEA-4C30-9264-4F9291A5780D}" type="datetime1">
              <a:rPr lang="el-GR"/>
              <a:pPr/>
              <a:t>7/2/2016</a:t>
            </a:fld>
            <a:endParaRPr kumimoji="0" lang="el-GR"/>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l-GR" sz="1400" b="1">
                <a:solidFill>
                  <a:srgbClr val="FFFFFF"/>
                </a:solidFill>
              </a:rPr>
              <a:pPr algn="ctr"/>
              <a:t>‹#›</a:t>
            </a:fld>
            <a:endParaRPr kumimoji="0" lang="el-GR"/>
          </a:p>
        </p:txBody>
      </p:sp>
      <p:sp>
        <p:nvSpPr>
          <p:cNvPr id="14" name="Footer Placeholder 13"/>
          <p:cNvSpPr>
            <a:spLocks noGrp="1"/>
          </p:cNvSpPr>
          <p:nvPr>
            <p:ph type="ftr" sz="quarter" idx="17"/>
          </p:nvPr>
        </p:nvSpPr>
        <p:spPr/>
        <p:txBody>
          <a:bodyPr rtlCol="0"/>
          <a:lstStyle>
            <a:extLst/>
          </a:lstStyle>
          <a:p>
            <a:endParaRPr kumimoji="0" lang="el-GR"/>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el-GR" sz="2000" b="1">
                <a:solidFill>
                  <a:srgbClr val="FFFFFF"/>
                </a:solidFill>
              </a:defRPr>
            </a:lvl1pPr>
            <a:extLst/>
          </a:lstStyle>
          <a:p>
            <a:pPr lvl="0" eaLnBrk="1" latinLnBrk="0" hangingPunct="1"/>
            <a:r>
              <a:rPr lang="el-GR" smtClean="0"/>
              <a:t>Στυλ υποδείγματος κειμένου</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el-GR" sz="2000" b="1">
                <a:solidFill>
                  <a:srgbClr val="FFFFFF"/>
                </a:solidFill>
              </a:defRPr>
            </a:lvl1pPr>
            <a:extLst/>
          </a:lstStyle>
          <a:p>
            <a:pPr lvl="0" eaLnBrk="1" latinLnBrk="0" hangingPunct="1"/>
            <a:r>
              <a:rPr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l-GR" smtClean="0"/>
              <a:t>Στυλ κύριου τίτλου</a:t>
            </a:r>
            <a:endParaRPr/>
          </a:p>
        </p:txBody>
      </p:sp>
      <p:sp>
        <p:nvSpPr>
          <p:cNvPr id="3" name="Date Placeholder 2"/>
          <p:cNvSpPr>
            <a:spLocks noGrp="1"/>
          </p:cNvSpPr>
          <p:nvPr>
            <p:ph type="dt" sz="half" idx="10"/>
          </p:nvPr>
        </p:nvSpPr>
        <p:spPr/>
        <p:txBody>
          <a:bodyPr/>
          <a:lstStyle>
            <a:extLst/>
          </a:lstStyle>
          <a:p>
            <a:fld id="{6DFADB5D-B7A0-47E3-AD2D-B1A6F8614213}" type="datetime1">
              <a:rPr lang="el-GR"/>
              <a:pPr/>
              <a:t>7/2/2016</a:t>
            </a:fld>
            <a:endParaRPr kumimoji="0" lang="el-GR"/>
          </a:p>
        </p:txBody>
      </p:sp>
      <p:sp>
        <p:nvSpPr>
          <p:cNvPr id="4" name="Footer Placeholder 3"/>
          <p:cNvSpPr>
            <a:spLocks noGrp="1"/>
          </p:cNvSpPr>
          <p:nvPr>
            <p:ph type="ftr" sz="quarter" idx="11"/>
          </p:nvPr>
        </p:nvSpPr>
        <p:spPr/>
        <p:txBody>
          <a:bodyPr/>
          <a:lstStyle>
            <a:extLst/>
          </a:lstStyle>
          <a:p>
            <a:endParaRPr kumimoji="0" lang="el-GR"/>
          </a:p>
        </p:txBody>
      </p:sp>
      <p:sp>
        <p:nvSpPr>
          <p:cNvPr id="5" name="Slide Number Placeholder 4"/>
          <p:cNvSpPr>
            <a:spLocks noGrp="1"/>
          </p:cNvSpPr>
          <p:nvPr>
            <p:ph type="sldNum" sz="quarter" idx="12"/>
          </p:nvPr>
        </p:nvSpPr>
        <p:spPr/>
        <p:txBody>
          <a:bodyPr/>
          <a:lstStyle>
            <a:lvl1pPr eaLnBrk="1" latinLnBrk="0" hangingPunct="1">
              <a:defRPr kumimoji="0" lang="el-GR">
                <a:solidFill>
                  <a:srgbClr val="FFFFFF"/>
                </a:solidFill>
              </a:defRPr>
            </a:lvl1pPr>
            <a:extLst/>
          </a:lstStyle>
          <a:p>
            <a:fld id="{A3F7CB7D-F184-43C7-B6FD-03D728E1BBFF}" type="slidenum">
              <a:rPr kumimoji="0" lang="el-GR">
                <a:solidFill>
                  <a:srgbClr val="FFFFFF"/>
                </a:solidFill>
              </a:rPr>
              <a:pPr/>
              <a:t>‹#›</a:t>
            </a:fld>
            <a:endParaRPr kumimoji="0" lang="el-G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l-GR"/>
              <a:pPr/>
              <a:t>7/2/2016</a:t>
            </a:fld>
            <a:endParaRPr kumimoji="0" lang="el-GR"/>
          </a:p>
        </p:txBody>
      </p:sp>
      <p:sp>
        <p:nvSpPr>
          <p:cNvPr id="3" name="Footer Placeholder 2"/>
          <p:cNvSpPr>
            <a:spLocks noGrp="1"/>
          </p:cNvSpPr>
          <p:nvPr>
            <p:ph type="ftr" sz="quarter" idx="11"/>
          </p:nvPr>
        </p:nvSpPr>
        <p:spPr/>
        <p:txBody>
          <a:bodyPr/>
          <a:lstStyle>
            <a:extLst/>
          </a:lstStyle>
          <a:p>
            <a:endParaRPr kumimoji="0" lang="el-GR"/>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el-GR">
                <a:solidFill>
                  <a:schemeClr val="tx2"/>
                </a:solidFill>
              </a:defRPr>
            </a:lvl1pPr>
            <a:extLst/>
          </a:lstStyle>
          <a:p>
            <a:fld id="{A3F7CB7D-F184-43C7-B6FD-03D728E1BBFF}" type="slidenum">
              <a:rPr kumimoji="0" lang="el-GR">
                <a:solidFill>
                  <a:schemeClr val="tx2"/>
                </a:solidFill>
              </a:rPr>
              <a:pPr/>
              <a:t>‹#›</a:t>
            </a:fld>
            <a:endParaRPr kumimoji="0" lang="el-G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el-GR" sz="4200" b="0"/>
            </a:lvl1pPr>
            <a:extLst/>
          </a:lstStyle>
          <a:p>
            <a:pPr eaLnBrk="1" latinLnBrk="0" hangingPunct="1"/>
            <a:r>
              <a:rPr lang="el-GR" smtClean="0"/>
              <a:t>Στυλ κύριου τίτλου</a:t>
            </a:r>
            <a:endParaRPr/>
          </a:p>
        </p:txBody>
      </p:sp>
      <p:sp>
        <p:nvSpPr>
          <p:cNvPr id="5" name="Date Placeholder 4"/>
          <p:cNvSpPr>
            <a:spLocks noGrp="1"/>
          </p:cNvSpPr>
          <p:nvPr>
            <p:ph type="dt" sz="half" idx="10"/>
          </p:nvPr>
        </p:nvSpPr>
        <p:spPr/>
        <p:txBody>
          <a:bodyPr/>
          <a:lstStyle>
            <a:extLst/>
          </a:lstStyle>
          <a:p>
            <a:fld id="{F49A8198-4617-485E-9585-4840B69DBBA6}" type="datetime1">
              <a:rPr lang="el-GR"/>
              <a:pPr/>
              <a:t>7/2/2016</a:t>
            </a:fld>
            <a:endParaRPr kumimoji="0" lang="el-GR"/>
          </a:p>
        </p:txBody>
      </p:sp>
      <p:sp>
        <p:nvSpPr>
          <p:cNvPr id="6" name="Footer Placeholder 5"/>
          <p:cNvSpPr>
            <a:spLocks noGrp="1"/>
          </p:cNvSpPr>
          <p:nvPr>
            <p:ph type="ftr" sz="quarter" idx="11"/>
          </p:nvPr>
        </p:nvSpPr>
        <p:spPr/>
        <p:txBody>
          <a:bodyPr/>
          <a:lstStyle>
            <a:extLst/>
          </a:lstStyle>
          <a:p>
            <a:endParaRPr kumimoji="0" lang="el-GR"/>
          </a:p>
        </p:txBody>
      </p:sp>
      <p:sp>
        <p:nvSpPr>
          <p:cNvPr id="7" name="Slide Number Placeholder 6"/>
          <p:cNvSpPr>
            <a:spLocks noGrp="1"/>
          </p:cNvSpPr>
          <p:nvPr>
            <p:ph type="sldNum" sz="quarter" idx="12"/>
          </p:nvPr>
        </p:nvSpPr>
        <p:spPr/>
        <p:txBody>
          <a:bodyPr/>
          <a:lstStyle>
            <a:lvl1pPr eaLnBrk="1" latinLnBrk="0" hangingPunct="1">
              <a:defRPr kumimoji="0" lang="el-GR">
                <a:solidFill>
                  <a:srgbClr val="FFFFFF"/>
                </a:solidFill>
              </a:defRPr>
            </a:lvl1pPr>
            <a:extLst/>
          </a:lstStyle>
          <a:p>
            <a:fld id="{A3F7CB7D-F184-43C7-B6FD-03D728E1BBFF}" type="slidenum">
              <a:rPr kumimoji="0" lang="el-GR">
                <a:solidFill>
                  <a:srgbClr val="FFFFFF"/>
                </a:solidFill>
              </a:rPr>
              <a:pPr/>
              <a:t>‹#›</a:t>
            </a:fld>
            <a:endParaRPr kumimoji="0" lang="el-GR">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l-GR" sz="1800"/>
            </a:lvl1pPr>
            <a:lvl2pPr eaLnBrk="1" latinLnBrk="0" hangingPunct="1">
              <a:buNone/>
              <a:defRPr kumimoji="0" lang="el-GR" sz="1200"/>
            </a:lvl2pPr>
            <a:lvl3pPr eaLnBrk="1" latinLnBrk="0" hangingPunct="1">
              <a:buNone/>
              <a:defRPr kumimoji="0" lang="el-GR" sz="1000"/>
            </a:lvl3pPr>
            <a:lvl4pPr eaLnBrk="1" latinLnBrk="0" hangingPunct="1">
              <a:buNone/>
              <a:defRPr kumimoji="0" lang="el-GR" sz="900"/>
            </a:lvl4pPr>
            <a:lvl5pPr eaLnBrk="1" latinLnBrk="0" hangingPunct="1">
              <a:buNone/>
              <a:defRPr kumimoji="0" lang="el-GR" sz="900"/>
            </a:lvl5pPr>
            <a:extLst/>
          </a:lstStyle>
          <a:p>
            <a:pPr lvl="0" eaLnBrk="1" latinLnBrk="0" hangingPunct="1"/>
            <a:r>
              <a:rPr lang="el-GR" smtClean="0"/>
              <a:t>Στυλ υποδείγματος κειμένου</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el-GR" sz="3200"/>
            </a:lvl1pPr>
            <a:extLst/>
          </a:lstStyle>
          <a:p>
            <a:r>
              <a:rPr kumimoji="0" lang="el-GR" smtClean="0"/>
              <a:t>Κάντε κλικ στο εικονίδιο για να προσθέσετε εικόνα</a:t>
            </a:r>
            <a:endParaRPr kumimoji="0" lang="el-G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el-GR" sz="1700"/>
            </a:lvl1pPr>
            <a:lvl2pPr eaLnBrk="1" latinLnBrk="0" hangingPunct="1">
              <a:buFontTx/>
              <a:buNone/>
              <a:defRPr kumimoji="0" lang="el-GR" sz="1200"/>
            </a:lvl2pPr>
            <a:lvl3pPr eaLnBrk="1" latinLnBrk="0" hangingPunct="1">
              <a:buFontTx/>
              <a:buNone/>
              <a:defRPr kumimoji="0" lang="el-GR" sz="1000"/>
            </a:lvl3pPr>
            <a:lvl4pPr eaLnBrk="1" latinLnBrk="0" hangingPunct="1">
              <a:buFontTx/>
              <a:buNone/>
              <a:defRPr kumimoji="0" lang="el-GR" sz="900"/>
            </a:lvl4pPr>
            <a:lvl5pPr eaLnBrk="1" latinLnBrk="0" hangingPunct="1">
              <a:buFontTx/>
              <a:buNone/>
              <a:defRPr kumimoji="0" lang="el-GR" sz="900"/>
            </a:lvl5pPr>
            <a:extLst/>
          </a:lstStyle>
          <a:p>
            <a:pPr lvl="0" eaLnBrk="1" latinLnBrk="0" hangingPunct="1"/>
            <a:r>
              <a:rPr lang="el-GR" smtClean="0"/>
              <a:t>Στυλ υποδείγματος κειμένου</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el-GR" sz="2800" b="0">
                <a:solidFill>
                  <a:srgbClr val="FFFFFF"/>
                </a:solidFill>
              </a:defRPr>
            </a:lvl1pPr>
            <a:extLst/>
          </a:lstStyle>
          <a:p>
            <a:pPr eaLnBrk="1" latinLnBrk="0" hangingPunct="1"/>
            <a:r>
              <a:rPr lang="el-GR" smtClean="0"/>
              <a:t>Στυλ κύριου τίτλου</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l-GR"/>
              <a:pPr/>
              <a:t>7/2/2016</a:t>
            </a:fld>
            <a:endParaRPr kumimoji="0" lang="el-GR"/>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el-GR" sz="2800"/>
            </a:lvl1pPr>
            <a:extLst/>
          </a:lstStyle>
          <a:p>
            <a:pPr algn="ctr"/>
            <a:fld id="{8F82E0A0-C266-4798-8C8F-B9F91E9DA37E}" type="slidenum">
              <a:rPr kumimoji="0" lang="el-GR" sz="2800" b="1">
                <a:solidFill>
                  <a:srgbClr val="FFFFFF"/>
                </a:solidFill>
              </a:rPr>
              <a:pPr algn="ctr"/>
              <a:t>‹#›</a:t>
            </a:fld>
            <a:endParaRPr kumimoji="0" lang="el-GR"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el-GR" sz="1400">
                <a:solidFill>
                  <a:schemeClr val="tx2"/>
                </a:solidFill>
              </a:defRPr>
            </a:lvl1pPr>
            <a:extLst/>
          </a:lstStyle>
          <a:p>
            <a:fld id="{E4606EA6-EFEA-4C30-9264-4F9291A5780D}" type="datetime1">
              <a:rPr lang="el-GR"/>
              <a:pPr/>
              <a:t>7/2/2016</a:t>
            </a:fld>
            <a:endParaRPr kumimoji="0" lang="el-GR"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el-GR" sz="1400">
                <a:solidFill>
                  <a:schemeClr val="tx2"/>
                </a:solidFill>
              </a:defRPr>
            </a:lvl1pPr>
            <a:extLst/>
          </a:lstStyle>
          <a:p>
            <a:pPr algn="r"/>
            <a:endParaRPr kumimoji="0" lang="el-G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el-GR" sz="1400" b="1">
                <a:solidFill>
                  <a:srgbClr val="FFFFFF"/>
                </a:solidFill>
              </a:defRPr>
            </a:lvl1pPr>
            <a:extLst/>
          </a:lstStyle>
          <a:p>
            <a:pPr algn="ctr"/>
            <a:fld id="{8F82E0A0-C266-4798-8C8F-B9F91E9DA37E}" type="slidenum">
              <a:rPr kumimoji="0" lang="el-GR" sz="1400" b="1">
                <a:solidFill>
                  <a:srgbClr val="FFFFFF"/>
                </a:solidFill>
              </a:rPr>
              <a:pPr algn="ctr"/>
              <a:t>‹#›</a:t>
            </a:fld>
            <a:endParaRPr kumimoji="0" lang="el-GR"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el-GR" smtClean="0"/>
              <a:t>Στυλ κύριου τίτλου</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l-G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l-G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l-G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l-G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l-G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l-G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l-G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l-G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l-G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l-GR" sz="1800" kern="1200" baseline="0">
          <a:solidFill>
            <a:schemeClr val="tx1"/>
          </a:solidFill>
          <a:latin typeface="+mn-lt"/>
          <a:ea typeface="+mn-ea"/>
          <a:cs typeface="+mn-cs"/>
        </a:defRPr>
      </a:lvl9pPr>
      <a:extLst/>
    </p:bodyStyle>
    <p:otherStyle>
      <a:lvl1pPr marL="0" algn="l" rtl="0" eaLnBrk="1" latinLnBrk="0" hangingPunct="1">
        <a:defRPr kumimoji="0" lang="el-GR" kern="1200">
          <a:solidFill>
            <a:schemeClr val="tx1"/>
          </a:solidFill>
          <a:latin typeface="+mn-lt"/>
          <a:ea typeface="+mn-ea"/>
          <a:cs typeface="+mn-cs"/>
        </a:defRPr>
      </a:lvl1pPr>
      <a:lvl2pPr marL="457200" algn="l" rtl="0" eaLnBrk="1" latinLnBrk="0" hangingPunct="1">
        <a:defRPr kumimoji="0" lang="el-GR" kern="1200">
          <a:solidFill>
            <a:schemeClr val="tx1"/>
          </a:solidFill>
          <a:latin typeface="+mn-lt"/>
          <a:ea typeface="+mn-ea"/>
          <a:cs typeface="+mn-cs"/>
        </a:defRPr>
      </a:lvl2pPr>
      <a:lvl3pPr marL="914400" algn="l" rtl="0" eaLnBrk="1" latinLnBrk="0" hangingPunct="1">
        <a:defRPr kumimoji="0" lang="el-GR" kern="1200">
          <a:solidFill>
            <a:schemeClr val="tx1"/>
          </a:solidFill>
          <a:latin typeface="+mn-lt"/>
          <a:ea typeface="+mn-ea"/>
          <a:cs typeface="+mn-cs"/>
        </a:defRPr>
      </a:lvl3pPr>
      <a:lvl4pPr marL="1371600" algn="l" rtl="0" eaLnBrk="1" latinLnBrk="0" hangingPunct="1">
        <a:defRPr kumimoji="0" lang="el-GR" kern="1200">
          <a:solidFill>
            <a:schemeClr val="tx1"/>
          </a:solidFill>
          <a:latin typeface="+mn-lt"/>
          <a:ea typeface="+mn-ea"/>
          <a:cs typeface="+mn-cs"/>
        </a:defRPr>
      </a:lvl4pPr>
      <a:lvl5pPr marL="1828800" algn="l" rtl="0" eaLnBrk="1" latinLnBrk="0" hangingPunct="1">
        <a:defRPr kumimoji="0" lang="el-GR" kern="1200">
          <a:solidFill>
            <a:schemeClr val="tx1"/>
          </a:solidFill>
          <a:latin typeface="+mn-lt"/>
          <a:ea typeface="+mn-ea"/>
          <a:cs typeface="+mn-cs"/>
        </a:defRPr>
      </a:lvl5pPr>
      <a:lvl6pPr marL="2286000" algn="l" rtl="0" eaLnBrk="1" latinLnBrk="0" hangingPunct="1">
        <a:defRPr kumimoji="0" lang="el-GR" kern="1200">
          <a:solidFill>
            <a:schemeClr val="tx1"/>
          </a:solidFill>
          <a:latin typeface="+mn-lt"/>
          <a:ea typeface="+mn-ea"/>
          <a:cs typeface="+mn-cs"/>
        </a:defRPr>
      </a:lvl6pPr>
      <a:lvl7pPr marL="2743200" algn="l" rtl="0" eaLnBrk="1" latinLnBrk="0" hangingPunct="1">
        <a:defRPr kumimoji="0" lang="el-GR" kern="1200">
          <a:solidFill>
            <a:schemeClr val="tx1"/>
          </a:solidFill>
          <a:latin typeface="+mn-lt"/>
          <a:ea typeface="+mn-ea"/>
          <a:cs typeface="+mn-cs"/>
        </a:defRPr>
      </a:lvl7pPr>
      <a:lvl8pPr marL="3200400" algn="l" rtl="0" eaLnBrk="1" latinLnBrk="0" hangingPunct="1">
        <a:defRPr kumimoji="0" lang="el-GR" kern="1200">
          <a:solidFill>
            <a:schemeClr val="tx1"/>
          </a:solidFill>
          <a:latin typeface="+mn-lt"/>
          <a:ea typeface="+mn-ea"/>
          <a:cs typeface="+mn-cs"/>
        </a:defRPr>
      </a:lvl8pPr>
      <a:lvl9pPr marL="3657600" algn="l" rtl="0" eaLnBrk="1" latinLnBrk="0" hangingPunct="1">
        <a:defRPr kumimoji="0" lang="el-G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51520" y="2343150"/>
            <a:ext cx="8587680" cy="2038350"/>
          </a:xfrm>
        </p:spPr>
        <p:txBody>
          <a:bodyPr>
            <a:normAutofit fontScale="90000"/>
          </a:bodyPr>
          <a:lstStyle>
            <a:extLst/>
          </a:lstStyle>
          <a:p>
            <a:pPr algn="ctr" fontAlgn="base"/>
            <a:r>
              <a:rPr lang="en-US" sz="4400" dirty="0">
                <a:latin typeface="Times New Roman" panose="02020603050405020304" pitchFamily="18" charset="0"/>
                <a:cs typeface="Times New Roman" panose="02020603050405020304" pitchFamily="18" charset="0"/>
              </a:rPr>
              <a:t>Rights of the Child</a:t>
            </a:r>
            <a:br>
              <a:rPr lang="en-US" sz="4400" dirty="0">
                <a:latin typeface="Times New Roman" panose="02020603050405020304" pitchFamily="18" charset="0"/>
                <a:cs typeface="Times New Roman" panose="02020603050405020304" pitchFamily="18" charset="0"/>
              </a:rPr>
            </a:br>
            <a:r>
              <a:rPr lang="en-US" dirty="0"/>
              <a:t>The meaning of the child and the rights of the children</a:t>
            </a:r>
          </a:p>
        </p:txBody>
      </p:sp>
      <p:sp>
        <p:nvSpPr>
          <p:cNvPr id="5" name="Rectangle 4"/>
          <p:cNvSpPr>
            <a:spLocks noGrp="1"/>
          </p:cNvSpPr>
          <p:nvPr>
            <p:ph type="subTitle" idx="1"/>
          </p:nvPr>
        </p:nvSpPr>
        <p:spPr/>
        <p:txBody>
          <a:bodyPr>
            <a:normAutofit fontScale="62500" lnSpcReduction="20000"/>
          </a:bodyPr>
          <a:lstStyle>
            <a:extLst/>
          </a:lstStyle>
          <a:p>
            <a:r>
              <a:rPr lang="en-US" b="1" dirty="0"/>
              <a:t>“</a:t>
            </a:r>
            <a:r>
              <a:rPr lang="en-US" b="1" i="1" dirty="0"/>
              <a:t>Humanity has to do its best for the child</a:t>
            </a:r>
            <a:r>
              <a:rPr lang="en-US" b="1" dirty="0"/>
              <a:t>.” Declaration of Geneva.</a:t>
            </a:r>
            <a:endParaRP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560" y="195486"/>
            <a:ext cx="3657600" cy="24482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p:cNvSpPr>
          <p:nvPr>
            <p:ph sz="quarter" idx="13"/>
          </p:nvPr>
        </p:nvSpPr>
        <p:spPr>
          <a:xfrm>
            <a:off x="683568" y="2499742"/>
            <a:ext cx="3962400" cy="3352799"/>
          </a:xfrm>
        </p:spPr>
        <p:txBody>
          <a:bodyPr>
            <a:normAutofit/>
          </a:bodyPr>
          <a:lstStyle>
            <a:extLst/>
          </a:lstStyle>
          <a:p>
            <a:pPr marL="0" indent="0" algn="just">
              <a:buNone/>
            </a:pPr>
            <a:r>
              <a:rPr lang="en-US" sz="1800" b="1" dirty="0">
                <a:latin typeface="Times New Roman" panose="02020603050405020304" pitchFamily="18" charset="0"/>
                <a:cs typeface="Times New Roman" panose="02020603050405020304" pitchFamily="18" charset="0"/>
              </a:rPr>
              <a:t>So, the children have to be helped and supported and must be protected against </a:t>
            </a:r>
            <a:r>
              <a:rPr lang="en-US" sz="1800" b="1" dirty="0" err="1">
                <a:latin typeface="Times New Roman" panose="02020603050405020304" pitchFamily="18" charset="0"/>
                <a:cs typeface="Times New Roman" panose="02020603050405020304" pitchFamily="18" charset="0"/>
              </a:rPr>
              <a:t>labour</a:t>
            </a:r>
            <a:r>
              <a:rPr lang="en-US" sz="1800" b="1" dirty="0">
                <a:latin typeface="Times New Roman" panose="02020603050405020304" pitchFamily="18" charset="0"/>
                <a:cs typeface="Times New Roman" panose="02020603050405020304" pitchFamily="18" charset="0"/>
              </a:rPr>
              <a:t> exploitation, kidnapping, and ill-treatment, etc.</a:t>
            </a:r>
            <a:endParaRPr sz="1800" b="1"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170" y="1667219"/>
            <a:ext cx="4362347" cy="28758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9952" b="19952"/>
          <a:stretch>
            <a:fillRect/>
          </a:stretch>
        </p:blipFill>
        <p:spPr/>
      </p:pic>
    </p:spTree>
    <p:extLst>
      <p:ext uri="{BB962C8B-B14F-4D97-AF65-F5344CB8AC3E}">
        <p14:creationId xmlns:p14="http://schemas.microsoft.com/office/powerpoint/2010/main" val="1396354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600200" y="4114800"/>
            <a:ext cx="7315200" cy="905222"/>
          </a:xfrm>
        </p:spPr>
        <p:txBody>
          <a:bodyPr>
            <a:normAutofit fontScale="92500"/>
          </a:bodyPr>
          <a:lstStyle/>
          <a:p>
            <a:pPr algn="just"/>
            <a:r>
              <a:rPr lang="en-US" b="1" dirty="0">
                <a:latin typeface="Times New Roman" panose="02020603050405020304" pitchFamily="18" charset="0"/>
                <a:cs typeface="Times New Roman" panose="02020603050405020304" pitchFamily="18" charset="0"/>
              </a:rPr>
              <a:t>Business as usual is not enough to make the vision of the Convention a reality for all children. The world needs new ideas and approaches, and the Convention must become a guiding document for every human being in every nation.</a:t>
            </a:r>
            <a:endParaRPr lang="el-GR" b="1" dirty="0">
              <a:latin typeface="Times New Roman" panose="02020603050405020304" pitchFamily="18" charset="0"/>
              <a:cs typeface="Times New Roman" panose="02020603050405020304" pitchFamily="18" charset="0"/>
            </a:endParaRPr>
          </a:p>
        </p:txBody>
      </p:sp>
      <p:pic>
        <p:nvPicPr>
          <p:cNvPr id="9" name="Θέση εικόνας 8"/>
          <p:cNvPicPr>
            <a:picLocks noGrp="1" noChangeAspect="1"/>
          </p:cNvPicPr>
          <p:nvPr>
            <p:ph type="pic" idx="1"/>
          </p:nvPr>
        </p:nvPicPr>
        <p:blipFill>
          <a:blip r:embed="rId2">
            <a:extLst>
              <a:ext uri="{28A0092B-C50C-407E-A947-70E740481C1C}">
                <a14:useLocalDpi xmlns:a14="http://schemas.microsoft.com/office/drawing/2010/main" val="0"/>
              </a:ext>
            </a:extLst>
          </a:blip>
          <a:srcRect t="8570" b="8570"/>
          <a:stretch>
            <a:fillRect/>
          </a:stretch>
        </p:blipFill>
        <p:spPr/>
      </p:pic>
    </p:spTree>
    <p:extLst>
      <p:ext uri="{BB962C8B-B14F-4D97-AF65-F5344CB8AC3E}">
        <p14:creationId xmlns:p14="http://schemas.microsoft.com/office/powerpoint/2010/main" val="360331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983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09600" y="1428750"/>
            <a:ext cx="3602360" cy="3124200"/>
          </a:xfrm>
        </p:spPr>
        <p:txBody>
          <a:bodyPr>
            <a:normAutofit/>
          </a:bodyPr>
          <a:lstStyle/>
          <a:p>
            <a:pPr algn="just"/>
            <a:r>
              <a:rPr lang="en-US" sz="1200" b="1" dirty="0">
                <a:latin typeface="Times New Roman" panose="02020603050405020304" pitchFamily="18" charset="0"/>
                <a:cs typeface="Times New Roman" panose="02020603050405020304" pitchFamily="18" charset="0"/>
              </a:rPr>
              <a:t>Children's </a:t>
            </a:r>
            <a:r>
              <a:rPr lang="en-US" sz="1200" b="1" dirty="0" smtClean="0">
                <a:latin typeface="Times New Roman" panose="02020603050405020304" pitchFamily="18" charset="0"/>
                <a:cs typeface="Times New Roman" panose="02020603050405020304" pitchFamily="18" charset="0"/>
              </a:rPr>
              <a:t>rights </a:t>
            </a:r>
            <a:r>
              <a:rPr lang="en-US" sz="1200" b="1" dirty="0" err="1" smtClean="0">
                <a:latin typeface="Times New Roman" panose="02020603050405020304" pitchFamily="18" charset="0"/>
                <a:cs typeface="Times New Roman" panose="02020603050405020304" pitchFamily="18" charset="0"/>
              </a:rPr>
              <a:t>Resourses</a:t>
            </a:r>
            <a:endParaRPr lang="en-US" sz="1200" b="1" dirty="0" smtClean="0">
              <a:latin typeface="Times New Roman" panose="02020603050405020304" pitchFamily="18" charset="0"/>
              <a:cs typeface="Times New Roman" panose="02020603050405020304" pitchFamily="18" charset="0"/>
            </a:endParaRPr>
          </a:p>
          <a:p>
            <a:pPr algn="just"/>
            <a:r>
              <a:rPr lang="en-US" sz="1200" b="1" dirty="0" smtClean="0">
                <a:latin typeface="Times New Roman" panose="02020603050405020304" pitchFamily="18" charset="0"/>
                <a:cs typeface="Times New Roman" panose="02020603050405020304" pitchFamily="18" charset="0"/>
              </a:rPr>
              <a:t>Wikipedia</a:t>
            </a:r>
          </a:p>
          <a:p>
            <a:pPr algn="just"/>
            <a:r>
              <a:rPr lang="en-US" sz="1200" b="1" dirty="0" err="1" smtClean="0">
                <a:latin typeface="Times New Roman" panose="02020603050405020304" pitchFamily="18" charset="0"/>
                <a:cs typeface="Times New Roman" panose="02020603050405020304" pitchFamily="18" charset="0"/>
              </a:rPr>
              <a:t>Humanium</a:t>
            </a:r>
            <a:r>
              <a:rPr lang="en-US" sz="1200" b="1" dirty="0" smtClean="0">
                <a:latin typeface="Times New Roman" panose="02020603050405020304" pitchFamily="18" charset="0"/>
                <a:cs typeface="Times New Roman" panose="02020603050405020304" pitchFamily="18" charset="0"/>
              </a:rPr>
              <a:t> org. Together for children’s rights.</a:t>
            </a:r>
          </a:p>
          <a:p>
            <a:r>
              <a:rPr lang="en-US" sz="1200" b="1" dirty="0" err="1" smtClean="0">
                <a:latin typeface="Times New Roman" panose="02020603050405020304" pitchFamily="18" charset="0"/>
                <a:cs typeface="Times New Roman" panose="02020603050405020304" pitchFamily="18" charset="0"/>
              </a:rPr>
              <a:t>Unicef</a:t>
            </a:r>
            <a:r>
              <a:rPr lang="en-US" sz="1200" b="1" dirty="0">
                <a:latin typeface="Times New Roman" panose="02020603050405020304" pitchFamily="18" charset="0"/>
                <a:cs typeface="Times New Roman" panose="02020603050405020304" pitchFamily="18" charset="0"/>
              </a:rPr>
              <a:t> , Convention on the Rights of the </a:t>
            </a:r>
            <a:r>
              <a:rPr lang="en-US" sz="1200" b="1" dirty="0" smtClean="0">
                <a:latin typeface="Times New Roman" panose="02020603050405020304" pitchFamily="18" charset="0"/>
                <a:cs typeface="Times New Roman" panose="02020603050405020304" pitchFamily="18" charset="0"/>
              </a:rPr>
              <a:t>Child</a:t>
            </a:r>
          </a:p>
          <a:p>
            <a:r>
              <a:rPr lang="en-US" sz="1200" dirty="0" smtClean="0">
                <a:latin typeface="Times New Roman" panose="02020603050405020304" pitchFamily="18" charset="0"/>
                <a:cs typeface="Times New Roman" panose="02020603050405020304" pitchFamily="18" charset="0"/>
              </a:rPr>
              <a:t>Children’s rights Alliance.</a:t>
            </a:r>
            <a:endParaRPr lang="el-GR" sz="1200"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428751"/>
            <a:ext cx="4342734" cy="3124200"/>
          </a:xfrm>
          <a:prstGeom prst="rect">
            <a:avLst/>
          </a:prstGeom>
        </p:spPr>
      </p:pic>
    </p:spTree>
    <p:extLst>
      <p:ext uri="{BB962C8B-B14F-4D97-AF65-F5344CB8AC3E}">
        <p14:creationId xmlns:p14="http://schemas.microsoft.com/office/powerpoint/2010/main" val="328695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pPr algn="ctr"/>
            <a:r>
              <a:rPr lang="en-US" sz="3200" dirty="0">
                <a:latin typeface="Times New Roman" panose="02020603050405020304" pitchFamily="18" charset="0"/>
                <a:cs typeface="Times New Roman" panose="02020603050405020304" pitchFamily="18" charset="0"/>
              </a:rPr>
              <a:t>Definition of the child</a:t>
            </a:r>
            <a:br>
              <a:rPr lang="en-US" sz="3200" dirty="0">
                <a:latin typeface="Times New Roman" panose="02020603050405020304" pitchFamily="18" charset="0"/>
                <a:cs typeface="Times New Roman" panose="02020603050405020304" pitchFamily="18" charset="0"/>
              </a:rPr>
            </a:br>
            <a:endParaRPr sz="3200" dirty="0">
              <a:latin typeface="Times New Roman" panose="02020603050405020304" pitchFamily="18" charset="0"/>
              <a:cs typeface="Times New Roman" panose="02020603050405020304" pitchFamily="18" charset="0"/>
            </a:endParaRPr>
          </a:p>
        </p:txBody>
      </p:sp>
      <p:sp>
        <p:nvSpPr>
          <p:cNvPr id="3" name="Rectangle 2"/>
          <p:cNvSpPr>
            <a:spLocks noGrp="1"/>
          </p:cNvSpPr>
          <p:nvPr>
            <p:ph sz="quarter" idx="13"/>
          </p:nvPr>
        </p:nvSpPr>
        <p:spPr>
          <a:xfrm>
            <a:off x="609600" y="1352551"/>
            <a:ext cx="3886200" cy="3667471"/>
          </a:xfrm>
        </p:spPr>
        <p:txBody>
          <a:bodyPr>
            <a:normAutofit/>
          </a:bodyPr>
          <a:lstStyle>
            <a:extLst/>
          </a:lstStyle>
          <a:p>
            <a:pPr marL="0" indent="0" algn="just">
              <a:buNone/>
            </a:pPr>
            <a:r>
              <a:rPr lang="en-US" sz="1800" b="1" dirty="0">
                <a:latin typeface="Times New Roman" panose="02020603050405020304" pitchFamily="18" charset="0"/>
                <a:cs typeface="Times New Roman" panose="02020603050405020304" pitchFamily="18" charset="0"/>
              </a:rPr>
              <a:t>Etymologically, the term “child” comes from the </a:t>
            </a:r>
            <a:r>
              <a:rPr lang="en-US" sz="1800" b="1" dirty="0" smtClean="0">
                <a:latin typeface="Times New Roman" panose="02020603050405020304" pitchFamily="18" charset="0"/>
                <a:cs typeface="Times New Roman" panose="02020603050405020304" pitchFamily="18" charset="0"/>
              </a:rPr>
              <a:t>Latin </a:t>
            </a:r>
            <a:r>
              <a:rPr lang="en-US" sz="1800" b="1" i="1" dirty="0" err="1" smtClean="0">
                <a:latin typeface="Times New Roman" panose="02020603050405020304" pitchFamily="18" charset="0"/>
                <a:cs typeface="Times New Roman" panose="02020603050405020304" pitchFamily="18" charset="0"/>
              </a:rPr>
              <a:t>infans</a:t>
            </a:r>
            <a:r>
              <a:rPr lang="en-US" sz="1800" b="1" dirty="0">
                <a:latin typeface="Times New Roman" panose="02020603050405020304" pitchFamily="18" charset="0"/>
                <a:cs typeface="Times New Roman" panose="02020603050405020304" pitchFamily="18" charset="0"/>
              </a:rPr>
              <a:t> which means ” the one who does not speak “. For the Roman, this term designates the child from its birth, up to the age of 7 years.</a:t>
            </a:r>
            <a:endParaRPr sz="1800" b="1" dirty="0">
              <a:latin typeface="Times New Roman" panose="02020603050405020304" pitchFamily="18" charset="0"/>
              <a:cs typeface="Times New Roman" panose="02020603050405020304" pitchFamily="18" charset="0"/>
            </a:endParaRPr>
          </a:p>
        </p:txBody>
      </p:sp>
      <p:sp>
        <p:nvSpPr>
          <p:cNvPr id="4" name="Rectangle 3"/>
          <p:cNvSpPr>
            <a:spLocks noGrp="1"/>
          </p:cNvSpPr>
          <p:nvPr>
            <p:ph sz="quarter" idx="14"/>
          </p:nvPr>
        </p:nvSpPr>
        <p:spPr>
          <a:xfrm>
            <a:off x="4844901" y="1352549"/>
            <a:ext cx="3886200" cy="2286001"/>
          </a:xfrm>
        </p:spPr>
        <p:txBody>
          <a:bodyPr>
            <a:normAutofit lnSpcReduction="10000"/>
          </a:bodyPr>
          <a:lstStyle>
            <a:extLst/>
          </a:lstStyle>
          <a:p>
            <a:pPr marL="0" indent="0" algn="just">
              <a:buNone/>
            </a:pPr>
            <a:r>
              <a:rPr lang="en-US" sz="1800" b="1" dirty="0">
                <a:latin typeface="Times New Roman" panose="02020603050405020304" pitchFamily="18" charset="0"/>
                <a:cs typeface="Times New Roman" panose="02020603050405020304" pitchFamily="18" charset="0"/>
              </a:rPr>
              <a:t>The Convention on the Rights of the Child of 1989 defines more precisely the term “child”:</a:t>
            </a:r>
          </a:p>
          <a:p>
            <a:pPr marL="0" indent="0" algn="just">
              <a:buNone/>
            </a:pPr>
            <a:endParaRPr lang="en-US" sz="1800" b="1" dirty="0">
              <a:latin typeface="Times New Roman" panose="02020603050405020304" pitchFamily="18" charset="0"/>
              <a:cs typeface="Times New Roman" panose="02020603050405020304" pitchFamily="18" charset="0"/>
            </a:endParaRPr>
          </a:p>
          <a:p>
            <a:pPr marL="0" indent="0" algn="just">
              <a:buNone/>
            </a:pPr>
            <a:r>
              <a:rPr lang="en-US" sz="1800" b="1" dirty="0">
                <a:latin typeface="Times New Roman" panose="02020603050405020304" pitchFamily="18" charset="0"/>
                <a:cs typeface="Times New Roman" panose="02020603050405020304" pitchFamily="18" charset="0"/>
              </a:rPr>
              <a:t>“[…] a child is any human being below the age of eighteen years, unless under the law applicable to the child, majority is attained earlier”</a:t>
            </a:r>
            <a:endParaRPr sz="1800" b="1"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921857"/>
            <a:ext cx="1584994" cy="21926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118110"/>
            <a:ext cx="8153400" cy="869464"/>
          </a:xfrm>
        </p:spPr>
        <p:txBody>
          <a:bodyPr>
            <a:normAutofit/>
          </a:bodyPr>
          <a:lstStyle>
            <a:extLst/>
          </a:lstStyle>
          <a:p>
            <a:pPr algn="ctr" fontAlgn="base"/>
            <a:r>
              <a:rPr lang="en-US" sz="2000" b="1" dirty="0">
                <a:latin typeface="Times New Roman" panose="02020603050405020304" pitchFamily="18" charset="0"/>
                <a:cs typeface="Times New Roman" panose="02020603050405020304" pitchFamily="18" charset="0"/>
              </a:rPr>
              <a:t>Definition of the rights of the child</a:t>
            </a:r>
          </a:p>
        </p:txBody>
      </p:sp>
      <p:sp>
        <p:nvSpPr>
          <p:cNvPr id="3" name="Rectangle 2"/>
          <p:cNvSpPr>
            <a:spLocks noGrp="1"/>
          </p:cNvSpPr>
          <p:nvPr>
            <p:ph sz="quarter" idx="13"/>
          </p:nvPr>
        </p:nvSpPr>
        <p:spPr>
          <a:xfrm>
            <a:off x="603087" y="1635646"/>
            <a:ext cx="3886200" cy="3200400"/>
          </a:xfrm>
        </p:spPr>
        <p:txBody>
          <a:bodyPr anchor="ctr">
            <a:noAutofit/>
          </a:bodyPr>
          <a:lstStyle>
            <a:extLst/>
          </a:lstStyle>
          <a:p>
            <a:pPr marL="0" lvl="1" indent="0" algn="just">
              <a:buNone/>
            </a:pPr>
            <a:r>
              <a:rPr lang="en-US" sz="1600" b="1" dirty="0">
                <a:latin typeface="Times New Roman" panose="02020603050405020304" pitchFamily="18" charset="0"/>
                <a:cs typeface="Times New Roman" panose="02020603050405020304" pitchFamily="18" charset="0"/>
              </a:rPr>
              <a:t>Children’s rights were </a:t>
            </a:r>
            <a:r>
              <a:rPr lang="en-US" sz="1600" b="1" dirty="0" err="1">
                <a:latin typeface="Times New Roman" panose="02020603050405020304" pitchFamily="18" charset="0"/>
                <a:cs typeface="Times New Roman" panose="02020603050405020304" pitchFamily="18" charset="0"/>
              </a:rPr>
              <a:t>recognised</a:t>
            </a:r>
            <a:r>
              <a:rPr lang="en-US" sz="1600" b="1" dirty="0">
                <a:latin typeface="Times New Roman" panose="02020603050405020304" pitchFamily="18" charset="0"/>
                <a:cs typeface="Times New Roman" panose="02020603050405020304" pitchFamily="18" charset="0"/>
              </a:rPr>
              <a:t> after the 1st World war, with the adoption of the Declaration of Geneva, in 1924. The process of recognition of children’s rights continued thanks to the UN, with the adoption of the Declaration of children’s rights in 1959.</a:t>
            </a:r>
          </a:p>
          <a:p>
            <a:pPr marL="0" lvl="1" indent="0" algn="just">
              <a:buNone/>
            </a:pPr>
            <a:endParaRPr lang="en-US" sz="1600" b="1" dirty="0">
              <a:latin typeface="Times New Roman" panose="02020603050405020304" pitchFamily="18" charset="0"/>
              <a:cs typeface="Times New Roman" panose="02020603050405020304" pitchFamily="18" charset="0"/>
            </a:endParaRPr>
          </a:p>
          <a:p>
            <a:pPr marL="0" lvl="1" indent="0" algn="just">
              <a:buNone/>
            </a:pPr>
            <a:r>
              <a:rPr lang="en-US" sz="1600" b="1" dirty="0">
                <a:latin typeface="Times New Roman" panose="02020603050405020304" pitchFamily="18" charset="0"/>
                <a:cs typeface="Times New Roman" panose="02020603050405020304" pitchFamily="18" charset="0"/>
              </a:rPr>
              <a:t>The recognition of the child’s interest and his rights becomes real on 20 November 1989 with the adoption of the International Convention on the Rights of the Child which is the first international legally binding text recognizing all the fundamental rights of the child.</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92590"/>
            <a:ext cx="4104456" cy="29513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9983" b="19983"/>
          <a:stretch>
            <a:fillRect/>
          </a:stretch>
        </p:blipFill>
        <p:spPr/>
      </p:pic>
    </p:spTree>
    <p:extLst>
      <p:ext uri="{BB962C8B-B14F-4D97-AF65-F5344CB8AC3E}">
        <p14:creationId xmlns:p14="http://schemas.microsoft.com/office/powerpoint/2010/main" val="410453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algn="ctr"/>
            <a:r>
              <a:rPr lang="en-US" sz="2400" b="1" dirty="0">
                <a:latin typeface="Times New Roman" panose="02020603050405020304" pitchFamily="18" charset="0"/>
                <a:cs typeface="Times New Roman" panose="02020603050405020304" pitchFamily="18" charset="0"/>
              </a:rPr>
              <a:t>Children’s rights: human rights</a:t>
            </a:r>
            <a:br>
              <a:rPr lang="en-US" sz="2400" b="1" dirty="0">
                <a:latin typeface="Times New Roman" panose="02020603050405020304" pitchFamily="18"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quarter" idx="13"/>
          </p:nvPr>
        </p:nvSpPr>
        <p:spPr/>
        <p:txBody>
          <a:bodyPr>
            <a:normAutofit lnSpcReduction="10000"/>
          </a:bodyPr>
          <a:lstStyle/>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Children’s rights are human rights. They protect the child as a human being. As human rights, children’s rights are constituted by fundamental guarantees and essential human rights</a:t>
            </a:r>
            <a:r>
              <a:rPr lang="en-US" sz="2000" b="1" dirty="0" smtClean="0">
                <a:latin typeface="Times New Roman" panose="02020603050405020304" pitchFamily="18" charset="0"/>
                <a:cs typeface="Times New Roman" panose="02020603050405020304" pitchFamily="18" charset="0"/>
              </a:rPr>
              <a:t>:</a:t>
            </a:r>
          </a:p>
          <a:p>
            <a:pPr marL="0" indent="0" algn="just">
              <a:buNone/>
            </a:pPr>
            <a:r>
              <a:rPr lang="en-US" sz="2000" b="1" dirty="0">
                <a:solidFill>
                  <a:srgbClr val="333333"/>
                </a:solidFill>
                <a:latin typeface="Times New Roman" panose="02020603050405020304" pitchFamily="18" charset="0"/>
                <a:cs typeface="Times New Roman" panose="02020603050405020304" pitchFamily="18" charset="0"/>
              </a:rPr>
              <a:t>Children’s rights recognize </a:t>
            </a:r>
            <a:r>
              <a:rPr lang="en-US" sz="2000" b="1" i="1" dirty="0">
                <a:solidFill>
                  <a:srgbClr val="333333"/>
                </a:solidFill>
                <a:latin typeface="Times New Roman" panose="02020603050405020304" pitchFamily="18" charset="0"/>
                <a:cs typeface="Times New Roman" panose="02020603050405020304" pitchFamily="18" charset="0"/>
              </a:rPr>
              <a:t>fundamental guarantees to all human beings</a:t>
            </a:r>
            <a:r>
              <a:rPr lang="en-US" sz="2000" b="1" dirty="0">
                <a:solidFill>
                  <a:srgbClr val="333333"/>
                </a:solidFill>
                <a:latin typeface="Times New Roman" panose="02020603050405020304" pitchFamily="18" charset="0"/>
                <a:cs typeface="Times New Roman" panose="02020603050405020304" pitchFamily="18" charset="0"/>
              </a:rPr>
              <a:t> : the right to life, the non-discrimination principle, the right to dignity through the protection of physical and mental integrity (protection against slavery, torture and bad treatments, etc.</a:t>
            </a:r>
            <a:endParaRPr lang="el-GR" sz="2000" b="1"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75" y="1491630"/>
            <a:ext cx="2195736" cy="32487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Θέση εικόνας 5"/>
          <p:cNvPicPr>
            <a:picLocks noGrp="1" noChangeAspect="1"/>
          </p:cNvPicPr>
          <p:nvPr>
            <p:ph type="pic" idx="1"/>
          </p:nvPr>
        </p:nvPicPr>
        <p:blipFill>
          <a:blip r:embed="rId3">
            <a:extLst>
              <a:ext uri="{28A0092B-C50C-407E-A947-70E740481C1C}">
                <a14:useLocalDpi xmlns:a14="http://schemas.microsoft.com/office/drawing/2010/main" val="0"/>
              </a:ext>
            </a:extLst>
          </a:blip>
          <a:srcRect t="19952" b="19952"/>
          <a:stretch>
            <a:fillRect/>
          </a:stretch>
        </p:blipFill>
        <p:spPr>
          <a:xfrm>
            <a:off x="1594970" y="0"/>
            <a:ext cx="7549030" cy="3435846"/>
          </a:xfrm>
        </p:spPr>
      </p:pic>
      <p:sp>
        <p:nvSpPr>
          <p:cNvPr id="7" name="Θέση κειμένου 6"/>
          <p:cNvSpPr>
            <a:spLocks noGrp="1"/>
          </p:cNvSpPr>
          <p:nvPr>
            <p:ph type="body" sz="half" idx="2"/>
          </p:nvPr>
        </p:nvSpPr>
        <p:spPr>
          <a:xfrm>
            <a:off x="1594970" y="4114800"/>
            <a:ext cx="7549030" cy="1028700"/>
          </a:xfrm>
        </p:spPr>
        <p:txBody>
          <a:bodyPr>
            <a:normAutofit/>
          </a:bodyPr>
          <a:lstStyle/>
          <a:p>
            <a:r>
              <a:rPr lang="en-US" sz="2000" b="1" dirty="0">
                <a:latin typeface="Times New Roman" panose="02020603050405020304" pitchFamily="18" charset="0"/>
                <a:cs typeface="Times New Roman" panose="02020603050405020304" pitchFamily="18" charset="0"/>
              </a:rPr>
              <a:t>Children’s rights are civil and political rights, such as the right to identity, the right to a nationality, etc.</a:t>
            </a:r>
            <a:endParaRPr lang="el-GR" sz="2000" b="1" dirty="0">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6223" b="16223"/>
          <a:stretch>
            <a:fillRect/>
          </a:stretch>
        </p:blipFill>
        <p:spPr/>
      </p:pic>
      <p:sp>
        <p:nvSpPr>
          <p:cNvPr id="3" name="Θέση κειμένου 2"/>
          <p:cNvSpPr>
            <a:spLocks noGrp="1"/>
          </p:cNvSpPr>
          <p:nvPr>
            <p:ph type="body" sz="half" idx="2"/>
          </p:nvPr>
        </p:nvSpPr>
        <p:spPr>
          <a:xfrm>
            <a:off x="1600200" y="4114800"/>
            <a:ext cx="7315200" cy="905222"/>
          </a:xfrm>
        </p:spPr>
        <p:txBody>
          <a:bodyPr>
            <a:noAutofit/>
          </a:bodyPr>
          <a:lstStyle/>
          <a:p>
            <a:r>
              <a:rPr lang="en-US" sz="1800" b="1" dirty="0">
                <a:latin typeface="Times New Roman" panose="02020603050405020304" pitchFamily="18" charset="0"/>
                <a:cs typeface="Times New Roman" panose="02020603050405020304" pitchFamily="18" charset="0"/>
              </a:rPr>
              <a:t>Children’s rights are economic, social and cultural rights, such as the right to education, the right to a decent standard of living, the right to health, etc.</a:t>
            </a:r>
            <a:endParaRPr lang="el-G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46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600200" y="4114800"/>
            <a:ext cx="7315200" cy="761206"/>
          </a:xfrm>
        </p:spPr>
        <p:txBody>
          <a:bodyPr>
            <a:normAutofit/>
          </a:bodyPr>
          <a:lstStyle/>
          <a:p>
            <a:pPr algn="just"/>
            <a:r>
              <a:rPr lang="en-US" sz="1800" b="1" dirty="0">
                <a:latin typeface="Times New Roman" panose="02020603050405020304" pitchFamily="18" charset="0"/>
                <a:cs typeface="Times New Roman" panose="02020603050405020304" pitchFamily="18" charset="0"/>
              </a:rPr>
              <a:t>Children’s rights include individual rights : </a:t>
            </a:r>
            <a:r>
              <a:rPr lang="en-US" sz="1800" b="1" dirty="0" smtClean="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right to live with his parents, the right to education, the right to benefit from a protection, etc.</a:t>
            </a:r>
            <a:endParaRPr lang="el-GR" sz="1800" b="1"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1470"/>
            <a:ext cx="7543800" cy="3384376"/>
          </a:xfrm>
          <a:prstGeom prst="rect">
            <a:avLst/>
          </a:prstGeom>
        </p:spPr>
      </p:pic>
    </p:spTree>
    <p:extLst>
      <p:ext uri="{BB962C8B-B14F-4D97-AF65-F5344CB8AC3E}">
        <p14:creationId xmlns:p14="http://schemas.microsoft.com/office/powerpoint/2010/main" val="154479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6175" b="16175"/>
          <a:stretch>
            <a:fillRect/>
          </a:stretch>
        </p:blipFill>
        <p:spPr/>
      </p:pic>
      <p:sp>
        <p:nvSpPr>
          <p:cNvPr id="3" name="Θέση κειμένου 2"/>
          <p:cNvSpPr>
            <a:spLocks noGrp="1"/>
          </p:cNvSpPr>
          <p:nvPr>
            <p:ph type="body" sz="half" idx="2"/>
          </p:nvPr>
        </p:nvSpPr>
        <p:spPr>
          <a:xfrm>
            <a:off x="1600200" y="4114800"/>
            <a:ext cx="7315200" cy="833214"/>
          </a:xfrm>
        </p:spPr>
        <p:txBody>
          <a:bodyPr>
            <a:normAutofit/>
          </a:bodyPr>
          <a:lstStyle/>
          <a:p>
            <a:r>
              <a:rPr lang="en-US" sz="1800" dirty="0">
                <a:latin typeface="Times New Roman" panose="02020603050405020304" pitchFamily="18" charset="0"/>
                <a:cs typeface="Times New Roman" panose="02020603050405020304" pitchFamily="18" charset="0"/>
              </a:rPr>
              <a:t>Children’s rights include collective rights : rights of refugee and disabled </a:t>
            </a:r>
            <a:r>
              <a:rPr lang="en-US" sz="1800" dirty="0" err="1">
                <a:latin typeface="Times New Roman" panose="02020603050405020304" pitchFamily="18" charset="0"/>
                <a:cs typeface="Times New Roman" panose="02020603050405020304" pitchFamily="18" charset="0"/>
              </a:rPr>
              <a:t>childrens</a:t>
            </a:r>
            <a:r>
              <a:rPr lang="en-US" sz="1800" dirty="0">
                <a:latin typeface="Times New Roman" panose="02020603050405020304" pitchFamily="18" charset="0"/>
                <a:cs typeface="Times New Roman" panose="02020603050405020304" pitchFamily="18" charset="0"/>
              </a:rPr>
              <a:t>, of minority children or from </a:t>
            </a:r>
            <a:r>
              <a:rPr lang="en-US" sz="1800" dirty="0" err="1">
                <a:latin typeface="Times New Roman" panose="02020603050405020304" pitchFamily="18" charset="0"/>
                <a:cs typeface="Times New Roman" panose="02020603050405020304" pitchFamily="18" charset="0"/>
              </a:rPr>
              <a:t>autochtonous</a:t>
            </a:r>
            <a:r>
              <a:rPr lang="en-US" sz="1800" dirty="0">
                <a:latin typeface="Times New Roman" panose="02020603050405020304" pitchFamily="18" charset="0"/>
                <a:cs typeface="Times New Roman" panose="02020603050405020304" pitchFamily="18" charset="0"/>
              </a:rPr>
              <a:t> groups.</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48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4BCFA5-E108-4812-9226-102FA8645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ευρείας οθόνης</Template>
  <TotalTime>0</TotalTime>
  <Words>424</Words>
  <Application>Microsoft Office PowerPoint</Application>
  <PresentationFormat>Προβολή στην οθόνη (16:9)</PresentationFormat>
  <Paragraphs>32</Paragraphs>
  <Slides>14</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Arial</vt:lpstr>
      <vt:lpstr>Calibri</vt:lpstr>
      <vt:lpstr>Times New Roman</vt:lpstr>
      <vt:lpstr>Tw Cen MT</vt:lpstr>
      <vt:lpstr>Wingdings</vt:lpstr>
      <vt:lpstr>Wingdings 2</vt:lpstr>
      <vt:lpstr>WidescreenPresentation16x9</vt:lpstr>
      <vt:lpstr>Rights of the Child The meaning of the child and the rights of the children</vt:lpstr>
      <vt:lpstr>Definition of the child </vt:lpstr>
      <vt:lpstr>Definition of the rights of the child</vt:lpstr>
      <vt:lpstr>Παρουσίαση του PowerPoint</vt:lpstr>
      <vt:lpstr>Children’s rights: human rights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rights</dc:title>
  <dc:creator>Vera Mavropoulou</dc:creator>
  <cp:keywords/>
  <cp:lastModifiedBy/>
  <cp:revision>1</cp:revision>
  <dcterms:created xsi:type="dcterms:W3CDTF">2016-02-07T18:56:11Z</dcterms:created>
  <dcterms:modified xsi:type="dcterms:W3CDTF">2016-02-07T20:07:47Z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