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BDF7C5-5F27-4723-9A16-3421B3DF6A95}" type="datetimeFigureOut">
              <a:rPr lang="el-GR" smtClean="0"/>
              <a:pPr/>
              <a:t>27/9/2016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A0D62F-40E8-4D9D-A472-9AD15C0A0929}"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1A0D62F-40E8-4D9D-A472-9AD15C0A0929}" type="slidenum">
              <a:rPr lang="el-GR" smtClean="0"/>
              <a:pPr/>
              <a:t>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27/9/2016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27/9/2016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27/9/2016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27/9/2016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27/9/2016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27/9/2016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27/9/2016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27/9/2016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27/9/2016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27/9/2016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27/9/2016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27/9/2016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45000"/>
          </a:schemeClr>
        </a:solidFill>
        <a:effectLst/>
      </p:bgPr>
    </p:bg>
    <p:spTree>
      <p:nvGrpSpPr>
        <p:cNvPr id="1" name=""/>
        <p:cNvGrpSpPr/>
        <p:nvPr/>
      </p:nvGrpSpPr>
      <p:grpSpPr>
        <a:xfrm>
          <a:off x="0" y="0"/>
          <a:ext cx="0" cy="0"/>
          <a:chOff x="0" y="0"/>
          <a:chExt cx="0" cy="0"/>
        </a:xfrm>
      </p:grpSpPr>
      <p:pic>
        <p:nvPicPr>
          <p:cNvPr id="1032" name="Picture 8" descr="Αποτέλεσμα εικόνας για ελληνικη σημαια"/>
          <p:cNvPicPr>
            <a:picLocks noChangeAspect="1" noChangeArrowheads="1"/>
          </p:cNvPicPr>
          <p:nvPr/>
        </p:nvPicPr>
        <p:blipFill>
          <a:blip r:embed="rId2" cstate="print"/>
          <a:srcRect/>
          <a:stretch>
            <a:fillRect/>
          </a:stretch>
        </p:blipFill>
        <p:spPr bwMode="auto">
          <a:xfrm>
            <a:off x="285720" y="357166"/>
            <a:ext cx="8286808" cy="6215107"/>
          </a:xfrm>
          <a:prstGeom prst="rect">
            <a:avLst/>
          </a:prstGeom>
          <a:noFill/>
        </p:spPr>
      </p:pic>
      <p:sp>
        <p:nvSpPr>
          <p:cNvPr id="2" name="1 - Τίτλος"/>
          <p:cNvSpPr>
            <a:spLocks noGrp="1"/>
          </p:cNvSpPr>
          <p:nvPr>
            <p:ph type="title"/>
          </p:nvPr>
        </p:nvSpPr>
        <p:spPr/>
        <p:txBody>
          <a:bodyPr/>
          <a:lstStyle/>
          <a:p>
            <a:r>
              <a:rPr lang="en-US" u="sng" dirty="0" smtClean="0">
                <a:solidFill>
                  <a:schemeClr val="bg1"/>
                </a:solidFill>
              </a:rPr>
              <a:t>Traditional Greek Food</a:t>
            </a:r>
            <a:endParaRPr lang="el-GR" u="sng" dirty="0">
              <a:solidFill>
                <a:schemeClr val="bg1"/>
              </a:solidFill>
            </a:endParaRPr>
          </a:p>
        </p:txBody>
      </p:sp>
      <p:sp>
        <p:nvSpPr>
          <p:cNvPr id="3" name="2 - Θέση περιεχομένου"/>
          <p:cNvSpPr>
            <a:spLocks noGrp="1"/>
          </p:cNvSpPr>
          <p:nvPr>
            <p:ph idx="1"/>
          </p:nvPr>
        </p:nvSpPr>
        <p:spPr/>
        <p:txBody>
          <a:bodyPr/>
          <a:lstStyle/>
          <a:p>
            <a:r>
              <a:rPr lang="en-US" b="1" u="sng" dirty="0" smtClean="0">
                <a:solidFill>
                  <a:schemeClr val="tx1">
                    <a:lumMod val="95000"/>
                    <a:lumOff val="5000"/>
                  </a:schemeClr>
                </a:solidFill>
              </a:rPr>
              <a:t>The Greek cuisine in general</a:t>
            </a:r>
          </a:p>
          <a:p>
            <a:r>
              <a:rPr lang="en-US" b="1" u="sng" dirty="0" err="1" smtClean="0">
                <a:solidFill>
                  <a:schemeClr val="tx1">
                    <a:lumMod val="95000"/>
                    <a:lumOff val="5000"/>
                  </a:schemeClr>
                </a:solidFill>
              </a:rPr>
              <a:t>Gemista</a:t>
            </a:r>
            <a:endParaRPr lang="en-US" b="1" u="sng" dirty="0" smtClean="0">
              <a:solidFill>
                <a:schemeClr val="tx1">
                  <a:lumMod val="95000"/>
                  <a:lumOff val="5000"/>
                </a:schemeClr>
              </a:solidFill>
            </a:endParaRPr>
          </a:p>
          <a:p>
            <a:r>
              <a:rPr lang="en-US" b="1" u="sng" dirty="0" err="1" smtClean="0">
                <a:solidFill>
                  <a:schemeClr val="tx1">
                    <a:lumMod val="95000"/>
                    <a:lumOff val="5000"/>
                  </a:schemeClr>
                </a:solidFill>
              </a:rPr>
              <a:t>Dolmathakia</a:t>
            </a:r>
            <a:endParaRPr lang="en-US" b="1" u="sng" dirty="0" smtClean="0">
              <a:solidFill>
                <a:schemeClr val="tx1">
                  <a:lumMod val="95000"/>
                  <a:lumOff val="5000"/>
                </a:schemeClr>
              </a:solidFill>
            </a:endParaRPr>
          </a:p>
          <a:p>
            <a:r>
              <a:rPr lang="en-US" b="1" u="sng" dirty="0" err="1" smtClean="0">
                <a:solidFill>
                  <a:schemeClr val="tx1">
                    <a:lumMod val="95000"/>
                    <a:lumOff val="5000"/>
                  </a:schemeClr>
                </a:solidFill>
              </a:rPr>
              <a:t>Melomakarona</a:t>
            </a:r>
            <a:endParaRPr lang="en-US" b="1" u="sng" dirty="0" smtClean="0">
              <a:solidFill>
                <a:schemeClr val="tx1">
                  <a:lumMod val="95000"/>
                  <a:lumOff val="5000"/>
                </a:schemeClr>
              </a:solidFill>
            </a:endParaRPr>
          </a:p>
          <a:p>
            <a:pPr>
              <a:buNone/>
            </a:pPr>
            <a:endParaRPr lang="en-US" dirty="0" smtClean="0"/>
          </a:p>
        </p:txBody>
      </p:sp>
      <p:sp>
        <p:nvSpPr>
          <p:cNvPr id="1026" name="AutoShape 2" descr="Αποτέλεσμα εικόνας για ελληνικη σημαι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Αποτέλεσμα εικόνας για ελληνικη σημαι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Αποτέλεσμα εικόνας για ελληνικη σημαι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t>The Greek cuisine</a:t>
            </a:r>
            <a:endParaRPr lang="el-GR" dirty="0"/>
          </a:p>
        </p:txBody>
      </p:sp>
      <p:sp>
        <p:nvSpPr>
          <p:cNvPr id="3" name="2 - Θέση περιεχομένου"/>
          <p:cNvSpPr>
            <a:spLocks noGrp="1"/>
          </p:cNvSpPr>
          <p:nvPr>
            <p:ph idx="1"/>
          </p:nvPr>
        </p:nvSpPr>
        <p:spPr>
          <a:xfrm>
            <a:off x="142844" y="1357298"/>
            <a:ext cx="8858312" cy="5214974"/>
          </a:xfrm>
        </p:spPr>
        <p:txBody>
          <a:bodyPr>
            <a:normAutofit lnSpcReduction="10000"/>
          </a:bodyPr>
          <a:lstStyle/>
          <a:p>
            <a:pPr algn="just">
              <a:buNone/>
            </a:pPr>
            <a:r>
              <a:rPr lang="en-US" sz="1800" dirty="0" smtClean="0">
                <a:solidFill>
                  <a:schemeClr val="tx1">
                    <a:lumMod val="95000"/>
                    <a:lumOff val="5000"/>
                  </a:schemeClr>
                </a:solidFill>
              </a:rPr>
              <a:t>     Greece has an ancient culinary tradition dating back several million years, and over the centuries Greek cuisine has evolved and absorbed numerous influences and influenced many cuisines itself. Greek cuisine is a Mediterranean </a:t>
            </a:r>
            <a:r>
              <a:rPr lang="en-US" sz="1800" dirty="0" smtClean="0">
                <a:solidFill>
                  <a:schemeClr val="tx1">
                    <a:lumMod val="95000"/>
                    <a:lumOff val="5000"/>
                  </a:schemeClr>
                </a:solidFill>
              </a:rPr>
              <a:t>cuisine .</a:t>
            </a:r>
            <a:r>
              <a:rPr lang="en-US" sz="1800" dirty="0" smtClean="0">
                <a:solidFill>
                  <a:schemeClr val="tx1">
                    <a:lumMod val="95000"/>
                    <a:lumOff val="5000"/>
                  </a:schemeClr>
                </a:solidFill>
              </a:rPr>
              <a:t> It has some common characteristics with the traditional cuisines of </a:t>
            </a:r>
            <a:r>
              <a:rPr lang="en-US" sz="1800" dirty="0" smtClean="0">
                <a:solidFill>
                  <a:schemeClr val="tx1">
                    <a:lumMod val="95000"/>
                    <a:lumOff val="5000"/>
                  </a:schemeClr>
                </a:solidFill>
              </a:rPr>
              <a:t>Italy</a:t>
            </a:r>
            <a:r>
              <a:rPr lang="en-US" sz="1800" dirty="0" smtClean="0">
                <a:solidFill>
                  <a:schemeClr val="tx1">
                    <a:lumMod val="95000"/>
                    <a:lumOff val="5000"/>
                  </a:schemeClr>
                </a:solidFill>
              </a:rPr>
              <a:t>, the Balkans, Israel,</a:t>
            </a:r>
            <a:r>
              <a:rPr lang="el-GR" sz="1800" dirty="0" smtClean="0">
                <a:solidFill>
                  <a:schemeClr val="tx1">
                    <a:lumMod val="95000"/>
                    <a:lumOff val="5000"/>
                  </a:schemeClr>
                </a:solidFill>
              </a:rPr>
              <a:t> </a:t>
            </a:r>
            <a:r>
              <a:rPr lang="en-US" sz="1800" dirty="0" smtClean="0">
                <a:solidFill>
                  <a:schemeClr val="tx1">
                    <a:lumMod val="95000"/>
                    <a:lumOff val="5000"/>
                  </a:schemeClr>
                </a:solidFill>
              </a:rPr>
              <a:t>Turkey, and the Levant.</a:t>
            </a:r>
          </a:p>
          <a:p>
            <a:pPr algn="just">
              <a:buNone/>
            </a:pPr>
            <a:r>
              <a:rPr lang="en-US" sz="1800" dirty="0" smtClean="0">
                <a:solidFill>
                  <a:schemeClr val="tx1">
                    <a:lumMod val="95000"/>
                    <a:lumOff val="5000"/>
                  </a:schemeClr>
                </a:solidFill>
              </a:rPr>
              <a:t>      Contemporary Greek cookery makes wide use of vegetables, olive oil, grains, fish, wine and meat</a:t>
            </a:r>
            <a:r>
              <a:rPr lang="el-GR" sz="1800" dirty="0" smtClean="0">
                <a:solidFill>
                  <a:schemeClr val="tx1">
                    <a:lumMod val="95000"/>
                    <a:lumOff val="5000"/>
                  </a:schemeClr>
                </a:solidFill>
              </a:rPr>
              <a:t> </a:t>
            </a:r>
            <a:r>
              <a:rPr lang="en-US" sz="1800" dirty="0" smtClean="0">
                <a:solidFill>
                  <a:schemeClr val="tx1">
                    <a:lumMod val="95000"/>
                    <a:lumOff val="5000"/>
                  </a:schemeClr>
                </a:solidFill>
              </a:rPr>
              <a:t>.Other important ingredients include olives, cheese</a:t>
            </a:r>
            <a:r>
              <a:rPr lang="el-GR" sz="1800" dirty="0" smtClean="0">
                <a:solidFill>
                  <a:schemeClr val="tx1">
                    <a:lumMod val="95000"/>
                    <a:lumOff val="5000"/>
                  </a:schemeClr>
                </a:solidFill>
              </a:rPr>
              <a:t> </a:t>
            </a:r>
            <a:r>
              <a:rPr lang="en-US" sz="1800" dirty="0" smtClean="0">
                <a:solidFill>
                  <a:schemeClr val="tx1">
                    <a:lumMod val="95000"/>
                    <a:lumOff val="5000"/>
                  </a:schemeClr>
                </a:solidFill>
              </a:rPr>
              <a:t>,eggplant, zucchini, lemon juice, vegetables, herbs, bread and yoghurt. The most commonly used grain is wheat; barley is also used. Common dessert ingredients include nuts, honey, fruits, and </a:t>
            </a:r>
            <a:r>
              <a:rPr lang="en-US" sz="1800" dirty="0" err="1" smtClean="0">
                <a:solidFill>
                  <a:schemeClr val="tx1">
                    <a:lumMod val="95000"/>
                    <a:lumOff val="5000"/>
                  </a:schemeClr>
                </a:solidFill>
              </a:rPr>
              <a:t>filo</a:t>
            </a:r>
            <a:r>
              <a:rPr lang="en-US" sz="1800" dirty="0" smtClean="0">
                <a:solidFill>
                  <a:schemeClr val="tx1">
                    <a:lumMod val="95000"/>
                    <a:lumOff val="5000"/>
                  </a:schemeClr>
                </a:solidFill>
              </a:rPr>
              <a:t> pastry.</a:t>
            </a:r>
          </a:p>
          <a:p>
            <a:pPr>
              <a:buNone/>
            </a:pPr>
            <a:endParaRPr lang="en-US" sz="1800" dirty="0" smtClean="0"/>
          </a:p>
          <a:p>
            <a:pPr>
              <a:buNone/>
            </a:pPr>
            <a:endParaRPr lang="en-US" sz="1800" dirty="0" smtClean="0"/>
          </a:p>
          <a:p>
            <a:pPr>
              <a:buNone/>
            </a:pPr>
            <a:endParaRPr lang="el-GR" sz="1800" dirty="0" smtClean="0"/>
          </a:p>
          <a:p>
            <a:pPr>
              <a:buNone/>
            </a:pPr>
            <a:endParaRPr lang="en-US" sz="1800" dirty="0" smtClean="0"/>
          </a:p>
          <a:p>
            <a:pPr>
              <a:buNone/>
            </a:pPr>
            <a:endParaRPr lang="en-US" sz="1800" dirty="0" smtClean="0"/>
          </a:p>
          <a:p>
            <a:pPr>
              <a:buNone/>
            </a:pPr>
            <a:endParaRPr lang="en-US" sz="1800" dirty="0" smtClean="0"/>
          </a:p>
          <a:p>
            <a:pPr>
              <a:buNone/>
            </a:pPr>
            <a:r>
              <a:rPr lang="en-US" sz="1800" dirty="0" smtClean="0"/>
              <a:t>In general the Greek cuisine is one of the most healthy an balanced diets in the world</a:t>
            </a:r>
            <a:r>
              <a:rPr lang="el-GR" sz="1800" dirty="0" smtClean="0"/>
              <a:t> </a:t>
            </a:r>
            <a:r>
              <a:rPr lang="en-US" sz="1800" dirty="0" smtClean="0"/>
              <a:t>that combines the right amounts of every food category.</a:t>
            </a:r>
            <a:endParaRPr lang="el-GR" sz="1800" dirty="0"/>
          </a:p>
        </p:txBody>
      </p:sp>
      <p:pic>
        <p:nvPicPr>
          <p:cNvPr id="14338" name="Picture 2" descr="Αποτέλεσμα εικόνας για μεσογειακη διατροφη εικονες"/>
          <p:cNvPicPr>
            <a:picLocks noChangeAspect="1" noChangeArrowheads="1"/>
          </p:cNvPicPr>
          <p:nvPr/>
        </p:nvPicPr>
        <p:blipFill>
          <a:blip r:embed="rId3" cstate="print"/>
          <a:srcRect/>
          <a:stretch>
            <a:fillRect/>
          </a:stretch>
        </p:blipFill>
        <p:spPr bwMode="auto">
          <a:xfrm>
            <a:off x="5000628" y="3714752"/>
            <a:ext cx="2925635" cy="1965662"/>
          </a:xfrm>
          <a:prstGeom prst="rect">
            <a:avLst/>
          </a:prstGeom>
          <a:noFill/>
        </p:spPr>
      </p:pic>
      <p:pic>
        <p:nvPicPr>
          <p:cNvPr id="4098" name="Picture 2" descr="Αποτέλεσμα εικόνας για mediterranean diet"/>
          <p:cNvPicPr>
            <a:picLocks noChangeAspect="1" noChangeArrowheads="1"/>
          </p:cNvPicPr>
          <p:nvPr/>
        </p:nvPicPr>
        <p:blipFill>
          <a:blip r:embed="rId4" cstate="print"/>
          <a:srcRect/>
          <a:stretch>
            <a:fillRect/>
          </a:stretch>
        </p:blipFill>
        <p:spPr bwMode="auto">
          <a:xfrm>
            <a:off x="2071670" y="3714752"/>
            <a:ext cx="1785950" cy="197198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274638"/>
            <a:ext cx="8115328" cy="868346"/>
          </a:xfrm>
        </p:spPr>
        <p:txBody>
          <a:bodyPr/>
          <a:lstStyle/>
          <a:p>
            <a:r>
              <a:rPr lang="en-US" dirty="0" err="1" smtClean="0"/>
              <a:t>Gemista</a:t>
            </a:r>
            <a:endParaRPr lang="el-GR" dirty="0"/>
          </a:p>
        </p:txBody>
      </p:sp>
      <p:sp>
        <p:nvSpPr>
          <p:cNvPr id="3" name="2 - Θέση περιεχομένου"/>
          <p:cNvSpPr>
            <a:spLocks noGrp="1"/>
          </p:cNvSpPr>
          <p:nvPr>
            <p:ph sz="half" idx="1"/>
          </p:nvPr>
        </p:nvSpPr>
        <p:spPr>
          <a:xfrm>
            <a:off x="0" y="1071546"/>
            <a:ext cx="5072066" cy="5786454"/>
          </a:xfrm>
        </p:spPr>
        <p:txBody>
          <a:bodyPr>
            <a:normAutofit fontScale="92500" lnSpcReduction="20000"/>
          </a:bodyPr>
          <a:lstStyle/>
          <a:p>
            <a:pPr>
              <a:buNone/>
            </a:pPr>
            <a:r>
              <a:rPr lang="en-US" sz="1900" dirty="0" err="1" smtClean="0"/>
              <a:t>Gemista</a:t>
            </a:r>
            <a:r>
              <a:rPr lang="en-US" sz="1900" dirty="0" smtClean="0"/>
              <a:t> is one of the most popular traditional foods in Greece. Everybody prepares it because it is easy and tasty in one.</a:t>
            </a:r>
          </a:p>
          <a:p>
            <a:pPr>
              <a:buNone/>
            </a:pPr>
            <a:r>
              <a:rPr lang="en-US" sz="1900" dirty="0" smtClean="0"/>
              <a:t>Every household has its own recipe but in general, </a:t>
            </a:r>
            <a:r>
              <a:rPr lang="en-US" sz="1900" dirty="0" err="1" smtClean="0"/>
              <a:t>gemista</a:t>
            </a:r>
            <a:r>
              <a:rPr lang="en-US" sz="1900" dirty="0" smtClean="0"/>
              <a:t> are stuffed vegetables like tomatoes or peppers with a filling that is mostly rice or meat. It is basically a summer food and it is usually served with potatoes, feta cheese or Greek yogurt.</a:t>
            </a:r>
          </a:p>
          <a:p>
            <a:pPr algn="ctr">
              <a:buNone/>
            </a:pPr>
            <a:r>
              <a:rPr lang="en-US" sz="2000" b="1" u="sng" dirty="0" smtClean="0"/>
              <a:t>THE RECIPIE </a:t>
            </a:r>
          </a:p>
          <a:p>
            <a:pPr>
              <a:buNone/>
            </a:pPr>
            <a:r>
              <a:rPr lang="en-US" sz="1800" dirty="0" smtClean="0"/>
              <a:t>12-15 tomatoes,</a:t>
            </a:r>
            <a:endParaRPr lang="el-GR" sz="1800" dirty="0" smtClean="0"/>
          </a:p>
          <a:p>
            <a:pPr>
              <a:buNone/>
            </a:pPr>
            <a:r>
              <a:rPr lang="en-US" sz="1800" dirty="0" smtClean="0"/>
              <a:t> green peppers or red, </a:t>
            </a:r>
            <a:endParaRPr lang="el-GR" sz="1800" dirty="0" smtClean="0"/>
          </a:p>
          <a:p>
            <a:pPr>
              <a:buNone/>
            </a:pPr>
            <a:r>
              <a:rPr lang="en-US" sz="1800" dirty="0" smtClean="0"/>
              <a:t>zucchini,</a:t>
            </a:r>
            <a:endParaRPr lang="el-GR" sz="1800" dirty="0" smtClean="0"/>
          </a:p>
          <a:p>
            <a:pPr>
              <a:buNone/>
            </a:pPr>
            <a:r>
              <a:rPr lang="en-US" sz="1800" dirty="0" smtClean="0"/>
              <a:t> eggplant or what we like</a:t>
            </a:r>
            <a:endParaRPr lang="el-GR" sz="1800" dirty="0" smtClean="0"/>
          </a:p>
          <a:p>
            <a:pPr>
              <a:buNone/>
            </a:pPr>
            <a:r>
              <a:rPr lang="en-US" sz="1800" dirty="0" smtClean="0"/>
              <a:t> oil</a:t>
            </a:r>
            <a:endParaRPr lang="el-GR" sz="1800" dirty="0" smtClean="0"/>
          </a:p>
          <a:p>
            <a:pPr>
              <a:buNone/>
            </a:pPr>
            <a:r>
              <a:rPr lang="en-US" sz="1800" dirty="0" smtClean="0"/>
              <a:t> 200 g. rice</a:t>
            </a:r>
            <a:endParaRPr lang="el-GR" sz="1800" dirty="0" smtClean="0"/>
          </a:p>
          <a:p>
            <a:pPr>
              <a:buNone/>
            </a:pPr>
            <a:r>
              <a:rPr lang="en-US" sz="1800" dirty="0" smtClean="0"/>
              <a:t> 2-4 onions</a:t>
            </a:r>
            <a:r>
              <a:rPr lang="el-GR" sz="1800" dirty="0" smtClean="0"/>
              <a:t>,</a:t>
            </a:r>
            <a:r>
              <a:rPr lang="en-US" sz="1800" dirty="0" smtClean="0"/>
              <a:t>2-4 cloves garlic</a:t>
            </a:r>
            <a:endParaRPr lang="el-GR" sz="1800" dirty="0" smtClean="0"/>
          </a:p>
          <a:p>
            <a:pPr>
              <a:buNone/>
            </a:pPr>
            <a:r>
              <a:rPr lang="en-US" sz="1800" dirty="0" smtClean="0"/>
              <a:t> 2 carrots </a:t>
            </a:r>
            <a:endParaRPr lang="el-GR" sz="1800" dirty="0" smtClean="0"/>
          </a:p>
          <a:p>
            <a:pPr>
              <a:buNone/>
            </a:pPr>
            <a:r>
              <a:rPr lang="en-US" sz="1800" dirty="0" smtClean="0"/>
              <a:t>1 bunch parsley, finely chopped little mint and fennel or dill (if you have)</a:t>
            </a:r>
            <a:endParaRPr lang="el-GR" sz="1800" dirty="0" smtClean="0"/>
          </a:p>
          <a:p>
            <a:pPr>
              <a:buNone/>
            </a:pPr>
            <a:r>
              <a:rPr lang="en-US" sz="1800" dirty="0" smtClean="0"/>
              <a:t> little breadcrumbs </a:t>
            </a:r>
            <a:endParaRPr lang="el-GR" sz="1800" dirty="0" smtClean="0"/>
          </a:p>
          <a:p>
            <a:pPr>
              <a:buNone/>
            </a:pPr>
            <a:r>
              <a:rPr lang="en-US" sz="1800" dirty="0" smtClean="0"/>
              <a:t>Potatoes</a:t>
            </a:r>
            <a:endParaRPr lang="el-GR" sz="1800" dirty="0" smtClean="0"/>
          </a:p>
          <a:p>
            <a:pPr>
              <a:buNone/>
            </a:pPr>
            <a:r>
              <a:rPr lang="en-US" sz="1800" dirty="0" smtClean="0"/>
              <a:t> salt, pepper, a little sugar</a:t>
            </a:r>
            <a:endParaRPr lang="el-GR" sz="1800" b="1" u="sng" dirty="0"/>
          </a:p>
        </p:txBody>
      </p:sp>
      <p:sp>
        <p:nvSpPr>
          <p:cNvPr id="4" name="3 - Θέση περιεχομένου"/>
          <p:cNvSpPr>
            <a:spLocks noGrp="1"/>
          </p:cNvSpPr>
          <p:nvPr>
            <p:ph sz="half" idx="2"/>
          </p:nvPr>
        </p:nvSpPr>
        <p:spPr>
          <a:xfrm>
            <a:off x="5143504" y="1357298"/>
            <a:ext cx="4000496" cy="5500701"/>
          </a:xfrm>
        </p:spPr>
        <p:txBody>
          <a:bodyPr>
            <a:normAutofit fontScale="92500" lnSpcReduction="20000"/>
          </a:bodyPr>
          <a:lstStyle/>
          <a:p>
            <a:pPr>
              <a:buNone/>
            </a:pPr>
            <a:r>
              <a:rPr lang="en-US" sz="1600" dirty="0" smtClean="0"/>
              <a:t>We empty the vegetables and make a whole to put in there the feeling. Then, we place he vegetables in the baking pan and </a:t>
            </a:r>
            <a:r>
              <a:rPr lang="en-US" sz="1600" dirty="0" err="1" smtClean="0"/>
              <a:t>springle</a:t>
            </a:r>
            <a:r>
              <a:rPr lang="en-US" sz="1600" dirty="0" smtClean="0"/>
              <a:t> pepper, salt and sugar on them. After that, we poor the other vegetables and the breadcrumbs in a blender and mix them. Then, we combine them with the rice, a little water, oil, salt and pepper and put them in the whole of the </a:t>
            </a:r>
            <a:r>
              <a:rPr lang="en-US" sz="1600" dirty="0" err="1" smtClean="0"/>
              <a:t>tomatos</a:t>
            </a:r>
            <a:r>
              <a:rPr lang="en-US" sz="1600" dirty="0" smtClean="0"/>
              <a:t> and peppers. After that, we cut the </a:t>
            </a:r>
            <a:r>
              <a:rPr lang="en-US" sz="1600" dirty="0" err="1" smtClean="0"/>
              <a:t>potatos</a:t>
            </a:r>
            <a:r>
              <a:rPr lang="en-US" sz="1600" dirty="0" smtClean="0"/>
              <a:t>, place them in the </a:t>
            </a:r>
            <a:r>
              <a:rPr lang="en-US" sz="1600" dirty="0" err="1" smtClean="0"/>
              <a:t>bakking</a:t>
            </a:r>
            <a:r>
              <a:rPr lang="en-US" sz="1600" dirty="0" smtClean="0"/>
              <a:t> pan and cook them for 1h at 180 degrees  </a:t>
            </a:r>
          </a:p>
          <a:p>
            <a:pPr>
              <a:buNone/>
            </a:pPr>
            <a:endParaRPr lang="el-GR" sz="1600" dirty="0"/>
          </a:p>
        </p:txBody>
      </p:sp>
      <p:pic>
        <p:nvPicPr>
          <p:cNvPr id="3074" name="Picture 2" descr="Αποτέλεσμα εικόνας για γεμιστα"/>
          <p:cNvPicPr>
            <a:picLocks noChangeAspect="1" noChangeArrowheads="1"/>
          </p:cNvPicPr>
          <p:nvPr/>
        </p:nvPicPr>
        <p:blipFill>
          <a:blip r:embed="rId2" cstate="print"/>
          <a:srcRect/>
          <a:stretch>
            <a:fillRect/>
          </a:stretch>
        </p:blipFill>
        <p:spPr bwMode="auto">
          <a:xfrm>
            <a:off x="5678875" y="3643314"/>
            <a:ext cx="3465125" cy="231173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Dolmathakia</a:t>
            </a:r>
            <a:endParaRPr lang="el-GR" dirty="0"/>
          </a:p>
        </p:txBody>
      </p:sp>
      <p:sp>
        <p:nvSpPr>
          <p:cNvPr id="3" name="2 - Θέση περιεχομένου"/>
          <p:cNvSpPr>
            <a:spLocks noGrp="1"/>
          </p:cNvSpPr>
          <p:nvPr>
            <p:ph sz="half" idx="1"/>
          </p:nvPr>
        </p:nvSpPr>
        <p:spPr>
          <a:xfrm>
            <a:off x="0" y="1600200"/>
            <a:ext cx="4929190" cy="5114948"/>
          </a:xfrm>
        </p:spPr>
        <p:txBody>
          <a:bodyPr>
            <a:normAutofit fontScale="62500" lnSpcReduction="20000"/>
          </a:bodyPr>
          <a:lstStyle/>
          <a:p>
            <a:pPr>
              <a:buNone/>
            </a:pPr>
            <a:r>
              <a:rPr lang="en-US" sz="2900" dirty="0" err="1" smtClean="0"/>
              <a:t>Dolmas</a:t>
            </a:r>
            <a:r>
              <a:rPr lang="en-US" sz="2900" dirty="0" smtClean="0"/>
              <a:t> is a very </a:t>
            </a:r>
            <a:r>
              <a:rPr lang="en-US" sz="2900" dirty="0" err="1" smtClean="0"/>
              <a:t>representive</a:t>
            </a:r>
            <a:r>
              <a:rPr lang="en-US" sz="2900" dirty="0" smtClean="0"/>
              <a:t> traditional food too that is similar to </a:t>
            </a:r>
            <a:r>
              <a:rPr lang="en-US" sz="2900" dirty="0" err="1" smtClean="0"/>
              <a:t>Gemista</a:t>
            </a:r>
            <a:r>
              <a:rPr lang="en-US" sz="2900" dirty="0" smtClean="0"/>
              <a:t>.</a:t>
            </a:r>
          </a:p>
          <a:p>
            <a:pPr>
              <a:buNone/>
            </a:pPr>
            <a:r>
              <a:rPr lang="en-US" sz="2900" dirty="0" smtClean="0"/>
              <a:t>we meet this food  in Greek cuisine and the cuisines of the former Ottoman Empire and surrounding regions, such as Russia, Middle East, Caucasia and Central and South Asia. Perhaps the best known is the one made with vine leaves, while in Greece also used lettuce and cabbage leaves to wrap the filling.</a:t>
            </a:r>
          </a:p>
          <a:p>
            <a:pPr algn="ctr">
              <a:buNone/>
            </a:pPr>
            <a:r>
              <a:rPr lang="en-US" sz="3200" u="sng" dirty="0" smtClean="0"/>
              <a:t>The </a:t>
            </a:r>
            <a:r>
              <a:rPr lang="en-US" sz="3200" u="sng" dirty="0" err="1" smtClean="0"/>
              <a:t>Recipie</a:t>
            </a:r>
            <a:endParaRPr lang="en-US" sz="3200" u="sng" dirty="0" smtClean="0"/>
          </a:p>
          <a:p>
            <a:pPr>
              <a:buNone/>
            </a:pPr>
            <a:r>
              <a:rPr lang="en-US" sz="2600" dirty="0" smtClean="0"/>
              <a:t>250 g. leaves</a:t>
            </a:r>
          </a:p>
          <a:p>
            <a:pPr>
              <a:buNone/>
            </a:pPr>
            <a:r>
              <a:rPr lang="en-US" sz="2600" dirty="0" smtClean="0"/>
              <a:t>1 bunch green onions, chopped</a:t>
            </a:r>
          </a:p>
          <a:p>
            <a:pPr>
              <a:buNone/>
            </a:pPr>
            <a:r>
              <a:rPr lang="en-US" sz="2600" dirty="0" smtClean="0"/>
              <a:t>2 onions, grated</a:t>
            </a:r>
          </a:p>
          <a:p>
            <a:pPr>
              <a:buNone/>
            </a:pPr>
            <a:r>
              <a:rPr lang="en-US" sz="2600" dirty="0" smtClean="0"/>
              <a:t>250 g. Carolina rice</a:t>
            </a:r>
          </a:p>
          <a:p>
            <a:pPr>
              <a:buNone/>
            </a:pPr>
            <a:r>
              <a:rPr lang="en-US" sz="2600" dirty="0" smtClean="0"/>
              <a:t>1/2 bunch parsley, finely chopped</a:t>
            </a:r>
          </a:p>
          <a:p>
            <a:pPr>
              <a:buNone/>
            </a:pPr>
            <a:r>
              <a:rPr lang="en-US" sz="2600" dirty="0" smtClean="0"/>
              <a:t>1/2 bunch chopped dill</a:t>
            </a:r>
          </a:p>
          <a:p>
            <a:pPr>
              <a:buNone/>
            </a:pPr>
            <a:r>
              <a:rPr lang="en-US" sz="2600" dirty="0" smtClean="0"/>
              <a:t>a little chopped mint</a:t>
            </a:r>
          </a:p>
          <a:p>
            <a:pPr>
              <a:buNone/>
            </a:pPr>
            <a:r>
              <a:rPr lang="en-US" sz="2600" dirty="0" smtClean="0"/>
              <a:t>1 cup olive oil</a:t>
            </a:r>
          </a:p>
          <a:p>
            <a:pPr>
              <a:buNone/>
            </a:pPr>
            <a:r>
              <a:rPr lang="en-US" sz="2600" dirty="0" smtClean="0"/>
              <a:t>1 1/4 cup boiling water</a:t>
            </a:r>
          </a:p>
          <a:p>
            <a:pPr>
              <a:buNone/>
            </a:pPr>
            <a:r>
              <a:rPr lang="en-US" sz="2600" dirty="0" smtClean="0"/>
              <a:t>juice of 1 lemon 1/2</a:t>
            </a:r>
          </a:p>
          <a:p>
            <a:pPr>
              <a:buNone/>
            </a:pPr>
            <a:r>
              <a:rPr lang="en-US" sz="2600" dirty="0" smtClean="0"/>
              <a:t>Salt Pepper</a:t>
            </a:r>
            <a:endParaRPr lang="el-GR" sz="2600" dirty="0"/>
          </a:p>
        </p:txBody>
      </p:sp>
      <p:sp>
        <p:nvSpPr>
          <p:cNvPr id="4" name="3 - Θέση περιεχομένου"/>
          <p:cNvSpPr>
            <a:spLocks noGrp="1"/>
          </p:cNvSpPr>
          <p:nvPr>
            <p:ph sz="half" idx="2"/>
          </p:nvPr>
        </p:nvSpPr>
        <p:spPr>
          <a:xfrm>
            <a:off x="5000628" y="1428736"/>
            <a:ext cx="3786214" cy="4929222"/>
          </a:xfrm>
        </p:spPr>
        <p:txBody>
          <a:bodyPr>
            <a:noAutofit/>
          </a:bodyPr>
          <a:lstStyle/>
          <a:p>
            <a:pPr algn="just">
              <a:buNone/>
            </a:pPr>
            <a:r>
              <a:rPr lang="en-US" sz="1600" dirty="0" smtClean="0"/>
              <a:t>To make </a:t>
            </a:r>
            <a:r>
              <a:rPr lang="en-US" sz="1600" dirty="0" err="1" smtClean="0"/>
              <a:t>dolmathakia</a:t>
            </a:r>
            <a:r>
              <a:rPr lang="en-US" sz="1600" dirty="0" smtClean="0"/>
              <a:t> ,you will have to first wash and heat the leaves for 2-3 minutes. After that you have to prepare the feeling. To do this, you have to pour in a bowl, the onions ,the rice, the parsley, the dill, salt and ½ olive oil and mix it. Then you must take one leave, put some of the feeling in there and close it all together. At the end, you put the leaves filled with the rice in a pan, pour he other half olive, water and lemon and you simmer. </a:t>
            </a:r>
          </a:p>
          <a:p>
            <a:pPr algn="just">
              <a:buNone/>
            </a:pPr>
            <a:endParaRPr lang="el-GR" sz="1600" dirty="0"/>
          </a:p>
        </p:txBody>
      </p:sp>
      <p:pic>
        <p:nvPicPr>
          <p:cNvPr id="2050" name="Picture 2" descr="Αποτέλεσμα εικόνας για ντολμαδακια"/>
          <p:cNvPicPr>
            <a:picLocks noChangeAspect="1" noChangeArrowheads="1"/>
          </p:cNvPicPr>
          <p:nvPr/>
        </p:nvPicPr>
        <p:blipFill>
          <a:blip r:embed="rId2" cstate="print"/>
          <a:srcRect/>
          <a:stretch>
            <a:fillRect/>
          </a:stretch>
        </p:blipFill>
        <p:spPr bwMode="auto">
          <a:xfrm>
            <a:off x="6072198" y="4429132"/>
            <a:ext cx="2571768" cy="2072251"/>
          </a:xfrm>
          <a:prstGeom prst="rect">
            <a:avLst/>
          </a:prstGeom>
          <a:noFill/>
        </p:spPr>
      </p:pic>
      <p:pic>
        <p:nvPicPr>
          <p:cNvPr id="2052" name="Picture 4" descr="Αποτέλεσμα εικόνας για ντολμαδακια"/>
          <p:cNvPicPr>
            <a:picLocks noChangeAspect="1" noChangeArrowheads="1"/>
          </p:cNvPicPr>
          <p:nvPr/>
        </p:nvPicPr>
        <p:blipFill>
          <a:blip r:embed="rId3" cstate="print"/>
          <a:srcRect/>
          <a:stretch>
            <a:fillRect/>
          </a:stretch>
        </p:blipFill>
        <p:spPr bwMode="auto">
          <a:xfrm>
            <a:off x="3000363" y="4714884"/>
            <a:ext cx="2906931" cy="171838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68346"/>
          </a:xfrm>
        </p:spPr>
        <p:txBody>
          <a:bodyPr/>
          <a:lstStyle/>
          <a:p>
            <a:r>
              <a:rPr lang="en-US" dirty="0" smtClean="0"/>
              <a:t>Preserves</a:t>
            </a:r>
            <a:endParaRPr lang="el-GR" dirty="0"/>
          </a:p>
        </p:txBody>
      </p:sp>
      <p:sp>
        <p:nvSpPr>
          <p:cNvPr id="3" name="2 - Θέση περιεχομένου"/>
          <p:cNvSpPr>
            <a:spLocks noGrp="1"/>
          </p:cNvSpPr>
          <p:nvPr>
            <p:ph sz="half" idx="1"/>
          </p:nvPr>
        </p:nvSpPr>
        <p:spPr>
          <a:xfrm>
            <a:off x="428596" y="1643050"/>
            <a:ext cx="4038600" cy="4525963"/>
          </a:xfrm>
        </p:spPr>
        <p:txBody>
          <a:bodyPr>
            <a:normAutofit fontScale="92500" lnSpcReduction="10000"/>
          </a:bodyPr>
          <a:lstStyle/>
          <a:p>
            <a:pPr>
              <a:buNone/>
            </a:pPr>
            <a:r>
              <a:rPr lang="en-US" sz="1800" dirty="0" smtClean="0"/>
              <a:t>This desert is really representative for the Greek cuisine, as it was served many years ago to the guests in special occasions or even when someone came to visit. You can also make it with other fruits.</a:t>
            </a:r>
          </a:p>
          <a:p>
            <a:pPr algn="ctr">
              <a:buNone/>
            </a:pPr>
            <a:r>
              <a:rPr lang="en-US" u="sng" dirty="0" smtClean="0"/>
              <a:t>The recipe </a:t>
            </a:r>
          </a:p>
          <a:p>
            <a:pPr>
              <a:buNone/>
            </a:pPr>
            <a:r>
              <a:rPr lang="en-US" sz="1900" dirty="0" smtClean="0"/>
              <a:t>1200 grams quinces</a:t>
            </a:r>
          </a:p>
          <a:p>
            <a:pPr>
              <a:buNone/>
            </a:pPr>
            <a:r>
              <a:rPr lang="en-US" sz="1900" dirty="0" smtClean="0"/>
              <a:t>750 grams sugar</a:t>
            </a:r>
          </a:p>
          <a:p>
            <a:pPr>
              <a:buNone/>
            </a:pPr>
            <a:r>
              <a:rPr lang="en-US" sz="1900" dirty="0" smtClean="0"/>
              <a:t>200 grams of water</a:t>
            </a:r>
          </a:p>
          <a:p>
            <a:pPr>
              <a:buNone/>
            </a:pPr>
            <a:r>
              <a:rPr lang="en-US" sz="1900" dirty="0" smtClean="0"/>
              <a:t>1 lemon</a:t>
            </a:r>
          </a:p>
          <a:p>
            <a:pPr>
              <a:buNone/>
            </a:pPr>
            <a:r>
              <a:rPr lang="en-US" sz="1900" dirty="0" smtClean="0"/>
              <a:t>2 sprigs of ginger leaves</a:t>
            </a:r>
          </a:p>
          <a:p>
            <a:pPr>
              <a:buNone/>
            </a:pPr>
            <a:r>
              <a:rPr lang="en-US" sz="1900" dirty="0" smtClean="0"/>
              <a:t>5-6 drops of lemon</a:t>
            </a:r>
          </a:p>
          <a:p>
            <a:pPr>
              <a:buNone/>
            </a:pPr>
            <a:r>
              <a:rPr lang="en-US" sz="1900" dirty="0" smtClean="0"/>
              <a:t>80 grams of almonds peeled uncooked cut in half</a:t>
            </a:r>
          </a:p>
        </p:txBody>
      </p:sp>
      <p:sp>
        <p:nvSpPr>
          <p:cNvPr id="4" name="3 - Θέση περιεχομένου"/>
          <p:cNvSpPr>
            <a:spLocks noGrp="1"/>
          </p:cNvSpPr>
          <p:nvPr>
            <p:ph sz="half" idx="2"/>
          </p:nvPr>
        </p:nvSpPr>
        <p:spPr>
          <a:xfrm>
            <a:off x="4643438" y="1600200"/>
            <a:ext cx="4043362" cy="4972072"/>
          </a:xfrm>
        </p:spPr>
        <p:txBody>
          <a:bodyPr>
            <a:normAutofit fontScale="92500" lnSpcReduction="10000"/>
          </a:bodyPr>
          <a:lstStyle/>
          <a:p>
            <a:pPr>
              <a:buNone/>
            </a:pPr>
            <a:r>
              <a:rPr lang="en-US" sz="1700" dirty="0" smtClean="0"/>
              <a:t>To make this Greek traditional sweet, you will have to first wash and peel off the quinces. Then you’ll have to cut them in very thin stripes and put them in a pan with water ,sugar, the ginger sleeves the lemon and the almonds and cook it until they are soft. When it starts to foam, take a spoon and remove the foam. After you have done this, let it cook by its one for about 60 minutes. At the end, take it down the heat and pour 5-6 drops of lemon and put it into jars to keep it fresh.</a:t>
            </a:r>
          </a:p>
          <a:p>
            <a:pPr>
              <a:buNone/>
            </a:pPr>
            <a:endParaRPr lang="el-GR" sz="1800" dirty="0"/>
          </a:p>
        </p:txBody>
      </p:sp>
      <p:pic>
        <p:nvPicPr>
          <p:cNvPr id="1026" name="Picture 2" descr="Αποτέλεσμα εικόνας για γλυκο κυδωνι"/>
          <p:cNvPicPr>
            <a:picLocks noChangeAspect="1" noChangeArrowheads="1"/>
          </p:cNvPicPr>
          <p:nvPr/>
        </p:nvPicPr>
        <p:blipFill>
          <a:blip r:embed="rId2" cstate="print"/>
          <a:srcRect/>
          <a:stretch>
            <a:fillRect/>
          </a:stretch>
        </p:blipFill>
        <p:spPr bwMode="auto">
          <a:xfrm>
            <a:off x="5857884" y="4607728"/>
            <a:ext cx="2643206" cy="1982406"/>
          </a:xfrm>
          <a:prstGeom prst="rect">
            <a:avLst/>
          </a:prstGeom>
          <a:noFill/>
        </p:spPr>
      </p:pic>
      <p:sp>
        <p:nvSpPr>
          <p:cNvPr id="1028" name="AutoShape 4" descr="Αποτέλεσμα εικόνας για γλυκο του κουταλιου"/>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Αποτέλεσμα εικόνας για γλυκο του κουταλιου"/>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2" name="AutoShape 8" descr="Αποτέλεσμα εικόνας για γλυκο του κουταλιου"/>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710</Words>
  <Application>Microsoft Office PowerPoint</Application>
  <PresentationFormat>Προβολή στην οθόνη (4:3)</PresentationFormat>
  <Paragraphs>60</Paragraphs>
  <Slides>5</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5</vt:i4>
      </vt:variant>
    </vt:vector>
  </HeadingPairs>
  <TitlesOfParts>
    <vt:vector size="6" baseType="lpstr">
      <vt:lpstr>Θέμα του Office</vt:lpstr>
      <vt:lpstr>Traditional Greek Food</vt:lpstr>
      <vt:lpstr>The Greek cuisine</vt:lpstr>
      <vt:lpstr>Gemista</vt:lpstr>
      <vt:lpstr>Dolmathakia</vt:lpstr>
      <vt:lpstr>Preserves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Greek Food</dc:title>
  <dc:creator>user</dc:creator>
  <cp:lastModifiedBy>3o Γυμνασιο</cp:lastModifiedBy>
  <cp:revision>17</cp:revision>
  <dcterms:created xsi:type="dcterms:W3CDTF">2016-09-25T08:47:21Z</dcterms:created>
  <dcterms:modified xsi:type="dcterms:W3CDTF">2016-09-27T20:17:29Z</dcterms:modified>
</cp:coreProperties>
</file>